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338" r:id="rId3"/>
    <p:sldId id="434" r:id="rId4"/>
    <p:sldId id="435" r:id="rId5"/>
    <p:sldId id="436" r:id="rId6"/>
    <p:sldId id="437" r:id="rId7"/>
    <p:sldId id="438" r:id="rId8"/>
    <p:sldId id="439" r:id="rId9"/>
    <p:sldId id="440" r:id="rId10"/>
    <p:sldId id="430" r:id="rId11"/>
    <p:sldId id="360" r:id="rId12"/>
    <p:sldId id="397" r:id="rId13"/>
    <p:sldId id="382" r:id="rId14"/>
    <p:sldId id="431" r:id="rId15"/>
    <p:sldId id="398" r:id="rId16"/>
    <p:sldId id="441" r:id="rId17"/>
    <p:sldId id="432" r:id="rId18"/>
    <p:sldId id="428" r:id="rId19"/>
    <p:sldId id="427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0" d="100"/>
          <a:sy n="80" d="100"/>
        </p:scale>
        <p:origin x="114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05.04.2020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None/>
            </a:pPr>
            <a:r>
              <a:rPr lang="cs-CZ" dirty="0"/>
              <a:t>2.</a:t>
            </a:r>
            <a:r>
              <a:rPr lang="cs-CZ" baseline="0" dirty="0"/>
              <a:t> </a:t>
            </a:r>
            <a:r>
              <a:rPr lang="cs-CZ" baseline="0" dirty="0" err="1"/>
              <a:t>Desires</a:t>
            </a:r>
            <a:r>
              <a:rPr lang="cs-CZ" baseline="0" dirty="0"/>
              <a:t> &amp; </a:t>
            </a:r>
            <a:r>
              <a:rPr lang="cs-CZ" baseline="0" dirty="0" err="1"/>
              <a:t>beliefs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560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</a:t>
            </a:r>
            <a:r>
              <a:rPr lang="cs-CZ" baseline="0" dirty="0"/>
              <a:t> národ?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7169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05.04.2020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05.04.2020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05.04.2020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05.04.2020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05.04.2020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05.04.2020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05.04.2020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/>
          </a:bodyPr>
          <a:lstStyle/>
          <a:p>
            <a:r>
              <a:rPr lang="cs-CZ" dirty="0"/>
              <a:t>Sociální </a:t>
            </a:r>
            <a:r>
              <a:rPr lang="cs-CZ" dirty="0" smtClean="0"/>
              <a:t>psychologie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Sociální </a:t>
            </a:r>
            <a:r>
              <a:rPr lang="cs-CZ" dirty="0" smtClean="0"/>
              <a:t>skupiny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/>
              <a:t>Mgr. Jan Krása, Ph.D., Katedra psychologie, Pedagogická fakulta, </a:t>
            </a:r>
            <a:r>
              <a:rPr lang="cs-CZ" dirty="0" smtClean="0"/>
              <a:t>MUNI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Výsledek obrázku pro fellowship of the ri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8840"/>
            <a:ext cx="9144000" cy="413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9519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SKUPINA (SS)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363272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= základní a klíčový termín sociální psychologie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DEF: sociální skupina je soubor jedinců, mezi kterými existuje specifická sociální interakce, a to jak bezprostřední interakce, tak i zprostředkovaná. </a:t>
            </a:r>
          </a:p>
          <a:p>
            <a:pPr>
              <a:buNone/>
            </a:pPr>
            <a:r>
              <a:rPr lang="cs-CZ" dirty="0"/>
              <a:t>SS má schopnost společného jednání = chování členů je podřízeno cílům a normám skupiny.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0622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SKUPINA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640960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Hranice některých SS jsou ostré (naše kapela), jiné jsou celkem vágní (národ, resp. stát).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Ovšem každá SS nějak odlišuje ty </a:t>
            </a:r>
            <a:r>
              <a:rPr lang="cs-CZ" i="1" dirty="0"/>
              <a:t>uvnitř</a:t>
            </a:r>
            <a:r>
              <a:rPr lang="cs-CZ" dirty="0"/>
              <a:t> a ty </a:t>
            </a:r>
            <a:r>
              <a:rPr lang="cs-CZ" i="1" dirty="0"/>
              <a:t>venku. </a:t>
            </a:r>
            <a:r>
              <a:rPr lang="cs-CZ" dirty="0"/>
              <a:t>(</a:t>
            </a:r>
            <a:r>
              <a:rPr lang="cs-CZ" i="1" dirty="0" err="1"/>
              <a:t>insider</a:t>
            </a:r>
            <a:r>
              <a:rPr lang="cs-CZ" i="1" dirty="0"/>
              <a:t> x outsider</a:t>
            </a:r>
            <a:r>
              <a:rPr lang="cs-CZ" dirty="0"/>
              <a:t>)</a:t>
            </a:r>
          </a:p>
          <a:p>
            <a:pPr>
              <a:buNone/>
            </a:pPr>
            <a:endParaRPr lang="cs-CZ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SKUPINA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59"/>
          </a:xfrm>
        </p:spPr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/>
              <a:t>Dle různých kritérií lze vydělit </a:t>
            </a:r>
            <a:r>
              <a:rPr lang="cs-CZ" b="1" dirty="0"/>
              <a:t>různé typy SS</a:t>
            </a:r>
            <a:r>
              <a:rPr lang="cs-CZ" dirty="0"/>
              <a:t>:</a:t>
            </a:r>
            <a:r>
              <a:rPr lang="cs-CZ" b="1" dirty="0"/>
              <a:t> </a:t>
            </a:r>
            <a:endParaRPr lang="cs-CZ" dirty="0"/>
          </a:p>
          <a:p>
            <a:pPr marL="118872" indent="0">
              <a:buNone/>
            </a:pPr>
            <a:r>
              <a:rPr lang="cs-CZ" dirty="0"/>
              <a:t>-	velké x </a:t>
            </a:r>
            <a:r>
              <a:rPr lang="cs-CZ" b="1" dirty="0"/>
              <a:t>malé</a:t>
            </a:r>
            <a:r>
              <a:rPr lang="cs-CZ" dirty="0"/>
              <a:t> (do cca 30 členů)</a:t>
            </a:r>
          </a:p>
          <a:p>
            <a:pPr marL="118872" indent="0">
              <a:buNone/>
            </a:pPr>
            <a:r>
              <a:rPr lang="cs-CZ" dirty="0"/>
              <a:t>- 	krátkodobé x dlouhodobé</a:t>
            </a:r>
          </a:p>
          <a:p>
            <a:pPr marL="118872" indent="0">
              <a:buNone/>
            </a:pPr>
            <a:r>
              <a:rPr lang="cs-CZ" dirty="0"/>
              <a:t>-	vysoce organizované (=formální) x</a:t>
            </a:r>
          </a:p>
          <a:p>
            <a:pPr marL="118872" indent="0">
              <a:buNone/>
            </a:pPr>
            <a:r>
              <a:rPr lang="cs-CZ" dirty="0"/>
              <a:t>	málo </a:t>
            </a:r>
            <a:r>
              <a:rPr lang="cs-CZ" dirty="0" err="1"/>
              <a:t>org</a:t>
            </a:r>
            <a:r>
              <a:rPr lang="cs-CZ" dirty="0"/>
              <a:t>. (=neformální) </a:t>
            </a:r>
          </a:p>
          <a:p>
            <a:pPr marL="118872" indent="0">
              <a:buNone/>
            </a:pPr>
            <a:r>
              <a:rPr lang="cs-CZ" dirty="0"/>
              <a:t>-	s jasnými cíly x s obecnějšími cíly</a:t>
            </a:r>
          </a:p>
          <a:p>
            <a:pPr marL="118872" indent="0">
              <a:buNone/>
            </a:pPr>
            <a:r>
              <a:rPr lang="cs-CZ" dirty="0"/>
              <a:t>- 	lokalizované x rozptýlené</a:t>
            </a:r>
          </a:p>
          <a:p>
            <a:pPr marL="118872" indent="0">
              <a:buNone/>
            </a:pPr>
            <a:r>
              <a:rPr lang="cs-CZ" dirty="0"/>
              <a:t>-	s automatickým členstvím x s voleným č.</a:t>
            </a:r>
          </a:p>
          <a:p>
            <a:pPr marL="118872" indent="0">
              <a:buNone/>
            </a:pPr>
            <a:r>
              <a:rPr lang="cs-CZ" dirty="0"/>
              <a:t>-	otevřené x uzavřené</a:t>
            </a:r>
          </a:p>
          <a:p>
            <a:pPr marL="118872" indent="0">
              <a:buNone/>
            </a:pPr>
            <a:r>
              <a:rPr lang="cs-CZ" dirty="0"/>
              <a:t>- 	</a:t>
            </a:r>
            <a:r>
              <a:rPr lang="cs-CZ" b="1" dirty="0"/>
              <a:t>referenční</a:t>
            </a:r>
            <a:r>
              <a:rPr lang="cs-CZ" dirty="0"/>
              <a:t> </a:t>
            </a:r>
            <a:r>
              <a:rPr lang="cs-CZ" dirty="0" err="1"/>
              <a:t>sk</a:t>
            </a:r>
            <a:r>
              <a:rPr lang="cs-CZ" dirty="0"/>
              <a:t>. má na jedince vliv, jedinec 	se k ní vztahuje jako k ideálu či vzoru</a:t>
            </a:r>
          </a:p>
          <a:p>
            <a:pPr marL="118872" indent="0">
              <a:buNone/>
            </a:pPr>
            <a:r>
              <a:rPr lang="cs-CZ" dirty="0"/>
              <a:t>- ad.</a:t>
            </a:r>
          </a:p>
          <a:p>
            <a:pPr marL="118872" indent="0">
              <a:buNone/>
            </a:pPr>
            <a:r>
              <a:rPr lang="cs-CZ" b="1" dirty="0"/>
              <a:t>Jsme členy mnoha SS </a:t>
            </a:r>
            <a:r>
              <a:rPr lang="cs-CZ" b="1" dirty="0" smtClean="0"/>
              <a:t>zaráz!</a:t>
            </a:r>
            <a:endParaRPr lang="cs-CZ" b="1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076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Výsledek obrázku pro queue for toile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77256"/>
            <a:ext cx="8229600" cy="4621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2933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Agregáty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Ne všechna shromáždění lidí jsou SS: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lidé na autobusové zastávce</a:t>
            </a:r>
          </a:p>
          <a:p>
            <a:pPr>
              <a:buNone/>
            </a:pPr>
            <a:r>
              <a:rPr lang="cs-CZ" dirty="0"/>
              <a:t>lidé na </a:t>
            </a:r>
            <a:r>
              <a:rPr lang="cs-CZ" dirty="0" smtClean="0"/>
              <a:t>pláži.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Jsou to tzv. </a:t>
            </a:r>
            <a:r>
              <a:rPr lang="cs-CZ" b="1" dirty="0"/>
              <a:t>agregáty</a:t>
            </a:r>
            <a:r>
              <a:rPr lang="cs-CZ" dirty="0"/>
              <a:t>. Dav je specifický druh agregátu.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kategorie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b="1" dirty="0"/>
              <a:t>Sociální kategorie </a:t>
            </a:r>
            <a:r>
              <a:rPr lang="cs-CZ" dirty="0"/>
              <a:t>je skupina osob, které vykazují jeden či více společných znaků, přičemž mezi těmito osobami neexistuje přímá interakce a </a:t>
            </a:r>
            <a:r>
              <a:rPr lang="cs-CZ" dirty="0" smtClean="0"/>
              <a:t>komunikace (čili nejsou to SS!). </a:t>
            </a:r>
            <a:r>
              <a:rPr lang="cs-CZ" dirty="0"/>
              <a:t>SK jsou výsledkem operacionalizace ve výzkumu. (např. nezletilé děti, studenti, ženy na mateřské dovolené</a:t>
            </a:r>
            <a:r>
              <a:rPr lang="cs-CZ" dirty="0" smtClean="0"/>
              <a:t>. Členové těchto sociálních kategorií nejednají ve vzájemné shodě a na základě společné komunikace.</a:t>
            </a: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1039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363272" cy="1252728"/>
          </a:xfrm>
        </p:spPr>
        <p:txBody>
          <a:bodyPr>
            <a:normAutofit fontScale="90000"/>
          </a:bodyPr>
          <a:lstStyle/>
          <a:p>
            <a:r>
              <a:rPr lang="cs-CZ" dirty="0"/>
              <a:t>Sociální organizace a jejich struktura</a:t>
            </a:r>
          </a:p>
        </p:txBody>
      </p:sp>
      <p:pic>
        <p:nvPicPr>
          <p:cNvPr id="3074" name="Picture 2" descr="Výsledek obrázku pro česká armáda přehlídk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44" y="1385678"/>
            <a:ext cx="8229056" cy="5472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3155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435280" cy="1252728"/>
          </a:xfrm>
        </p:spPr>
        <p:txBody>
          <a:bodyPr>
            <a:normAutofit fontScale="90000"/>
          </a:bodyPr>
          <a:lstStyle/>
          <a:p>
            <a:r>
              <a:rPr lang="cs-CZ" dirty="0"/>
              <a:t>Sociální organizace a jejich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Moderní armáda (od raného novověku) – tradiční (od eneolitu, kdy asi vznikl „trojí lid“?), vysoce </a:t>
            </a:r>
            <a:r>
              <a:rPr lang="cs-CZ" b="1" dirty="0"/>
              <a:t>formální</a:t>
            </a:r>
            <a:r>
              <a:rPr lang="cs-CZ" dirty="0"/>
              <a:t>, dlouhodobá, velká, s jasnými cíli, uzavřená, s voleným členstvím (krom mobilizace), s úzkou organizační strukturou.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Srov. typickou </a:t>
            </a:r>
            <a:r>
              <a:rPr lang="cs-CZ" dirty="0" smtClean="0"/>
              <a:t>armádní hierarchii </a:t>
            </a:r>
            <a:r>
              <a:rPr lang="cs-CZ" dirty="0"/>
              <a:t>s názvy hodností, </a:t>
            </a:r>
            <a:r>
              <a:rPr lang="cs-CZ" dirty="0" smtClean="0"/>
              <a:t>s rozdílnými znaky na uniformě, </a:t>
            </a:r>
            <a:r>
              <a:rPr lang="cs-CZ" dirty="0"/>
              <a:t>vlastní ubytování, vlastní ceremonie, dokonce i vlastní právo! – toť zesílené znaky každé SS.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Jiné příklady archaických organizací: státní správa (římská), </a:t>
            </a:r>
            <a:r>
              <a:rPr lang="cs-CZ" dirty="0" smtClean="0"/>
              <a:t>církevní </a:t>
            </a:r>
            <a:r>
              <a:rPr lang="cs-CZ" dirty="0"/>
              <a:t>řády, stavební hutě, </a:t>
            </a:r>
            <a:r>
              <a:rPr lang="cs-CZ" dirty="0" smtClean="0"/>
              <a:t>cechy, zednářské </a:t>
            </a:r>
            <a:r>
              <a:rPr lang="cs-CZ" smtClean="0"/>
              <a:t>lóže atd. </a:t>
            </a:r>
            <a:endParaRPr lang="cs-CZ" dirty="0"/>
          </a:p>
          <a:p>
            <a:pPr marL="118872" indent="0">
              <a:buNone/>
            </a:pPr>
            <a:r>
              <a:rPr lang="cs-CZ" dirty="0"/>
              <a:t>Dnes: moderní výrobní organizace. (srov. nárůst velikosti továren od poloviny 19. stol do současnosti).</a:t>
            </a:r>
          </a:p>
        </p:txBody>
      </p:sp>
    </p:spTree>
    <p:extLst>
      <p:ext uri="{BB962C8B-B14F-4D97-AF65-F5344CB8AC3E}">
        <p14:creationId xmlns:p14="http://schemas.microsoft.com/office/powerpoint/2010/main" val="9243568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9573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623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 na minulou přednášku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Jaké jsou 3 funkce emocí?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A8D6FEE-7FB0-4CC4-BC25-2C56B7828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Evoluce sociálních skupin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34BD3F8-F598-466E-8550-A185717B8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66177"/>
          </a:xfrm>
        </p:spPr>
        <p:txBody>
          <a:bodyPr>
            <a:normAutofit/>
          </a:bodyPr>
          <a:lstStyle/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37844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3E9F688-D6E4-461E-B673-B03EAA763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Evoluce sociálních skupin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4B4B2B4-B3D3-4D4B-B694-4A0DFC8A6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59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Vyjděme z poznatků etologie (Veselovský, 2008) a biologie. </a:t>
            </a:r>
          </a:p>
          <a:p>
            <a:r>
              <a:rPr lang="cs-CZ" sz="2400" dirty="0"/>
              <a:t>Od těch nejprimitivnějších živočichů se krom genetické paměti postupně rozvíjejí i tzv. </a:t>
            </a:r>
            <a:r>
              <a:rPr lang="cs-CZ" sz="2400" b="1" dirty="0"/>
              <a:t>vrozené vzorce chování</a:t>
            </a:r>
            <a:r>
              <a:rPr lang="cs-CZ" sz="2400" dirty="0"/>
              <a:t>, které jsou na genetický vývoj přímo vázány, ačkoli volněji než tělesné znaky. Každý orgán na našem těle musí mít odpovídající vzorec chování, který funkci orgánu </a:t>
            </a:r>
            <a:r>
              <a:rPr lang="cs-CZ" sz="2400" dirty="0" smtClean="0"/>
              <a:t>realizuje: </a:t>
            </a:r>
            <a:r>
              <a:rPr lang="cs-CZ" sz="2400" dirty="0"/>
              <a:t>K </a:t>
            </a:r>
            <a:r>
              <a:rPr lang="cs-CZ" sz="2400" dirty="0" smtClean="0"/>
              <a:t>čemu by byly pavoukovi </a:t>
            </a:r>
            <a:r>
              <a:rPr lang="cs-CZ" sz="2400" dirty="0"/>
              <a:t>snovací žlázy, když by neexistoval patřičný vzorec chování, který </a:t>
            </a:r>
            <a:r>
              <a:rPr lang="cs-CZ" sz="2400" dirty="0" smtClean="0"/>
              <a:t>s jejich pomocí teprve utvoří </a:t>
            </a:r>
            <a:r>
              <a:rPr lang="cs-CZ" sz="2400" dirty="0"/>
              <a:t>síť? K čemu žláza na tvorbu vosku, kdyby z vosku nestavěly včely plástve? K čemu dokonalé oči, kdyby nás nechránily před nebezpečím? Atd.). </a:t>
            </a:r>
          </a:p>
          <a:p>
            <a:r>
              <a:rPr lang="cs-CZ" sz="2400" dirty="0"/>
              <a:t>Vzorce chování se vyvíjejí od nejprimitivnějšího odlišení aktivity: od útlumu/aktivity celého těla </a:t>
            </a:r>
            <a:r>
              <a:rPr lang="cs-CZ" sz="2400" dirty="0" smtClean="0"/>
              <a:t>ovládaného </a:t>
            </a:r>
            <a:r>
              <a:rPr lang="cs-CZ" sz="2400" dirty="0"/>
              <a:t>světlem, od pohlcovacích, útěkových a pářících pohybů, </a:t>
            </a:r>
            <a:r>
              <a:rPr lang="cs-CZ" sz="2400" dirty="0" smtClean="0"/>
              <a:t>k </a:t>
            </a:r>
            <a:r>
              <a:rPr lang="cs-CZ" sz="2400" dirty="0"/>
              <a:t>již značně </a:t>
            </a:r>
            <a:r>
              <a:rPr lang="cs-CZ" sz="2400" dirty="0" smtClean="0"/>
              <a:t>obecné schopnosti </a:t>
            </a:r>
            <a:r>
              <a:rPr lang="cs-CZ" sz="2400" dirty="0"/>
              <a:t>orientace v krajině (téměř všichni pohybliví živočichové </a:t>
            </a:r>
            <a:r>
              <a:rPr lang="cs-CZ" sz="2400" dirty="0" smtClean="0"/>
              <a:t>si vytvářejí nějakou mentální mapu okolí).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3057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B94DD76-3E3A-4AAC-A6C2-08FFAC229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Evoluce sociálních skupin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74BF55D-EF22-48C1-B07D-96E1F6CFE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Lidský repertoár vzorců </a:t>
            </a:r>
            <a:r>
              <a:rPr lang="cs-CZ" dirty="0" smtClean="0"/>
              <a:t>chování (dále jen VCH) </a:t>
            </a:r>
            <a:r>
              <a:rPr lang="cs-CZ" dirty="0"/>
              <a:t>je zcela enormní ve srovnání s ostatními živočichy: dennodenně nám před očima vznikají nové a novější VCH: </a:t>
            </a:r>
            <a:r>
              <a:rPr lang="cs-CZ" dirty="0" smtClean="0"/>
              <a:t>(</a:t>
            </a:r>
            <a:r>
              <a:rPr lang="cs-CZ" dirty="0" smtClean="0"/>
              <a:t>honění </a:t>
            </a:r>
            <a:r>
              <a:rPr lang="cs-CZ" dirty="0"/>
              <a:t>káči, cyklistika, počítačové hry, </a:t>
            </a:r>
            <a:r>
              <a:rPr lang="cs-CZ" dirty="0" err="1" smtClean="0"/>
              <a:t>spinner</a:t>
            </a:r>
            <a:r>
              <a:rPr lang="cs-CZ" dirty="0" smtClean="0"/>
              <a:t> ad</a:t>
            </a:r>
            <a:r>
              <a:rPr lang="cs-CZ" dirty="0"/>
              <a:t>.)</a:t>
            </a:r>
          </a:p>
          <a:p>
            <a:r>
              <a:rPr lang="cs-CZ" dirty="0"/>
              <a:t>Díky rozrůznění vzorců chování se rozvíjí mj. i repertoár sociálního chování. Vzpomeňme na důraz, který se klade v historii kultury na </a:t>
            </a:r>
            <a:r>
              <a:rPr lang="cs-CZ" i="1" dirty="0"/>
              <a:t>dělbu</a:t>
            </a:r>
            <a:r>
              <a:rPr lang="cs-CZ" dirty="0"/>
              <a:t> práce! </a:t>
            </a:r>
          </a:p>
        </p:txBody>
      </p:sp>
    </p:spTree>
    <p:extLst>
      <p:ext uri="{BB962C8B-B14F-4D97-AF65-F5344CB8AC3E}">
        <p14:creationId xmlns:p14="http://schemas.microsoft.com/office/powerpoint/2010/main" val="617239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FDD76E9-62F2-425B-ACD7-4FD0270DE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Evoluce sociálních skupin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C19C1AB-33DB-4A8F-A6AB-EB2560131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Lidské kultury umožňují existenci nespočtu </a:t>
            </a:r>
            <a:r>
              <a:rPr lang="cs-CZ" dirty="0" smtClean="0"/>
              <a:t>sociálních </a:t>
            </a:r>
            <a:r>
              <a:rPr lang="cs-CZ" dirty="0"/>
              <a:t>rolí založených na osvojení si specifických vzorců chování: akrobat, krotitel tygrů, mistr v cyklistice, mistr v boxu, mistři v curlingu, mistr sumo atd., mediální hvězdy, čističi bot atd.</a:t>
            </a:r>
          </a:p>
          <a:p>
            <a:r>
              <a:rPr lang="cs-CZ" dirty="0"/>
              <a:t>Mladý člověk dneška proto před sebou nemá nijak lehkou volbu v určení si životní dráhy a tedy i </a:t>
            </a:r>
            <a:r>
              <a:rPr lang="cs-CZ" dirty="0" smtClean="0"/>
              <a:t>budoucí sociální </a:t>
            </a:r>
            <a:r>
              <a:rPr lang="cs-CZ" dirty="0"/>
              <a:t>role a </a:t>
            </a:r>
            <a:r>
              <a:rPr lang="cs-CZ" dirty="0" smtClean="0"/>
              <a:t>tedy i svého smyslu </a:t>
            </a:r>
            <a:r>
              <a:rPr lang="cs-CZ" dirty="0" smtClean="0"/>
              <a:t>života ve společnosti. </a:t>
            </a:r>
            <a:r>
              <a:rPr lang="cs-CZ" dirty="0"/>
              <a:t>Minulé generace neměly příliš velkou možnost volby (srov. nevolnictví, </a:t>
            </a:r>
            <a:r>
              <a:rPr lang="cs-CZ" dirty="0" smtClean="0"/>
              <a:t>poddanství, rodinná tradice </a:t>
            </a:r>
            <a:r>
              <a:rPr lang="cs-CZ" dirty="0"/>
              <a:t>atp.). Před </a:t>
            </a:r>
            <a:r>
              <a:rPr lang="cs-CZ" dirty="0" smtClean="0"/>
              <a:t>naší generací stojí </a:t>
            </a:r>
            <a:r>
              <a:rPr lang="cs-CZ" dirty="0"/>
              <a:t>celá hlubina lidských možností. </a:t>
            </a:r>
          </a:p>
          <a:p>
            <a:r>
              <a:rPr lang="cs-CZ" dirty="0"/>
              <a:t>(Učitel na ZŠ by měl u svých žáků umět poznat jejich silné stránky a také slabé stránky, aby jim mohl </a:t>
            </a:r>
            <a:r>
              <a:rPr lang="cs-CZ" dirty="0" smtClean="0"/>
              <a:t>později pomoci v určení směru dalšího </a:t>
            </a:r>
            <a:r>
              <a:rPr lang="cs-CZ" dirty="0"/>
              <a:t>života.)</a:t>
            </a:r>
          </a:p>
        </p:txBody>
      </p:sp>
    </p:spTree>
    <p:extLst>
      <p:ext uri="{BB962C8B-B14F-4D97-AF65-F5344CB8AC3E}">
        <p14:creationId xmlns:p14="http://schemas.microsoft.com/office/powerpoint/2010/main" val="3639617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61B3F2D-79EE-48BD-9BD8-64F433602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Evoluce sociálních skupin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18C7C25-AADD-4B2B-B0E8-FF88FD256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11256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Sociální role se nediferencují jen u člověka, či jen u obratlovců (hlavně u savců), ale i u bezobratlých (hlavně u blanokřídlých). Tyto sociální role se u všech živočichů vyvíjejí v rámci kompetice (soutěže) s ostatními možnostmi adaptace na prostředí. </a:t>
            </a:r>
          </a:p>
          <a:p>
            <a:r>
              <a:rPr lang="cs-CZ" dirty="0"/>
              <a:t>Někteří tvorové se nijak zásadně nevyvíjejí po celé stovky miliónů let (vážky, stonožky, latimérie, želvy, krokodýli aj.). Někteří živočichové se vyvíjejí překotně (v rozmezí několika miliónů let: Darwinovy pěnkavy, rod Homo, pes a další domestikanti). </a:t>
            </a:r>
          </a:p>
          <a:p>
            <a:r>
              <a:rPr lang="cs-CZ" dirty="0"/>
              <a:t>Podobně různé je to, zdá se, i u vývoje vzorců chování: některé se nevyvíjejí po dlouhou dobu (právě blanokřídlí), jiné vidíme vyvíjet se on-line (cichlidy v jihoafrických jezerech). </a:t>
            </a:r>
          </a:p>
          <a:p>
            <a:r>
              <a:rPr lang="cs-CZ" dirty="0"/>
              <a:t>A podobně i u vývoje lidského sociálního chování.</a:t>
            </a:r>
          </a:p>
        </p:txBody>
      </p:sp>
    </p:spTree>
    <p:extLst>
      <p:ext uri="{BB962C8B-B14F-4D97-AF65-F5344CB8AC3E}">
        <p14:creationId xmlns:p14="http://schemas.microsoft.com/office/powerpoint/2010/main" val="3606500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3944F43-1470-43AA-9CDF-0DD954ED5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Evoluce sociálních skupin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4AD80D8-93A0-45C4-9892-4249103C9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Sociální vztahy mezi jedinci zakládají sociální systémy. </a:t>
            </a:r>
          </a:p>
          <a:p>
            <a:r>
              <a:rPr lang="cs-CZ" dirty="0"/>
              <a:t>Sociální systémy se vyvíjejí ze základního dyadického vztahu (pro potřeby páření), přes nehierarchické skupiny k hierarchickým skupinám.</a:t>
            </a:r>
          </a:p>
          <a:p>
            <a:r>
              <a:rPr lang="cs-CZ" dirty="0"/>
              <a:t>Hierarchická skupina je </a:t>
            </a:r>
            <a:r>
              <a:rPr lang="cs-CZ" dirty="0" smtClean="0"/>
              <a:t>patrně umožněna </a:t>
            </a:r>
            <a:r>
              <a:rPr lang="cs-CZ" dirty="0"/>
              <a:t>diferenciací sociálních rolí z původního dyadického vztahu (srov. teorii sociálního </a:t>
            </a:r>
            <a:r>
              <a:rPr lang="cs-CZ" dirty="0" smtClean="0"/>
              <a:t>mozku v první prezentaci).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3752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3787F29-2EE4-48EE-8D4B-FC9C2A678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Evoluce sociálních skupin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77707B6-83FF-4065-8BC3-9A8D6E5C0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Sociální diferenciace u blanokřídlých je založena na geneticky kódovaném systému tvorby feromonů, který tlumí a upravuje vývoj jedince. Sociální role jsou u včel dány odlišným biologickým vývojem. </a:t>
            </a:r>
          </a:p>
          <a:p>
            <a:r>
              <a:rPr lang="cs-CZ" dirty="0"/>
              <a:t>Naproti tomu sociální role obratlovců jsou dány více méně kompeticí jedinců v určitých </a:t>
            </a:r>
            <a:r>
              <a:rPr lang="cs-CZ" dirty="0" smtClean="0"/>
              <a:t>soubojích </a:t>
            </a:r>
            <a:r>
              <a:rPr lang="cs-CZ" dirty="0"/>
              <a:t>(síly, krásy, hlasu, tvorby hnízda apod</a:t>
            </a:r>
            <a:r>
              <a:rPr lang="cs-CZ" dirty="0" smtClean="0"/>
              <a:t>.). Ani člověk se v tomto ohledu od ostatních tvorů příliš neliší.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56696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16633</TotalTime>
  <Words>987</Words>
  <Application>Microsoft Office PowerPoint</Application>
  <PresentationFormat>Předvádění na obrazovce (4:3)</PresentationFormat>
  <Paragraphs>72</Paragraphs>
  <Slides>19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Sociální psychologie Sociální skupiny</vt:lpstr>
      <vt:lpstr>Dotaz na minulou přednášku</vt:lpstr>
      <vt:lpstr>Evoluce sociálních skupin</vt:lpstr>
      <vt:lpstr>Evoluce sociálních skupin</vt:lpstr>
      <vt:lpstr>Evoluce sociálních skupin</vt:lpstr>
      <vt:lpstr>Evoluce sociálních skupin</vt:lpstr>
      <vt:lpstr>Evoluce sociálních skupin</vt:lpstr>
      <vt:lpstr>Evoluce sociálních skupin</vt:lpstr>
      <vt:lpstr>Evoluce sociálních skupin</vt:lpstr>
      <vt:lpstr>Prezentace aplikace PowerPoint</vt:lpstr>
      <vt:lpstr>SOCIÁLNÍ SKUPINA (SS)</vt:lpstr>
      <vt:lpstr>SOCIÁLNÍ SKUPINA</vt:lpstr>
      <vt:lpstr>SOCIÁLNÍ SKUPINA</vt:lpstr>
      <vt:lpstr>Prezentace aplikace PowerPoint</vt:lpstr>
      <vt:lpstr>Agregáty</vt:lpstr>
      <vt:lpstr>Sociální kategorie</vt:lpstr>
      <vt:lpstr>Sociální organizace a jejich struktura</vt:lpstr>
      <vt:lpstr>Sociální organizace a jejich struktura</vt:lpstr>
      <vt:lpstr>Prezentace aplikace PowerPoint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Jan Krása</cp:lastModifiedBy>
  <cp:revision>242</cp:revision>
  <dcterms:created xsi:type="dcterms:W3CDTF">2015-10-20T07:43:33Z</dcterms:created>
  <dcterms:modified xsi:type="dcterms:W3CDTF">2020-04-05T14:41:07Z</dcterms:modified>
</cp:coreProperties>
</file>