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64" r:id="rId5"/>
    <p:sldId id="265" r:id="rId6"/>
    <p:sldId id="266" r:id="rId7"/>
    <p:sldId id="268" r:id="rId8"/>
    <p:sldId id="261" r:id="rId9"/>
    <p:sldId id="262" r:id="rId10"/>
    <p:sldId id="267" r:id="rId11"/>
    <p:sldId id="263"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smtClean="0"/>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42A54C80-263E-416B-A8E0-580EDEADCBDC}" type="datetimeFigureOut">
              <a:rPr lang="en-US" dirty="0"/>
              <a:t>10/24/2020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Strategické řízení školy</a:t>
            </a:r>
            <a:endParaRPr lang="cs-CZ" dirty="0"/>
          </a:p>
        </p:txBody>
      </p:sp>
      <p:sp>
        <p:nvSpPr>
          <p:cNvPr id="3" name="Podnadpis 2"/>
          <p:cNvSpPr>
            <a:spLocks noGrp="1"/>
          </p:cNvSpPr>
          <p:nvPr>
            <p:ph type="subTitle" idx="1"/>
          </p:nvPr>
        </p:nvSpPr>
        <p:spPr/>
        <p:txBody>
          <a:bodyPr/>
          <a:lstStyle/>
          <a:p>
            <a:r>
              <a:rPr lang="cs-CZ" dirty="0" smtClean="0"/>
              <a:t>Mgr. Dana Veselá, Ph.D.</a:t>
            </a:r>
            <a:endParaRPr lang="cs-CZ" dirty="0"/>
          </a:p>
        </p:txBody>
      </p:sp>
    </p:spTree>
    <p:extLst>
      <p:ext uri="{BB962C8B-B14F-4D97-AF65-F5344CB8AC3E}">
        <p14:creationId xmlns:p14="http://schemas.microsoft.com/office/powerpoint/2010/main" val="2354624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600"/>
            <a:ext cx="8596668" cy="5597236"/>
          </a:xfrm>
        </p:spPr>
        <p:txBody>
          <a:bodyPr>
            <a:normAutofit fontScale="90000"/>
          </a:bodyPr>
          <a:lstStyle/>
          <a:p>
            <a:r>
              <a:rPr lang="cs-CZ" b="1" dirty="0"/>
              <a:t>Plán rozvoje pedagogických </a:t>
            </a:r>
            <a:r>
              <a:rPr lang="cs-CZ" b="1" dirty="0" smtClean="0"/>
              <a:t>pracovníků</a:t>
            </a:r>
            <a:br>
              <a:rPr lang="cs-CZ" b="1" dirty="0" smtClean="0"/>
            </a:br>
            <a:r>
              <a:rPr lang="cs-CZ" b="1" dirty="0"/>
              <a:t/>
            </a:r>
            <a:br>
              <a:rPr lang="cs-CZ" b="1" dirty="0"/>
            </a:br>
            <a:r>
              <a:rPr lang="cs-CZ" sz="3100" b="1" dirty="0"/>
              <a:t>Klíčová myšlenka využitá při plánování DVPP: </a:t>
            </a:r>
            <a:r>
              <a:rPr lang="cs-CZ" sz="2200" dirty="0"/>
              <a:t>východiskem při plánování a realizaci profesního rozvoje </a:t>
            </a:r>
            <a:r>
              <a:rPr lang="cs-CZ" sz="2200" dirty="0" smtClean="0"/>
              <a:t>jsou především </a:t>
            </a:r>
            <a:r>
              <a:rPr lang="cs-CZ" sz="2200" dirty="0"/>
              <a:t>identifikované potřeby žáků školy. </a:t>
            </a:r>
            <a:br>
              <a:rPr lang="cs-CZ" sz="2200" dirty="0"/>
            </a:br>
            <a:r>
              <a:rPr lang="cs-CZ" sz="2200" dirty="0"/>
              <a:t>Lepší naplňování potřeb žáků a lepší výsledky vyučování i výchovy vnímáme také jako </a:t>
            </a:r>
            <a:r>
              <a:rPr lang="cs-CZ" sz="2200" dirty="0" err="1"/>
              <a:t>nejdůležitějš</a:t>
            </a:r>
            <a:r>
              <a:rPr lang="cs-CZ" sz="2200" dirty="0"/>
              <a:t> kritérium, které by mělo být použito </a:t>
            </a:r>
            <a:r>
              <a:rPr lang="cs-CZ" sz="2200" b="1" dirty="0"/>
              <a:t>při zpětném hodnocení rozvoje jedinců</a:t>
            </a:r>
            <a:r>
              <a:rPr lang="cs-CZ" sz="2200" dirty="0"/>
              <a:t>.</a:t>
            </a:r>
            <a:br>
              <a:rPr lang="cs-CZ" sz="2200" dirty="0"/>
            </a:br>
            <a:r>
              <a:rPr lang="cs-CZ" sz="2200" dirty="0" smtClean="0"/>
              <a:t/>
            </a:r>
            <a:br>
              <a:rPr lang="cs-CZ" sz="2200" dirty="0" smtClean="0"/>
            </a:br>
            <a:r>
              <a:rPr lang="cs-CZ" dirty="0" smtClean="0"/>
              <a:t>Legislativní </a:t>
            </a:r>
            <a:r>
              <a:rPr lang="cs-CZ" dirty="0"/>
              <a:t>ukotvení:</a:t>
            </a:r>
            <a:br>
              <a:rPr lang="cs-CZ" dirty="0"/>
            </a:br>
            <a:r>
              <a:rPr lang="cs-CZ" sz="2200" dirty="0"/>
              <a:t>zákon o pedagogických pracovnících</a:t>
            </a:r>
            <a:br>
              <a:rPr lang="cs-CZ" sz="2200" dirty="0"/>
            </a:br>
            <a:r>
              <a:rPr lang="cs-CZ" dirty="0" smtClean="0"/>
              <a:t/>
            </a:r>
            <a:br>
              <a:rPr lang="cs-CZ" dirty="0" smtClean="0"/>
            </a:br>
            <a:r>
              <a:rPr lang="cs-CZ" dirty="0"/>
              <a:t> </a:t>
            </a:r>
            <a:br>
              <a:rPr lang="cs-CZ" dirty="0"/>
            </a:br>
            <a:endParaRPr lang="cs-CZ" dirty="0"/>
          </a:p>
        </p:txBody>
      </p:sp>
    </p:spTree>
    <p:extLst>
      <p:ext uri="{BB962C8B-B14F-4D97-AF65-F5344CB8AC3E}">
        <p14:creationId xmlns:p14="http://schemas.microsoft.com/office/powerpoint/2010/main" val="4089845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599"/>
            <a:ext cx="8596668" cy="5920509"/>
          </a:xfrm>
        </p:spPr>
        <p:txBody>
          <a:bodyPr/>
          <a:lstStyle/>
          <a:p>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3868017897"/>
              </p:ext>
            </p:extLst>
          </p:nvPr>
        </p:nvGraphicFramePr>
        <p:xfrm>
          <a:off x="791596" y="719666"/>
          <a:ext cx="8368144" cy="5818756"/>
        </p:xfrm>
        <a:graphic>
          <a:graphicData uri="http://schemas.openxmlformats.org/drawingml/2006/table">
            <a:tbl>
              <a:tblPr firstRow="1" bandRow="1">
                <a:tableStyleId>{5C22544A-7EE6-4342-B048-85BDC9FD1C3A}</a:tableStyleId>
              </a:tblPr>
              <a:tblGrid>
                <a:gridCol w="1480549">
                  <a:extLst>
                    <a:ext uri="{9D8B030D-6E8A-4147-A177-3AD203B41FA5}">
                      <a16:colId xmlns:a16="http://schemas.microsoft.com/office/drawing/2014/main" val="925575017"/>
                    </a:ext>
                  </a:extLst>
                </a:gridCol>
                <a:gridCol w="1865746">
                  <a:extLst>
                    <a:ext uri="{9D8B030D-6E8A-4147-A177-3AD203B41FA5}">
                      <a16:colId xmlns:a16="http://schemas.microsoft.com/office/drawing/2014/main" val="212318453"/>
                    </a:ext>
                  </a:extLst>
                </a:gridCol>
                <a:gridCol w="2198254">
                  <a:extLst>
                    <a:ext uri="{9D8B030D-6E8A-4147-A177-3AD203B41FA5}">
                      <a16:colId xmlns:a16="http://schemas.microsoft.com/office/drawing/2014/main" val="2809513564"/>
                    </a:ext>
                  </a:extLst>
                </a:gridCol>
                <a:gridCol w="2823595">
                  <a:extLst>
                    <a:ext uri="{9D8B030D-6E8A-4147-A177-3AD203B41FA5}">
                      <a16:colId xmlns:a16="http://schemas.microsoft.com/office/drawing/2014/main" val="300967972"/>
                    </a:ext>
                  </a:extLst>
                </a:gridCol>
              </a:tblGrid>
              <a:tr h="545716">
                <a:tc>
                  <a:txBody>
                    <a:bodyPr/>
                    <a:lstStyle/>
                    <a:p>
                      <a:r>
                        <a:rPr lang="cs-CZ" dirty="0" smtClean="0"/>
                        <a:t>CÍL</a:t>
                      </a:r>
                      <a:endParaRPr lang="cs-CZ" dirty="0"/>
                    </a:p>
                  </a:txBody>
                  <a:tcPr/>
                </a:tc>
                <a:tc>
                  <a:txBody>
                    <a:bodyPr/>
                    <a:lstStyle/>
                    <a:p>
                      <a:r>
                        <a:rPr lang="cs-CZ" dirty="0" smtClean="0"/>
                        <a:t>KRITÉRIUM</a:t>
                      </a:r>
                      <a:endParaRPr lang="cs-CZ" dirty="0"/>
                    </a:p>
                  </a:txBody>
                  <a:tcPr/>
                </a:tc>
                <a:tc>
                  <a:txBody>
                    <a:bodyPr/>
                    <a:lstStyle/>
                    <a:p>
                      <a:r>
                        <a:rPr lang="cs-CZ" dirty="0" smtClean="0"/>
                        <a:t>INDIKÁTOR</a:t>
                      </a:r>
                      <a:endParaRPr lang="cs-CZ" dirty="0"/>
                    </a:p>
                  </a:txBody>
                  <a:tcPr/>
                </a:tc>
                <a:tc>
                  <a:txBody>
                    <a:bodyPr/>
                    <a:lstStyle/>
                    <a:p>
                      <a:r>
                        <a:rPr lang="cs-CZ" dirty="0" smtClean="0"/>
                        <a:t>NÁSTROJ</a:t>
                      </a:r>
                      <a:endParaRPr lang="cs-CZ" dirty="0"/>
                    </a:p>
                  </a:txBody>
                  <a:tcPr/>
                </a:tc>
                <a:extLst>
                  <a:ext uri="{0D108BD9-81ED-4DB2-BD59-A6C34878D82A}">
                    <a16:rowId xmlns:a16="http://schemas.microsoft.com/office/drawing/2014/main" val="1775706464"/>
                  </a:ext>
                </a:extLst>
              </a:tr>
              <a:tr h="15240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cs-CZ" dirty="0" smtClean="0"/>
                        <a:t>Zlepšení jazykové úrovně žáků</a:t>
                      </a:r>
                    </a:p>
                    <a:p>
                      <a:endParaRPr lang="cs-CZ"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cs-CZ" dirty="0" smtClean="0"/>
                        <a:t>Jazyková úroveň žáků</a:t>
                      </a:r>
                    </a:p>
                    <a:p>
                      <a:endParaRPr lang="cs-CZ"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cs-CZ" dirty="0" smtClean="0"/>
                        <a:t>80% žáků úroveň A2</a:t>
                      </a:r>
                    </a:p>
                    <a:p>
                      <a:endParaRPr lang="cs-CZ" dirty="0"/>
                    </a:p>
                  </a:txBody>
                  <a:tcPr/>
                </a:tc>
                <a:tc>
                  <a:txBody>
                    <a:bodyPr/>
                    <a:lstStyle/>
                    <a:p>
                      <a:r>
                        <a:rPr lang="cs-CZ" dirty="0" smtClean="0"/>
                        <a:t>Externí testy</a:t>
                      </a:r>
                      <a:r>
                        <a:rPr lang="cs-CZ" baseline="0" dirty="0" smtClean="0"/>
                        <a:t> (SCIO)</a:t>
                      </a:r>
                    </a:p>
                    <a:p>
                      <a:r>
                        <a:rPr lang="cs-CZ" baseline="0" dirty="0" smtClean="0"/>
                        <a:t>Externí testy (CERMAT, 9.roč.)</a:t>
                      </a:r>
                    </a:p>
                    <a:p>
                      <a:r>
                        <a:rPr lang="cs-CZ" baseline="0" dirty="0" smtClean="0"/>
                        <a:t>Interní testy školy</a:t>
                      </a:r>
                      <a:endParaRPr lang="cs-CZ" dirty="0"/>
                    </a:p>
                  </a:txBody>
                  <a:tcPr/>
                </a:tc>
                <a:extLst>
                  <a:ext uri="{0D108BD9-81ED-4DB2-BD59-A6C34878D82A}">
                    <a16:rowId xmlns:a16="http://schemas.microsoft.com/office/drawing/2014/main" val="1338241018"/>
                  </a:ext>
                </a:extLst>
              </a:tr>
              <a:tr h="960582">
                <a:tc>
                  <a:txBody>
                    <a:bodyPr/>
                    <a:lstStyle/>
                    <a:p>
                      <a:r>
                        <a:rPr lang="cs-CZ" dirty="0" smtClean="0"/>
                        <a:t>Zvýšit úspěšnost absolventů školy</a:t>
                      </a:r>
                      <a:endParaRPr lang="cs-CZ" dirty="0"/>
                    </a:p>
                  </a:txBody>
                  <a:tcPr/>
                </a:tc>
                <a:tc>
                  <a:txBody>
                    <a:bodyPr/>
                    <a:lstStyle/>
                    <a:p>
                      <a:r>
                        <a:rPr lang="cs-CZ" dirty="0" smtClean="0"/>
                        <a:t>Úspěšnost žáků v 1. kole  přijímacího řízení</a:t>
                      </a:r>
                      <a:endParaRPr lang="cs-CZ" dirty="0"/>
                    </a:p>
                  </a:txBody>
                  <a:tcPr/>
                </a:tc>
                <a:tc>
                  <a:txBody>
                    <a:bodyPr/>
                    <a:lstStyle/>
                    <a:p>
                      <a:r>
                        <a:rPr lang="cs-CZ" dirty="0" smtClean="0"/>
                        <a:t>Počet úspěšných žáků min. 90%</a:t>
                      </a:r>
                      <a:endParaRPr lang="cs-CZ" dirty="0"/>
                    </a:p>
                  </a:txBody>
                  <a:tcPr/>
                </a:tc>
                <a:tc>
                  <a:txBody>
                    <a:bodyPr/>
                    <a:lstStyle/>
                    <a:p>
                      <a:r>
                        <a:rPr lang="cs-CZ" dirty="0" smtClean="0"/>
                        <a:t>Přijímací zkoušky</a:t>
                      </a:r>
                      <a:endParaRPr lang="cs-CZ" dirty="0"/>
                    </a:p>
                  </a:txBody>
                  <a:tcPr/>
                </a:tc>
                <a:extLst>
                  <a:ext uri="{0D108BD9-81ED-4DB2-BD59-A6C34878D82A}">
                    <a16:rowId xmlns:a16="http://schemas.microsoft.com/office/drawing/2014/main" val="1677721914"/>
                  </a:ext>
                </a:extLst>
              </a:tr>
              <a:tr h="2383367">
                <a:tc>
                  <a:txBody>
                    <a:bodyPr/>
                    <a:lstStyle/>
                    <a:p>
                      <a:r>
                        <a:rPr lang="cs-CZ" dirty="0" smtClean="0"/>
                        <a:t>Zintenzivnit zapojení rodičů do vzdělávání dětí</a:t>
                      </a:r>
                      <a:endParaRPr lang="cs-CZ" dirty="0"/>
                    </a:p>
                  </a:txBody>
                  <a:tcPr/>
                </a:tc>
                <a:tc>
                  <a:txBody>
                    <a:bodyPr/>
                    <a:lstStyle/>
                    <a:p>
                      <a:r>
                        <a:rPr lang="cs-CZ" dirty="0" smtClean="0"/>
                        <a:t>Rodiče se zajímají o výsledky svých dětí (prospěch i chování)</a:t>
                      </a:r>
                      <a:endParaRPr lang="cs-CZ" dirty="0"/>
                    </a:p>
                  </a:txBody>
                  <a:tcPr/>
                </a:tc>
                <a:tc>
                  <a:txBody>
                    <a:bodyPr/>
                    <a:lstStyle/>
                    <a:p>
                      <a:r>
                        <a:rPr lang="cs-CZ" dirty="0" smtClean="0"/>
                        <a:t>Zvýšený počet kontaktů </a:t>
                      </a:r>
                    </a:p>
                    <a:p>
                      <a:r>
                        <a:rPr lang="cs-CZ" dirty="0" smtClean="0"/>
                        <a:t>Vyšší počet účastníků na aktivitách</a:t>
                      </a:r>
                    </a:p>
                    <a:p>
                      <a:r>
                        <a:rPr lang="cs-CZ" dirty="0" smtClean="0"/>
                        <a:t>Vyšší počet el. přístupů</a:t>
                      </a:r>
                    </a:p>
                    <a:p>
                      <a:r>
                        <a:rPr lang="cs-CZ" dirty="0" smtClean="0"/>
                        <a:t>Snížený počet stížností</a:t>
                      </a:r>
                      <a:endParaRPr lang="cs-CZ" dirty="0"/>
                    </a:p>
                  </a:txBody>
                  <a:tcPr/>
                </a:tc>
                <a:tc>
                  <a:txBody>
                    <a:bodyPr/>
                    <a:lstStyle/>
                    <a:p>
                      <a:r>
                        <a:rPr lang="cs-CZ" dirty="0" smtClean="0"/>
                        <a:t>Elektronická</a:t>
                      </a:r>
                      <a:r>
                        <a:rPr lang="cs-CZ" baseline="0" dirty="0" smtClean="0"/>
                        <a:t> </a:t>
                      </a:r>
                      <a:r>
                        <a:rPr lang="cs-CZ" dirty="0" err="1" smtClean="0"/>
                        <a:t>žk</a:t>
                      </a:r>
                      <a:endParaRPr lang="cs-CZ" dirty="0" smtClean="0"/>
                    </a:p>
                    <a:p>
                      <a:r>
                        <a:rPr lang="cs-CZ" baseline="0" dirty="0" smtClean="0"/>
                        <a:t>Konzultační hodiny –objednávkový systém</a:t>
                      </a:r>
                    </a:p>
                    <a:p>
                      <a:r>
                        <a:rPr lang="cs-CZ" baseline="0" dirty="0" smtClean="0"/>
                        <a:t>Rodičovské kavárny</a:t>
                      </a:r>
                    </a:p>
                    <a:p>
                      <a:r>
                        <a:rPr lang="cs-CZ" baseline="0" dirty="0" smtClean="0"/>
                        <a:t>Žákovská portfolia</a:t>
                      </a:r>
                    </a:p>
                    <a:p>
                      <a:r>
                        <a:rPr lang="cs-CZ" baseline="0" dirty="0" smtClean="0"/>
                        <a:t>Schůzky ve třech</a:t>
                      </a:r>
                    </a:p>
                    <a:p>
                      <a:r>
                        <a:rPr lang="cs-CZ" baseline="0" dirty="0" smtClean="0"/>
                        <a:t>Společné neformální aktivity</a:t>
                      </a:r>
                    </a:p>
                    <a:p>
                      <a:r>
                        <a:rPr lang="cs-CZ" baseline="0" dirty="0" smtClean="0"/>
                        <a:t>Evidence stížností</a:t>
                      </a:r>
                      <a:endParaRPr lang="cs-CZ" dirty="0"/>
                    </a:p>
                  </a:txBody>
                  <a:tcPr/>
                </a:tc>
                <a:extLst>
                  <a:ext uri="{0D108BD9-81ED-4DB2-BD59-A6C34878D82A}">
                    <a16:rowId xmlns:a16="http://schemas.microsoft.com/office/drawing/2014/main" val="1082922103"/>
                  </a:ext>
                </a:extLst>
              </a:tr>
            </a:tbl>
          </a:graphicData>
        </a:graphic>
      </p:graphicFrame>
    </p:spTree>
    <p:extLst>
      <p:ext uri="{BB962C8B-B14F-4D97-AF65-F5344CB8AC3E}">
        <p14:creationId xmlns:p14="http://schemas.microsoft.com/office/powerpoint/2010/main" val="422058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600"/>
            <a:ext cx="8596668" cy="5597236"/>
          </a:xfrm>
        </p:spPr>
        <p:txBody>
          <a:bodyPr>
            <a:normAutofit/>
          </a:bodyPr>
          <a:lstStyle/>
          <a:p>
            <a:r>
              <a:rPr lang="cs-CZ" sz="2400" dirty="0" err="1"/>
              <a:t>Telocvikar</a:t>
            </a:r>
            <a:r>
              <a:rPr lang="cs-CZ" sz="2400" dirty="0"/>
              <a:t> https://www.youtube.com/watch?v=4imr_N-wesw&amp;t=2s</a:t>
            </a:r>
            <a:r>
              <a:rPr lang="cs-CZ" sz="2400" dirty="0" smtClean="0"/>
              <a:t/>
            </a:r>
            <a:br>
              <a:rPr lang="cs-CZ" sz="2400" dirty="0" smtClean="0"/>
            </a:br>
            <a:r>
              <a:rPr lang="cs-CZ" sz="2400" dirty="0"/>
              <a:t> </a:t>
            </a:r>
            <a:br>
              <a:rPr lang="cs-CZ" sz="2400" dirty="0"/>
            </a:br>
            <a:endParaRPr lang="cs-CZ" sz="2400" dirty="0"/>
          </a:p>
        </p:txBody>
      </p:sp>
    </p:spTree>
    <p:extLst>
      <p:ext uri="{BB962C8B-B14F-4D97-AF65-F5344CB8AC3E}">
        <p14:creationId xmlns:p14="http://schemas.microsoft.com/office/powerpoint/2010/main" val="3623951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600"/>
            <a:ext cx="8596668" cy="5292436"/>
          </a:xfrm>
        </p:spPr>
        <p:txBody>
          <a:bodyPr>
            <a:normAutofit fontScale="90000"/>
          </a:bodyPr>
          <a:lstStyle/>
          <a:p>
            <a:pPr lvl="0"/>
            <a:r>
              <a:rPr lang="cs-CZ" b="1" dirty="0" smtClean="0"/>
              <a:t>MISE</a:t>
            </a:r>
            <a:r>
              <a:rPr lang="cs-CZ" dirty="0" smtClean="0"/>
              <a:t> </a:t>
            </a:r>
            <a:r>
              <a:rPr lang="cs-CZ" dirty="0" smtClean="0"/>
              <a:t>– </a:t>
            </a:r>
            <a:r>
              <a:rPr lang="cs-CZ" sz="2700" dirty="0" smtClean="0">
                <a:solidFill>
                  <a:schemeClr val="tx1"/>
                </a:solidFill>
              </a:rPr>
              <a:t>poslání, proč organizace existuje, tady a teď, jaká má specifika</a:t>
            </a:r>
            <a:br>
              <a:rPr lang="cs-CZ" sz="2700" dirty="0" smtClean="0">
                <a:solidFill>
                  <a:schemeClr val="tx1"/>
                </a:solidFill>
              </a:rPr>
            </a:br>
            <a:r>
              <a:rPr lang="cs-CZ" sz="2700" dirty="0" smtClean="0">
                <a:solidFill>
                  <a:schemeClr val="tx1"/>
                </a:solidFill>
              </a:rPr>
              <a:t/>
            </a:r>
            <a:br>
              <a:rPr lang="cs-CZ" sz="2700" dirty="0" smtClean="0">
                <a:solidFill>
                  <a:schemeClr val="tx1"/>
                </a:solidFill>
              </a:rPr>
            </a:br>
            <a:r>
              <a:rPr lang="cs-CZ" b="1" dirty="0" smtClean="0"/>
              <a:t>VIZE</a:t>
            </a:r>
            <a:r>
              <a:rPr lang="cs-CZ" dirty="0" smtClean="0"/>
              <a:t> – </a:t>
            </a:r>
            <a:r>
              <a:rPr lang="cs-CZ" sz="2700" dirty="0" smtClean="0">
                <a:solidFill>
                  <a:schemeClr val="tx1"/>
                </a:solidFill>
              </a:rPr>
              <a:t>představa o organizaci v budoucnosti, směřování, společně sdílená představa o vývoji, cestě</a:t>
            </a:r>
            <a:br>
              <a:rPr lang="cs-CZ" sz="2700" dirty="0" smtClean="0">
                <a:solidFill>
                  <a:schemeClr val="tx1"/>
                </a:solidFill>
              </a:rPr>
            </a:br>
            <a:r>
              <a:rPr lang="cs-CZ" sz="2700" dirty="0" smtClean="0">
                <a:solidFill>
                  <a:schemeClr val="tx1"/>
                </a:solidFill>
              </a:rPr>
              <a:t/>
            </a:r>
            <a:br>
              <a:rPr lang="cs-CZ" sz="2700" dirty="0" smtClean="0">
                <a:solidFill>
                  <a:schemeClr val="tx1"/>
                </a:solidFill>
              </a:rPr>
            </a:br>
            <a:r>
              <a:rPr lang="cs-CZ" b="1" dirty="0" smtClean="0"/>
              <a:t>STRATEGICKÉ CÍLE – STRATEGICKÝ PLÁN</a:t>
            </a:r>
            <a:r>
              <a:rPr lang="cs-CZ" dirty="0" smtClean="0"/>
              <a:t/>
            </a:r>
            <a:br>
              <a:rPr lang="cs-CZ" dirty="0" smtClean="0"/>
            </a:br>
            <a:r>
              <a:rPr lang="cs-CZ" sz="2700" dirty="0" smtClean="0">
                <a:solidFill>
                  <a:schemeClr val="tx1"/>
                </a:solidFill>
              </a:rPr>
              <a:t>Ke splnění každého strategického cíle je třeba formulovat a realizovat dílčí cíle</a:t>
            </a:r>
            <a:br>
              <a:rPr lang="cs-CZ" sz="2700" dirty="0" smtClean="0">
                <a:solidFill>
                  <a:schemeClr val="tx1"/>
                </a:solidFill>
              </a:rPr>
            </a:br>
            <a:r>
              <a:rPr lang="cs-CZ" dirty="0" smtClean="0"/>
              <a:t/>
            </a:r>
            <a:br>
              <a:rPr lang="cs-CZ" dirty="0" smtClean="0"/>
            </a:br>
            <a:r>
              <a:rPr lang="cs-CZ" sz="2700" dirty="0" smtClean="0">
                <a:solidFill>
                  <a:schemeClr val="tx1"/>
                </a:solidFill>
              </a:rPr>
              <a:t>Dílčí cíle shrnuté jako plán na jednoleté období = </a:t>
            </a:r>
            <a:r>
              <a:rPr lang="cs-CZ" b="1" dirty="0" smtClean="0"/>
              <a:t>AKČNÍ PLÁN </a:t>
            </a:r>
            <a:endParaRPr lang="cs-CZ" b="1" dirty="0"/>
          </a:p>
        </p:txBody>
      </p:sp>
    </p:spTree>
    <p:extLst>
      <p:ext uri="{BB962C8B-B14F-4D97-AF65-F5344CB8AC3E}">
        <p14:creationId xmlns:p14="http://schemas.microsoft.com/office/powerpoint/2010/main" val="649623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599"/>
            <a:ext cx="8596668" cy="5320145"/>
          </a:xfrm>
        </p:spPr>
        <p:txBody>
          <a:bodyPr>
            <a:normAutofit/>
          </a:bodyPr>
          <a:lstStyle/>
          <a:p>
            <a:r>
              <a:rPr lang="cs-CZ" dirty="0" smtClean="0"/>
              <a:t>SWOT analýza – identifikované:</a:t>
            </a:r>
            <a:br>
              <a:rPr lang="cs-CZ" dirty="0" smtClean="0"/>
            </a:br>
            <a:r>
              <a:rPr lang="cs-CZ" dirty="0" smtClean="0"/>
              <a:t>silné stránky školy</a:t>
            </a:r>
            <a:br>
              <a:rPr lang="cs-CZ" dirty="0" smtClean="0"/>
            </a:br>
            <a:r>
              <a:rPr lang="cs-CZ" dirty="0" smtClean="0"/>
              <a:t>slabé stránky školy</a:t>
            </a:r>
            <a:br>
              <a:rPr lang="cs-CZ" dirty="0" smtClean="0"/>
            </a:br>
            <a:r>
              <a:rPr lang="cs-CZ" dirty="0" smtClean="0"/>
              <a:t>příležitosti</a:t>
            </a:r>
            <a:br>
              <a:rPr lang="cs-CZ" dirty="0" smtClean="0"/>
            </a:br>
            <a:r>
              <a:rPr lang="cs-CZ" dirty="0" smtClean="0"/>
              <a:t>hrozby</a:t>
            </a:r>
            <a:br>
              <a:rPr lang="cs-CZ" dirty="0" smtClean="0"/>
            </a:br>
            <a:r>
              <a:rPr lang="cs-CZ" dirty="0"/>
              <a:t/>
            </a:r>
            <a:br>
              <a:rPr lang="cs-CZ" dirty="0"/>
            </a:br>
            <a:r>
              <a:rPr lang="cs-CZ" dirty="0" smtClean="0"/>
              <a:t>Pro minimalizaci hrozeb a oslabení slabých stánek formulujeme </a:t>
            </a:r>
            <a:r>
              <a:rPr lang="cs-CZ" b="1" dirty="0" smtClean="0"/>
              <a:t>strategické cíle.</a:t>
            </a:r>
            <a:endParaRPr lang="cs-CZ" b="1" dirty="0"/>
          </a:p>
        </p:txBody>
      </p:sp>
    </p:spTree>
    <p:extLst>
      <p:ext uri="{BB962C8B-B14F-4D97-AF65-F5344CB8AC3E}">
        <p14:creationId xmlns:p14="http://schemas.microsoft.com/office/powerpoint/2010/main" val="2876116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a:blip r:embed="rId2"/>
          <a:stretch>
            <a:fillRect/>
          </a:stretch>
        </p:blipFill>
        <p:spPr>
          <a:xfrm>
            <a:off x="988292" y="461818"/>
            <a:ext cx="4947076" cy="6054995"/>
          </a:xfrm>
          <a:prstGeom prst="rect">
            <a:avLst/>
          </a:prstGeom>
        </p:spPr>
      </p:pic>
      <p:sp>
        <p:nvSpPr>
          <p:cNvPr id="2" name="Nadpis 1"/>
          <p:cNvSpPr>
            <a:spLocks noGrp="1"/>
          </p:cNvSpPr>
          <p:nvPr>
            <p:ph type="title"/>
          </p:nvPr>
        </p:nvSpPr>
        <p:spPr>
          <a:xfrm>
            <a:off x="677334" y="969818"/>
            <a:ext cx="7173575" cy="5689599"/>
          </a:xfrm>
        </p:spPr>
        <p:txBody>
          <a:bodyPr/>
          <a:lstStyle/>
          <a:p>
            <a:endParaRPr lang="cs-CZ" dirty="0"/>
          </a:p>
        </p:txBody>
      </p:sp>
    </p:spTree>
    <p:extLst>
      <p:ext uri="{BB962C8B-B14F-4D97-AF65-F5344CB8AC3E}">
        <p14:creationId xmlns:p14="http://schemas.microsoft.com/office/powerpoint/2010/main" val="751733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599"/>
            <a:ext cx="8596668" cy="5708073"/>
          </a:xfrm>
        </p:spPr>
        <p:txBody>
          <a:bodyPr>
            <a:normAutofit fontScale="90000"/>
          </a:bodyPr>
          <a:lstStyle/>
          <a:p>
            <a:r>
              <a:rPr lang="cs-CZ" b="1" dirty="0" smtClean="0"/>
              <a:t>Konfrontační matice</a:t>
            </a:r>
            <a:br>
              <a:rPr lang="cs-CZ" b="1" dirty="0" smtClean="0"/>
            </a:br>
            <a:r>
              <a:rPr lang="cs-CZ" sz="2400" dirty="0" smtClean="0"/>
              <a:t>+ pozitivní vazba</a:t>
            </a:r>
            <a:br>
              <a:rPr lang="cs-CZ" sz="2400" dirty="0" smtClean="0"/>
            </a:br>
            <a:r>
              <a:rPr lang="cs-CZ" sz="2400" dirty="0" smtClean="0"/>
              <a:t>++ silná pozitivní vazba</a:t>
            </a:r>
            <a:br>
              <a:rPr lang="cs-CZ" sz="2400" dirty="0" smtClean="0"/>
            </a:br>
            <a:r>
              <a:rPr lang="cs-CZ" sz="2400" dirty="0" smtClean="0"/>
              <a:t>0 vzájemně se neovlivňuje</a:t>
            </a:r>
            <a:br>
              <a:rPr lang="cs-CZ" sz="2400" dirty="0" smtClean="0"/>
            </a:br>
            <a:r>
              <a:rPr lang="cs-CZ" sz="2400" dirty="0" smtClean="0"/>
              <a:t>- negativní vazba</a:t>
            </a:r>
            <a:br>
              <a:rPr lang="cs-CZ" sz="2400" dirty="0" smtClean="0"/>
            </a:br>
            <a:r>
              <a:rPr lang="cs-CZ" sz="2400" dirty="0" smtClean="0"/>
              <a:t>-- silná negativní vazba</a:t>
            </a:r>
            <a:r>
              <a:rPr lang="cs-CZ" dirty="0" smtClean="0"/>
              <a:t/>
            </a:r>
            <a:br>
              <a:rPr lang="cs-CZ" dirty="0" smtClean="0"/>
            </a:br>
            <a:r>
              <a:rPr lang="cs-CZ" dirty="0" smtClean="0"/>
              <a:t/>
            </a:r>
            <a:br>
              <a:rPr lang="cs-CZ" dirty="0" smtClean="0"/>
            </a:br>
            <a:r>
              <a:rPr lang="cs-CZ" dirty="0" smtClean="0"/>
              <a:t>Cíl:</a:t>
            </a:r>
            <a:r>
              <a:rPr lang="cs-CZ" dirty="0"/>
              <a:t/>
            </a:r>
            <a:br>
              <a:rPr lang="cs-CZ" dirty="0"/>
            </a:br>
            <a:r>
              <a:rPr lang="cs-CZ" dirty="0" smtClean="0"/>
              <a:t>Identifikovat, kde může škola podpořit své silné stránky příležitostmi.</a:t>
            </a:r>
            <a:br>
              <a:rPr lang="cs-CZ" dirty="0" smtClean="0"/>
            </a:br>
            <a:r>
              <a:rPr lang="cs-CZ" dirty="0" smtClean="0"/>
              <a:t>Identifikovat, čemu se má škola vyhýbat.</a:t>
            </a:r>
            <a:br>
              <a:rPr lang="cs-CZ" dirty="0" smtClean="0"/>
            </a:br>
            <a:endParaRPr lang="cs-CZ" dirty="0"/>
          </a:p>
        </p:txBody>
      </p:sp>
    </p:spTree>
    <p:extLst>
      <p:ext uri="{BB962C8B-B14F-4D97-AF65-F5344CB8AC3E}">
        <p14:creationId xmlns:p14="http://schemas.microsoft.com/office/powerpoint/2010/main" val="482869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599"/>
            <a:ext cx="8596668" cy="5514109"/>
          </a:xfrm>
        </p:spPr>
        <p:txBody>
          <a:bodyPr/>
          <a:lstStyle/>
          <a:p>
            <a:r>
              <a:rPr lang="cs-CZ" dirty="0" smtClean="0"/>
              <a:t>PEST ANALÝZA – zhodnocení podmínek</a:t>
            </a:r>
            <a:br>
              <a:rPr lang="cs-CZ" dirty="0" smtClean="0"/>
            </a:br>
            <a:r>
              <a:rPr lang="cs-CZ" dirty="0"/>
              <a:t/>
            </a:r>
            <a:br>
              <a:rPr lang="cs-CZ" dirty="0"/>
            </a:br>
            <a:r>
              <a:rPr lang="cs-CZ" dirty="0" smtClean="0"/>
              <a:t>P politicko-právní </a:t>
            </a:r>
            <a:r>
              <a:rPr lang="cs-CZ" sz="2000" dirty="0" smtClean="0"/>
              <a:t>(změna legislativy)</a:t>
            </a:r>
            <a:br>
              <a:rPr lang="cs-CZ" sz="2000" dirty="0" smtClean="0"/>
            </a:br>
            <a:r>
              <a:rPr lang="cs-CZ" dirty="0" smtClean="0"/>
              <a:t>E ekonomické </a:t>
            </a:r>
            <a:r>
              <a:rPr lang="cs-CZ" sz="2000" dirty="0" smtClean="0"/>
              <a:t>(změna postoje zřizovatele, platové podmínky)</a:t>
            </a:r>
            <a:r>
              <a:rPr lang="cs-CZ" sz="2000" dirty="0"/>
              <a:t/>
            </a:r>
            <a:br>
              <a:rPr lang="cs-CZ" sz="2000" dirty="0"/>
            </a:br>
            <a:r>
              <a:rPr lang="cs-CZ" dirty="0" smtClean="0"/>
              <a:t>S	společenské </a:t>
            </a:r>
            <a:r>
              <a:rPr lang="cs-CZ" sz="2000" dirty="0" smtClean="0"/>
              <a:t>(dopravní obslužnost, spádová oblast, vazby v regionu)</a:t>
            </a:r>
            <a:br>
              <a:rPr lang="cs-CZ" sz="2000" dirty="0" smtClean="0"/>
            </a:br>
            <a:r>
              <a:rPr lang="cs-CZ" dirty="0" smtClean="0"/>
              <a:t>T technické </a:t>
            </a:r>
            <a:r>
              <a:rPr lang="cs-CZ" sz="2000" dirty="0" smtClean="0"/>
              <a:t>(nové technologie, podmínky v okolí)</a:t>
            </a:r>
            <a:br>
              <a:rPr lang="cs-CZ" sz="2000" dirty="0" smtClean="0"/>
            </a:br>
            <a:endParaRPr lang="cs-CZ" sz="2000" dirty="0"/>
          </a:p>
        </p:txBody>
      </p:sp>
    </p:spTree>
    <p:extLst>
      <p:ext uri="{BB962C8B-B14F-4D97-AF65-F5344CB8AC3E}">
        <p14:creationId xmlns:p14="http://schemas.microsoft.com/office/powerpoint/2010/main" val="2630967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600"/>
            <a:ext cx="8596668" cy="5477164"/>
          </a:xfrm>
        </p:spPr>
        <p:txBody>
          <a:bodyPr/>
          <a:lstStyle/>
          <a:p>
            <a:r>
              <a:rPr lang="cs-CZ" dirty="0" smtClean="0"/>
              <a:t>Dotazník Kultury školy</a:t>
            </a:r>
            <a:br>
              <a:rPr lang="cs-CZ" dirty="0" smtClean="0"/>
            </a:br>
            <a:r>
              <a:rPr lang="cs-CZ" dirty="0" smtClean="0"/>
              <a:t/>
            </a:r>
            <a:br>
              <a:rPr lang="cs-CZ" dirty="0" smtClean="0"/>
            </a:br>
            <a:r>
              <a:rPr lang="cs-CZ" dirty="0" smtClean="0"/>
              <a:t>- zvlášť pro pedagogy školy</a:t>
            </a:r>
            <a:br>
              <a:rPr lang="cs-CZ" dirty="0" smtClean="0"/>
            </a:br>
            <a:r>
              <a:rPr lang="cs-CZ" dirty="0" smtClean="0"/>
              <a:t>- zvlášť pro vedení školy</a:t>
            </a:r>
            <a:br>
              <a:rPr lang="cs-CZ" dirty="0" smtClean="0"/>
            </a:br>
            <a:r>
              <a:rPr lang="cs-CZ" dirty="0"/>
              <a:t/>
            </a:r>
            <a:br>
              <a:rPr lang="cs-CZ" dirty="0"/>
            </a:br>
            <a:r>
              <a:rPr lang="cs-CZ" dirty="0" smtClean="0"/>
              <a:t>Oblasti, kde se „stromy“ vzdalují – jsou oblasti vhodné pro rozvoj</a:t>
            </a:r>
            <a:endParaRPr lang="cs-CZ" dirty="0"/>
          </a:p>
        </p:txBody>
      </p:sp>
    </p:spTree>
    <p:extLst>
      <p:ext uri="{BB962C8B-B14F-4D97-AF65-F5344CB8AC3E}">
        <p14:creationId xmlns:p14="http://schemas.microsoft.com/office/powerpoint/2010/main" val="264198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600"/>
            <a:ext cx="8596668" cy="5735782"/>
          </a:xfrm>
        </p:spPr>
        <p:txBody>
          <a:bodyPr>
            <a:normAutofit fontScale="90000"/>
          </a:bodyPr>
          <a:lstStyle/>
          <a:p>
            <a:r>
              <a:rPr lang="cs-CZ" sz="2400" dirty="0" smtClean="0">
                <a:solidFill>
                  <a:schemeClr val="tx1"/>
                </a:solidFill>
              </a:rPr>
              <a:t>Př. Identifikovaná slabá stránka:</a:t>
            </a:r>
            <a:br>
              <a:rPr lang="cs-CZ" sz="2400" dirty="0" smtClean="0">
                <a:solidFill>
                  <a:schemeClr val="tx1"/>
                </a:solidFill>
              </a:rPr>
            </a:br>
            <a:r>
              <a:rPr lang="cs-CZ" sz="2400" b="1" dirty="0" smtClean="0"/>
              <a:t>Nedostatečná prezentace školy směrem k veřejnosti</a:t>
            </a:r>
            <a:r>
              <a:rPr lang="cs-CZ" dirty="0" smtClean="0"/>
              <a:t/>
            </a:r>
            <a:br>
              <a:rPr lang="cs-CZ" dirty="0" smtClean="0"/>
            </a:br>
            <a:r>
              <a:rPr lang="cs-CZ" sz="2400" dirty="0" smtClean="0">
                <a:solidFill>
                  <a:schemeClr val="tx1"/>
                </a:solidFill>
              </a:rPr>
              <a:t>Strategický cíl: </a:t>
            </a:r>
            <a:r>
              <a:rPr lang="cs-CZ" sz="2400" b="1" dirty="0" smtClean="0"/>
              <a:t>Zlepšit prezentaci školy směrem k veřejnosti</a:t>
            </a:r>
            <a:br>
              <a:rPr lang="cs-CZ" sz="2400" b="1" dirty="0" smtClean="0"/>
            </a:br>
            <a:r>
              <a:rPr lang="cs-CZ" sz="2400" dirty="0" smtClean="0">
                <a:solidFill>
                  <a:schemeClr val="tx1"/>
                </a:solidFill>
              </a:rPr>
              <a:t>Dílčí úkoly: (nejlépe pokud navrhují přímo pedagogové, potom berou aktivitu „za své“), odpovídáme na otázky PROČ?, KDO?, CO?, KDE?, JAK?, ZA KOLIK?</a:t>
            </a:r>
            <a:br>
              <a:rPr lang="cs-CZ" sz="2400" dirty="0" smtClean="0">
                <a:solidFill>
                  <a:schemeClr val="tx1"/>
                </a:solidFill>
              </a:rPr>
            </a:br>
            <a:r>
              <a:rPr lang="cs-CZ" sz="2400" b="1" dirty="0" smtClean="0">
                <a:solidFill>
                  <a:srgbClr val="92D050"/>
                </a:solidFill>
              </a:rPr>
              <a:t>Den otevřených dveří, Interaktivní procházka školou</a:t>
            </a:r>
            <a:br>
              <a:rPr lang="cs-CZ" sz="2400" b="1" dirty="0" smtClean="0">
                <a:solidFill>
                  <a:srgbClr val="92D050"/>
                </a:solidFill>
              </a:rPr>
            </a:br>
            <a:r>
              <a:rPr lang="cs-CZ" sz="2400" b="1" dirty="0" smtClean="0">
                <a:solidFill>
                  <a:srgbClr val="92D050"/>
                </a:solidFill>
              </a:rPr>
              <a:t>Naučit pedagogy přispívat na web – šablona</a:t>
            </a:r>
            <a:br>
              <a:rPr lang="cs-CZ" sz="2400" b="1" dirty="0" smtClean="0">
                <a:solidFill>
                  <a:srgbClr val="92D050"/>
                </a:solidFill>
              </a:rPr>
            </a:br>
            <a:r>
              <a:rPr lang="cs-CZ" sz="2400" b="1" dirty="0" smtClean="0">
                <a:solidFill>
                  <a:srgbClr val="92D050"/>
                </a:solidFill>
              </a:rPr>
              <a:t>Prezentace v místním zpravodaji</a:t>
            </a:r>
            <a:br>
              <a:rPr lang="cs-CZ" sz="2400" b="1" dirty="0" smtClean="0">
                <a:solidFill>
                  <a:srgbClr val="92D050"/>
                </a:solidFill>
              </a:rPr>
            </a:br>
            <a:r>
              <a:rPr lang="cs-CZ" sz="2400" b="1" dirty="0" smtClean="0">
                <a:solidFill>
                  <a:srgbClr val="92D050"/>
                </a:solidFill>
              </a:rPr>
              <a:t>Třídní schůzky ve třech</a:t>
            </a:r>
            <a:br>
              <a:rPr lang="cs-CZ" sz="2400" b="1" dirty="0" smtClean="0">
                <a:solidFill>
                  <a:srgbClr val="92D050"/>
                </a:solidFill>
              </a:rPr>
            </a:br>
            <a:r>
              <a:rPr lang="cs-CZ" sz="2400" b="1" dirty="0" smtClean="0">
                <a:solidFill>
                  <a:srgbClr val="92D050"/>
                </a:solidFill>
              </a:rPr>
              <a:t>FB, </a:t>
            </a:r>
            <a:r>
              <a:rPr lang="cs-CZ" sz="2400" b="1" dirty="0" err="1" smtClean="0">
                <a:solidFill>
                  <a:srgbClr val="92D050"/>
                </a:solidFill>
              </a:rPr>
              <a:t>Instagram</a:t>
            </a:r>
            <a:r>
              <a:rPr lang="cs-CZ" sz="2400" b="1" dirty="0" smtClean="0">
                <a:solidFill>
                  <a:srgbClr val="92D050"/>
                </a:solidFill>
              </a:rPr>
              <a:t/>
            </a:r>
            <a:br>
              <a:rPr lang="cs-CZ" sz="2400" b="1" dirty="0" smtClean="0">
                <a:solidFill>
                  <a:srgbClr val="92D050"/>
                </a:solidFill>
              </a:rPr>
            </a:br>
            <a:r>
              <a:rPr lang="cs-CZ" sz="2400" b="1" dirty="0" smtClean="0">
                <a:solidFill>
                  <a:srgbClr val="92D050"/>
                </a:solidFill>
              </a:rPr>
              <a:t>Předškoláci do školy, Edukativně-stimulační skupinky</a:t>
            </a:r>
            <a:br>
              <a:rPr lang="cs-CZ" sz="2400" b="1" dirty="0" smtClean="0">
                <a:solidFill>
                  <a:srgbClr val="92D050"/>
                </a:solidFill>
              </a:rPr>
            </a:br>
            <a:r>
              <a:rPr lang="cs-CZ" sz="2400" b="1" dirty="0" smtClean="0">
                <a:solidFill>
                  <a:srgbClr val="92D050"/>
                </a:solidFill>
              </a:rPr>
              <a:t>Letáky, jednotný korporátní styl</a:t>
            </a:r>
            <a:br>
              <a:rPr lang="cs-CZ" sz="2400" b="1" dirty="0" smtClean="0">
                <a:solidFill>
                  <a:srgbClr val="92D050"/>
                </a:solidFill>
              </a:rPr>
            </a:br>
            <a:r>
              <a:rPr lang="cs-CZ" sz="2400" b="1" dirty="0" smtClean="0">
                <a:solidFill>
                  <a:srgbClr val="92D050"/>
                </a:solidFill>
              </a:rPr>
              <a:t>Den dětí, Zahradní slavnost, Putování se světýlky, </a:t>
            </a:r>
            <a:r>
              <a:rPr lang="cs-CZ" sz="2400" b="1" dirty="0" err="1" smtClean="0">
                <a:solidFill>
                  <a:srgbClr val="92D050"/>
                </a:solidFill>
              </a:rPr>
              <a:t>Bramboriáda</a:t>
            </a:r>
            <a:r>
              <a:rPr lang="cs-CZ" sz="2400" b="1" dirty="0" smtClean="0">
                <a:solidFill>
                  <a:srgbClr val="92D050"/>
                </a:solidFill>
              </a:rPr>
              <a:t/>
            </a:r>
            <a:br>
              <a:rPr lang="cs-CZ" sz="2400" b="1" dirty="0" smtClean="0">
                <a:solidFill>
                  <a:srgbClr val="92D050"/>
                </a:solidFill>
              </a:rPr>
            </a:br>
            <a:r>
              <a:rPr lang="cs-CZ" sz="2400" b="1" dirty="0" smtClean="0">
                <a:solidFill>
                  <a:srgbClr val="92D050"/>
                </a:solidFill>
              </a:rPr>
              <a:t>Akce společně se spolky v obci</a:t>
            </a:r>
            <a:br>
              <a:rPr lang="cs-CZ" sz="2400" b="1" dirty="0" smtClean="0">
                <a:solidFill>
                  <a:srgbClr val="92D050"/>
                </a:solidFill>
              </a:rPr>
            </a:br>
            <a:r>
              <a:rPr lang="cs-CZ" sz="2400" b="1" dirty="0" smtClean="0">
                <a:solidFill>
                  <a:srgbClr val="92D050"/>
                </a:solidFill>
              </a:rPr>
              <a:t>Rodičovské kavárny</a:t>
            </a:r>
            <a:r>
              <a:rPr lang="cs-CZ" sz="2400" b="1" dirty="0">
                <a:solidFill>
                  <a:srgbClr val="92D050"/>
                </a:solidFill>
              </a:rPr>
              <a:t/>
            </a:r>
            <a:br>
              <a:rPr lang="cs-CZ" sz="2400" b="1" dirty="0">
                <a:solidFill>
                  <a:srgbClr val="92D050"/>
                </a:solidFill>
              </a:rPr>
            </a:br>
            <a:r>
              <a:rPr lang="cs-CZ" sz="2400" b="1" dirty="0" smtClean="0">
                <a:solidFill>
                  <a:srgbClr val="92D050"/>
                </a:solidFill>
              </a:rPr>
              <a:t>Akademie</a:t>
            </a:r>
            <a:endParaRPr lang="cs-CZ" sz="2400" b="1" dirty="0">
              <a:solidFill>
                <a:srgbClr val="92D050"/>
              </a:solidFill>
            </a:endParaRPr>
          </a:p>
        </p:txBody>
      </p:sp>
    </p:spTree>
    <p:extLst>
      <p:ext uri="{BB962C8B-B14F-4D97-AF65-F5344CB8AC3E}">
        <p14:creationId xmlns:p14="http://schemas.microsoft.com/office/powerpoint/2010/main" val="2798533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599"/>
            <a:ext cx="8596668" cy="5708073"/>
          </a:xfrm>
        </p:spPr>
        <p:txBody>
          <a:bodyPr/>
          <a:lstStyle/>
          <a:p>
            <a:r>
              <a:rPr lang="cs-CZ" dirty="0" smtClean="0"/>
              <a:t>Propojení plánů</a:t>
            </a:r>
            <a:br>
              <a:rPr lang="cs-CZ" dirty="0" smtClean="0"/>
            </a:br>
            <a:r>
              <a:rPr lang="cs-CZ" dirty="0" smtClean="0"/>
              <a:t>Strategický plán rozvoje školy</a:t>
            </a:r>
            <a:br>
              <a:rPr lang="cs-CZ" dirty="0" smtClean="0"/>
            </a:br>
            <a:r>
              <a:rPr lang="cs-CZ" dirty="0" smtClean="0"/>
              <a:t>Dlouhodobý plán</a:t>
            </a:r>
            <a:br>
              <a:rPr lang="cs-CZ" dirty="0" smtClean="0"/>
            </a:br>
            <a:r>
              <a:rPr lang="cs-CZ" dirty="0" smtClean="0"/>
              <a:t>Roční plán (Akční plán)</a:t>
            </a:r>
            <a:br>
              <a:rPr lang="cs-CZ" dirty="0" smtClean="0"/>
            </a:br>
            <a:r>
              <a:rPr lang="cs-CZ" dirty="0" smtClean="0"/>
              <a:t>Měsíční plán</a:t>
            </a:r>
            <a:br>
              <a:rPr lang="cs-CZ" dirty="0" smtClean="0"/>
            </a:br>
            <a:r>
              <a:rPr lang="cs-CZ" dirty="0" err="1" smtClean="0"/>
              <a:t>Plán</a:t>
            </a:r>
            <a:r>
              <a:rPr lang="cs-CZ" dirty="0" smtClean="0"/>
              <a:t> DVPP</a:t>
            </a:r>
            <a:br>
              <a:rPr lang="cs-CZ" dirty="0" smtClean="0"/>
            </a:br>
            <a:r>
              <a:rPr lang="cs-CZ" dirty="0" smtClean="0"/>
              <a:t>Plán hospitační činnosti</a:t>
            </a:r>
            <a:br>
              <a:rPr lang="cs-CZ" dirty="0" smtClean="0"/>
            </a:br>
            <a:endParaRPr lang="cs-CZ" dirty="0"/>
          </a:p>
        </p:txBody>
      </p:sp>
    </p:spTree>
    <p:extLst>
      <p:ext uri="{BB962C8B-B14F-4D97-AF65-F5344CB8AC3E}">
        <p14:creationId xmlns:p14="http://schemas.microsoft.com/office/powerpoint/2010/main" val="3551783090"/>
      </p:ext>
    </p:extLst>
  </p:cSld>
  <p:clrMapOvr>
    <a:masterClrMapping/>
  </p:clrMapOvr>
</p:sld>
</file>

<file path=ppt/theme/theme1.xml><?xml version="1.0" encoding="utf-8"?>
<a:theme xmlns:a="http://schemas.openxmlformats.org/drawingml/2006/main" name="Faz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76</TotalTime>
  <Words>161</Words>
  <Application>Microsoft Office PowerPoint</Application>
  <PresentationFormat>Širokoúhlá obrazovka</PresentationFormat>
  <Paragraphs>38</Paragraphs>
  <Slides>12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12</vt:i4>
      </vt:variant>
    </vt:vector>
  </HeadingPairs>
  <TitlesOfParts>
    <vt:vector size="16" baseType="lpstr">
      <vt:lpstr>Arial</vt:lpstr>
      <vt:lpstr>Trebuchet MS</vt:lpstr>
      <vt:lpstr>Wingdings 3</vt:lpstr>
      <vt:lpstr>Fazeta</vt:lpstr>
      <vt:lpstr>Strategické řízení školy</vt:lpstr>
      <vt:lpstr>MISE – poslání, proč organizace existuje, tady a teď, jaká má specifika  VIZE – představa o organizaci v budoucnosti, směřování, společně sdílená představa o vývoji, cestě  STRATEGICKÉ CÍLE – STRATEGICKÝ PLÁN Ke splnění každého strategického cíle je třeba formulovat a realizovat dílčí cíle  Dílčí cíle shrnuté jako plán na jednoleté období = AKČNÍ PLÁN </vt:lpstr>
      <vt:lpstr>SWOT analýza – identifikované: silné stránky školy slabé stránky školy příležitosti hrozby  Pro minimalizaci hrozeb a oslabení slabých stánek formulujeme strategické cíle.</vt:lpstr>
      <vt:lpstr>Prezentace aplikace PowerPoint</vt:lpstr>
      <vt:lpstr>Konfrontační matice + pozitivní vazba ++ silná pozitivní vazba 0 vzájemně se neovlivňuje - negativní vazba -- silná negativní vazba  Cíl: Identifikovat, kde může škola podpořit své silné stránky příležitostmi. Identifikovat, čemu se má škola vyhýbat. </vt:lpstr>
      <vt:lpstr>PEST ANALÝZA – zhodnocení podmínek  P politicko-právní (změna legislativy) E ekonomické (změna postoje zřizovatele, platové podmínky) S společenské (dopravní obslužnost, spádová oblast, vazby v regionu) T technické (nové technologie, podmínky v okolí) </vt:lpstr>
      <vt:lpstr>Dotazník Kultury školy  - zvlášť pro pedagogy školy - zvlášť pro vedení školy  Oblasti, kde se „stromy“ vzdalují – jsou oblasti vhodné pro rozvoj</vt:lpstr>
      <vt:lpstr>Př. Identifikovaná slabá stránka: Nedostatečná prezentace školy směrem k veřejnosti Strategický cíl: Zlepšit prezentaci školy směrem k veřejnosti Dílčí úkoly: (nejlépe pokud navrhují přímo pedagogové, potom berou aktivitu „za své“), odpovídáme na otázky PROČ?, KDO?, CO?, KDE?, JAK?, ZA KOLIK? Den otevřených dveří, Interaktivní procházka školou Naučit pedagogy přispívat na web – šablona Prezentace v místním zpravodaji Třídní schůzky ve třech FB, Instagram Předškoláci do školy, Edukativně-stimulační skupinky Letáky, jednotný korporátní styl Den dětí, Zahradní slavnost, Putování se světýlky, Bramboriáda Akce společně se spolky v obci Rodičovské kavárny Akademie</vt:lpstr>
      <vt:lpstr>Propojení plánů Strategický plán rozvoje školy Dlouhodobý plán Roční plán (Akční plán) Měsíční plán Plán DVPP Plán hospitační činnosti </vt:lpstr>
      <vt:lpstr>Plán rozvoje pedagogických pracovníků  Klíčová myšlenka využitá při plánování DVPP: východiskem při plánování a realizaci profesního rozvoje jsou především identifikované potřeby žáků školy.  Lepší naplňování potřeb žáků a lepší výsledky vyučování i výchovy vnímáme také jako nejdůležitějš kritérium, které by mělo být použito při zpětném hodnocení rozvoje jedinců.  Legislativní ukotvení: zákon o pedagogických pracovnících    </vt:lpstr>
      <vt:lpstr>Prezentace aplikace PowerPoint</vt:lpstr>
      <vt:lpstr>Telocvikar https://www.youtube.com/watch?v=4imr_N-wesw&amp;t=2s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Strategické řízení školy</dc:title>
  <dc:creator>Veselá Dana</dc:creator>
  <cp:lastModifiedBy>Veselá Dana</cp:lastModifiedBy>
  <cp:revision>11</cp:revision>
  <dcterms:created xsi:type="dcterms:W3CDTF">2019-11-03T20:41:54Z</dcterms:created>
  <dcterms:modified xsi:type="dcterms:W3CDTF">2020-10-24T08:45:43Z</dcterms:modified>
</cp:coreProperties>
</file>