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3" r:id="rId4"/>
    <p:sldId id="278" r:id="rId5"/>
    <p:sldId id="280" r:id="rId6"/>
    <p:sldId id="279" r:id="rId7"/>
    <p:sldId id="281" r:id="rId8"/>
    <p:sldId id="282" r:id="rId9"/>
    <p:sldId id="283" r:id="rId10"/>
    <p:sldId id="284" r:id="rId11"/>
    <p:sldId id="27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1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9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9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05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78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26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24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67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7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79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irtualspeech.com/blog/effective-ways-use-pauses-in-spee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illsyouneed.com/writing-skills.html" TargetMode="External"/><Relationship Id="rId2" Type="http://schemas.openxmlformats.org/officeDocument/2006/relationships/hyperlink" Target="https://www.skillsyouneed.com/ips/verbal-communicatio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killsyouneed.com/ips/nonverbal-communication.html" TargetMode="External"/><Relationship Id="rId4" Type="http://schemas.openxmlformats.org/officeDocument/2006/relationships/hyperlink" Target="https://www.skillsyouneed.com/num/graphs-charts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0152"/>
            <a:ext cx="9144000" cy="3419811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6000" b="1" dirty="0" err="1" smtClean="0"/>
              <a:t>Posturology</a:t>
            </a:r>
            <a:r>
              <a:rPr lang="cs-CZ" sz="6000" b="1" dirty="0" smtClean="0"/>
              <a:t>, </a:t>
            </a:r>
            <a:r>
              <a:rPr lang="cs-CZ" sz="6000" b="1" dirty="0" err="1" smtClean="0"/>
              <a:t>proxemics</a:t>
            </a:r>
            <a:r>
              <a:rPr lang="cs-CZ" sz="6000" b="1" dirty="0" smtClean="0"/>
              <a:t/>
            </a:r>
            <a:br>
              <a:rPr lang="cs-CZ" sz="6000" b="1" dirty="0" smtClean="0"/>
            </a:br>
            <a:r>
              <a:rPr lang="en-GB" sz="4900" b="1" dirty="0" smtClean="0"/>
              <a:t>Educational </a:t>
            </a:r>
            <a:r>
              <a:rPr lang="en-GB" sz="4900" b="1" dirty="0" smtClean="0"/>
              <a:t>Communication</a:t>
            </a:r>
            <a:r>
              <a:rPr lang="cs-CZ" sz="4900" b="1" dirty="0" smtClean="0"/>
              <a:t/>
            </a:r>
            <a:br>
              <a:rPr lang="cs-CZ" sz="4900" b="1" dirty="0" smtClean="0"/>
            </a:br>
            <a:endParaRPr lang="cs-CZ" sz="49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SZ6612</a:t>
            </a:r>
            <a:r>
              <a:rPr lang="cs-CZ" dirty="0"/>
              <a:t> 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b="1" dirty="0"/>
              <a:t>SZ6638</a:t>
            </a:r>
            <a:r>
              <a:rPr lang="cs-CZ" dirty="0"/>
              <a:t> 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65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-</a:t>
            </a:r>
            <a:r>
              <a:rPr lang="en-GB" b="1" dirty="0"/>
              <a:t> </a:t>
            </a:r>
            <a:r>
              <a:rPr lang="en-GB" b="1" dirty="0" smtClean="0"/>
              <a:t>proxemics</a:t>
            </a:r>
            <a:r>
              <a:rPr lang="cs-CZ" b="1" dirty="0" smtClean="0"/>
              <a:t> 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(</a:t>
            </a:r>
            <a:r>
              <a:rPr lang="en-US" sz="2800" b="1" dirty="0"/>
              <a:t>2) Vertical communication</a:t>
            </a:r>
            <a:r>
              <a:rPr lang="en-US" sz="2800" dirty="0"/>
              <a:t> </a:t>
            </a:r>
            <a:endParaRPr lang="cs-CZ" sz="2800" dirty="0"/>
          </a:p>
          <a:p>
            <a:r>
              <a:rPr lang="en-US" sz="2800" dirty="0"/>
              <a:t>It happens </a:t>
            </a:r>
            <a:r>
              <a:rPr lang="cs-CZ" sz="2800" dirty="0" err="1"/>
              <a:t>when</a:t>
            </a:r>
            <a:r>
              <a:rPr lang="cs-CZ" sz="2800" dirty="0"/>
              <a:t> </a:t>
            </a:r>
            <a:r>
              <a:rPr lang="en-US" sz="2800" dirty="0"/>
              <a:t>people communicating have different height. </a:t>
            </a:r>
            <a:endParaRPr lang="cs-CZ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balanced communication includes the same eye height. </a:t>
            </a:r>
            <a:endParaRPr lang="cs-CZ" sz="2800" dirty="0" smtClean="0"/>
          </a:p>
          <a:p>
            <a:r>
              <a:rPr lang="cs-CZ" sz="2800" dirty="0" smtClean="0"/>
              <a:t>S</a:t>
            </a:r>
            <a:r>
              <a:rPr lang="en-US" sz="2800" dirty="0" err="1"/>
              <a:t>maller</a:t>
            </a:r>
            <a:r>
              <a:rPr lang="en-US" sz="2800" dirty="0"/>
              <a:t> </a:t>
            </a:r>
            <a:r>
              <a:rPr lang="cs-CZ" sz="2800" dirty="0"/>
              <a:t>person </a:t>
            </a:r>
            <a:r>
              <a:rPr lang="en-US" sz="2800" dirty="0"/>
              <a:t>may feel uncomfortable and inferior. </a:t>
            </a:r>
            <a:endParaRPr lang="cs-CZ" sz="2800" dirty="0" smtClean="0"/>
          </a:p>
          <a:p>
            <a:r>
              <a:rPr lang="cs-CZ" sz="2800" dirty="0" smtClean="0"/>
              <a:t>H</a:t>
            </a:r>
            <a:r>
              <a:rPr lang="en-US" sz="2800" dirty="0" err="1"/>
              <a:t>igher</a:t>
            </a:r>
            <a:r>
              <a:rPr lang="en-US" sz="2800" dirty="0"/>
              <a:t> </a:t>
            </a:r>
            <a:r>
              <a:rPr lang="cs-CZ" sz="2800" dirty="0"/>
              <a:t>person </a:t>
            </a:r>
            <a:r>
              <a:rPr lang="en-US" sz="2800" dirty="0"/>
              <a:t>tends to some superiority. </a:t>
            </a:r>
            <a:endParaRPr lang="cs-CZ" sz="2800" dirty="0" smtClean="0"/>
          </a:p>
          <a:p>
            <a:r>
              <a:rPr lang="en-US" sz="2800" dirty="0" smtClean="0"/>
              <a:t>An </a:t>
            </a:r>
            <a:r>
              <a:rPr lang="en-US" sz="2800" dirty="0"/>
              <a:t>example is the </a:t>
            </a:r>
            <a:r>
              <a:rPr lang="cs-CZ" sz="2800" dirty="0" err="1"/>
              <a:t>teachers</a:t>
            </a:r>
            <a:r>
              <a:rPr lang="cs-CZ" sz="2800" dirty="0"/>
              <a:t>´ </a:t>
            </a:r>
            <a:r>
              <a:rPr lang="cs-CZ" sz="2800" dirty="0" err="1"/>
              <a:t>desk</a:t>
            </a:r>
            <a:r>
              <a:rPr lang="en-US" sz="2800" dirty="0"/>
              <a:t> increased, a higher chair than other senior employees like. It evokes a feeling of attention.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459" y="203772"/>
            <a:ext cx="1176130" cy="10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6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virtualspeech.com/blog/effective-ways-use-pauses-in-speech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37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29" y="365125"/>
            <a:ext cx="109183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Categories of 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743" y="1828800"/>
            <a:ext cx="11132457" cy="4638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a wide range of ways in which we communicate and more than one may be occurring at any given time.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2400" i="0" u="none" strike="noStrike" cap="none" normalizeH="0" baseline="0" dirty="0" err="1" smtClean="0">
                <a:ln>
                  <a:noFill/>
                </a:ln>
                <a:effectLst/>
                <a:hlinkClick r:id="rId2"/>
              </a:rPr>
              <a:t>Verbal</a:t>
            </a:r>
            <a:r>
              <a:rPr kumimoji="0" lang="cs-CZ" altLang="cs-CZ" sz="2400" i="0" u="none" strike="noStrike" cap="none" normalizeH="0" baseline="0" dirty="0" smtClean="0">
                <a:ln>
                  <a:noFill/>
                </a:ln>
                <a:effectLst/>
                <a:hlinkClick r:id="rId2"/>
              </a:rPr>
              <a:t> </a:t>
            </a:r>
            <a:r>
              <a:rPr lang="cs-CZ" altLang="cs-CZ" sz="2400" dirty="0" err="1">
                <a:hlinkClick r:id="rId2"/>
              </a:rPr>
              <a:t>c</a:t>
            </a:r>
            <a:r>
              <a:rPr kumimoji="0" lang="cs-CZ" altLang="cs-CZ" sz="2400" i="0" u="none" strike="noStrike" cap="none" normalizeH="0" baseline="0" dirty="0" err="1" smtClean="0">
                <a:ln>
                  <a:noFill/>
                </a:ln>
                <a:effectLst/>
                <a:hlinkClick r:id="rId2"/>
              </a:rPr>
              <a:t>ommunication</a:t>
            </a:r>
            <a:endParaRPr kumimoji="0" lang="cs-CZ" altLang="cs-CZ" sz="240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 smtClean="0"/>
              <a:t>-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face-to-face,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telephone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radio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television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media.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3"/>
              </a:rPr>
              <a:t>- </a:t>
            </a:r>
            <a:r>
              <a:rPr lang="cs-CZ" altLang="cs-CZ" b="1" dirty="0" err="1">
                <a:hlinkClick r:id="rId3"/>
              </a:rPr>
              <a:t>w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3"/>
              </a:rPr>
              <a:t>ritten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3"/>
              </a:rPr>
              <a:t> </a:t>
            </a:r>
            <a:r>
              <a:rPr lang="cs-CZ" altLang="cs-CZ" b="1" dirty="0" err="1">
                <a:hlinkClick r:id="rId3"/>
              </a:rPr>
              <a:t>c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3"/>
              </a:rPr>
              <a:t>ommunication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letters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e-mails,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social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media,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books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magazines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Internet 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media.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</a:rPr>
              <a:t>- </a:t>
            </a:r>
            <a:r>
              <a:rPr lang="cs-CZ" altLang="cs-CZ" b="1" dirty="0" err="1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isualizations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: 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  <a:hlinkClick r:id="rId4"/>
              </a:rPr>
              <a:t>graphs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hlinkClick r:id="rId4"/>
              </a:rPr>
              <a:t> 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  <a:hlinkClick r:id="rId4"/>
              </a:rPr>
              <a:t>charts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maps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logos 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visualizations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communicate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messages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5"/>
              </a:rPr>
              <a:t>Non-</a:t>
            </a:r>
            <a:r>
              <a:rPr lang="cs-CZ" altLang="cs-CZ" b="1" dirty="0" err="1">
                <a:hlinkClick r:id="rId5"/>
              </a:rPr>
              <a:t>v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5"/>
              </a:rPr>
              <a:t>erbal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5"/>
              </a:rPr>
              <a:t> </a:t>
            </a:r>
            <a:r>
              <a:rPr lang="cs-CZ" altLang="cs-CZ" b="1" dirty="0" err="1" smtClean="0">
                <a:hlinkClick r:id="rId5"/>
              </a:rPr>
              <a:t>c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5"/>
              </a:rPr>
              <a:t>ommunication</a:t>
            </a:r>
            <a:endParaRPr lang="cs-CZ" altLang="cs-CZ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-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body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language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gestures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mimics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Communication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through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action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83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Non-verbal 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 smtClean="0"/>
              <a:t>‚</a:t>
            </a:r>
            <a:r>
              <a:rPr lang="cs-CZ" sz="2400" dirty="0" smtClean="0"/>
              <a:t>T</a:t>
            </a:r>
            <a:r>
              <a:rPr lang="en-GB" sz="2400" dirty="0" err="1" smtClean="0"/>
              <a:t>alking</a:t>
            </a:r>
            <a:r>
              <a:rPr lang="en-GB" sz="2400" dirty="0" smtClean="0"/>
              <a:t> without words' is a kinetic behaviour, whose expressional tools are for example: gestures, facial expressions, body postures and others. </a:t>
            </a:r>
            <a:endParaRPr lang="cs-CZ" sz="2400" dirty="0" smtClean="0"/>
          </a:p>
          <a:p>
            <a:pPr lvl="0" fontAlgn="base"/>
            <a:r>
              <a:rPr lang="en-GB" sz="2400" dirty="0" smtClean="0"/>
              <a:t>These </a:t>
            </a:r>
            <a:r>
              <a:rPr lang="en-GB" sz="2400" dirty="0"/>
              <a:t>are mutually interconnected into meaningful unintentional or intentional messages. Thanks to this communication it is easier to share emotions, attitudes towards the student, class or subject.</a:t>
            </a:r>
          </a:p>
          <a:p>
            <a:r>
              <a:rPr lang="en-GB" sz="2400" dirty="0" smtClean="0"/>
              <a:t>Very young learners are not capable of accurate verbal communication like adults. Therefore, they are more sensitive to non-verbal information signals.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0062" y="5006618"/>
            <a:ext cx="1346072" cy="130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6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 – </a:t>
            </a:r>
            <a:r>
              <a:rPr lang="cs-CZ" b="1" dirty="0" err="1" smtClean="0"/>
              <a:t>posturology</a:t>
            </a:r>
            <a:r>
              <a:rPr lang="cs-CZ" b="1" dirty="0" smtClean="0"/>
              <a:t>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P</a:t>
            </a:r>
            <a:r>
              <a:rPr lang="en-GB" sz="2800" b="1" dirty="0" err="1" smtClean="0"/>
              <a:t>osturology</a:t>
            </a:r>
            <a:r>
              <a:rPr lang="cs-CZ" sz="2800" dirty="0" smtClean="0"/>
              <a:t> - c</a:t>
            </a:r>
            <a:r>
              <a:rPr lang="en-GB" sz="2800" b="1" dirty="0" err="1" smtClean="0"/>
              <a:t>ommunication</a:t>
            </a:r>
            <a:r>
              <a:rPr lang="en-GB" sz="2800" b="1" dirty="0" smtClean="0"/>
              <a:t> </a:t>
            </a:r>
            <a:r>
              <a:rPr lang="en-GB" sz="2800" b="1" dirty="0"/>
              <a:t>via 'body postures' 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smtClean="0"/>
              <a:t>I</a:t>
            </a:r>
            <a:r>
              <a:rPr lang="en-GB" sz="2800" dirty="0" smtClean="0"/>
              <a:t>t </a:t>
            </a:r>
            <a:r>
              <a:rPr lang="en-GB" sz="2800" dirty="0"/>
              <a:t>is a function linked to the body posture and configuration of each part of the body</a:t>
            </a:r>
            <a:r>
              <a:rPr lang="en-GB" sz="2800" dirty="0" smtClean="0"/>
              <a:t>.</a:t>
            </a:r>
            <a:endParaRPr lang="cs-CZ" sz="2800" dirty="0" smtClean="0"/>
          </a:p>
          <a:p>
            <a:pPr marL="0" lvl="0" indent="0">
              <a:buNone/>
            </a:pPr>
            <a:r>
              <a:rPr lang="en-GB" sz="2800" dirty="0" smtClean="0"/>
              <a:t>Position</a:t>
            </a:r>
            <a:r>
              <a:rPr lang="en-GB" sz="2800" dirty="0"/>
              <a:t>, in which the student is, actually expresses the overall attitude. In most cases, the student strikes a pose that is a part of an act that the student puts on to show his or hers unfriendly attitude towards the </a:t>
            </a:r>
            <a:r>
              <a:rPr lang="en-GB" sz="2800" dirty="0" smtClean="0"/>
              <a:t>teacher.</a:t>
            </a:r>
            <a:endParaRPr lang="cs-CZ" sz="2800" dirty="0" smtClean="0"/>
          </a:p>
          <a:p>
            <a:pPr marL="0" lvl="0" indent="0">
              <a:buNone/>
            </a:pPr>
            <a:r>
              <a:rPr lang="en-GB" sz="2800" dirty="0" smtClean="0"/>
              <a:t>At </a:t>
            </a:r>
            <a:r>
              <a:rPr lang="en-GB" sz="2800" dirty="0"/>
              <a:t>the same time, this pose is a cover up for students feeling of uncertainty and stage fright.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5230" y="235853"/>
            <a:ext cx="1698694" cy="155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29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 – </a:t>
            </a:r>
            <a:r>
              <a:rPr lang="cs-CZ" b="1" dirty="0" err="1" smtClean="0"/>
              <a:t>posturology</a:t>
            </a:r>
            <a:r>
              <a:rPr lang="cs-CZ" b="1" dirty="0" smtClean="0"/>
              <a:t>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From the communication point of view it is an important human ability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It </a:t>
            </a:r>
            <a:r>
              <a:rPr lang="en-US" sz="2800" dirty="0"/>
              <a:t>is possible to express some message using particular body postures, hands, feet and head. </a:t>
            </a: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Body </a:t>
            </a:r>
            <a:r>
              <a:rPr lang="en-US" sz="2800" dirty="0"/>
              <a:t>postures communicate to other people, how one feels, if her/his attitude is friendly or hostile, if she/he wants further negotiations or discussions is terminated.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5230" y="235853"/>
            <a:ext cx="1698694" cy="155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20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-</a:t>
            </a:r>
            <a:r>
              <a:rPr lang="en-GB" b="1" dirty="0"/>
              <a:t> </a:t>
            </a:r>
            <a:r>
              <a:rPr lang="en-GB" b="1" dirty="0" smtClean="0"/>
              <a:t>proxemics</a:t>
            </a:r>
            <a:r>
              <a:rPr lang="cs-CZ" b="1" dirty="0" smtClean="0"/>
              <a:t>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P</a:t>
            </a:r>
            <a:r>
              <a:rPr lang="en-GB" b="1" dirty="0" err="1" smtClean="0"/>
              <a:t>roxemics</a:t>
            </a:r>
            <a:r>
              <a:rPr lang="en-GB" b="1" dirty="0" smtClean="0"/>
              <a:t> </a:t>
            </a:r>
            <a:r>
              <a:rPr lang="cs-CZ" b="1" dirty="0" smtClean="0"/>
              <a:t>-c</a:t>
            </a:r>
            <a:r>
              <a:rPr lang="en-GB" b="1" dirty="0" err="1" smtClean="0"/>
              <a:t>ommunication</a:t>
            </a:r>
            <a:r>
              <a:rPr lang="en-GB" b="1" dirty="0" smtClean="0"/>
              <a:t> </a:t>
            </a:r>
            <a:r>
              <a:rPr lang="en-GB" b="1" dirty="0"/>
              <a:t>via 'use of space' - approximation or pulling away from each other (proxemics) </a:t>
            </a:r>
            <a:endParaRPr lang="cs-CZ" b="1" dirty="0" smtClean="0"/>
          </a:p>
          <a:p>
            <a:pPr marL="0" lvl="0" indent="0">
              <a:buNone/>
            </a:pPr>
            <a:r>
              <a:rPr lang="cs-CZ" dirty="0" smtClean="0"/>
              <a:t>M</a:t>
            </a:r>
            <a:r>
              <a:rPr lang="en-GB" dirty="0" err="1" smtClean="0"/>
              <a:t>utual</a:t>
            </a:r>
            <a:r>
              <a:rPr lang="en-GB" dirty="0" smtClean="0"/>
              <a:t> </a:t>
            </a:r>
            <a:r>
              <a:rPr lang="en-GB" dirty="0"/>
              <a:t>interpersonal relations between people in a certain group. In a particular space we tend to move closer to people that are sympathetic, and move away from people that are unpleasant</a:t>
            </a:r>
            <a:r>
              <a:rPr lang="en-GB" dirty="0" smtClean="0"/>
              <a:t>.</a:t>
            </a:r>
            <a:endParaRPr lang="cs-CZ" dirty="0" smtClean="0"/>
          </a:p>
          <a:p>
            <a:pPr marL="0" lvl="0" indent="0">
              <a:buNone/>
            </a:pPr>
            <a:r>
              <a:rPr lang="en-GB" dirty="0" smtClean="0"/>
              <a:t> </a:t>
            </a:r>
            <a:r>
              <a:rPr lang="en-GB" dirty="0"/>
              <a:t>While in class, the teacher is associating in the public, social, and personal sphere; exceptionally in the intimate sphere. </a:t>
            </a:r>
            <a:endParaRPr lang="cs-CZ" dirty="0" smtClean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area (of the front desk) in the class is more frequent in interaction and is marked as so called 'action zone'. </a:t>
            </a:r>
            <a:endParaRPr lang="cs-CZ" dirty="0" smtClean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teacher usually communicates more often with students in this area and they are also more active. </a:t>
            </a:r>
            <a:endParaRPr lang="cs-CZ" dirty="0" smtClean="0"/>
          </a:p>
          <a:p>
            <a:pPr marL="0" lvl="0" indent="0">
              <a:buNone/>
            </a:pPr>
            <a:r>
              <a:rPr lang="en-GB" dirty="0" smtClean="0"/>
              <a:t>Additionally</a:t>
            </a:r>
            <a:r>
              <a:rPr lang="en-GB" dirty="0"/>
              <a:t>, an' eye-to eye' communication  is very suitable - feelings of dominance or inferiority. </a:t>
            </a:r>
          </a:p>
          <a:p>
            <a:endParaRPr lang="cs-CZ" dirty="0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459" y="203772"/>
            <a:ext cx="1176130" cy="10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2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-</a:t>
            </a:r>
            <a:r>
              <a:rPr lang="en-GB" b="1" dirty="0"/>
              <a:t> </a:t>
            </a:r>
            <a:r>
              <a:rPr lang="en-GB" b="1" dirty="0" smtClean="0"/>
              <a:t>proxemics</a:t>
            </a:r>
            <a:r>
              <a:rPr lang="cs-CZ" b="1" dirty="0" smtClean="0"/>
              <a:t>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 </a:t>
            </a:r>
            <a:r>
              <a:rPr lang="cs-CZ" sz="2800" dirty="0" err="1"/>
              <a:t>social</a:t>
            </a:r>
            <a:r>
              <a:rPr lang="cs-CZ" sz="2800" dirty="0"/>
              <a:t> </a:t>
            </a:r>
            <a:r>
              <a:rPr lang="cs-CZ" sz="2800" dirty="0" err="1"/>
              <a:t>communication</a:t>
            </a:r>
            <a:r>
              <a:rPr lang="cs-CZ" sz="2800" dirty="0"/>
              <a:t> </a:t>
            </a:r>
            <a:r>
              <a:rPr lang="cs-CZ" sz="2800" dirty="0" err="1"/>
              <a:t>happens</a:t>
            </a:r>
            <a:r>
              <a:rPr lang="cs-CZ" sz="2800" dirty="0"/>
              <a:t>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persons</a:t>
            </a:r>
            <a:r>
              <a:rPr lang="cs-CZ" sz="2800" dirty="0"/>
              <a:t> </a:t>
            </a:r>
            <a:r>
              <a:rPr lang="cs-CZ" sz="2800" dirty="0" err="1"/>
              <a:t>communicating</a:t>
            </a:r>
            <a:r>
              <a:rPr lang="cs-CZ" sz="2800" dirty="0"/>
              <a:t> </a:t>
            </a:r>
            <a:r>
              <a:rPr lang="cs-CZ" sz="2800" dirty="0" err="1"/>
              <a:t>together</a:t>
            </a:r>
            <a:r>
              <a:rPr lang="cs-CZ" sz="2800" dirty="0"/>
              <a:t> </a:t>
            </a:r>
            <a:r>
              <a:rPr lang="cs-CZ" sz="2800" dirty="0" err="1"/>
              <a:t>keep</a:t>
            </a:r>
            <a:r>
              <a:rPr lang="cs-CZ" sz="2800" dirty="0"/>
              <a:t> </a:t>
            </a:r>
            <a:r>
              <a:rPr lang="cs-CZ" sz="2800" dirty="0" err="1"/>
              <a:t>certain</a:t>
            </a:r>
            <a:r>
              <a:rPr lang="cs-CZ" sz="2800" dirty="0"/>
              <a:t> distance, and </a:t>
            </a:r>
            <a:r>
              <a:rPr lang="cs-CZ" sz="2800" dirty="0" err="1"/>
              <a:t>chooce</a:t>
            </a:r>
            <a:r>
              <a:rPr lang="cs-CZ" sz="2800" dirty="0"/>
              <a:t> </a:t>
            </a:r>
            <a:r>
              <a:rPr lang="cs-CZ" sz="2800" dirty="0" err="1"/>
              <a:t>different</a:t>
            </a:r>
            <a:r>
              <a:rPr lang="cs-CZ" sz="2800" dirty="0"/>
              <a:t> distance </a:t>
            </a:r>
            <a:r>
              <a:rPr lang="cs-CZ" sz="2800" dirty="0" err="1"/>
              <a:t>places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smtClean="0"/>
              <a:t>These </a:t>
            </a:r>
            <a:r>
              <a:rPr lang="cs-CZ" sz="2800" dirty="0" err="1"/>
              <a:t>distances</a:t>
            </a:r>
            <a:r>
              <a:rPr lang="cs-CZ" sz="2800" dirty="0"/>
              <a:t> vary </a:t>
            </a:r>
            <a:r>
              <a:rPr lang="cs-CZ" sz="2800" dirty="0" err="1"/>
              <a:t>according</a:t>
            </a:r>
            <a:r>
              <a:rPr lang="cs-CZ" sz="2800" dirty="0"/>
              <a:t> to </a:t>
            </a:r>
            <a:r>
              <a:rPr lang="cs-CZ" sz="2800" dirty="0" err="1"/>
              <a:t>circumstances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err="1" smtClean="0"/>
              <a:t>When</a:t>
            </a:r>
            <a:r>
              <a:rPr lang="cs-CZ" sz="2800" dirty="0" smtClean="0"/>
              <a:t> </a:t>
            </a:r>
            <a:r>
              <a:rPr lang="cs-CZ" sz="2800" dirty="0"/>
              <a:t>meeting </a:t>
            </a:r>
            <a:r>
              <a:rPr lang="cs-CZ" sz="2800" dirty="0" err="1"/>
              <a:t>people</a:t>
            </a:r>
            <a:r>
              <a:rPr lang="cs-CZ" sz="2800" dirty="0"/>
              <a:t> </a:t>
            </a:r>
            <a:r>
              <a:rPr lang="cs-CZ" sz="2800" dirty="0" err="1"/>
              <a:t>may</a:t>
            </a:r>
            <a:r>
              <a:rPr lang="cs-CZ" sz="2800" dirty="0"/>
              <a:t> </a:t>
            </a:r>
            <a:r>
              <a:rPr lang="cs-CZ" sz="2800" dirty="0" err="1"/>
              <a:t>even</a:t>
            </a:r>
            <a:r>
              <a:rPr lang="cs-CZ" sz="2800" dirty="0"/>
              <a:t> cause </a:t>
            </a:r>
            <a:r>
              <a:rPr lang="cs-CZ" sz="2800" dirty="0" err="1"/>
              <a:t>misunderstandings</a:t>
            </a:r>
            <a:r>
              <a:rPr lang="cs-CZ" sz="2800" dirty="0"/>
              <a:t>, </a:t>
            </a:r>
            <a:r>
              <a:rPr lang="cs-CZ" sz="2800" dirty="0" err="1"/>
              <a:t>when</a:t>
            </a:r>
            <a:r>
              <a:rPr lang="cs-CZ" sz="2800" dirty="0"/>
              <a:t> </a:t>
            </a:r>
            <a:r>
              <a:rPr lang="cs-CZ" sz="2800" dirty="0" err="1"/>
              <a:t>one</a:t>
            </a:r>
            <a:r>
              <a:rPr lang="cs-CZ" sz="2800" dirty="0"/>
              <a:t> person </a:t>
            </a:r>
            <a:r>
              <a:rPr lang="cs-CZ" sz="2800" dirty="0" err="1"/>
              <a:t>considers</a:t>
            </a:r>
            <a:r>
              <a:rPr lang="cs-CZ" sz="2800" dirty="0"/>
              <a:t> to také part 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official</a:t>
            </a:r>
            <a:r>
              <a:rPr lang="cs-CZ" sz="2800" dirty="0"/>
              <a:t> </a:t>
            </a:r>
            <a:r>
              <a:rPr lang="cs-CZ" sz="2800" dirty="0" err="1"/>
              <a:t>meetings</a:t>
            </a:r>
            <a:r>
              <a:rPr lang="cs-CZ" sz="2800" dirty="0"/>
              <a:t>, </a:t>
            </a:r>
            <a:r>
              <a:rPr lang="cs-CZ" sz="2800" dirty="0" err="1"/>
              <a:t>while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other</a:t>
            </a:r>
            <a:r>
              <a:rPr lang="cs-CZ" sz="2800" dirty="0"/>
              <a:t> not, and </a:t>
            </a:r>
            <a:r>
              <a:rPr lang="cs-CZ" sz="2800" dirty="0" err="1"/>
              <a:t>find</a:t>
            </a:r>
            <a:r>
              <a:rPr lang="cs-CZ" sz="2800" dirty="0"/>
              <a:t> a </a:t>
            </a:r>
            <a:r>
              <a:rPr lang="cs-CZ" sz="2800" dirty="0" err="1"/>
              <a:t>reasonable</a:t>
            </a:r>
            <a:r>
              <a:rPr lang="cs-CZ" sz="2800" dirty="0"/>
              <a:t> distance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each</a:t>
            </a:r>
            <a:r>
              <a:rPr lang="cs-CZ" sz="2800" dirty="0"/>
              <a:t> </a:t>
            </a:r>
            <a:r>
              <a:rPr lang="cs-CZ" sz="2800" dirty="0" err="1"/>
              <a:t>other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difficult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err="1" smtClean="0"/>
              <a:t>Especially</a:t>
            </a:r>
            <a:r>
              <a:rPr lang="cs-CZ" sz="2800" dirty="0" smtClean="0"/>
              <a:t> </a:t>
            </a:r>
            <a:r>
              <a:rPr lang="cs-CZ" sz="2800" dirty="0"/>
              <a:t>in a </a:t>
            </a:r>
            <a:r>
              <a:rPr lang="cs-CZ" sz="2800" dirty="0" err="1"/>
              <a:t>school</a:t>
            </a:r>
            <a:r>
              <a:rPr lang="cs-CZ" sz="2800" dirty="0"/>
              <a:t> </a:t>
            </a:r>
            <a:r>
              <a:rPr lang="cs-CZ" sz="2800" dirty="0" err="1"/>
              <a:t>environment</a:t>
            </a:r>
            <a:r>
              <a:rPr lang="cs-CZ" sz="2800" dirty="0"/>
              <a:t> </a:t>
            </a:r>
            <a:r>
              <a:rPr lang="cs-CZ" sz="2800" dirty="0" err="1"/>
              <a:t>where</a:t>
            </a:r>
            <a:r>
              <a:rPr lang="cs-CZ" sz="2800" dirty="0"/>
              <a:t> </a:t>
            </a:r>
            <a:r>
              <a:rPr lang="cs-CZ" sz="2800" dirty="0" err="1"/>
              <a:t>teachers</a:t>
            </a:r>
            <a:r>
              <a:rPr lang="cs-CZ" sz="2800" dirty="0"/>
              <a:t> </a:t>
            </a:r>
            <a:r>
              <a:rPr lang="cs-CZ" sz="2800" dirty="0" err="1"/>
              <a:t>meet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students</a:t>
            </a:r>
            <a:r>
              <a:rPr lang="cs-CZ" sz="2800" dirty="0"/>
              <a:t>, </a:t>
            </a:r>
            <a:r>
              <a:rPr lang="cs-CZ" sz="2800" dirty="0" err="1"/>
              <a:t>there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a </a:t>
            </a:r>
            <a:r>
              <a:rPr lang="cs-CZ" sz="2800" dirty="0" err="1"/>
              <a:t>mutual</a:t>
            </a:r>
            <a:r>
              <a:rPr lang="cs-CZ" sz="2800" dirty="0"/>
              <a:t> to zoom in and </a:t>
            </a:r>
            <a:r>
              <a:rPr lang="cs-CZ" sz="2800" dirty="0" err="1"/>
              <a:t>out</a:t>
            </a:r>
            <a:r>
              <a:rPr lang="cs-CZ" sz="2800" dirty="0"/>
              <a:t> </a:t>
            </a:r>
            <a:r>
              <a:rPr lang="cs-CZ" sz="2800" dirty="0" err="1"/>
              <a:t>constantly</a:t>
            </a:r>
            <a:r>
              <a:rPr lang="cs-CZ" sz="2800" dirty="0"/>
              <a:t>.</a:t>
            </a:r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459" y="203772"/>
            <a:ext cx="1176130" cy="10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6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-</a:t>
            </a:r>
            <a:r>
              <a:rPr lang="en-GB" b="1" dirty="0"/>
              <a:t> </a:t>
            </a:r>
            <a:r>
              <a:rPr lang="en-GB" b="1" dirty="0" smtClean="0"/>
              <a:t>proxemics</a:t>
            </a:r>
            <a:r>
              <a:rPr lang="cs-CZ" b="1" dirty="0" smtClean="0"/>
              <a:t>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When communicating the two </a:t>
            </a:r>
            <a:r>
              <a:rPr lang="cs-CZ" sz="2800" dirty="0" err="1"/>
              <a:t>groups</a:t>
            </a:r>
            <a:r>
              <a:rPr lang="en-US" sz="2800" dirty="0"/>
              <a:t> form called </a:t>
            </a:r>
            <a:r>
              <a:rPr lang="cs-CZ" sz="2800" dirty="0"/>
              <a:t>l</a:t>
            </a:r>
            <a:r>
              <a:rPr lang="en-US" sz="2800" dirty="0" err="1"/>
              <a:t>ikeable</a:t>
            </a:r>
            <a:r>
              <a:rPr lang="en-US" sz="2800" dirty="0"/>
              <a:t> distance </a:t>
            </a:r>
            <a:r>
              <a:rPr lang="cs-CZ" sz="2800" dirty="0"/>
              <a:t>in</a:t>
            </a:r>
            <a:r>
              <a:rPr lang="en-US" sz="2800" dirty="0"/>
              <a:t> which they both feel good. This distance depends on:</a:t>
            </a:r>
            <a:endParaRPr lang="cs-CZ" sz="2800" dirty="0"/>
          </a:p>
          <a:p>
            <a:pPr lvl="0"/>
            <a:r>
              <a:rPr lang="cs-CZ" sz="2800" dirty="0"/>
              <a:t>extrovert </a:t>
            </a:r>
            <a:r>
              <a:rPr lang="en-US" sz="2800" dirty="0"/>
              <a:t>and </a:t>
            </a:r>
            <a:r>
              <a:rPr lang="cs-CZ" sz="2800" dirty="0"/>
              <a:t>introvert </a:t>
            </a:r>
            <a:r>
              <a:rPr lang="cs-CZ" sz="2800" dirty="0" err="1"/>
              <a:t>character</a:t>
            </a:r>
            <a:r>
              <a:rPr lang="cs-CZ" sz="2800" dirty="0"/>
              <a:t>;</a:t>
            </a:r>
          </a:p>
          <a:p>
            <a:pPr lvl="0"/>
            <a:r>
              <a:rPr lang="en-US" sz="2800" dirty="0"/>
              <a:t>emotional relation </a:t>
            </a:r>
            <a:r>
              <a:rPr lang="cs-CZ" sz="2800" dirty="0"/>
              <a:t>in </a:t>
            </a:r>
            <a:r>
              <a:rPr lang="cs-CZ" sz="2800" dirty="0" err="1"/>
              <a:t>communicating</a:t>
            </a:r>
            <a:r>
              <a:rPr lang="cs-CZ" sz="2800" dirty="0"/>
              <a:t>;</a:t>
            </a:r>
          </a:p>
          <a:p>
            <a:pPr lvl="0"/>
            <a:r>
              <a:rPr lang="cs-CZ" sz="2800" dirty="0"/>
              <a:t>f</a:t>
            </a:r>
            <a:r>
              <a:rPr lang="en-US" sz="2800" dirty="0" err="1"/>
              <a:t>ormal</a:t>
            </a:r>
            <a:r>
              <a:rPr lang="en-US" sz="2800" dirty="0"/>
              <a:t> position of boss and subordinate;</a:t>
            </a:r>
            <a:endParaRPr lang="cs-CZ" sz="2800" dirty="0"/>
          </a:p>
          <a:p>
            <a:pPr lvl="0"/>
            <a:r>
              <a:rPr lang="en-US" sz="2800" dirty="0"/>
              <a:t>culture and ethnic.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459" y="203772"/>
            <a:ext cx="1176130" cy="10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5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non-verbal </a:t>
            </a:r>
            <a:r>
              <a:rPr lang="en-GB" b="1" dirty="0" smtClean="0"/>
              <a:t>communication</a:t>
            </a:r>
            <a:r>
              <a:rPr lang="cs-CZ" b="1" dirty="0" smtClean="0"/>
              <a:t>-</a:t>
            </a:r>
            <a:r>
              <a:rPr lang="en-GB" b="1" dirty="0"/>
              <a:t> </a:t>
            </a:r>
            <a:r>
              <a:rPr lang="en-GB" b="1" dirty="0" smtClean="0"/>
              <a:t>proxemics</a:t>
            </a:r>
            <a:r>
              <a:rPr lang="cs-CZ" b="1" dirty="0" smtClean="0"/>
              <a:t> 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Proxemics </a:t>
            </a:r>
            <a:r>
              <a:rPr lang="cs-CZ" sz="2800" dirty="0" err="1"/>
              <a:t>distinguishs</a:t>
            </a:r>
            <a:r>
              <a:rPr lang="en-US" sz="2800" dirty="0"/>
              <a:t> horizontal and vertical distance between communicating.</a:t>
            </a:r>
            <a:endParaRPr lang="cs-CZ" sz="2800" dirty="0"/>
          </a:p>
          <a:p>
            <a:r>
              <a:rPr lang="en-US" sz="2800" b="1" dirty="0"/>
              <a:t>(1) Horizontal</a:t>
            </a:r>
            <a:endParaRPr lang="cs-CZ" sz="2800" dirty="0"/>
          </a:p>
          <a:p>
            <a:r>
              <a:rPr lang="en-US" sz="2800" b="1" dirty="0"/>
              <a:t>Intimate Zone</a:t>
            </a:r>
            <a:r>
              <a:rPr lang="en-US" sz="2800" dirty="0"/>
              <a:t> - the body contact over a distance 30-60 cm - in this zone may enter only people very close. If you enter </a:t>
            </a:r>
            <a:r>
              <a:rPr lang="cs-CZ" sz="2800" dirty="0" err="1"/>
              <a:t>the</a:t>
            </a:r>
            <a:r>
              <a:rPr lang="en-US" sz="2800" dirty="0"/>
              <a:t> intimate </a:t>
            </a:r>
            <a:r>
              <a:rPr lang="cs-CZ" sz="2800" dirty="0" err="1"/>
              <a:t>zone</a:t>
            </a:r>
            <a:r>
              <a:rPr lang="en-US" sz="2800" dirty="0"/>
              <a:t> of other people, </a:t>
            </a:r>
            <a:r>
              <a:rPr lang="cs-CZ" sz="2800" dirty="0" err="1"/>
              <a:t>it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cause </a:t>
            </a:r>
            <a:r>
              <a:rPr lang="en-US" sz="2800" dirty="0"/>
              <a:t>discomfort for the individual.</a:t>
            </a:r>
            <a:endParaRPr lang="cs-CZ" sz="2800" dirty="0"/>
          </a:p>
          <a:p>
            <a:r>
              <a:rPr lang="en-US" sz="2800" b="1" dirty="0"/>
              <a:t>Personal Zone</a:t>
            </a:r>
            <a:r>
              <a:rPr lang="en-US" sz="2800" dirty="0"/>
              <a:t> - a distance of 30-60 cm to 1.2-2 m - this distance is common for both personal and business </a:t>
            </a:r>
            <a:r>
              <a:rPr lang="cs-CZ" sz="2800" dirty="0" err="1"/>
              <a:t>communication</a:t>
            </a:r>
            <a:r>
              <a:rPr lang="en-US" sz="2800" dirty="0"/>
              <a:t>. The choice </a:t>
            </a:r>
            <a:r>
              <a:rPr lang="cs-CZ" sz="2800" dirty="0" err="1"/>
              <a:t>of</a:t>
            </a:r>
            <a:r>
              <a:rPr lang="cs-CZ" sz="2800" dirty="0"/>
              <a:t> distance </a:t>
            </a:r>
            <a:r>
              <a:rPr lang="en-US" sz="2800" dirty="0"/>
              <a:t>depends on the noise environment, the time limit, the topic of conversation etc. </a:t>
            </a:r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en-US" sz="2800" dirty="0"/>
              <a:t> follow other aspects of nonverbal communication</a:t>
            </a:r>
            <a:r>
              <a:rPr lang="en-GB" sz="2800" dirty="0"/>
              <a:t>. For example facial expressions and glances.</a:t>
            </a:r>
            <a:endParaRPr lang="cs-CZ" sz="2800" dirty="0"/>
          </a:p>
          <a:p>
            <a:r>
              <a:rPr lang="cs-CZ" sz="2800" b="1" dirty="0"/>
              <a:t>So</a:t>
            </a:r>
            <a:r>
              <a:rPr lang="en-US" sz="2800" b="1" dirty="0" err="1"/>
              <a:t>cial</a:t>
            </a:r>
            <a:r>
              <a:rPr lang="en-US" sz="2800" b="1" dirty="0"/>
              <a:t>, group zone</a:t>
            </a:r>
            <a:r>
              <a:rPr lang="en-US" sz="2800" dirty="0"/>
              <a:t> - usually from 1.2 m to 3,6-10 m - at this distance ongoing business, teaching in schools, etc. People usually know, they see the whole body and it makes them feel safe.</a:t>
            </a:r>
            <a:endParaRPr lang="cs-CZ" sz="2800" dirty="0"/>
          </a:p>
          <a:p>
            <a:r>
              <a:rPr lang="en-US" sz="2800" b="1" dirty="0"/>
              <a:t>Public zone</a:t>
            </a:r>
            <a:r>
              <a:rPr lang="en-US" sz="2800" dirty="0"/>
              <a:t> - a distance of 3.6 meters - this distance </a:t>
            </a:r>
            <a:r>
              <a:rPr lang="cs-CZ" sz="2800" dirty="0" err="1"/>
              <a:t>maintains</a:t>
            </a:r>
            <a:r>
              <a:rPr lang="en-US" sz="2800" dirty="0"/>
              <a:t> anonymity. People remain alien and </a:t>
            </a:r>
            <a:r>
              <a:rPr lang="cs-CZ" sz="2800" dirty="0" err="1"/>
              <a:t>they</a:t>
            </a:r>
            <a:r>
              <a:rPr lang="cs-CZ" sz="2800" dirty="0"/>
              <a:t> do not </a:t>
            </a:r>
            <a:r>
              <a:rPr lang="cs-CZ" sz="2800" dirty="0" err="1"/>
              <a:t>know</a:t>
            </a:r>
            <a:r>
              <a:rPr lang="cs-CZ" sz="2800" dirty="0"/>
              <a:t> </a:t>
            </a:r>
            <a:r>
              <a:rPr lang="cs-CZ" sz="2800" dirty="0" err="1"/>
              <a:t>each</a:t>
            </a:r>
            <a:r>
              <a:rPr lang="cs-CZ" sz="2800" dirty="0"/>
              <a:t> </a:t>
            </a:r>
            <a:r>
              <a:rPr lang="cs-CZ" sz="2800" dirty="0" err="1"/>
              <a:t>other</a:t>
            </a:r>
            <a:r>
              <a:rPr lang="en-US" sz="2800" dirty="0"/>
              <a:t>.</a:t>
            </a:r>
            <a:endParaRPr lang="cs-CZ" sz="2800" dirty="0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459" y="203772"/>
            <a:ext cx="1176130" cy="10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87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867</Words>
  <Application>Microsoft Office PowerPoint</Application>
  <PresentationFormat>Širokoúhlá obrazovka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Retrospektiva</vt:lpstr>
      <vt:lpstr> Posturology, proxemics Educational Communication </vt:lpstr>
      <vt:lpstr>     Categories of Communication</vt:lpstr>
      <vt:lpstr>Non-verbal Communication</vt:lpstr>
      <vt:lpstr>Types of non-verbal communication – posturology 1</vt:lpstr>
      <vt:lpstr>Types of non-verbal communication – posturology 2</vt:lpstr>
      <vt:lpstr>Types of non-verbal communication- proxemics 1</vt:lpstr>
      <vt:lpstr>Types of non-verbal communication- proxemics 2</vt:lpstr>
      <vt:lpstr>Types of non-verbal communication- proxemics 3</vt:lpstr>
      <vt:lpstr>Types of non-verbal communication- proxemics 4</vt:lpstr>
      <vt:lpstr>Types of non-verbal communication- proxemics 5</vt:lpstr>
      <vt:lpstr>Resources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Trna</dc:creator>
  <cp:lastModifiedBy>Trna</cp:lastModifiedBy>
  <cp:revision>20</cp:revision>
  <dcterms:created xsi:type="dcterms:W3CDTF">2020-02-23T17:43:19Z</dcterms:created>
  <dcterms:modified xsi:type="dcterms:W3CDTF">2021-01-17T18:37:13Z</dcterms:modified>
</cp:coreProperties>
</file>