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1" r:id="rId3"/>
    <p:sldId id="284" r:id="rId4"/>
    <p:sldId id="285" r:id="rId5"/>
    <p:sldId id="271" r:id="rId6"/>
    <p:sldId id="274" r:id="rId7"/>
    <p:sldId id="275" r:id="rId8"/>
    <p:sldId id="280" r:id="rId9"/>
    <p:sldId id="282" r:id="rId10"/>
    <p:sldId id="283"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fontScale="90000"/>
          </a:bodyPr>
          <a:lstStyle/>
          <a:p>
            <a:pPr algn="ctr"/>
            <a:r>
              <a:rPr lang="cs-CZ" b="1" dirty="0" smtClean="0"/>
              <a:t/>
            </a:r>
            <a:br>
              <a:rPr lang="cs-CZ" b="1" dirty="0" smtClean="0"/>
            </a:br>
            <a:r>
              <a:rPr lang="cs-CZ" b="1" dirty="0" smtClean="0"/>
              <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sz="6000" b="1" dirty="0" err="1" smtClean="0"/>
              <a:t>Principles</a:t>
            </a:r>
            <a:r>
              <a:rPr lang="cs-CZ" sz="6000" b="1" dirty="0" smtClean="0"/>
              <a:t> </a:t>
            </a:r>
            <a:r>
              <a:rPr lang="cs-CZ" sz="6000" b="1" dirty="0" err="1"/>
              <a:t>of</a:t>
            </a:r>
            <a:r>
              <a:rPr lang="cs-CZ" sz="6000" b="1" dirty="0"/>
              <a:t> </a:t>
            </a:r>
            <a:r>
              <a:rPr lang="cs-CZ" sz="6000" b="1" dirty="0" err="1"/>
              <a:t>verbal</a:t>
            </a:r>
            <a:r>
              <a:rPr lang="cs-CZ" sz="6000" b="1" dirty="0"/>
              <a:t> </a:t>
            </a:r>
            <a:r>
              <a:rPr lang="cs-CZ" sz="6000" b="1" dirty="0" err="1" smtClean="0"/>
              <a:t>communication</a:t>
            </a:r>
            <a:r>
              <a:rPr lang="cs-CZ" sz="5400" b="1" dirty="0" smtClean="0"/>
              <a:t/>
            </a:r>
            <a:br>
              <a:rPr lang="cs-CZ" sz="5400" b="1" dirty="0" smtClean="0"/>
            </a:br>
            <a:r>
              <a:rPr lang="en-GB" sz="4400" b="1" dirty="0" smtClean="0"/>
              <a:t>Educational Communication</a:t>
            </a:r>
            <a:r>
              <a:rPr lang="cs-CZ" sz="4400" b="1" dirty="0" smtClean="0"/>
              <a:t/>
            </a:r>
            <a:br>
              <a:rPr lang="cs-CZ" sz="4400" b="1" dirty="0" smtClean="0"/>
            </a:br>
            <a:r>
              <a:rPr lang="cs-CZ" sz="4400" dirty="0"/>
              <a:t/>
            </a:r>
            <a:br>
              <a:rPr lang="cs-CZ" sz="4400" dirty="0"/>
            </a:br>
            <a:endParaRPr lang="cs-CZ" sz="4400"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cs-CZ" b="1" dirty="0" smtClean="0"/>
              <a:t/>
            </a:r>
            <a:br>
              <a:rPr lang="cs-CZ" b="1" dirty="0" smtClean="0"/>
            </a:br>
            <a:r>
              <a:rPr lang="cs-CZ" b="1" dirty="0" smtClean="0"/>
              <a:t>I</a:t>
            </a:r>
            <a:r>
              <a:rPr lang="en-GB" b="1" dirty="0" err="1" smtClean="0"/>
              <a:t>mportant</a:t>
            </a:r>
            <a:r>
              <a:rPr lang="cs-CZ" b="1" dirty="0" smtClean="0"/>
              <a:t> f</a:t>
            </a:r>
            <a:r>
              <a:rPr lang="en-GB" b="1" dirty="0" smtClean="0"/>
              <a:t>actors for</a:t>
            </a:r>
            <a:r>
              <a:rPr lang="cs-CZ" b="1" dirty="0" smtClean="0"/>
              <a:t> </a:t>
            </a:r>
            <a:r>
              <a:rPr lang="cs-CZ" b="1" dirty="0" err="1"/>
              <a:t>verbal</a:t>
            </a:r>
            <a:r>
              <a:rPr lang="cs-CZ" b="1" dirty="0"/>
              <a:t> </a:t>
            </a:r>
            <a:r>
              <a:rPr lang="cs-CZ" b="1" dirty="0" err="1" smtClean="0"/>
              <a:t>communication</a:t>
            </a:r>
            <a:r>
              <a:rPr lang="cs-CZ" b="1" dirty="0" smtClean="0"/>
              <a:t> (</a:t>
            </a:r>
            <a:r>
              <a:rPr lang="cs-CZ" b="1" dirty="0" err="1" smtClean="0"/>
              <a:t>speech</a:t>
            </a:r>
            <a:r>
              <a:rPr lang="cs-CZ" b="1" dirty="0" smtClean="0"/>
              <a:t>) 2</a:t>
            </a:r>
            <a:r>
              <a:rPr lang="en-GB" b="1" dirty="0" smtClean="0"/>
              <a:t> </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r>
              <a:rPr lang="en-GB" b="1" dirty="0" smtClean="0"/>
              <a:t>Rhythm </a:t>
            </a:r>
            <a:r>
              <a:rPr lang="en-GB" b="1" dirty="0"/>
              <a:t>- </a:t>
            </a:r>
            <a:r>
              <a:rPr lang="en-GB" dirty="0"/>
              <a:t>a regular rhythm calms down, sometimes it can be sleep-inducing and irregular enables change or interruption in long speech.</a:t>
            </a:r>
            <a:endParaRPr lang="cs-CZ" dirty="0"/>
          </a:p>
          <a:p>
            <a:r>
              <a:rPr lang="en-GB" b="1" dirty="0"/>
              <a:t>Dynamics - </a:t>
            </a:r>
            <a:r>
              <a:rPr lang="en-GB" dirty="0"/>
              <a:t>helps to highlight content and to attract attention. It represents enhancement or the attenuation of voice and highlight words or sentences.</a:t>
            </a:r>
            <a:endParaRPr lang="cs-CZ" dirty="0"/>
          </a:p>
          <a:p>
            <a:r>
              <a:rPr lang="en-GB" b="1" dirty="0"/>
              <a:t>Intonations</a:t>
            </a:r>
            <a:r>
              <a:rPr lang="en-GB" dirty="0"/>
              <a:t> - change voice pitch. It is very important, </a:t>
            </a:r>
            <a:r>
              <a:rPr lang="en-GB" dirty="0" err="1"/>
              <a:t>fulfills</a:t>
            </a:r>
            <a:r>
              <a:rPr lang="en-GB" dirty="0"/>
              <a:t> communication and emotional functions. If intonation is not used, speech becomes monotonous and attention of listeners decreases.</a:t>
            </a:r>
            <a:endParaRPr lang="cs-CZ" dirty="0"/>
          </a:p>
          <a:p>
            <a:r>
              <a:rPr lang="en-GB" b="1" dirty="0"/>
              <a:t>Tempo </a:t>
            </a:r>
            <a:r>
              <a:rPr lang="en-GB" dirty="0"/>
              <a:t>- the speed of speech is mainly corresponding to the speaker's temperament, but also it is </a:t>
            </a:r>
            <a:r>
              <a:rPr lang="en-GB" dirty="0" err="1"/>
              <a:t>influnced</a:t>
            </a:r>
            <a:r>
              <a:rPr lang="en-GB" dirty="0"/>
              <a:t> by environment, current situations, goals, etc.  It is necessary to select the appropriate pace and subject matter of communication, because too high rate of speech leads to incomprehensibility, too low rate of speech is sleep-inducing.</a:t>
            </a:r>
            <a:endParaRPr lang="cs-CZ" dirty="0"/>
          </a:p>
          <a:p>
            <a:r>
              <a:rPr lang="en-GB" b="1" dirty="0"/>
              <a:t>Pause</a:t>
            </a:r>
            <a:r>
              <a:rPr lang="en-GB" dirty="0"/>
              <a:t> - pauses in speech are necessary mainly for expiration, but also for logical organization of thoughts and sometimes intentionally for psychological effect.</a:t>
            </a:r>
            <a:endParaRPr lang="cs-CZ" dirty="0"/>
          </a:p>
        </p:txBody>
      </p:sp>
    </p:spTree>
    <p:extLst>
      <p:ext uri="{BB962C8B-B14F-4D97-AF65-F5344CB8AC3E}">
        <p14:creationId xmlns:p14="http://schemas.microsoft.com/office/powerpoint/2010/main" val="62467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Common</a:t>
            </a:r>
            <a:r>
              <a:rPr lang="cs-CZ" b="1" dirty="0" smtClean="0"/>
              <a:t> </a:t>
            </a:r>
            <a:r>
              <a:rPr lang="cs-CZ" b="1" dirty="0" err="1" smtClean="0"/>
              <a:t>Factors</a:t>
            </a:r>
            <a:r>
              <a:rPr lang="cs-CZ" b="1" dirty="0" smtClean="0"/>
              <a:t> </a:t>
            </a:r>
            <a:r>
              <a:rPr lang="cs-CZ" b="1" dirty="0" err="1"/>
              <a:t>of</a:t>
            </a:r>
            <a:r>
              <a:rPr lang="cs-CZ" b="1" dirty="0"/>
              <a:t> </a:t>
            </a:r>
            <a:r>
              <a:rPr lang="cs-CZ" b="1" dirty="0" err="1"/>
              <a:t>Communication</a:t>
            </a:r>
            <a:r>
              <a:rPr lang="cs-CZ" dirty="0"/>
              <a:t/>
            </a:r>
            <a:br>
              <a:rPr lang="cs-CZ" dirty="0"/>
            </a:br>
            <a:endParaRPr lang="cs-CZ" dirty="0"/>
          </a:p>
        </p:txBody>
      </p:sp>
      <p:sp>
        <p:nvSpPr>
          <p:cNvPr id="3" name="Zástupný symbol pro obsah 2"/>
          <p:cNvSpPr>
            <a:spLocks noGrp="1"/>
          </p:cNvSpPr>
          <p:nvPr>
            <p:ph idx="1"/>
          </p:nvPr>
        </p:nvSpPr>
        <p:spPr/>
        <p:txBody>
          <a:bodyPr/>
          <a:lstStyle/>
          <a:p>
            <a:pPr lvl="0"/>
            <a:r>
              <a:rPr lang="en-GB" b="1" dirty="0" smtClean="0"/>
              <a:t>Persons</a:t>
            </a:r>
            <a:r>
              <a:rPr lang="en-GB" dirty="0" smtClean="0"/>
              <a:t> </a:t>
            </a:r>
            <a:r>
              <a:rPr lang="en-GB" dirty="0"/>
              <a:t>- </a:t>
            </a:r>
            <a:r>
              <a:rPr lang="en-GB" i="1" dirty="0"/>
              <a:t>willingness to communicate;</a:t>
            </a:r>
            <a:r>
              <a:rPr lang="en-GB" dirty="0"/>
              <a:t> </a:t>
            </a:r>
            <a:r>
              <a:rPr lang="en-GB" i="1" dirty="0"/>
              <a:t>language ability and skills; reasons and interest, how many persons communicate, etc.</a:t>
            </a:r>
            <a:endParaRPr lang="cs-CZ" dirty="0"/>
          </a:p>
          <a:p>
            <a:pPr lvl="0"/>
            <a:r>
              <a:rPr lang="en-GB" b="1" dirty="0"/>
              <a:t>Way of communication</a:t>
            </a:r>
            <a:r>
              <a:rPr lang="en-GB" i="1" dirty="0"/>
              <a:t>- verbal, non-verbal, letter, electronic media; phone, etc.</a:t>
            </a:r>
            <a:endParaRPr lang="cs-CZ" dirty="0"/>
          </a:p>
          <a:p>
            <a:pPr lvl="0"/>
            <a:r>
              <a:rPr lang="en-GB" b="1" dirty="0"/>
              <a:t>Content</a:t>
            </a:r>
            <a:r>
              <a:rPr lang="en-GB" dirty="0"/>
              <a:t> –</a:t>
            </a:r>
            <a:r>
              <a:rPr lang="en-GB" i="1" dirty="0"/>
              <a:t> importance for all </a:t>
            </a:r>
            <a:r>
              <a:rPr lang="en-GB" i="1" dirty="0" err="1"/>
              <a:t>participants,etc</a:t>
            </a:r>
            <a:r>
              <a:rPr lang="en-GB" i="1" dirty="0"/>
              <a:t>.</a:t>
            </a:r>
            <a:endParaRPr lang="cs-CZ" dirty="0"/>
          </a:p>
          <a:p>
            <a:pPr lvl="0"/>
            <a:r>
              <a:rPr lang="en-GB" b="1" dirty="0"/>
              <a:t>Environment</a:t>
            </a:r>
            <a:r>
              <a:rPr lang="en-GB" dirty="0"/>
              <a:t> - </a:t>
            </a:r>
            <a:r>
              <a:rPr lang="en-GB" i="1" dirty="0"/>
              <a:t>emotional influence</a:t>
            </a:r>
            <a:r>
              <a:rPr lang="en-GB" dirty="0"/>
              <a:t>; </a:t>
            </a:r>
            <a:r>
              <a:rPr lang="en-GB" i="1" dirty="0"/>
              <a:t>space</a:t>
            </a:r>
            <a:r>
              <a:rPr lang="en-GB" dirty="0"/>
              <a:t> - </a:t>
            </a:r>
            <a:r>
              <a:rPr lang="en-GB" i="1" dirty="0"/>
              <a:t>possibility of communication (noise</a:t>
            </a:r>
            <a:r>
              <a:rPr lang="cs-CZ" i="1" dirty="0"/>
              <a:t> </a:t>
            </a:r>
            <a:r>
              <a:rPr lang="cs-CZ" i="1" dirty="0" err="1"/>
              <a:t>inappropriate</a:t>
            </a:r>
            <a:r>
              <a:rPr lang="cs-CZ" dirty="0"/>
              <a:t> </a:t>
            </a:r>
            <a:r>
              <a:rPr lang="en-GB" i="1" dirty="0"/>
              <a:t>place for communication, etc.).</a:t>
            </a:r>
            <a:endParaRPr lang="cs-CZ" dirty="0"/>
          </a:p>
          <a:p>
            <a:endParaRPr lang="cs-CZ" dirty="0"/>
          </a:p>
        </p:txBody>
      </p:sp>
    </p:spTree>
    <p:extLst>
      <p:ext uri="{BB962C8B-B14F-4D97-AF65-F5344CB8AC3E}">
        <p14:creationId xmlns:p14="http://schemas.microsoft.com/office/powerpoint/2010/main" val="70691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b="1" dirty="0" err="1"/>
              <a:t>Personal</a:t>
            </a:r>
            <a:r>
              <a:rPr lang="cs-CZ" sz="5400" b="1" dirty="0"/>
              <a:t> </a:t>
            </a:r>
            <a:r>
              <a:rPr lang="cs-CZ" sz="5400" b="1" dirty="0" err="1"/>
              <a:t>aspects</a:t>
            </a:r>
            <a:endParaRPr lang="cs-CZ" sz="5400" b="1"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i="1" dirty="0" err="1"/>
              <a:t>willingness</a:t>
            </a:r>
            <a:r>
              <a:rPr lang="cs-CZ" sz="2400" i="1" dirty="0"/>
              <a:t> to </a:t>
            </a:r>
            <a:r>
              <a:rPr lang="cs-CZ" sz="2400" i="1" dirty="0" err="1" smtClean="0"/>
              <a:t>communicate</a:t>
            </a:r>
            <a:r>
              <a:rPr lang="cs-CZ" sz="2400" dirty="0" smtClean="0"/>
              <a:t> </a:t>
            </a:r>
          </a:p>
          <a:p>
            <a:pPr>
              <a:buFont typeface="Arial" panose="020B0604020202020204" pitchFamily="34" charset="0"/>
              <a:buChar char="•"/>
            </a:pPr>
            <a:r>
              <a:rPr lang="cs-CZ" sz="2400" i="1" dirty="0" err="1" smtClean="0"/>
              <a:t>language</a:t>
            </a:r>
            <a:r>
              <a:rPr lang="cs-CZ" sz="2400" i="1" dirty="0" smtClean="0"/>
              <a:t> </a:t>
            </a:r>
            <a:r>
              <a:rPr lang="cs-CZ" sz="2400" i="1" dirty="0" err="1"/>
              <a:t>ability</a:t>
            </a:r>
            <a:r>
              <a:rPr lang="cs-CZ" sz="2400" i="1" dirty="0"/>
              <a:t> and </a:t>
            </a:r>
            <a:r>
              <a:rPr lang="cs-CZ" sz="2400" i="1" dirty="0" err="1" smtClean="0"/>
              <a:t>skills</a:t>
            </a:r>
            <a:endParaRPr lang="cs-CZ" sz="2400" i="1" dirty="0" smtClean="0"/>
          </a:p>
          <a:p>
            <a:pPr>
              <a:buFont typeface="Arial" panose="020B0604020202020204" pitchFamily="34" charset="0"/>
              <a:buChar char="•"/>
            </a:pPr>
            <a:r>
              <a:rPr lang="cs-CZ" sz="2400" i="1" dirty="0" err="1" smtClean="0"/>
              <a:t>reasons</a:t>
            </a:r>
            <a:r>
              <a:rPr lang="cs-CZ" sz="2400" i="1" dirty="0" smtClean="0"/>
              <a:t> and </a:t>
            </a:r>
            <a:r>
              <a:rPr lang="cs-CZ" sz="2400" i="1" dirty="0" err="1" smtClean="0"/>
              <a:t>interest</a:t>
            </a:r>
            <a:endParaRPr lang="cs-CZ" sz="2400" i="1" dirty="0" smtClean="0"/>
          </a:p>
          <a:p>
            <a:pPr>
              <a:buFont typeface="Arial" panose="020B0604020202020204" pitchFamily="34" charset="0"/>
              <a:buChar char="•"/>
            </a:pPr>
            <a:r>
              <a:rPr lang="cs-CZ" sz="2400" i="1" dirty="0" smtClean="0"/>
              <a:t>p</a:t>
            </a:r>
            <a:r>
              <a:rPr lang="en-US" sz="2400" i="1" dirty="0" err="1" smtClean="0"/>
              <a:t>sychological</a:t>
            </a:r>
            <a:r>
              <a:rPr lang="en-US" sz="2400" i="1" dirty="0" smtClean="0"/>
              <a:t> </a:t>
            </a:r>
            <a:r>
              <a:rPr lang="en-US" sz="2400" i="1" dirty="0"/>
              <a:t>state - feelings, stress</a:t>
            </a:r>
          </a:p>
          <a:p>
            <a:pPr>
              <a:buFont typeface="Arial" panose="020B0604020202020204" pitchFamily="34" charset="0"/>
              <a:buChar char="•"/>
            </a:pPr>
            <a:r>
              <a:rPr lang="cs-CZ" sz="2400" i="1" dirty="0" smtClean="0"/>
              <a:t>p</a:t>
            </a:r>
            <a:r>
              <a:rPr lang="en-US" sz="2400" i="1" dirty="0" err="1" smtClean="0"/>
              <a:t>hysical</a:t>
            </a:r>
            <a:r>
              <a:rPr lang="en-US" sz="2400" i="1" dirty="0" smtClean="0"/>
              <a:t> </a:t>
            </a:r>
            <a:r>
              <a:rPr lang="en-US" sz="2400" i="1" dirty="0"/>
              <a:t>condition - various disabilities</a:t>
            </a:r>
            <a:endParaRPr lang="cs-CZ" sz="2400" i="1" dirty="0" smtClean="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2884963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Educational</a:t>
            </a:r>
            <a:r>
              <a:rPr lang="cs-CZ" b="1" dirty="0" smtClean="0"/>
              <a:t> </a:t>
            </a:r>
            <a:r>
              <a:rPr lang="cs-CZ" b="1" dirty="0" err="1" smtClean="0"/>
              <a:t>communication</a:t>
            </a:r>
            <a:endParaRPr lang="cs-CZ" b="1"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sz="2400" dirty="0"/>
              <a:t>Educational communication is a specific form of social communication. </a:t>
            </a:r>
            <a:endParaRPr lang="cs-CZ" sz="2400" dirty="0" smtClean="0"/>
          </a:p>
          <a:p>
            <a:pPr>
              <a:buFont typeface="Arial" panose="020B0604020202020204" pitchFamily="34" charset="0"/>
              <a:buChar char="•"/>
            </a:pPr>
            <a:r>
              <a:rPr lang="en-GB" sz="2400" dirty="0" smtClean="0"/>
              <a:t>The </a:t>
            </a:r>
            <a:r>
              <a:rPr lang="en-GB" sz="2400" dirty="0"/>
              <a:t>point of educational communication is to communicate and supply certain meanings in social behaviour within the scope of interpersonal relations. </a:t>
            </a:r>
            <a:endParaRPr lang="cs-CZ" sz="2400" dirty="0" smtClean="0"/>
          </a:p>
          <a:p>
            <a:pPr>
              <a:buFont typeface="Arial" panose="020B0604020202020204" pitchFamily="34" charset="0"/>
              <a:buChar char="•"/>
            </a:pPr>
            <a:r>
              <a:rPr lang="en-GB" sz="2400" dirty="0" smtClean="0"/>
              <a:t>It </a:t>
            </a:r>
            <a:r>
              <a:rPr lang="en-GB" sz="2400" dirty="0"/>
              <a:t>takes place between the participants of the educational process (teachers, students, headmaster, parents</a:t>
            </a:r>
            <a:r>
              <a:rPr lang="en-GB" sz="2400" dirty="0" smtClean="0"/>
              <a:t>).</a:t>
            </a:r>
            <a:endParaRPr lang="cs-CZ" sz="2400" dirty="0" smtClean="0"/>
          </a:p>
          <a:p>
            <a:pPr>
              <a:buFont typeface="Arial" panose="020B0604020202020204" pitchFamily="34" charset="0"/>
              <a:buChar char="•"/>
            </a:pPr>
            <a:r>
              <a:rPr lang="en-GB" sz="2400" dirty="0" smtClean="0"/>
              <a:t> </a:t>
            </a:r>
            <a:r>
              <a:rPr lang="en-GB" sz="2400" dirty="0"/>
              <a:t>It is always connected to a certain situation in the educational </a:t>
            </a:r>
            <a:r>
              <a:rPr lang="en-GB" sz="2400" dirty="0" err="1" smtClean="0"/>
              <a:t>proces</a:t>
            </a:r>
            <a:r>
              <a:rPr lang="cs-CZ" sz="2400" dirty="0" smtClean="0"/>
              <a:t>s.</a:t>
            </a:r>
          </a:p>
          <a:p>
            <a:pPr>
              <a:buFont typeface="Arial" panose="020B0604020202020204" pitchFamily="34" charset="0"/>
              <a:buChar char="•"/>
            </a:pPr>
            <a:r>
              <a:rPr lang="en-GB" sz="2400" dirty="0" smtClean="0"/>
              <a:t>Teacher's </a:t>
            </a:r>
            <a:r>
              <a:rPr lang="en-GB" sz="2400" dirty="0"/>
              <a:t>profession is associated with the skill of effective communication, which can be learnt, exercised, developed, and improved. </a:t>
            </a:r>
            <a:endParaRPr lang="cs-CZ" sz="2400" dirty="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415782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I</a:t>
            </a:r>
            <a:r>
              <a:rPr lang="cs-CZ" b="1" dirty="0" err="1" smtClean="0"/>
              <a:t>mportant</a:t>
            </a:r>
            <a:r>
              <a:rPr lang="cs-CZ" b="1" dirty="0" smtClean="0"/>
              <a:t> </a:t>
            </a:r>
            <a:r>
              <a:rPr lang="cs-CZ" b="1" dirty="0" err="1"/>
              <a:t>factors</a:t>
            </a:r>
            <a:r>
              <a:rPr lang="cs-CZ" b="1" dirty="0"/>
              <a:t> </a:t>
            </a:r>
            <a:r>
              <a:rPr lang="cs-CZ" b="1" dirty="0" err="1"/>
              <a:t>affecting</a:t>
            </a:r>
            <a:r>
              <a:rPr lang="cs-CZ" b="1" dirty="0"/>
              <a:t> </a:t>
            </a:r>
            <a:r>
              <a:rPr lang="cs-CZ" b="1" dirty="0" err="1"/>
              <a:t>verbal</a:t>
            </a:r>
            <a:r>
              <a:rPr lang="cs-CZ" b="1" dirty="0"/>
              <a:t> </a:t>
            </a:r>
            <a:r>
              <a:rPr lang="cs-CZ" b="1" dirty="0" err="1"/>
              <a:t>communication</a:t>
            </a:r>
            <a:endParaRPr lang="cs-CZ" dirty="0"/>
          </a:p>
        </p:txBody>
      </p:sp>
      <p:sp>
        <p:nvSpPr>
          <p:cNvPr id="3" name="Zástupný symbol pro obsah 2"/>
          <p:cNvSpPr>
            <a:spLocks noGrp="1"/>
          </p:cNvSpPr>
          <p:nvPr>
            <p:ph idx="1"/>
          </p:nvPr>
        </p:nvSpPr>
        <p:spPr/>
        <p:txBody>
          <a:bodyPr>
            <a:normAutofit/>
          </a:bodyPr>
          <a:lstStyle/>
          <a:p>
            <a:endParaRPr lang="cs-CZ" sz="2400" dirty="0"/>
          </a:p>
        </p:txBody>
      </p:sp>
    </p:spTree>
    <p:extLst>
      <p:ext uri="{BB962C8B-B14F-4D97-AF65-F5344CB8AC3E}">
        <p14:creationId xmlns:p14="http://schemas.microsoft.com/office/powerpoint/2010/main" val="240928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Important</a:t>
            </a:r>
            <a:r>
              <a:rPr lang="cs-CZ" b="1" dirty="0"/>
              <a:t> </a:t>
            </a:r>
            <a:r>
              <a:rPr lang="cs-CZ" b="1" dirty="0" err="1"/>
              <a:t>factors</a:t>
            </a:r>
            <a:r>
              <a:rPr lang="cs-CZ" b="1" dirty="0"/>
              <a:t> </a:t>
            </a:r>
            <a:r>
              <a:rPr lang="cs-CZ" b="1" dirty="0" err="1"/>
              <a:t>affecting</a:t>
            </a:r>
            <a:r>
              <a:rPr lang="cs-CZ" b="1" dirty="0"/>
              <a:t> </a:t>
            </a:r>
            <a:r>
              <a:rPr lang="cs-CZ" b="1" dirty="0" err="1"/>
              <a:t>verbal</a:t>
            </a:r>
            <a:r>
              <a:rPr lang="cs-CZ" b="1" dirty="0"/>
              <a:t> </a:t>
            </a:r>
            <a:r>
              <a:rPr lang="cs-CZ" b="1" dirty="0" err="1"/>
              <a:t>communication</a:t>
            </a:r>
            <a:endParaRPr lang="cs-CZ" dirty="0"/>
          </a:p>
        </p:txBody>
      </p:sp>
      <p:sp>
        <p:nvSpPr>
          <p:cNvPr id="3" name="Zástupný symbol pro obsah 2"/>
          <p:cNvSpPr>
            <a:spLocks noGrp="1"/>
          </p:cNvSpPr>
          <p:nvPr>
            <p:ph idx="1"/>
          </p:nvPr>
        </p:nvSpPr>
        <p:spPr/>
        <p:txBody>
          <a:bodyPr>
            <a:normAutofit lnSpcReduction="10000"/>
          </a:bodyPr>
          <a:lstStyle/>
          <a:p>
            <a:pPr>
              <a:buFont typeface="Arial" panose="020B0604020202020204" pitchFamily="34" charset="0"/>
              <a:buChar char="•"/>
            </a:pPr>
            <a:r>
              <a:rPr lang="cs-CZ" sz="2800" dirty="0" err="1"/>
              <a:t>Personal</a:t>
            </a:r>
            <a:r>
              <a:rPr lang="cs-CZ" sz="2800" dirty="0"/>
              <a:t> </a:t>
            </a:r>
            <a:r>
              <a:rPr lang="cs-CZ" sz="2800" dirty="0" err="1" smtClean="0"/>
              <a:t>factors</a:t>
            </a:r>
            <a:r>
              <a:rPr lang="cs-CZ" sz="2800" dirty="0" smtClean="0"/>
              <a:t> </a:t>
            </a:r>
            <a:endParaRPr lang="cs-CZ" sz="2800" dirty="0"/>
          </a:p>
          <a:p>
            <a:pPr lvl="1">
              <a:buFont typeface="Arial" panose="020B0604020202020204" pitchFamily="34" charset="0"/>
              <a:buChar char="•"/>
            </a:pPr>
            <a:r>
              <a:rPr lang="en-GB" sz="2400" dirty="0"/>
              <a:t>Language</a:t>
            </a:r>
            <a:r>
              <a:rPr lang="cs-CZ" sz="2400" dirty="0"/>
              <a:t> </a:t>
            </a:r>
            <a:r>
              <a:rPr lang="cs-CZ" sz="2400" dirty="0" err="1"/>
              <a:t>knowledge</a:t>
            </a:r>
            <a:endParaRPr lang="cs-CZ" sz="2400" dirty="0"/>
          </a:p>
          <a:p>
            <a:pPr lvl="1">
              <a:buFont typeface="Arial" panose="020B0604020202020204" pitchFamily="34" charset="0"/>
              <a:buChar char="•"/>
            </a:pPr>
            <a:r>
              <a:rPr lang="en-GB" sz="2400" dirty="0"/>
              <a:t>Psychological </a:t>
            </a:r>
            <a:r>
              <a:rPr lang="cs-CZ" sz="2400" dirty="0" err="1"/>
              <a:t>aspects</a:t>
            </a:r>
            <a:endParaRPr lang="cs-CZ" sz="2400" dirty="0"/>
          </a:p>
          <a:p>
            <a:pPr lvl="1">
              <a:buFont typeface="Arial" panose="020B0604020202020204" pitchFamily="34" charset="0"/>
              <a:buChar char="•"/>
            </a:pPr>
            <a:r>
              <a:rPr lang="cs-CZ" sz="2400" dirty="0" err="1"/>
              <a:t>Physiological</a:t>
            </a:r>
            <a:r>
              <a:rPr lang="cs-CZ" sz="2400" dirty="0"/>
              <a:t> </a:t>
            </a:r>
            <a:r>
              <a:rPr lang="cs-CZ" sz="2400" dirty="0" err="1" smtClean="0"/>
              <a:t>aspects</a:t>
            </a:r>
            <a:endParaRPr lang="cs-CZ" sz="2400" dirty="0" smtClean="0"/>
          </a:p>
          <a:p>
            <a:pPr lvl="1">
              <a:buFont typeface="Arial" panose="020B0604020202020204" pitchFamily="34" charset="0"/>
              <a:buChar char="•"/>
            </a:pPr>
            <a:r>
              <a:rPr lang="cs-CZ" sz="2400" dirty="0" err="1" smtClean="0"/>
              <a:t>Communication</a:t>
            </a:r>
            <a:r>
              <a:rPr lang="cs-CZ" sz="2400" dirty="0" smtClean="0"/>
              <a:t> </a:t>
            </a:r>
            <a:r>
              <a:rPr lang="cs-CZ" sz="2400" dirty="0" err="1" smtClean="0"/>
              <a:t>skills</a:t>
            </a:r>
            <a:endParaRPr lang="cs-CZ" sz="2400" dirty="0"/>
          </a:p>
          <a:p>
            <a:pPr marL="201168" lvl="1" indent="0">
              <a:buNone/>
            </a:pPr>
            <a:endParaRPr lang="cs-CZ" sz="2400" dirty="0"/>
          </a:p>
          <a:p>
            <a:pPr lvl="1">
              <a:buFont typeface="Arial" panose="020B0604020202020204" pitchFamily="34" charset="0"/>
              <a:buChar char="•"/>
            </a:pPr>
            <a:r>
              <a:rPr lang="en-GB" sz="2800" dirty="0"/>
              <a:t>Physical </a:t>
            </a:r>
            <a:r>
              <a:rPr lang="cs-CZ" sz="2800" dirty="0" err="1" smtClean="0"/>
              <a:t>factors</a:t>
            </a:r>
            <a:endParaRPr lang="cs-CZ" sz="2800" dirty="0"/>
          </a:p>
          <a:p>
            <a:pPr lvl="2">
              <a:buFont typeface="Arial" panose="020B0604020202020204" pitchFamily="34" charset="0"/>
              <a:buChar char="•"/>
            </a:pPr>
            <a:r>
              <a:rPr lang="cs-CZ" sz="2000" dirty="0"/>
              <a:t>Distance</a:t>
            </a:r>
          </a:p>
          <a:p>
            <a:pPr lvl="2">
              <a:buFont typeface="Arial" panose="020B0604020202020204" pitchFamily="34" charset="0"/>
              <a:buChar char="•"/>
            </a:pPr>
            <a:r>
              <a:rPr lang="cs-CZ" sz="2000" dirty="0" err="1"/>
              <a:t>Environment</a:t>
            </a:r>
            <a:r>
              <a:rPr lang="cs-CZ" sz="2000" dirty="0"/>
              <a:t> </a:t>
            </a:r>
            <a:r>
              <a:rPr lang="cs-CZ" sz="2000" dirty="0" err="1" smtClean="0"/>
              <a:t>aspects</a:t>
            </a:r>
            <a:endParaRPr lang="cs-CZ" sz="2000" dirty="0" smtClean="0"/>
          </a:p>
          <a:p>
            <a:pPr lvl="2">
              <a:buFont typeface="Arial" panose="020B0604020202020204" pitchFamily="34" charset="0"/>
              <a:buChar char="•"/>
            </a:pPr>
            <a:r>
              <a:rPr lang="cs-CZ" sz="2000" dirty="0" err="1" smtClean="0"/>
              <a:t>Number</a:t>
            </a:r>
            <a:r>
              <a:rPr lang="cs-CZ" sz="2000" dirty="0"/>
              <a:t> </a:t>
            </a:r>
            <a:r>
              <a:rPr lang="cs-CZ" sz="2000" dirty="0" err="1" smtClean="0"/>
              <a:t>of</a:t>
            </a:r>
            <a:r>
              <a:rPr lang="cs-CZ" sz="2000" dirty="0" smtClean="0"/>
              <a:t> </a:t>
            </a:r>
            <a:r>
              <a:rPr lang="cs-CZ" sz="2000" dirty="0" err="1" smtClean="0"/>
              <a:t>people</a:t>
            </a:r>
            <a:r>
              <a:rPr lang="cs-CZ" sz="2000" dirty="0" smtClean="0"/>
              <a:t> - </a:t>
            </a:r>
            <a:r>
              <a:rPr lang="cs-CZ" sz="2000" i="1" dirty="0" err="1"/>
              <a:t>how</a:t>
            </a:r>
            <a:r>
              <a:rPr lang="cs-CZ" sz="2000" i="1" dirty="0"/>
              <a:t> many </a:t>
            </a:r>
            <a:r>
              <a:rPr lang="cs-CZ" sz="2000" i="1" dirty="0" err="1"/>
              <a:t>persons</a:t>
            </a:r>
            <a:r>
              <a:rPr lang="cs-CZ" sz="2000" i="1" dirty="0"/>
              <a:t> </a:t>
            </a:r>
            <a:r>
              <a:rPr lang="cs-CZ" sz="2000" i="1" dirty="0" err="1"/>
              <a:t>communicate</a:t>
            </a:r>
            <a:r>
              <a:rPr lang="cs-CZ" sz="2000" dirty="0" smtClean="0"/>
              <a:t> </a:t>
            </a:r>
            <a:endParaRPr lang="cs-CZ" sz="2000" dirty="0"/>
          </a:p>
          <a:p>
            <a:endParaRPr lang="cs-CZ" dirty="0"/>
          </a:p>
        </p:txBody>
      </p:sp>
    </p:spTree>
    <p:extLst>
      <p:ext uri="{BB962C8B-B14F-4D97-AF65-F5344CB8AC3E}">
        <p14:creationId xmlns:p14="http://schemas.microsoft.com/office/powerpoint/2010/main" val="152669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Important</a:t>
            </a:r>
            <a:r>
              <a:rPr lang="cs-CZ" b="1" dirty="0"/>
              <a:t> </a:t>
            </a:r>
            <a:r>
              <a:rPr lang="en-GB" b="1" dirty="0"/>
              <a:t>factors affecting verbal communication in educational communication</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91143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Important</a:t>
            </a:r>
            <a:r>
              <a:rPr lang="cs-CZ" b="1" dirty="0"/>
              <a:t> </a:t>
            </a:r>
            <a:r>
              <a:rPr lang="en-GB" b="1" dirty="0"/>
              <a:t>factors affecting verbal communication in educational communication</a:t>
            </a:r>
            <a:endParaRPr lang="cs-CZ" dirty="0"/>
          </a:p>
        </p:txBody>
      </p:sp>
      <p:sp>
        <p:nvSpPr>
          <p:cNvPr id="3" name="Zástupný symbol pro obsah 2"/>
          <p:cNvSpPr>
            <a:spLocks noGrp="1"/>
          </p:cNvSpPr>
          <p:nvPr>
            <p:ph idx="1"/>
          </p:nvPr>
        </p:nvSpPr>
        <p:spPr/>
        <p:txBody>
          <a:bodyPr>
            <a:normAutofit fontScale="92500" lnSpcReduction="10000"/>
          </a:bodyPr>
          <a:lstStyle/>
          <a:p>
            <a:pPr>
              <a:buFont typeface="Arial" panose="020B0604020202020204" pitchFamily="34" charset="0"/>
              <a:buChar char="•"/>
            </a:pPr>
            <a:r>
              <a:rPr lang="cs-CZ" sz="2800" dirty="0" err="1"/>
              <a:t>Personal</a:t>
            </a:r>
            <a:r>
              <a:rPr lang="cs-CZ" sz="2800" dirty="0"/>
              <a:t> </a:t>
            </a:r>
            <a:r>
              <a:rPr lang="cs-CZ" sz="2800" dirty="0" err="1"/>
              <a:t>factors</a:t>
            </a:r>
            <a:r>
              <a:rPr lang="cs-CZ" sz="2800" dirty="0"/>
              <a:t> </a:t>
            </a:r>
          </a:p>
          <a:p>
            <a:pPr lvl="1">
              <a:buFont typeface="Arial" panose="020B0604020202020204" pitchFamily="34" charset="0"/>
              <a:buChar char="•"/>
            </a:pPr>
            <a:r>
              <a:rPr lang="en-GB" sz="2400" dirty="0"/>
              <a:t>Language</a:t>
            </a:r>
            <a:r>
              <a:rPr lang="cs-CZ" sz="2400" dirty="0"/>
              <a:t> </a:t>
            </a:r>
            <a:r>
              <a:rPr lang="cs-CZ" sz="2400" dirty="0" err="1"/>
              <a:t>knowledge</a:t>
            </a:r>
            <a:endParaRPr lang="cs-CZ" sz="2400" dirty="0"/>
          </a:p>
          <a:p>
            <a:pPr lvl="1">
              <a:buFont typeface="Arial" panose="020B0604020202020204" pitchFamily="34" charset="0"/>
              <a:buChar char="•"/>
            </a:pPr>
            <a:r>
              <a:rPr lang="en-GB" sz="2400" dirty="0"/>
              <a:t>Psychological </a:t>
            </a:r>
            <a:r>
              <a:rPr lang="cs-CZ" sz="2400" dirty="0" err="1"/>
              <a:t>aspects</a:t>
            </a:r>
            <a:endParaRPr lang="cs-CZ" sz="2400" dirty="0"/>
          </a:p>
          <a:p>
            <a:pPr lvl="1">
              <a:buFont typeface="Arial" panose="020B0604020202020204" pitchFamily="34" charset="0"/>
              <a:buChar char="•"/>
            </a:pPr>
            <a:r>
              <a:rPr lang="cs-CZ" sz="2400" dirty="0" err="1"/>
              <a:t>Physiological</a:t>
            </a:r>
            <a:r>
              <a:rPr lang="cs-CZ" sz="2400" dirty="0"/>
              <a:t> </a:t>
            </a:r>
            <a:r>
              <a:rPr lang="cs-CZ" sz="2400" dirty="0" err="1"/>
              <a:t>aspects</a:t>
            </a:r>
            <a:endParaRPr lang="cs-CZ" sz="2400" dirty="0"/>
          </a:p>
          <a:p>
            <a:pPr lvl="1">
              <a:buFont typeface="Arial" panose="020B0604020202020204" pitchFamily="34" charset="0"/>
              <a:buChar char="•"/>
            </a:pPr>
            <a:r>
              <a:rPr lang="cs-CZ" sz="2400" dirty="0" err="1"/>
              <a:t>Communication</a:t>
            </a:r>
            <a:r>
              <a:rPr lang="cs-CZ" sz="2400" dirty="0"/>
              <a:t> </a:t>
            </a:r>
            <a:r>
              <a:rPr lang="cs-CZ" sz="2400" dirty="0" err="1" smtClean="0"/>
              <a:t>skills</a:t>
            </a:r>
            <a:endParaRPr lang="cs-CZ" sz="2400" dirty="0" smtClean="0"/>
          </a:p>
          <a:p>
            <a:pPr lvl="1">
              <a:buFont typeface="Arial" panose="020B0604020202020204" pitchFamily="34" charset="0"/>
              <a:buChar char="•"/>
            </a:pPr>
            <a:r>
              <a:rPr lang="cs-CZ" sz="2400" dirty="0" err="1" smtClean="0">
                <a:solidFill>
                  <a:srgbClr val="FF0000"/>
                </a:solidFill>
              </a:rPr>
              <a:t>Educational</a:t>
            </a:r>
            <a:r>
              <a:rPr lang="cs-CZ" sz="2400" dirty="0" smtClean="0">
                <a:solidFill>
                  <a:srgbClr val="FF0000"/>
                </a:solidFill>
              </a:rPr>
              <a:t> </a:t>
            </a:r>
            <a:r>
              <a:rPr lang="cs-CZ" sz="2400" dirty="0" err="1" smtClean="0">
                <a:solidFill>
                  <a:srgbClr val="FF0000"/>
                </a:solidFill>
              </a:rPr>
              <a:t>skills</a:t>
            </a:r>
            <a:r>
              <a:rPr lang="cs-CZ" sz="2400" dirty="0" smtClean="0">
                <a:solidFill>
                  <a:srgbClr val="FF0000"/>
                </a:solidFill>
              </a:rPr>
              <a:t> – </a:t>
            </a:r>
            <a:r>
              <a:rPr lang="cs-CZ" sz="2400" dirty="0" err="1" smtClean="0">
                <a:solidFill>
                  <a:srgbClr val="FF0000"/>
                </a:solidFill>
              </a:rPr>
              <a:t>content</a:t>
            </a:r>
            <a:r>
              <a:rPr lang="cs-CZ" sz="2400" dirty="0" smtClean="0">
                <a:solidFill>
                  <a:srgbClr val="FF0000"/>
                </a:solidFill>
              </a:rPr>
              <a:t>, </a:t>
            </a:r>
            <a:r>
              <a:rPr lang="cs-CZ" sz="2400" dirty="0" err="1" smtClean="0">
                <a:solidFill>
                  <a:srgbClr val="FF0000"/>
                </a:solidFill>
              </a:rPr>
              <a:t>instructional</a:t>
            </a:r>
            <a:r>
              <a:rPr lang="cs-CZ" sz="2400" dirty="0" smtClean="0">
                <a:solidFill>
                  <a:srgbClr val="FF0000"/>
                </a:solidFill>
              </a:rPr>
              <a:t> </a:t>
            </a:r>
            <a:r>
              <a:rPr lang="cs-CZ" sz="2400" dirty="0" err="1" smtClean="0">
                <a:solidFill>
                  <a:srgbClr val="FF0000"/>
                </a:solidFill>
              </a:rPr>
              <a:t>strategy</a:t>
            </a:r>
            <a:endParaRPr lang="cs-CZ" sz="2400" dirty="0">
              <a:solidFill>
                <a:srgbClr val="FF0000"/>
              </a:solidFill>
            </a:endParaRPr>
          </a:p>
          <a:p>
            <a:pPr marL="201168" lvl="1" indent="0">
              <a:buNone/>
            </a:pPr>
            <a:endParaRPr lang="cs-CZ" sz="2400" dirty="0"/>
          </a:p>
          <a:p>
            <a:pPr lvl="1">
              <a:buFont typeface="Arial" panose="020B0604020202020204" pitchFamily="34" charset="0"/>
              <a:buChar char="•"/>
            </a:pPr>
            <a:r>
              <a:rPr lang="en-GB" sz="2800" dirty="0"/>
              <a:t>Physical </a:t>
            </a:r>
            <a:r>
              <a:rPr lang="cs-CZ" sz="2800" dirty="0" err="1"/>
              <a:t>factors</a:t>
            </a:r>
            <a:endParaRPr lang="cs-CZ" sz="2800" dirty="0"/>
          </a:p>
          <a:p>
            <a:pPr lvl="2">
              <a:buFont typeface="Arial" panose="020B0604020202020204" pitchFamily="34" charset="0"/>
              <a:buChar char="•"/>
            </a:pPr>
            <a:r>
              <a:rPr lang="cs-CZ" sz="2000" dirty="0"/>
              <a:t>Distance</a:t>
            </a:r>
          </a:p>
          <a:p>
            <a:pPr lvl="2">
              <a:buFont typeface="Arial" panose="020B0604020202020204" pitchFamily="34" charset="0"/>
              <a:buChar char="•"/>
            </a:pPr>
            <a:r>
              <a:rPr lang="cs-CZ" sz="2000" dirty="0" err="1"/>
              <a:t>Environment</a:t>
            </a:r>
            <a:r>
              <a:rPr lang="cs-CZ" sz="2000" dirty="0"/>
              <a:t> </a:t>
            </a:r>
            <a:r>
              <a:rPr lang="cs-CZ" sz="2000" dirty="0" err="1" smtClean="0"/>
              <a:t>aspects</a:t>
            </a:r>
            <a:r>
              <a:rPr lang="cs-CZ" sz="2000" dirty="0" smtClean="0"/>
              <a:t> – </a:t>
            </a:r>
            <a:r>
              <a:rPr lang="cs-CZ" sz="2000" i="1" dirty="0" err="1" smtClean="0"/>
              <a:t>classrooms</a:t>
            </a:r>
            <a:r>
              <a:rPr lang="cs-CZ" sz="2000" i="1" dirty="0" smtClean="0"/>
              <a:t>, </a:t>
            </a:r>
          </a:p>
          <a:p>
            <a:pPr lvl="2">
              <a:buFont typeface="Arial" panose="020B0604020202020204" pitchFamily="34" charset="0"/>
              <a:buChar char="•"/>
            </a:pPr>
            <a:r>
              <a:rPr lang="cs-CZ" sz="2000" dirty="0" err="1"/>
              <a:t>Number</a:t>
            </a:r>
            <a:r>
              <a:rPr lang="cs-CZ" sz="2000" dirty="0"/>
              <a:t> </a:t>
            </a:r>
            <a:r>
              <a:rPr lang="cs-CZ" sz="2000" dirty="0" err="1"/>
              <a:t>of</a:t>
            </a:r>
            <a:r>
              <a:rPr lang="cs-CZ" sz="2000" dirty="0"/>
              <a:t> </a:t>
            </a:r>
            <a:r>
              <a:rPr lang="cs-CZ" sz="2000" dirty="0" err="1"/>
              <a:t>people</a:t>
            </a:r>
            <a:r>
              <a:rPr lang="cs-CZ" sz="2000" dirty="0"/>
              <a:t> - </a:t>
            </a:r>
            <a:r>
              <a:rPr lang="cs-CZ" sz="2000" i="1" dirty="0" err="1"/>
              <a:t>how</a:t>
            </a:r>
            <a:r>
              <a:rPr lang="cs-CZ" sz="2000" i="1" dirty="0"/>
              <a:t> many </a:t>
            </a:r>
            <a:r>
              <a:rPr lang="cs-CZ" sz="2000" i="1" dirty="0" err="1"/>
              <a:t>persons</a:t>
            </a:r>
            <a:r>
              <a:rPr lang="cs-CZ" sz="2000" i="1" dirty="0"/>
              <a:t> </a:t>
            </a:r>
            <a:r>
              <a:rPr lang="cs-CZ" sz="2000" i="1" dirty="0" err="1"/>
              <a:t>communicate</a:t>
            </a:r>
            <a:r>
              <a:rPr lang="cs-CZ" sz="2000" dirty="0"/>
              <a:t> </a:t>
            </a:r>
            <a:endParaRPr lang="cs-CZ" sz="2000" dirty="0" smtClean="0"/>
          </a:p>
          <a:p>
            <a:pPr lvl="2">
              <a:buFont typeface="Arial" panose="020B0604020202020204" pitchFamily="34" charset="0"/>
              <a:buChar char="•"/>
            </a:pPr>
            <a:endParaRPr lang="cs-CZ" sz="2000" dirty="0"/>
          </a:p>
          <a:p>
            <a:endParaRPr lang="cs-CZ" dirty="0"/>
          </a:p>
        </p:txBody>
      </p:sp>
    </p:spTree>
    <p:extLst>
      <p:ext uri="{BB962C8B-B14F-4D97-AF65-F5344CB8AC3E}">
        <p14:creationId xmlns:p14="http://schemas.microsoft.com/office/powerpoint/2010/main" val="217976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I</a:t>
            </a:r>
            <a:r>
              <a:rPr lang="en-GB" sz="4000" b="1" dirty="0" err="1" smtClean="0"/>
              <a:t>mportant</a:t>
            </a:r>
            <a:r>
              <a:rPr lang="cs-CZ" sz="4000" b="1" dirty="0" smtClean="0"/>
              <a:t> f</a:t>
            </a:r>
            <a:r>
              <a:rPr lang="en-GB" sz="4000" b="1" dirty="0" smtClean="0"/>
              <a:t>actors for</a:t>
            </a:r>
            <a:r>
              <a:rPr lang="cs-CZ" sz="4000" b="1" dirty="0" smtClean="0"/>
              <a:t> </a:t>
            </a:r>
            <a:r>
              <a:rPr lang="cs-CZ" sz="4000" b="1" dirty="0" err="1"/>
              <a:t>verbal</a:t>
            </a:r>
            <a:r>
              <a:rPr lang="cs-CZ" sz="4000" b="1" dirty="0"/>
              <a:t> </a:t>
            </a:r>
            <a:r>
              <a:rPr lang="cs-CZ" sz="4000" b="1" dirty="0" err="1" smtClean="0"/>
              <a:t>communication</a:t>
            </a:r>
            <a:r>
              <a:rPr lang="cs-CZ" sz="4000" b="1" dirty="0" smtClean="0"/>
              <a:t> (</a:t>
            </a:r>
            <a:r>
              <a:rPr lang="cs-CZ" sz="4000" b="1" dirty="0" err="1" smtClean="0"/>
              <a:t>speech</a:t>
            </a:r>
            <a:r>
              <a:rPr lang="cs-CZ" sz="4000" b="1" dirty="0" smtClean="0"/>
              <a:t>) 1</a:t>
            </a:r>
            <a:endParaRPr lang="cs-CZ" sz="4000" dirty="0"/>
          </a:p>
        </p:txBody>
      </p:sp>
      <p:sp>
        <p:nvSpPr>
          <p:cNvPr id="3" name="Zástupný symbol pro obsah 2"/>
          <p:cNvSpPr>
            <a:spLocks noGrp="1"/>
          </p:cNvSpPr>
          <p:nvPr>
            <p:ph idx="1"/>
          </p:nvPr>
        </p:nvSpPr>
        <p:spPr/>
        <p:txBody>
          <a:bodyPr>
            <a:normAutofit lnSpcReduction="10000"/>
          </a:bodyPr>
          <a:lstStyle/>
          <a:p>
            <a:pPr marL="0" indent="0">
              <a:buNone/>
            </a:pPr>
            <a:endParaRPr lang="cs-CZ" dirty="0"/>
          </a:p>
          <a:p>
            <a:r>
              <a:rPr lang="en-GB" b="1" dirty="0"/>
              <a:t>a) </a:t>
            </a:r>
            <a:r>
              <a:rPr lang="en-GB" sz="2400" b="1" dirty="0"/>
              <a:t>strength (intensity): </a:t>
            </a:r>
            <a:r>
              <a:rPr lang="en-GB" sz="2400" dirty="0"/>
              <a:t>should correspond to external conditions, but also the specific situation - lecturer should change the intensity of the voice;</a:t>
            </a:r>
            <a:endParaRPr lang="cs-CZ" sz="2400" dirty="0"/>
          </a:p>
          <a:p>
            <a:r>
              <a:rPr lang="en-GB" sz="2400" i="1" dirty="0"/>
              <a:t>ATTENTION - overloading leads to damage of voice!</a:t>
            </a:r>
            <a:endParaRPr lang="cs-CZ" sz="2400" dirty="0"/>
          </a:p>
          <a:p>
            <a:r>
              <a:rPr lang="en-GB" sz="2400" b="1" dirty="0"/>
              <a:t>b) pitch:</a:t>
            </a:r>
            <a:r>
              <a:rPr lang="en-GB" sz="2400" dirty="0"/>
              <a:t> we distinguish voices high and deep; raising the voice = higher physical exertion (overload) - may create an </a:t>
            </a:r>
            <a:r>
              <a:rPr lang="en-GB" sz="2400" dirty="0" err="1"/>
              <a:t>unfavorable</a:t>
            </a:r>
            <a:r>
              <a:rPr lang="en-GB" sz="2400" dirty="0"/>
              <a:t> atmosphere;</a:t>
            </a:r>
            <a:endParaRPr lang="cs-CZ" sz="2400" dirty="0"/>
          </a:p>
          <a:p>
            <a:r>
              <a:rPr lang="en-GB" sz="2400" b="1" dirty="0"/>
              <a:t>c) colour:</a:t>
            </a:r>
            <a:r>
              <a:rPr lang="en-GB" sz="2400" dirty="0"/>
              <a:t> is different at various people, it can be deliberately modified, and may be affected by mentally and physically states; specific voice quality causes that a particular voice is pleasant, clear, gentle, and another vice versa uncomfortable and hard for listeners.</a:t>
            </a:r>
            <a:endParaRPr lang="cs-CZ" sz="2400" dirty="0"/>
          </a:p>
          <a:p>
            <a:endParaRPr lang="cs-CZ" sz="2400" dirty="0"/>
          </a:p>
        </p:txBody>
      </p:sp>
    </p:spTree>
    <p:extLst>
      <p:ext uri="{BB962C8B-B14F-4D97-AF65-F5344CB8AC3E}">
        <p14:creationId xmlns:p14="http://schemas.microsoft.com/office/powerpoint/2010/main" val="1374796372"/>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364</TotalTime>
  <Words>559</Words>
  <Application>Microsoft Office PowerPoint</Application>
  <PresentationFormat>Širokoúhlá obrazovka</PresentationFormat>
  <Paragraphs>57</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Retrospektiva</vt:lpstr>
      <vt:lpstr>             Principles of verbal communication Educational Communication  </vt:lpstr>
      <vt:lpstr>Common Factors of Communication </vt:lpstr>
      <vt:lpstr>Personal aspects</vt:lpstr>
      <vt:lpstr>Educational communication</vt:lpstr>
      <vt:lpstr>Important factors affecting verbal communication</vt:lpstr>
      <vt:lpstr>Important factors affecting verbal communication</vt:lpstr>
      <vt:lpstr>Important factors affecting verbal communication in educational communication</vt:lpstr>
      <vt:lpstr>Important factors affecting verbal communication in educational communication</vt:lpstr>
      <vt:lpstr>Important factors for verbal communication (speech) 1</vt:lpstr>
      <vt:lpstr>  Important factors for verbal communication (speech) 2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22</cp:revision>
  <dcterms:created xsi:type="dcterms:W3CDTF">2020-02-23T17:43:19Z</dcterms:created>
  <dcterms:modified xsi:type="dcterms:W3CDTF">2021-01-17T18:32:22Z</dcterms:modified>
</cp:coreProperties>
</file>