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 and </a:t>
            </a:r>
            <a:r>
              <a:rPr lang="cs-CZ" dirty="0" err="1" smtClean="0"/>
              <a:t>Interpretation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in </a:t>
            </a:r>
            <a:r>
              <a:rPr lang="cs-CZ" dirty="0" err="1" smtClean="0"/>
              <a:t>schools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Spring</a:t>
            </a:r>
            <a:r>
              <a:rPr lang="cs-CZ" dirty="0" smtClean="0"/>
              <a:t> 2021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47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definitions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misbehaviour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“any activity that interferes significantly with a pupil’s own learning, other pupils’ learning and teacher’s ability to operate effectively” </a:t>
            </a:r>
            <a:r>
              <a:rPr lang="en-US" dirty="0" err="1"/>
              <a:t>Merrett</a:t>
            </a:r>
            <a:r>
              <a:rPr lang="en-US" dirty="0"/>
              <a:t> and </a:t>
            </a:r>
            <a:r>
              <a:rPr lang="en-US" dirty="0" err="1"/>
              <a:t>Wheldall</a:t>
            </a:r>
            <a:r>
              <a:rPr lang="en-US" dirty="0"/>
              <a:t> (1986, p. 88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/>
              <a:t>“any action by students that threatens to disrupt the activity flow or pull the class toward an alternative program of action</a:t>
            </a:r>
            <a:r>
              <a:rPr lang="en-US" dirty="0" smtClean="0"/>
              <a:t>”</a:t>
            </a:r>
            <a:r>
              <a:rPr lang="cs-CZ" dirty="0"/>
              <a:t> </a:t>
            </a:r>
            <a:r>
              <a:rPr lang="cs-CZ" dirty="0" err="1"/>
              <a:t>Doyle</a:t>
            </a:r>
            <a:r>
              <a:rPr lang="cs-CZ" dirty="0"/>
              <a:t> (1990, p 115</a:t>
            </a:r>
            <a:r>
              <a:rPr lang="cs-CZ" dirty="0" smtClean="0"/>
              <a:t>)</a:t>
            </a:r>
          </a:p>
          <a:p>
            <a:r>
              <a:rPr lang="en-US" dirty="0"/>
              <a:t>“</a:t>
            </a:r>
            <a:r>
              <a:rPr lang="en-US" dirty="0" err="1"/>
              <a:t>behaviour</a:t>
            </a:r>
            <a:r>
              <a:rPr lang="en-US" dirty="0"/>
              <a:t> that seriously interferes with the teaching process, and/or seriously upsets the normal running of the classroom</a:t>
            </a:r>
            <a:r>
              <a:rPr lang="en-US" dirty="0" smtClean="0"/>
              <a:t>”</a:t>
            </a:r>
            <a:r>
              <a:rPr lang="cs-CZ" dirty="0" smtClean="0"/>
              <a:t> </a:t>
            </a:r>
            <a:r>
              <a:rPr lang="fr-FR" dirty="0"/>
              <a:t>Lawrence et al. (1983, p. 83)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23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1000" y="1590193"/>
            <a:ext cx="128679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Inattention—</a:t>
            </a:r>
            <a:r>
              <a:rPr lang="en-US" dirty="0"/>
              <a:t> daydreaming, looking out the window, drawing, thinking about things that have nothing to do with to the lesson.</a:t>
            </a:r>
          </a:p>
          <a:p>
            <a:r>
              <a:rPr lang="en-US" b="1" dirty="0"/>
              <a:t>Apathy— </a:t>
            </a:r>
            <a:r>
              <a:rPr lang="en-US" dirty="0"/>
              <a:t>a general disinclination to participate, sulking, or not caring, not wanting to try or to do well</a:t>
            </a:r>
          </a:p>
          <a:p>
            <a:r>
              <a:rPr lang="en-US" b="1" dirty="0"/>
              <a:t>Needless talk— </a:t>
            </a:r>
            <a:r>
              <a:rPr lang="en-US" dirty="0"/>
              <a:t>students chatting during instructional time about things unrelated to the lesson</a:t>
            </a:r>
          </a:p>
          <a:p>
            <a:r>
              <a:rPr lang="en-US" b="1" dirty="0"/>
              <a:t>Moving about the room— </a:t>
            </a:r>
            <a:r>
              <a:rPr lang="en-US" dirty="0"/>
              <a:t>getting up and moving about without permission, congregating in parts of the room</a:t>
            </a:r>
          </a:p>
          <a:p>
            <a:r>
              <a:rPr lang="en-US" b="1" dirty="0"/>
              <a:t>Annoying others— </a:t>
            </a:r>
            <a:r>
              <a:rPr lang="en-US" dirty="0"/>
              <a:t>provoking, teasing, picking at, and calling names.</a:t>
            </a:r>
          </a:p>
          <a:p>
            <a:r>
              <a:rPr lang="en-US" b="1" dirty="0"/>
              <a:t>Disruption— </a:t>
            </a:r>
            <a:r>
              <a:rPr lang="en-US" dirty="0"/>
              <a:t>shouting out during the instruction, talking and laughing inappropriately, causing “accidents.”</a:t>
            </a:r>
          </a:p>
          <a:p>
            <a:r>
              <a:rPr lang="en-US" b="1" dirty="0"/>
              <a:t>Lying— </a:t>
            </a:r>
            <a:r>
              <a:rPr lang="en-US" dirty="0"/>
              <a:t>falsifying statements to get one’s way or to get others in trouble.</a:t>
            </a:r>
          </a:p>
          <a:p>
            <a:r>
              <a:rPr lang="en-US" b="1" dirty="0"/>
              <a:t>Stealing— </a:t>
            </a:r>
            <a:r>
              <a:rPr lang="en-US" dirty="0"/>
              <a:t>taking things that belong to others.</a:t>
            </a:r>
          </a:p>
          <a:p>
            <a:r>
              <a:rPr lang="en-US" b="1" dirty="0"/>
              <a:t>Cheating—</a:t>
            </a:r>
            <a:r>
              <a:rPr lang="en-US" dirty="0"/>
              <a:t> being academically dishonest or duplicitous in their dealings with others</a:t>
            </a:r>
          </a:p>
          <a:p>
            <a:r>
              <a:rPr lang="en-US" b="1" dirty="0"/>
              <a:t>Sexual harassment— </a:t>
            </a:r>
            <a:r>
              <a:rPr lang="en-US" dirty="0"/>
              <a:t>making others uncomfortable through touching, sex-related language, or sexual innuendo</a:t>
            </a:r>
          </a:p>
          <a:p>
            <a:r>
              <a:rPr lang="en-US" b="1" dirty="0"/>
              <a:t>Aggression and fighting— </a:t>
            </a:r>
            <a:r>
              <a:rPr lang="en-US" dirty="0"/>
              <a:t>showing hostility toward classmates, threatening them, shoving, pinching, wrestling, hitting</a:t>
            </a:r>
          </a:p>
          <a:p>
            <a:r>
              <a:rPr lang="en-US" b="1" dirty="0"/>
              <a:t>Malicious mischief— </a:t>
            </a:r>
            <a:r>
              <a:rPr lang="en-US" dirty="0"/>
              <a:t>doing damage intentionally to school property or the belongings of others</a:t>
            </a:r>
          </a:p>
          <a:p>
            <a:r>
              <a:rPr lang="en-US" b="1" dirty="0"/>
              <a:t>Defiance of authority—</a:t>
            </a:r>
            <a:r>
              <a:rPr lang="en-US" dirty="0"/>
              <a:t> talking back to the teacher, refusing to do as the teacher requests</a:t>
            </a:r>
          </a:p>
        </p:txBody>
      </p:sp>
    </p:spTree>
    <p:extLst>
      <p:ext uri="{BB962C8B-B14F-4D97-AF65-F5344CB8AC3E}">
        <p14:creationId xmlns:p14="http://schemas.microsoft.com/office/powerpoint/2010/main" val="220772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misbehave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i="1" dirty="0"/>
              <a:t>1. Children misbehave to gain attention. When children misbehave in this way, they’re trying to feel significant and establish a sense of belonging by drawing attention to themselves. (“You haven’t been paying enough attention to me! I want you to notice me and care about me!”)</a:t>
            </a:r>
          </a:p>
          <a:p>
            <a:pPr fontAlgn="base"/>
            <a:r>
              <a:rPr lang="en-US" i="1" dirty="0"/>
              <a:t>2. Children misbehave to achieve power. Here children are trying to feel important and connected to others by asserting themselves in a strong way. (“I can do what I want, where I want, when I want! So there!)</a:t>
            </a:r>
          </a:p>
          <a:p>
            <a:pPr fontAlgn="base"/>
            <a:r>
              <a:rPr lang="en-US" i="1" dirty="0"/>
              <a:t>3. Children misbehave to seek revenge. Here, children want compensation for the hurt of feeling deprived of importance or a sense of belonging. (“So you don’t think I matter much, do you? Well, I’ll show you a thing or two!”)</a:t>
            </a:r>
          </a:p>
          <a:p>
            <a:pPr fontAlgn="base"/>
            <a:r>
              <a:rPr lang="en-US" i="1" dirty="0"/>
              <a:t>4. Children misbehave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they</a:t>
            </a:r>
            <a:r>
              <a:rPr lang="en-US" i="1" dirty="0" smtClean="0"/>
              <a:t> assume</a:t>
            </a:r>
            <a:r>
              <a:rPr lang="cs-CZ" i="1" dirty="0" smtClean="0"/>
              <a:t>d</a:t>
            </a:r>
            <a:r>
              <a:rPr lang="en-US" i="1" dirty="0" smtClean="0"/>
              <a:t> </a:t>
            </a:r>
            <a:r>
              <a:rPr lang="en-US" i="1" dirty="0"/>
              <a:t>an attitude of inadequacy. In this case, children are reacting to a perceived loss of importance </a:t>
            </a:r>
            <a:r>
              <a:rPr lang="en-US" i="1" dirty="0" smtClean="0"/>
              <a:t>by </a:t>
            </a:r>
            <a:r>
              <a:rPr lang="en-US" i="1" dirty="0"/>
              <a:t>simply giving up. (“Nothing I do makes any difference to you! Well, you can just forget about it! I’m not doing anything anymore!”)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5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deal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When the issue is attention, you might ignore the behavior or do something unexpected (sing a funny song in response to a child’s attention-getting whining).</a:t>
            </a:r>
          </a:p>
          <a:p>
            <a:pPr fontAlgn="base"/>
            <a:r>
              <a:rPr lang="en-US" dirty="0"/>
              <a:t>If the underlying motive is power, then you might need a cooling-off period followed by a problem-solving session to resolve the struggle.</a:t>
            </a:r>
          </a:p>
          <a:p>
            <a:pPr fontAlgn="base"/>
            <a:r>
              <a:rPr lang="en-US" dirty="0"/>
              <a:t>If your </a:t>
            </a:r>
            <a:r>
              <a:rPr lang="cs-CZ" dirty="0" smtClean="0"/>
              <a:t>pupil</a:t>
            </a:r>
            <a:r>
              <a:rPr lang="en-US" dirty="0" smtClean="0"/>
              <a:t> </a:t>
            </a:r>
            <a:r>
              <a:rPr lang="en-US" dirty="0"/>
              <a:t>seeks revenge, then curbing the urge to retaliate and welcoming cooperation might be ways you could handle the problem.</a:t>
            </a:r>
          </a:p>
          <a:p>
            <a:pPr fontAlgn="base"/>
            <a:r>
              <a:rPr lang="en-US" dirty="0"/>
              <a:t>If your </a:t>
            </a:r>
            <a:r>
              <a:rPr lang="cs-CZ" dirty="0" smtClean="0"/>
              <a:t>pupil</a:t>
            </a:r>
            <a:r>
              <a:rPr lang="en-US" dirty="0" smtClean="0"/>
              <a:t> </a:t>
            </a:r>
            <a:r>
              <a:rPr lang="en-US" dirty="0"/>
              <a:t>misbehaves because of feelings of inadequacy, then teaching </a:t>
            </a:r>
            <a:r>
              <a:rPr lang="en-US" dirty="0" smtClean="0"/>
              <a:t>her</a:t>
            </a:r>
            <a:r>
              <a:rPr lang="cs-CZ" dirty="0" smtClean="0"/>
              <a:t>/</a:t>
            </a:r>
            <a:r>
              <a:rPr lang="cs-CZ" dirty="0" err="1" smtClean="0"/>
              <a:t>him</a:t>
            </a:r>
            <a:r>
              <a:rPr lang="en-US" dirty="0" smtClean="0"/>
              <a:t> </a:t>
            </a:r>
            <a:r>
              <a:rPr lang="en-US" dirty="0"/>
              <a:t>skills in the area of perceived inadequacy, as well as setting up opportunities for </a:t>
            </a:r>
            <a:r>
              <a:rPr lang="en-US" dirty="0" smtClean="0"/>
              <a:t>her</a:t>
            </a:r>
            <a:r>
              <a:rPr lang="cs-CZ" dirty="0" smtClean="0"/>
              <a:t>/</a:t>
            </a:r>
            <a:r>
              <a:rPr lang="cs-CZ" dirty="0" err="1" smtClean="0"/>
              <a:t>him</a:t>
            </a:r>
            <a:r>
              <a:rPr lang="en-US" dirty="0" smtClean="0"/>
              <a:t> </a:t>
            </a:r>
            <a:r>
              <a:rPr lang="en-US" dirty="0"/>
              <a:t>to experience success, can go a long way toward moving </a:t>
            </a:r>
            <a:r>
              <a:rPr lang="en-US" dirty="0" smtClean="0"/>
              <a:t>her</a:t>
            </a:r>
            <a:r>
              <a:rPr lang="cs-CZ" dirty="0" smtClean="0"/>
              <a:t>/</a:t>
            </a:r>
            <a:r>
              <a:rPr lang="cs-CZ" dirty="0" err="1" smtClean="0"/>
              <a:t>him</a:t>
            </a:r>
            <a:r>
              <a:rPr lang="en-US" dirty="0" smtClean="0"/>
              <a:t> </a:t>
            </a:r>
            <a:r>
              <a:rPr lang="en-US" dirty="0"/>
              <a:t>in a more positive direction.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91471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81</TotalTime>
  <Words>673</Words>
  <Application>Microsoft Office PowerPoint</Application>
  <PresentationFormat>Širokoúhlá obrazovka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Tw Cen MT</vt:lpstr>
      <vt:lpstr>Kapka</vt:lpstr>
      <vt:lpstr>Analysis and Interpretation of Educational Situations in schools</vt:lpstr>
      <vt:lpstr>Three definitions of misbehaviour</vt:lpstr>
      <vt:lpstr>Prezentace aplikace PowerPoint</vt:lpstr>
      <vt:lpstr>Why do children misbehave?</vt:lpstr>
      <vt:lpstr>How to deal with it?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and Interpretation of Educational Situations in schools</dc:title>
  <dc:creator>Jana</dc:creator>
  <cp:lastModifiedBy>Jana</cp:lastModifiedBy>
  <cp:revision>5</cp:revision>
  <dcterms:created xsi:type="dcterms:W3CDTF">2021-03-11T14:58:22Z</dcterms:created>
  <dcterms:modified xsi:type="dcterms:W3CDTF">2021-03-12T14:19:20Z</dcterms:modified>
</cp:coreProperties>
</file>