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4" r:id="rId5"/>
    <p:sldId id="266" r:id="rId6"/>
    <p:sldId id="268" r:id="rId7"/>
    <p:sldId id="270" r:id="rId8"/>
    <p:sldId id="265" r:id="rId9"/>
    <p:sldId id="291" r:id="rId10"/>
    <p:sldId id="267" r:id="rId11"/>
    <p:sldId id="292" r:id="rId12"/>
    <p:sldId id="293" r:id="rId13"/>
    <p:sldId id="269" r:id="rId14"/>
    <p:sldId id="296" r:id="rId15"/>
    <p:sldId id="286" r:id="rId16"/>
    <p:sldId id="295" r:id="rId17"/>
    <p:sldId id="288" r:id="rId18"/>
    <p:sldId id="294" r:id="rId19"/>
    <p:sldId id="289" r:id="rId20"/>
    <p:sldId id="290" r:id="rId21"/>
    <p:sldId id="307" r:id="rId22"/>
    <p:sldId id="271" r:id="rId23"/>
    <p:sldId id="260" r:id="rId24"/>
    <p:sldId id="272" r:id="rId25"/>
    <p:sldId id="273" r:id="rId26"/>
    <p:sldId id="277" r:id="rId27"/>
    <p:sldId id="278" r:id="rId28"/>
    <p:sldId id="279" r:id="rId29"/>
    <p:sldId id="280" r:id="rId30"/>
    <p:sldId id="274" r:id="rId31"/>
    <p:sldId id="276" r:id="rId32"/>
    <p:sldId id="259" r:id="rId33"/>
    <p:sldId id="281" r:id="rId34"/>
    <p:sldId id="299" r:id="rId35"/>
    <p:sldId id="282" r:id="rId36"/>
    <p:sldId id="308" r:id="rId37"/>
    <p:sldId id="285" r:id="rId38"/>
    <p:sldId id="275" r:id="rId39"/>
    <p:sldId id="261" r:id="rId40"/>
    <p:sldId id="303" r:id="rId41"/>
    <p:sldId id="300" r:id="rId42"/>
    <p:sldId id="301" r:id="rId43"/>
    <p:sldId id="304" r:id="rId44"/>
    <p:sldId id="305" r:id="rId45"/>
    <p:sldId id="306" r:id="rId46"/>
    <p:sldId id="262" r:id="rId47"/>
    <p:sldId id="263" r:id="rId48"/>
    <p:sldId id="302" r:id="rId49"/>
    <p:sldId id="283" r:id="rId50"/>
    <p:sldId id="297" r:id="rId51"/>
    <p:sldId id="298" r:id="rId52"/>
    <p:sldId id="284" r:id="rId53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0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D133641-99E2-4AC7-AE84-DF0452BD0A93}" type="datetimeFigureOut">
              <a:rPr lang="cs-CZ" smtClean="0"/>
              <a:t>31.8.2020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8F91A2E-B070-4A81-8540-FBD2B314AF12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33365" y="2204864"/>
            <a:ext cx="3313355" cy="2376264"/>
          </a:xfrm>
        </p:spPr>
        <p:txBody>
          <a:bodyPr>
            <a:normAutofit fontScale="90000"/>
          </a:bodyPr>
          <a:lstStyle/>
          <a:p>
            <a:r>
              <a:rPr lang="cs-CZ" sz="3100" b="1" dirty="0"/>
              <a:t>Smyslová aktivizace s využitím prvků </a:t>
            </a:r>
            <a:r>
              <a:rPr lang="cs-CZ" b="1" dirty="0"/>
              <a:t>zahradní terapie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b="1" dirty="0"/>
              <a:t>Domov důchodců Dobrá Voda</a:t>
            </a:r>
          </a:p>
        </p:txBody>
      </p:sp>
      <p:pic>
        <p:nvPicPr>
          <p:cNvPr id="1028" name="Picture 4" descr="LOGO Domov důchodců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18"/>
          <a:stretch>
            <a:fillRect/>
          </a:stretch>
        </p:blipFill>
        <p:spPr bwMode="auto">
          <a:xfrm>
            <a:off x="7308304" y="5301208"/>
            <a:ext cx="4191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61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8194" name="Picture 2" descr="C:\Users\Socialni0\Desktop\FACE7902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10" y="1700213"/>
            <a:ext cx="6198393" cy="4132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3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24109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098" name="Picture 2" descr="C:\Users\Socialni0\Desktop\IMG_1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28691"/>
            <a:ext cx="6777037" cy="4443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40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6908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122" name="Picture 2" descr="C:\Users\Socialni0\Desktop\IMG_1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91432"/>
            <a:ext cx="6777037" cy="4518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5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sz="2700" b="1" dirty="0"/>
              <a:t>Relaxační zahrada</a:t>
            </a:r>
          </a:p>
        </p:txBody>
      </p:sp>
      <p:pic>
        <p:nvPicPr>
          <p:cNvPr id="10242" name="Picture 2" descr="C:\Users\Socialni0\Desktop\FACE6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56" y="1844675"/>
            <a:ext cx="5981700" cy="398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6710"/>
            <a:ext cx="576064" cy="5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432048"/>
          </a:xfrm>
        </p:spPr>
        <p:txBody>
          <a:bodyPr>
            <a:normAutofit fontScale="90000"/>
          </a:bodyPr>
          <a:lstStyle/>
          <a:p>
            <a:r>
              <a:rPr lang="cs-CZ" dirty="0"/>
              <a:t>    </a:t>
            </a:r>
            <a:r>
              <a:rPr lang="cs-CZ" sz="2400" b="1" dirty="0"/>
              <a:t>Relaxační zahrada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5" y="1484313"/>
            <a:ext cx="6522243" cy="4348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898D5AF-B2AD-438A-9EA0-EF660EE7B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0" y="841783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6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16706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sz="2700" b="1" dirty="0"/>
              <a:t>Výzdoba chodeb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6710"/>
            <a:ext cx="576064" cy="5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19" y="1444625"/>
            <a:ext cx="6581775" cy="438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38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432048"/>
          </a:xfrm>
        </p:spPr>
        <p:txBody>
          <a:bodyPr>
            <a:normAutofit fontScale="90000"/>
          </a:bodyPr>
          <a:lstStyle/>
          <a:p>
            <a:r>
              <a:rPr lang="cs-CZ" dirty="0"/>
              <a:t>    </a:t>
            </a:r>
            <a:r>
              <a:rPr lang="cs-CZ" sz="2400" b="1" dirty="0"/>
              <a:t>Výzdoba chodeb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3090333" cy="4635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769DA14-C5EF-4AF7-825C-76C01907C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51" y="661813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8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</a:t>
            </a:r>
            <a:r>
              <a:rPr lang="cs-CZ" sz="2700" b="1" dirty="0"/>
              <a:t>Výzdoba kanceláří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6710"/>
            <a:ext cx="576064" cy="5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71802"/>
            <a:ext cx="6412705" cy="427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04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57120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</a:t>
            </a:r>
            <a:r>
              <a:rPr lang="cs-CZ" sz="2700" b="1" dirty="0"/>
              <a:t>Aranžmá květin</a:t>
            </a:r>
          </a:p>
        </p:txBody>
      </p:sp>
      <p:pic>
        <p:nvPicPr>
          <p:cNvPr id="6146" name="Picture 2" descr="C:\Users\Socialni0\Desktop\fotky zahrada\IMG_20180924_165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09125"/>
            <a:ext cx="3419856" cy="4559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9213"/>
            <a:ext cx="3152775" cy="4203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6710"/>
            <a:ext cx="576064" cy="5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92088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sz="2400" b="1" dirty="0"/>
              <a:t>Výzdoba Domova ke svátkům (vánoce,              </a:t>
            </a:r>
            <a:br>
              <a:rPr lang="cs-CZ" sz="2400" b="1" dirty="0"/>
            </a:br>
            <a:r>
              <a:rPr lang="cs-CZ" sz="2400" b="1" dirty="0"/>
              <a:t>         velikonoce, aj.)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628800"/>
            <a:ext cx="6777317" cy="420382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6710"/>
            <a:ext cx="576064" cy="5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ocialni0\Desktop\fotky zahrada\IMG_20171213_110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58" y="1700808"/>
            <a:ext cx="3108960" cy="4145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ocialni0\Desktop\fotky zahrada\IMG_20200102_075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33320"/>
            <a:ext cx="3056128" cy="4080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8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Domov důchodců Dobrá 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2204864"/>
            <a:ext cx="7704972" cy="3627765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Poskytuje 2 sociální služby:</a:t>
            </a:r>
          </a:p>
          <a:p>
            <a:pPr>
              <a:buFontTx/>
              <a:buChar char="-"/>
            </a:pPr>
            <a:r>
              <a:rPr lang="cs-CZ" u="sng" dirty="0"/>
              <a:t>Domov pro seniory</a:t>
            </a:r>
            <a:r>
              <a:rPr lang="cs-CZ" dirty="0"/>
              <a:t> – kapacita 204 lůžek</a:t>
            </a:r>
          </a:p>
          <a:p>
            <a:pPr>
              <a:buFontTx/>
              <a:buChar char="-"/>
            </a:pPr>
            <a:r>
              <a:rPr lang="cs-CZ" u="sng" dirty="0"/>
              <a:t>Domov se zvláštním režimem</a:t>
            </a:r>
            <a:r>
              <a:rPr lang="cs-CZ" dirty="0"/>
              <a:t> – kapacita 45 lůžek</a:t>
            </a:r>
          </a:p>
          <a:p>
            <a:pPr>
              <a:buFontTx/>
              <a:buChar char="-"/>
            </a:pPr>
            <a:endParaRPr lang="cs-CZ" dirty="0"/>
          </a:p>
          <a:p>
            <a:pPr marL="68580" indent="0">
              <a:buNone/>
            </a:pPr>
            <a:r>
              <a:rPr lang="cs-CZ" b="1" u="sng" dirty="0"/>
              <a:t>Posláním poskytovaných služeb:</a:t>
            </a:r>
          </a:p>
          <a:p>
            <a:pPr>
              <a:buFontTx/>
              <a:buChar char="-"/>
            </a:pPr>
            <a:r>
              <a:rPr lang="cs-CZ" dirty="0"/>
              <a:t>Poskytování důstojné náhrady za </a:t>
            </a:r>
            <a:r>
              <a:rPr lang="cs-CZ" i="1" u="sng" dirty="0"/>
              <a:t>běžné domácí prostředí</a:t>
            </a:r>
          </a:p>
          <a:p>
            <a:pPr marL="68580" indent="0">
              <a:buNone/>
            </a:pPr>
            <a:r>
              <a:rPr lang="cs-CZ" b="1" u="sng" dirty="0"/>
              <a:t>Cílem:</a:t>
            </a:r>
          </a:p>
          <a:p>
            <a:pPr>
              <a:buFontTx/>
              <a:buChar char="-"/>
            </a:pPr>
            <a:r>
              <a:rPr lang="cs-CZ" dirty="0"/>
              <a:t> Bydlení, stravování, poskytování  sociálně aktivizačních činností dle individuálních potřeb</a:t>
            </a:r>
          </a:p>
          <a:p>
            <a:pPr>
              <a:buFontTx/>
              <a:buChar char="-"/>
            </a:pPr>
            <a:endParaRPr lang="cs-CZ" i="1" u="sng" dirty="0"/>
          </a:p>
          <a:p>
            <a:pPr>
              <a:buFontTx/>
              <a:buChar char="-"/>
            </a:pPr>
            <a:endParaRPr lang="cs-CZ" i="1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895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47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</a:t>
            </a:r>
            <a:r>
              <a:rPr lang="cs-CZ" sz="2700" b="1" dirty="0"/>
              <a:t>Bylinková zahrádka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700808"/>
            <a:ext cx="6777317" cy="4131821"/>
          </a:xfrm>
        </p:spPr>
        <p:txBody>
          <a:bodyPr/>
          <a:lstStyle/>
          <a:p>
            <a:pPr marL="6858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6710"/>
            <a:ext cx="576064" cy="5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:\bylinková zahrádka\IMG_98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632704" cy="4224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6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700808"/>
            <a:ext cx="6777317" cy="4131821"/>
          </a:xfrm>
        </p:spPr>
        <p:txBody>
          <a:bodyPr/>
          <a:lstStyle/>
          <a:p>
            <a:pPr marL="68580" indent="0">
              <a:buNone/>
            </a:pPr>
            <a:endParaRPr lang="cs-CZ" dirty="0"/>
          </a:p>
        </p:txBody>
      </p:sp>
      <p:pic>
        <p:nvPicPr>
          <p:cNvPr id="2050" name="Picture 2" descr="R:\bylinková zahrádka\IMG_98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632704" cy="42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14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Práce se zahradou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628800"/>
            <a:ext cx="6777317" cy="4203829"/>
          </a:xfrm>
        </p:spPr>
        <p:txBody>
          <a:bodyPr>
            <a:normAutofit lnSpcReduction="10000"/>
          </a:bodyPr>
          <a:lstStyle/>
          <a:p>
            <a:r>
              <a:rPr lang="cs-CZ" b="1" u="sng" dirty="0"/>
              <a:t>Důležité plánování </a:t>
            </a:r>
            <a:r>
              <a:rPr lang="cs-CZ" dirty="0"/>
              <a:t>– výsledek až následující rok</a:t>
            </a:r>
          </a:p>
          <a:p>
            <a:r>
              <a:rPr lang="cs-CZ" b="1" u="sng" dirty="0"/>
              <a:t>Realizace</a:t>
            </a:r>
          </a:p>
          <a:p>
            <a:r>
              <a:rPr lang="cs-CZ" b="1" u="sng" dirty="0"/>
              <a:t>„Sklizeň“</a:t>
            </a:r>
          </a:p>
          <a:p>
            <a:pPr>
              <a:buFontTx/>
              <a:buChar char="-"/>
            </a:pPr>
            <a:r>
              <a:rPr lang="cs-CZ" dirty="0"/>
              <a:t>Přináší potěšení, radost, odměnu</a:t>
            </a:r>
          </a:p>
          <a:p>
            <a:pPr>
              <a:buFontTx/>
              <a:buChar char="-"/>
            </a:pPr>
            <a:r>
              <a:rPr lang="cs-CZ" dirty="0"/>
              <a:t>Nejen ve hmotné podobě, ale potěší  též oko, ducha i srdce</a:t>
            </a:r>
          </a:p>
          <a:p>
            <a:pPr>
              <a:buFontTx/>
              <a:buChar char="-"/>
            </a:pPr>
            <a:r>
              <a:rPr lang="cs-CZ" dirty="0"/>
              <a:t>Zahrada působí jako </a:t>
            </a:r>
            <a:r>
              <a:rPr lang="cs-CZ" i="1" dirty="0"/>
              <a:t>lázeňské</a:t>
            </a:r>
          </a:p>
          <a:p>
            <a:pPr marL="68580" indent="0">
              <a:buNone/>
            </a:pPr>
            <a:r>
              <a:rPr lang="cs-CZ" i="1" dirty="0"/>
              <a:t>    prostředí </a:t>
            </a:r>
            <a:r>
              <a:rPr lang="cs-CZ" dirty="0"/>
              <a:t>(dle slov uživatelů </a:t>
            </a:r>
          </a:p>
          <a:p>
            <a:pPr marL="68580" indent="0">
              <a:buNone/>
            </a:pPr>
            <a:r>
              <a:rPr lang="cs-CZ" dirty="0"/>
              <a:t>    jejich rodin)</a:t>
            </a:r>
          </a:p>
          <a:p>
            <a:endParaRPr lang="cs-CZ" dirty="0"/>
          </a:p>
        </p:txBody>
      </p:sp>
      <p:sp>
        <p:nvSpPr>
          <p:cNvPr id="4" name="Veselý obličej 3"/>
          <p:cNvSpPr/>
          <p:nvPr/>
        </p:nvSpPr>
        <p:spPr>
          <a:xfrm>
            <a:off x="6471495" y="4653136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4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r>
              <a:rPr lang="cs-CZ" dirty="0"/>
              <a:t>    </a:t>
            </a:r>
            <a:r>
              <a:rPr lang="cs-CZ" sz="2700" b="1" dirty="0"/>
              <a:t>Miriam Galiová – aktivizační pracovník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524794"/>
            <a:ext cx="6777317" cy="4307835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cs-CZ" b="1" u="sng" dirty="0"/>
          </a:p>
          <a:p>
            <a:pPr marL="68580" indent="0">
              <a:buNone/>
            </a:pPr>
            <a:r>
              <a:rPr lang="cs-CZ" b="1" u="sng" dirty="0"/>
              <a:t>Využití prvků zahradní terapie při smyslové aktivizaci</a:t>
            </a:r>
          </a:p>
          <a:p>
            <a:r>
              <a:rPr lang="cs-CZ" b="1" u="sng" dirty="0"/>
              <a:t>Smysluplné</a:t>
            </a:r>
            <a:r>
              <a:rPr lang="cs-CZ" u="sng" dirty="0"/>
              <a:t> využití volného času</a:t>
            </a:r>
            <a:r>
              <a:rPr lang="cs-CZ" dirty="0"/>
              <a:t> –                   podporuje silné stránky každého uživatele</a:t>
            </a:r>
          </a:p>
          <a:p>
            <a:r>
              <a:rPr lang="cs-CZ" dirty="0"/>
              <a:t> </a:t>
            </a:r>
            <a:r>
              <a:rPr lang="cs-CZ" u="sng" dirty="0"/>
              <a:t>Zahradní terapie</a:t>
            </a:r>
            <a:r>
              <a:rPr lang="cs-CZ" dirty="0"/>
              <a:t> a následné </a:t>
            </a:r>
            <a:r>
              <a:rPr lang="cs-CZ" u="sng" dirty="0"/>
              <a:t>činnosti zaměřené na vypěstování okrasných i užitkových rostlin</a:t>
            </a:r>
            <a:r>
              <a:rPr lang="cs-CZ" dirty="0"/>
              <a:t> – napomáhají k udržení uživatele v dobré psychické i fyzické kondici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6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868710"/>
            <a:ext cx="7024744" cy="400050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sz="2400" b="1" dirty="0"/>
              <a:t>Domov důchodců Dobrá 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4419853"/>
          </a:xfrm>
        </p:spPr>
        <p:txBody>
          <a:bodyPr/>
          <a:lstStyle/>
          <a:p>
            <a:endParaRPr lang="cs-CZ" u="sng" dirty="0"/>
          </a:p>
          <a:p>
            <a:r>
              <a:rPr lang="cs-CZ" u="sng" dirty="0"/>
              <a:t>rozvíjení jemné motoriky</a:t>
            </a:r>
            <a:r>
              <a:rPr lang="cs-CZ" dirty="0"/>
              <a:t> při výsadbě i výsevu jemných semínek </a:t>
            </a:r>
          </a:p>
          <a:p>
            <a:r>
              <a:rPr lang="cs-CZ" u="sng" dirty="0"/>
              <a:t>pikýrování</a:t>
            </a:r>
            <a:r>
              <a:rPr lang="cs-CZ" dirty="0"/>
              <a:t> jednotlivých sazeniček </a:t>
            </a:r>
          </a:p>
          <a:p>
            <a:r>
              <a:rPr lang="cs-CZ" u="sng" dirty="0"/>
              <a:t>odstraňování</a:t>
            </a:r>
            <a:r>
              <a:rPr lang="cs-CZ" dirty="0"/>
              <a:t> uschlých květů a lístků </a:t>
            </a:r>
          </a:p>
          <a:p>
            <a:r>
              <a:rPr lang="cs-CZ" dirty="0"/>
              <a:t>a také </a:t>
            </a:r>
            <a:r>
              <a:rPr lang="cs-CZ" u="sng" dirty="0"/>
              <a:t>zalévání</a:t>
            </a:r>
            <a:r>
              <a:rPr lang="cs-CZ" dirty="0"/>
              <a:t> (donáška potřebné vody pro závlahu)</a:t>
            </a:r>
          </a:p>
          <a:p>
            <a:pPr marL="68580" indent="0">
              <a:buNone/>
            </a:pPr>
            <a:endParaRPr lang="cs-CZ" u="sng" dirty="0"/>
          </a:p>
          <a:p>
            <a:endParaRPr lang="cs-CZ" dirty="0"/>
          </a:p>
          <a:p>
            <a:pPr marL="6858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91" y="884692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4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25122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sz="2400" b="1" dirty="0"/>
              <a:t>Domov důchodců Dobrá 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772816"/>
            <a:ext cx="6777317" cy="405981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cs-CZ" b="1" dirty="0"/>
              <a:t>Příprava začíná již v zimních měsících: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Povídání o jednotlivých druzích zeleniny, květin a jejich výsadbě</a:t>
            </a:r>
            <a:r>
              <a:rPr lang="cs-CZ" dirty="0"/>
              <a:t> – </a:t>
            </a:r>
          </a:p>
          <a:p>
            <a:pPr marL="68580" indent="0">
              <a:buNone/>
            </a:pPr>
            <a:r>
              <a:rPr lang="cs-CZ" sz="2200" dirty="0"/>
              <a:t>    nároky na ošetřování, místo, možnosti jejich</a:t>
            </a:r>
          </a:p>
          <a:p>
            <a:pPr marL="68580" indent="0">
              <a:buNone/>
            </a:pPr>
            <a:r>
              <a:rPr lang="cs-CZ" sz="2200" dirty="0"/>
              <a:t>    následného využití, jejich vliv na psychiku a </a:t>
            </a:r>
          </a:p>
          <a:p>
            <a:pPr marL="68580" indent="0">
              <a:buNone/>
            </a:pPr>
            <a:r>
              <a:rPr lang="cs-CZ" sz="2200" dirty="0"/>
              <a:t>    léčivých či výživných účincích.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Příprava truhlíků, broušení, natírání, příprava zeminy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92" y="1052736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1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      Příprava truhlíků – očištění, nátěr, nová zemina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34784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2290" name="Picture 2" descr="R:\Miriam\smyslovka\Zahradní terapie  2018 - 2020\zahradní terapie 2018\IMG_20180405_095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283200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952467E-9234-44B4-B560-AC82D5286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63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1368152"/>
          </a:xfrm>
        </p:spPr>
        <p:txBody>
          <a:bodyPr>
            <a:noAutofit/>
          </a:bodyPr>
          <a:lstStyle/>
          <a:p>
            <a:r>
              <a:rPr lang="cs-CZ" sz="2200" u="sng" dirty="0"/>
              <a:t/>
            </a:r>
            <a:br>
              <a:rPr lang="cs-CZ" sz="2200" u="sng" dirty="0"/>
            </a:br>
            <a:r>
              <a:rPr lang="cs-CZ" sz="2200" u="sng" dirty="0"/>
              <a:t/>
            </a:r>
            <a:br>
              <a:rPr lang="cs-CZ" sz="2200" u="sng" dirty="0"/>
            </a:br>
            <a:r>
              <a:rPr lang="cs-CZ" sz="2200" u="sng" dirty="0"/>
              <a:t/>
            </a:r>
            <a:br>
              <a:rPr lang="cs-CZ" sz="2200" u="sng" dirty="0"/>
            </a:br>
            <a:r>
              <a:rPr lang="cs-CZ" sz="2200" u="sng" dirty="0"/>
              <a:t/>
            </a:r>
            <a:br>
              <a:rPr lang="cs-CZ" sz="2200" u="sng" dirty="0"/>
            </a:br>
            <a:r>
              <a:rPr lang="cs-CZ" sz="2200" u="sng" dirty="0"/>
              <a:t/>
            </a:r>
            <a:br>
              <a:rPr lang="cs-CZ" sz="2200" u="sng" dirty="0"/>
            </a:br>
            <a:r>
              <a:rPr lang="cs-CZ" sz="2200" u="sng" dirty="0"/>
              <a:t/>
            </a:r>
            <a:br>
              <a:rPr lang="cs-CZ" sz="2200" u="sng" dirty="0"/>
            </a:br>
            <a:r>
              <a:rPr lang="cs-CZ" sz="2200" u="sng" dirty="0"/>
              <a:t/>
            </a:r>
            <a:br>
              <a:rPr lang="cs-CZ" sz="2200" u="sng" dirty="0"/>
            </a:br>
            <a:r>
              <a:rPr lang="cs-CZ" sz="2200" u="sng" dirty="0"/>
              <a:t/>
            </a:r>
            <a:br>
              <a:rPr lang="cs-CZ" sz="2200" u="sng" dirty="0"/>
            </a:br>
            <a:r>
              <a:rPr lang="cs-CZ" sz="2200" dirty="0" smtClean="0"/>
              <a:t>      </a:t>
            </a:r>
            <a:r>
              <a:rPr lang="cs-CZ" sz="2200" b="1" u="sng" dirty="0" smtClean="0"/>
              <a:t>Výsev </a:t>
            </a:r>
            <a:r>
              <a:rPr lang="cs-CZ" sz="2200" b="1" u="sng" dirty="0"/>
              <a:t>semínek</a:t>
            </a:r>
            <a:r>
              <a:rPr lang="cs-CZ" sz="2200" b="1" dirty="0"/>
              <a:t> do </a:t>
            </a:r>
            <a:r>
              <a:rPr lang="cs-CZ" sz="2200" b="1" dirty="0" err="1"/>
              <a:t>miniskleníků</a:t>
            </a:r>
            <a:r>
              <a:rPr lang="cs-CZ" sz="2200" b="1" dirty="0"/>
              <a:t>, následné pikýrování a přesazování do větších květináčů a truhlíků (př. výsadba salátu)</a:t>
            </a:r>
            <a:br>
              <a:rPr lang="cs-CZ" sz="2200" b="1" dirty="0"/>
            </a:br>
            <a:endParaRPr lang="cs-CZ" sz="2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700808"/>
            <a:ext cx="6777317" cy="413182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3314" name="Picture 2" descr="R:\Miriam\smyslovka\Zahradní terapie  2018 - 2020\zahradní terapie 2018\IMG_20180213_135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4226560" cy="3169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R:\Miriam\smyslovka\Zahradní terapie  2018 - 2020\zahradní terapie 2018\IMG_20180517_123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68960"/>
            <a:ext cx="1981200" cy="264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E8EFBF8-B702-48AB-9505-E0366019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77" y="492671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59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57120"/>
          </a:xfrm>
        </p:spPr>
        <p:txBody>
          <a:bodyPr>
            <a:noAutofit/>
          </a:bodyPr>
          <a:lstStyle/>
          <a:p>
            <a:r>
              <a:rPr lang="cs-CZ" sz="2400" b="1" dirty="0"/>
              <a:t>      Dělba práce – výsadba a její popis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700808"/>
            <a:ext cx="6777317" cy="413182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4338" name="Picture 2" descr="R:\Miriam\smyslovka\Zahradní terapie  2018 - 2020\zahradní terapie 2018\IMG_20180213_140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283200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9D417DD-CC35-4FFA-9F95-2470B7DB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31861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08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6908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268760"/>
            <a:ext cx="6777317" cy="456386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5362" name="Picture 2" descr="R:\Miriam\smyslovka\Zahradní terapie  2018 - 2020\zahradní terapie 2018\IMG_20180424_105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24800" cy="59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24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983068"/>
            <a:ext cx="7024744" cy="400050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     </a:t>
            </a:r>
            <a:r>
              <a:rPr lang="cs-CZ" sz="2400" b="1" dirty="0"/>
              <a:t>Domov důchodců Dobrá 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772816"/>
            <a:ext cx="6777317" cy="4059813"/>
          </a:xfrm>
        </p:spPr>
        <p:txBody>
          <a:bodyPr>
            <a:normAutofit/>
          </a:bodyPr>
          <a:lstStyle/>
          <a:p>
            <a:r>
              <a:rPr lang="cs-CZ" u="sng" dirty="0"/>
              <a:t>Komfort bydlení</a:t>
            </a:r>
            <a:r>
              <a:rPr lang="cs-CZ" dirty="0"/>
              <a:t> – JDE O CELEK (nejen stavba, ale i okolí)</a:t>
            </a:r>
          </a:p>
          <a:p>
            <a:r>
              <a:rPr lang="cs-CZ" u="sng" dirty="0"/>
              <a:t>Okolí a jeho působení na člověka </a:t>
            </a:r>
          </a:p>
          <a:p>
            <a:pPr>
              <a:buFontTx/>
              <a:buChar char="-"/>
            </a:pPr>
            <a:r>
              <a:rPr lang="cs-CZ" dirty="0"/>
              <a:t>Lepší adaptace uživatelů</a:t>
            </a:r>
          </a:p>
          <a:p>
            <a:pPr>
              <a:buFontTx/>
              <a:buChar char="-"/>
            </a:pPr>
            <a:r>
              <a:rPr lang="cs-CZ" dirty="0"/>
              <a:t>Celostní přístup k uživatelům</a:t>
            </a:r>
          </a:p>
          <a:p>
            <a:pPr>
              <a:buFontTx/>
              <a:buChar char="-"/>
            </a:pPr>
            <a:r>
              <a:rPr lang="cs-CZ" dirty="0"/>
              <a:t>Komunikační most </a:t>
            </a:r>
          </a:p>
          <a:p>
            <a:pPr>
              <a:buFontTx/>
              <a:buChar char="-"/>
            </a:pPr>
            <a:r>
              <a:rPr lang="cs-CZ" dirty="0"/>
              <a:t>Podnět k aktivizacím (smyslová aktivizace, reminiscence, biografie…)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3067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25122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sz="2400" b="1" dirty="0"/>
              <a:t>Domov důchodců Dobrá 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628800"/>
            <a:ext cx="6777317" cy="4203829"/>
          </a:xfrm>
        </p:spPr>
        <p:txBody>
          <a:bodyPr>
            <a:normAutofit fontScale="92500" lnSpcReduction="10000"/>
          </a:bodyPr>
          <a:lstStyle/>
          <a:p>
            <a:r>
              <a:rPr lang="cs-CZ" sz="2600" b="1" dirty="0"/>
              <a:t>Situace v roce 2020</a:t>
            </a:r>
          </a:p>
          <a:p>
            <a:pPr>
              <a:buFontTx/>
              <a:buChar char="-"/>
            </a:pPr>
            <a:r>
              <a:rPr lang="cs-CZ" dirty="0"/>
              <a:t>Pozastavení skupinových terapií vzhledem ke </a:t>
            </a:r>
            <a:r>
              <a:rPr lang="cs-CZ" dirty="0" err="1"/>
              <a:t>koronavirové</a:t>
            </a:r>
            <a:r>
              <a:rPr lang="cs-CZ" dirty="0"/>
              <a:t> krizi</a:t>
            </a:r>
          </a:p>
          <a:p>
            <a:pPr>
              <a:buFontTx/>
              <a:buChar char="-"/>
            </a:pPr>
            <a:r>
              <a:rPr lang="cs-CZ" dirty="0"/>
              <a:t>Vznik </a:t>
            </a:r>
            <a:r>
              <a:rPr lang="cs-CZ" u="sng" dirty="0"/>
              <a:t>bylinkové zahrádky</a:t>
            </a:r>
            <a:r>
              <a:rPr lang="cs-CZ" dirty="0"/>
              <a:t> (zahradnice, šéfkuchař, údržba)</a:t>
            </a:r>
          </a:p>
          <a:p>
            <a:pPr>
              <a:buFontTx/>
              <a:buChar char="-"/>
            </a:pPr>
            <a:r>
              <a:rPr lang="cs-CZ" dirty="0"/>
              <a:t>Využití poznatků z </a:t>
            </a:r>
            <a:r>
              <a:rPr lang="cs-CZ" u="sng" dirty="0"/>
              <a:t>bio zahradničení</a:t>
            </a:r>
            <a:r>
              <a:rPr lang="cs-CZ" dirty="0"/>
              <a:t> a následný </a:t>
            </a:r>
            <a:r>
              <a:rPr lang="cs-CZ" u="sng" dirty="0"/>
              <a:t>nákup a výsadba</a:t>
            </a:r>
            <a:r>
              <a:rPr lang="cs-CZ" dirty="0"/>
              <a:t> vypěstovaných sazenic do mobilních truhlíků – </a:t>
            </a:r>
            <a:r>
              <a:rPr lang="cs-CZ" sz="2200" dirty="0"/>
              <a:t>muškáty, karafiátky, afrikány, lobelky, ředkvičky, rajčata, jahody</a:t>
            </a:r>
          </a:p>
          <a:p>
            <a:pPr>
              <a:buFontTx/>
              <a:buChar char="-"/>
            </a:pPr>
            <a:r>
              <a:rPr lang="cs-CZ" u="sng" dirty="0"/>
              <a:t>Využití mobility truhlíků</a:t>
            </a:r>
          </a:p>
          <a:p>
            <a:pPr>
              <a:buFontTx/>
              <a:buChar char="-"/>
            </a:pPr>
            <a:r>
              <a:rPr lang="cs-CZ" u="sng" dirty="0"/>
              <a:t>Bylinné výluhy</a:t>
            </a:r>
            <a:r>
              <a:rPr lang="cs-CZ" dirty="0"/>
              <a:t> (kopřivy, přeslička…)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92" y="1052736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92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24109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441985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1267" name="Picture 3" descr="R:\Miriam\smyslovka\Osazování truhlíků\20200529_102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168896" cy="5376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/>
          </a:bodyPr>
          <a:lstStyle/>
          <a:p>
            <a:r>
              <a:rPr lang="cs-CZ" sz="2200" dirty="0"/>
              <a:t>       </a:t>
            </a:r>
            <a:endParaRPr lang="cs-CZ" sz="2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9325" y="1452786"/>
            <a:ext cx="6777317" cy="4712518"/>
          </a:xfrm>
        </p:spPr>
        <p:txBody>
          <a:bodyPr/>
          <a:lstStyle/>
          <a:p>
            <a:pPr marL="68580" indent="0">
              <a:buNone/>
            </a:pPr>
            <a:endParaRPr lang="cs-CZ" dirty="0"/>
          </a:p>
        </p:txBody>
      </p:sp>
      <p:pic>
        <p:nvPicPr>
          <p:cNvPr id="4099" name="Picture 3" descr="R:\Miriam\smyslovka\Zahradní terapie  2018 - 2020\IMG_20200806_140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718" y="1509115"/>
            <a:ext cx="3049525" cy="4064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:\Miriam\smyslovka\Zahradní terapie  2018 - 2020\IMG-20200806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82" y="1412776"/>
            <a:ext cx="3145536" cy="4192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63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24109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340768"/>
            <a:ext cx="6777317" cy="449186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6386" name="Picture 2" descr="R:\Miriam\smyslovka\Zahradní terapie  2018 - 2020\IMG_20200806_125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3" y="548680"/>
            <a:ext cx="7688399" cy="5765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1310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054596" cy="4704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82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24109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441985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7410" name="Picture 2" descr="R:\Miriam\smyslovka\Zahradní terapie  2018 - 2020\IMG_20200806_124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24800" cy="59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74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8511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556792"/>
            <a:ext cx="6777317" cy="4275837"/>
          </a:xfrm>
        </p:spPr>
        <p:txBody>
          <a:bodyPr/>
          <a:lstStyle/>
          <a:p>
            <a:pPr marL="68580" indent="0">
              <a:buNone/>
            </a:pPr>
            <a:endParaRPr lang="cs-CZ" dirty="0"/>
          </a:p>
        </p:txBody>
      </p:sp>
      <p:pic>
        <p:nvPicPr>
          <p:cNvPr id="4098" name="Picture 2" descr="R:\bylinková zahrádka\IMG_20200817_091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052734"/>
            <a:ext cx="3744468" cy="4992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9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6908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4419853"/>
          </a:xfrm>
        </p:spPr>
        <p:txBody>
          <a:bodyPr/>
          <a:lstStyle/>
          <a:p>
            <a:pPr marL="68580" indent="0">
              <a:buNone/>
            </a:pPr>
            <a:endParaRPr lang="cs-CZ" dirty="0"/>
          </a:p>
        </p:txBody>
      </p:sp>
      <p:pic>
        <p:nvPicPr>
          <p:cNvPr id="1026" name="Picture 2" descr="C:\Users\Socialni0\AppData\Local\Microsoft\Windows\Temporary Internet Files\Content.Outlook\OB9DKGMF\IMG_20200703_140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49" y="1412776"/>
            <a:ext cx="3169920" cy="4226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R:\bylinková zahrádka\IMG_20200806_131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75" y="1412776"/>
            <a:ext cx="3169920" cy="4226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03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25122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sz="2400" b="1" dirty="0"/>
              <a:t>Domov důchodců Dobrá 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556792"/>
            <a:ext cx="6777317" cy="4275837"/>
          </a:xfrm>
        </p:spPr>
        <p:txBody>
          <a:bodyPr/>
          <a:lstStyle/>
          <a:p>
            <a:pPr marL="68580" indent="0">
              <a:buNone/>
            </a:pPr>
            <a:r>
              <a:rPr lang="cs-CZ" sz="2800" b="1" u="sng" dirty="0"/>
              <a:t>Vlastní „</a:t>
            </a:r>
            <a:r>
              <a:rPr lang="cs-CZ" sz="2800" b="1" u="sng" dirty="0" err="1"/>
              <a:t>výrobky“ke</a:t>
            </a:r>
            <a:r>
              <a:rPr lang="cs-CZ" sz="2800" b="1" u="sng" dirty="0"/>
              <a:t> smyslové terapii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Cibule hyacintů</a:t>
            </a:r>
            <a:r>
              <a:rPr lang="cs-CZ" dirty="0"/>
              <a:t> – jarmark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Cínie a astry</a:t>
            </a:r>
            <a:r>
              <a:rPr lang="cs-CZ" dirty="0"/>
              <a:t> – venkovní zahrada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Bylinky</a:t>
            </a:r>
            <a:r>
              <a:rPr lang="cs-CZ" dirty="0"/>
              <a:t> – usušené ve skleničkách – čaje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Bazalka</a:t>
            </a:r>
            <a:r>
              <a:rPr lang="cs-CZ" dirty="0"/>
              <a:t> – pesto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Šalvěj </a:t>
            </a:r>
            <a:r>
              <a:rPr lang="cs-CZ" dirty="0"/>
              <a:t>– macerát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Květy pampelišek </a:t>
            </a:r>
            <a:r>
              <a:rPr lang="cs-CZ" dirty="0"/>
              <a:t>– med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Kopřivy a medvědí česnek </a:t>
            </a:r>
            <a:r>
              <a:rPr lang="cs-CZ" dirty="0"/>
              <a:t>– velikonoční nádivka</a:t>
            </a:r>
            <a:endParaRPr lang="cs-CZ" u="sng" dirty="0"/>
          </a:p>
          <a:p>
            <a:pPr>
              <a:buFont typeface="Wingdings" panose="05000000000000000000" pitchFamily="2" charset="2"/>
              <a:buChar char="Ø"/>
            </a:pPr>
            <a:endParaRPr lang="cs-CZ" u="sng" dirty="0"/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92" y="1052736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2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/>
          </a:bodyPr>
          <a:lstStyle/>
          <a:p>
            <a:r>
              <a:rPr lang="cs-CZ" sz="2200" dirty="0"/>
              <a:t>       </a:t>
            </a:r>
            <a:r>
              <a:rPr lang="cs-CZ" sz="2200" b="1" dirty="0"/>
              <a:t>Domov důchodců Dobrá 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772816"/>
            <a:ext cx="6777317" cy="40598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Listy jitrocele</a:t>
            </a:r>
            <a:r>
              <a:rPr lang="cs-CZ" dirty="0"/>
              <a:t> – sirup proti kašli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Zázvor</a:t>
            </a:r>
            <a:r>
              <a:rPr lang="cs-CZ" dirty="0"/>
              <a:t> – sirup, kandovaný zázvor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Kaštany</a:t>
            </a:r>
            <a:r>
              <a:rPr lang="cs-CZ" dirty="0"/>
              <a:t> – mazání na klouby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Čerstvá levandule</a:t>
            </a:r>
            <a:r>
              <a:rPr lang="cs-CZ" dirty="0"/>
              <a:t> – výzdoba, olej, šumivé koupele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u="sng" dirty="0"/>
              <a:t>Slunečnice</a:t>
            </a:r>
            <a:r>
              <a:rPr lang="cs-CZ" dirty="0"/>
              <a:t> – využití v kuchyni, </a:t>
            </a:r>
          </a:p>
          <a:p>
            <a:pPr marL="68580" indent="0">
              <a:buNone/>
            </a:pPr>
            <a:r>
              <a:rPr lang="cs-CZ" dirty="0"/>
              <a:t>maska na obličej, semínka v kuchyni</a:t>
            </a:r>
          </a:p>
          <a:p>
            <a:pPr marL="68580" indent="0">
              <a:buNone/>
            </a:pPr>
            <a:r>
              <a:rPr lang="cs-CZ" dirty="0"/>
              <a:t> i pro ptáky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19" y="1196752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Socialni0\Desktop\slunečn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45024"/>
            <a:ext cx="18097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62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/>
          </a:bodyPr>
          <a:lstStyle/>
          <a:p>
            <a:r>
              <a:rPr lang="cs-CZ" sz="2200" dirty="0"/>
              <a:t>       </a:t>
            </a:r>
            <a:r>
              <a:rPr lang="cs-CZ" sz="2200" b="1" dirty="0"/>
              <a:t>Domov důchodců Dobrá Voda</a:t>
            </a:r>
          </a:p>
        </p:txBody>
      </p:sp>
      <p:pic>
        <p:nvPicPr>
          <p:cNvPr id="5122" name="Picture 2" descr="C:\Users\Socialni0\Desktop\FACE7900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192688" cy="3987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sz="2700" b="1" dirty="0"/>
              <a:t>Příprava bylinných čajů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844824"/>
            <a:ext cx="6777317" cy="3987805"/>
          </a:xfrm>
        </p:spPr>
        <p:txBody>
          <a:bodyPr/>
          <a:lstStyle/>
          <a:p>
            <a:pPr marL="68580" indent="0">
              <a:buNone/>
            </a:pPr>
            <a:endParaRPr lang="cs-CZ" dirty="0"/>
          </a:p>
        </p:txBody>
      </p:sp>
      <p:pic>
        <p:nvPicPr>
          <p:cNvPr id="17410" name="Picture 2" descr="C:\Users\Socialni0\AppData\Local\Microsoft\Windows\Temporary Internet Files\Content.Outlook\OB9DKGMF\byliny na sušení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45" y="1844824"/>
            <a:ext cx="5283200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E121798-27BA-44CB-AC2E-CEE23F112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73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sz="2700" b="1" dirty="0" smtClean="0"/>
              <a:t>Sklizeň </a:t>
            </a:r>
            <a:r>
              <a:rPr lang="cs-CZ" sz="2700" b="1" dirty="0"/>
              <a:t>salátu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347845"/>
          </a:xfrm>
        </p:spPr>
        <p:txBody>
          <a:bodyPr/>
          <a:lstStyle/>
          <a:p>
            <a:pPr marL="68580" indent="0">
              <a:buNone/>
            </a:pPr>
            <a:endParaRPr lang="cs-CZ" dirty="0"/>
          </a:p>
        </p:txBody>
      </p:sp>
      <p:pic>
        <p:nvPicPr>
          <p:cNvPr id="14338" name="Picture 2" descr="C:\Users\Socialni0\AppData\Local\Microsoft\Windows\Temporary Internet Files\Content.Outlook\OB9DKGMF\salá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179682" cy="4634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63170B99-A1F1-45F2-9587-4BA9DA4C6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31" y="738454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5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sz="2700" b="1" dirty="0" smtClean="0"/>
              <a:t>Pampeliškový </a:t>
            </a:r>
            <a:r>
              <a:rPr lang="cs-CZ" sz="2700" b="1" dirty="0"/>
              <a:t>med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916832"/>
            <a:ext cx="6777317" cy="3915797"/>
          </a:xfrm>
        </p:spPr>
        <p:txBody>
          <a:bodyPr/>
          <a:lstStyle/>
          <a:p>
            <a:pPr marL="68580" indent="0">
              <a:buNone/>
            </a:pPr>
            <a:endParaRPr lang="cs-CZ" dirty="0"/>
          </a:p>
        </p:txBody>
      </p:sp>
      <p:pic>
        <p:nvPicPr>
          <p:cNvPr id="16386" name="Picture 2" descr="C:\Users\Socialni0\AppData\Local\Microsoft\Windows\Temporary Internet Files\Content.Outlook\OB9DKGMF\jitroc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811520" cy="4358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51D45AE-6C9C-401C-A82B-59CD10B8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51" y="1073939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90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</a:t>
            </a:r>
            <a:r>
              <a:rPr lang="cs-CZ" sz="2700" b="1" dirty="0"/>
              <a:t>Kopřivy a medvědí česnek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772816"/>
            <a:ext cx="6777317" cy="405981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8434" name="Picture 2" descr="C:\Users\Socialni0\AppData\Local\Microsoft\Windows\Temporary Internet Files\Content.Outlook\OB9DKGMF\kopřivy a medvědí česn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31" y="1797698"/>
            <a:ext cx="5546875" cy="4159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FBC56F8-CB4A-4826-97D0-D75824D42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1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20080"/>
          </a:xfrm>
        </p:spPr>
        <p:txBody>
          <a:bodyPr>
            <a:normAutofit/>
          </a:bodyPr>
          <a:lstStyle/>
          <a:p>
            <a:r>
              <a:rPr lang="cs-CZ" dirty="0"/>
              <a:t>      </a:t>
            </a:r>
            <a:r>
              <a:rPr lang="cs-CZ" sz="2400" b="1" dirty="0"/>
              <a:t>Příprava zázvorového sirupu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556792"/>
            <a:ext cx="6777317" cy="4275837"/>
          </a:xfrm>
        </p:spPr>
        <p:txBody>
          <a:bodyPr/>
          <a:lstStyle/>
          <a:p>
            <a:pPr marL="68580" indent="0">
              <a:buNone/>
            </a:pPr>
            <a:endParaRPr lang="cs-CZ" dirty="0"/>
          </a:p>
        </p:txBody>
      </p:sp>
      <p:pic>
        <p:nvPicPr>
          <p:cNvPr id="19458" name="Picture 2" descr="C:\Users\Socialni0\AppData\Local\Microsoft\Windows\Temporary Internet Files\Content.Outlook\OB9DKGMF\zázv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89" y="1597122"/>
            <a:ext cx="5546875" cy="4159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54BE669-6330-4F80-A707-60BF21D97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20713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4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57120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</a:t>
            </a:r>
            <a:r>
              <a:rPr lang="cs-CZ" sz="2700" b="1" dirty="0"/>
              <a:t>Jitrocelový sirup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700808"/>
            <a:ext cx="6777317" cy="413182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0482" name="Picture 2" descr="R:\Miriam\smyslovka\jitrocelový sirup\IMG_20180725_083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283200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8A0E012-1E04-41CA-83D9-65A1F3DC1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92721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6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55453"/>
          </a:xfrm>
        </p:spPr>
        <p:txBody>
          <a:bodyPr>
            <a:normAutofit fontScale="90000"/>
          </a:bodyPr>
          <a:lstStyle/>
          <a:p>
            <a:r>
              <a:rPr lang="cs-CZ" sz="2200" dirty="0"/>
              <a:t>      </a:t>
            </a:r>
            <a:r>
              <a:rPr lang="cs-CZ" sz="2200" b="1" dirty="0"/>
              <a:t>Domov důchodců Dobrá 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583142"/>
            <a:ext cx="6777317" cy="4249487"/>
          </a:xfrm>
        </p:spPr>
        <p:txBody>
          <a:bodyPr/>
          <a:lstStyle/>
          <a:p>
            <a:r>
              <a:rPr lang="cs-CZ" b="1" dirty="0"/>
              <a:t>Na jídelnách pobytových oddělení připravujeme relaxační posezení s využitím prvků zahradní a smyslové terapie, která lze doplnit: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Jemná masáž rukou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Příprava bylinných čajů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Příprava koktejlů ze sezónního či zmraženého ovoce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Výzdoba místností květy ze zahrady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Poslech relaxační hudby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28" y="1038127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38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/>
          </a:bodyPr>
          <a:lstStyle/>
          <a:p>
            <a:r>
              <a:rPr lang="cs-CZ" sz="2200" dirty="0"/>
              <a:t>       </a:t>
            </a:r>
            <a:r>
              <a:rPr lang="cs-CZ" sz="2200" b="1" dirty="0"/>
              <a:t>Domov důchodců Dobrá 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524794"/>
            <a:ext cx="6777317" cy="43078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Občerstvení s využitím vypěstovaných bylinek, kvítků sedmikrásek, lichořeřišnice, pampelišek…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Maska z okurkových slupek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dirty="0"/>
          </a:p>
          <a:p>
            <a:pPr marL="68580" indent="0">
              <a:buNone/>
            </a:pPr>
            <a:endParaRPr lang="cs-CZ" dirty="0"/>
          </a:p>
          <a:p>
            <a:pPr marL="68580" indent="0">
              <a:buNone/>
            </a:pPr>
            <a:r>
              <a:rPr lang="cs-CZ" dirty="0"/>
              <a:t>        </a:t>
            </a:r>
            <a:r>
              <a:rPr lang="cs-CZ" b="1" dirty="0"/>
              <a:t>k probuzení vnímání všemi smysly</a:t>
            </a:r>
          </a:p>
          <a:p>
            <a:pPr marL="68580" indent="0">
              <a:buNone/>
            </a:pPr>
            <a:endParaRPr lang="cs-CZ" dirty="0"/>
          </a:p>
          <a:p>
            <a:pPr marL="6858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prava 4"/>
          <p:cNvSpPr/>
          <p:nvPr/>
        </p:nvSpPr>
        <p:spPr>
          <a:xfrm>
            <a:off x="3635896" y="32501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67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24109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412776"/>
            <a:ext cx="6777317" cy="441985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5362" name="Picture 2" descr="C:\Users\Socialni0\AppData\Local\Microsoft\Windows\Temporary Internet Files\Content.Outlook\OB9DKGMF\okurk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6868160" cy="5151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06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/>
          </a:bodyPr>
          <a:lstStyle/>
          <a:p>
            <a:r>
              <a:rPr lang="cs-CZ" sz="2200" b="1" dirty="0"/>
              <a:t>          Domov důchodců Dobrá Voda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524794"/>
            <a:ext cx="6777317" cy="4307835"/>
          </a:xfrm>
        </p:spPr>
        <p:txBody>
          <a:bodyPr/>
          <a:lstStyle/>
          <a:p>
            <a:pPr marL="68580" indent="0">
              <a:buNone/>
            </a:pPr>
            <a:endParaRPr lang="cs-CZ" dirty="0"/>
          </a:p>
          <a:p>
            <a:pPr marL="68580" indent="0">
              <a:buNone/>
            </a:pPr>
            <a:endParaRPr lang="cs-CZ" dirty="0"/>
          </a:p>
          <a:p>
            <a:pPr marL="68580" indent="0">
              <a:buNone/>
            </a:pPr>
            <a:r>
              <a:rPr lang="cs-CZ" dirty="0"/>
              <a:t>Do smyslové terapie lze zařadit též</a:t>
            </a:r>
          </a:p>
          <a:p>
            <a:pPr marL="68580" indent="0">
              <a:buNone/>
            </a:pPr>
            <a:endParaRPr lang="cs-CZ" dirty="0"/>
          </a:p>
          <a:p>
            <a:pPr marL="68580" indent="0" algn="ctr">
              <a:buNone/>
            </a:pPr>
            <a:r>
              <a:rPr lang="cs-CZ" b="1" dirty="0"/>
              <a:t>cvičení zaměřené na péči o oči</a:t>
            </a:r>
          </a:p>
          <a:p>
            <a:pPr marL="68580" indent="0" algn="ctr">
              <a:buNone/>
            </a:pPr>
            <a:endParaRPr lang="cs-CZ" b="1" dirty="0"/>
          </a:p>
          <a:p>
            <a:pPr>
              <a:buFontTx/>
              <a:buChar char="-"/>
            </a:pPr>
            <a:r>
              <a:rPr lang="cs-CZ" dirty="0"/>
              <a:t>Probíhá v relaxační zahradě </a:t>
            </a:r>
          </a:p>
          <a:p>
            <a:pPr>
              <a:buFontTx/>
              <a:buChar char="-"/>
            </a:pPr>
            <a:r>
              <a:rPr lang="cs-CZ" dirty="0"/>
              <a:t>Při pozorování jednotlivých detailů rostlin dochází k novému rozměru vnímání, na který nejsme běžně zvyklí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13" y="1124744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Socialni0\Desktop\o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24794"/>
            <a:ext cx="1127284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36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57120"/>
          </a:xfrm>
        </p:spPr>
        <p:txBody>
          <a:bodyPr>
            <a:normAutofit fontScale="90000"/>
          </a:bodyPr>
          <a:lstStyle/>
          <a:p>
            <a:r>
              <a:rPr lang="cs-CZ" dirty="0"/>
              <a:t> </a:t>
            </a:r>
            <a:r>
              <a:rPr lang="cs-CZ" sz="2700" b="1" dirty="0"/>
              <a:t>D </a:t>
            </a:r>
            <a:r>
              <a:rPr lang="cs-CZ" sz="2400" b="1" dirty="0"/>
              <a:t>Domov důchodců Dobrá Voda</a:t>
            </a:r>
            <a:endParaRPr lang="cs-CZ" sz="2400" dirty="0"/>
          </a:p>
        </p:txBody>
      </p:sp>
      <p:pic>
        <p:nvPicPr>
          <p:cNvPr id="7170" name="Picture 2" descr="C:\Users\Socialni0\Desktop\FACE7914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31" y="1628775"/>
            <a:ext cx="6305550" cy="4203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BAF31F-B816-47DF-BC5B-F7C78754A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3067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504056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</a:t>
            </a:r>
            <a:r>
              <a:rPr lang="cs-CZ" sz="2700" b="1" dirty="0"/>
              <a:t>Cvičení periferie očí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347845"/>
          </a:xfrm>
        </p:spPr>
        <p:txBody>
          <a:bodyPr/>
          <a:lstStyle/>
          <a:p>
            <a:pPr marL="68580" indent="0">
              <a:buNone/>
            </a:pPr>
            <a:endParaRPr lang="cs-CZ" dirty="0"/>
          </a:p>
        </p:txBody>
      </p:sp>
      <p:pic>
        <p:nvPicPr>
          <p:cNvPr id="11267" name="Picture 3" descr="C:\Users\Socialni0\Desktop\IMG_20200825_142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811520" cy="4358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434555C-7AE5-4804-8C00-B3E43D20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92518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2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504056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</a:t>
            </a:r>
            <a:r>
              <a:rPr lang="cs-CZ" sz="2700" b="1" dirty="0" smtClean="0"/>
              <a:t>Cviční </a:t>
            </a:r>
            <a:r>
              <a:rPr lang="cs-CZ" sz="2700" b="1" dirty="0"/>
              <a:t>periferie očí</a:t>
            </a:r>
          </a:p>
        </p:txBody>
      </p:sp>
      <p:pic>
        <p:nvPicPr>
          <p:cNvPr id="12290" name="Picture 2" descr="C:\Users\Socialni0\Desktop\IMG_20200825_134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32" y="1484313"/>
            <a:ext cx="5797549" cy="4348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0B8933-B987-4476-A3CD-75288AF99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09626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32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cs-CZ" dirty="0"/>
          </a:p>
          <a:p>
            <a:pPr marL="68580" indent="0">
              <a:buNone/>
            </a:pPr>
            <a:r>
              <a:rPr lang="cs-CZ" sz="3600" b="1" dirty="0"/>
              <a:t>DĚKUJEME ZA POZORONOST!</a:t>
            </a:r>
          </a:p>
          <a:p>
            <a:pPr marL="68580" indent="0">
              <a:buNone/>
            </a:pPr>
            <a:endParaRPr lang="cs-CZ" sz="3600" b="1" dirty="0"/>
          </a:p>
          <a:p>
            <a:pPr marL="68580" indent="0">
              <a:buNone/>
            </a:pPr>
            <a:endParaRPr lang="cs-CZ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122071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5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r>
              <a:rPr lang="cs-CZ" dirty="0"/>
              <a:t>   </a:t>
            </a:r>
            <a:r>
              <a:rPr lang="cs-CZ" sz="2400" b="1" dirty="0"/>
              <a:t>Domov důchodců Dobrá Voda</a:t>
            </a:r>
          </a:p>
        </p:txBody>
      </p:sp>
      <p:pic>
        <p:nvPicPr>
          <p:cNvPr id="9218" name="Picture 2" descr="C:\Users\Socialni0\Desktop\FACE791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1099"/>
            <a:ext cx="6088855" cy="4059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FB4674-8E4F-448D-AEB2-BEA81974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3067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2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576064"/>
          </a:xfrm>
        </p:spPr>
        <p:txBody>
          <a:bodyPr>
            <a:normAutofit/>
          </a:bodyPr>
          <a:lstStyle/>
          <a:p>
            <a:r>
              <a:rPr lang="cs-CZ" sz="2400" dirty="0"/>
              <a:t>        </a:t>
            </a:r>
            <a:r>
              <a:rPr lang="cs-CZ" sz="2400" b="1" dirty="0"/>
              <a:t>Marie </a:t>
            </a:r>
            <a:r>
              <a:rPr lang="cs-CZ" sz="2400" b="1" dirty="0" err="1"/>
              <a:t>Koňariková</a:t>
            </a:r>
            <a:r>
              <a:rPr lang="cs-CZ" sz="2400" b="1" dirty="0"/>
              <a:t> - zahradnice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628800"/>
            <a:ext cx="6777317" cy="420382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cs-CZ" sz="2600" b="1" u="sng" dirty="0"/>
              <a:t>Zahradní terapie:</a:t>
            </a:r>
          </a:p>
          <a:p>
            <a:pPr marL="68580" indent="0">
              <a:buNone/>
            </a:pPr>
            <a:r>
              <a:rPr lang="cs-CZ" sz="2200" u="sng" dirty="0"/>
              <a:t>V rámci </a:t>
            </a:r>
            <a:r>
              <a:rPr lang="cs-CZ" sz="2200" u="sng" dirty="0" err="1"/>
              <a:t>rekostrukce</a:t>
            </a:r>
            <a:r>
              <a:rPr lang="cs-CZ" sz="2200" u="sng" dirty="0"/>
              <a:t> Domova též revitalizace parku</a:t>
            </a:r>
          </a:p>
          <a:p>
            <a:pPr>
              <a:buFontTx/>
              <a:buChar char="-"/>
            </a:pPr>
            <a:r>
              <a:rPr lang="cs-CZ" sz="2200" dirty="0"/>
              <a:t>Druh půdy (</a:t>
            </a:r>
            <a:r>
              <a:rPr lang="cs-CZ" sz="2200" dirty="0" err="1"/>
              <a:t>kyselinomilné</a:t>
            </a:r>
            <a:r>
              <a:rPr lang="cs-CZ" sz="2200" dirty="0"/>
              <a:t> keře, rostliny…)</a:t>
            </a:r>
          </a:p>
          <a:p>
            <a:pPr>
              <a:buFontTx/>
              <a:buChar char="-"/>
            </a:pPr>
            <a:r>
              <a:rPr lang="cs-CZ" sz="2200" dirty="0"/>
              <a:t>Květenství dle roční období – barevnost</a:t>
            </a:r>
          </a:p>
          <a:p>
            <a:pPr>
              <a:buFontTx/>
              <a:buChar char="-"/>
            </a:pPr>
            <a:r>
              <a:rPr lang="cs-CZ" sz="2200" dirty="0"/>
              <a:t>Vytváření stínu a následného soukromí – lavičky</a:t>
            </a:r>
          </a:p>
          <a:p>
            <a:pPr>
              <a:buFontTx/>
              <a:buChar char="-"/>
            </a:pPr>
            <a:r>
              <a:rPr lang="cs-CZ" sz="2200" dirty="0"/>
              <a:t>Zastoupení všech přírodních živlů – dřevo, kámen, voda, země</a:t>
            </a:r>
          </a:p>
          <a:p>
            <a:pPr>
              <a:buFontTx/>
              <a:buChar char="-"/>
            </a:pPr>
            <a:r>
              <a:rPr lang="cs-CZ" sz="2200" dirty="0"/>
              <a:t>Poptávka přímo od uživatelů</a:t>
            </a:r>
          </a:p>
          <a:p>
            <a:pPr>
              <a:buFontTx/>
              <a:buChar char="-"/>
            </a:pPr>
            <a:endParaRPr lang="cs-CZ" sz="22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6710"/>
            <a:ext cx="576064" cy="5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17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57120"/>
          </a:xfrm>
        </p:spPr>
        <p:txBody>
          <a:bodyPr>
            <a:normAutofit/>
          </a:bodyPr>
          <a:lstStyle/>
          <a:p>
            <a:r>
              <a:rPr lang="cs-CZ" sz="2200" dirty="0"/>
              <a:t>      </a:t>
            </a:r>
            <a:r>
              <a:rPr lang="cs-CZ" sz="2200" b="1" dirty="0"/>
              <a:t>Domov důchodců Dobrá Voda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78" y="980728"/>
            <a:ext cx="4286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ocialni0\Desktop\FACE7898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54" y="1557338"/>
            <a:ext cx="6412705" cy="427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71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24109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34784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7" name="Picture 3" descr="C:\Users\Socialni0\Desktop\fotky zahrada\IMG_20200519_125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820160" cy="510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cialni0\Desktop\fotky zahrada\IMG_20170526_072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005812"/>
            <a:ext cx="3657600" cy="5075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78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6214</TotalTime>
  <Words>709</Words>
  <Application>Microsoft Office PowerPoint</Application>
  <PresentationFormat>Předvádění na obrazovce (4:3)</PresentationFormat>
  <Paragraphs>132</Paragraphs>
  <Slides>52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3" baseType="lpstr">
      <vt:lpstr>Austin</vt:lpstr>
      <vt:lpstr>Smyslová aktivizace s využitím prvků zahradní terapie</vt:lpstr>
      <vt:lpstr>Domov důchodců Dobrá Voda</vt:lpstr>
      <vt:lpstr>     Domov důchodců Dobrá Voda</vt:lpstr>
      <vt:lpstr>       Domov důchodců Dobrá Voda</vt:lpstr>
      <vt:lpstr> D Domov důchodců Dobrá Voda</vt:lpstr>
      <vt:lpstr>   Domov důchodců Dobrá Voda</vt:lpstr>
      <vt:lpstr>        Marie Koňariková - zahradnice</vt:lpstr>
      <vt:lpstr>      Domov důchodců Dobrá Voda</vt:lpstr>
      <vt:lpstr>Prezentace aplikace PowerPoint</vt:lpstr>
      <vt:lpstr>Prezentace aplikace PowerPoint</vt:lpstr>
      <vt:lpstr>Prezentace aplikace PowerPoint</vt:lpstr>
      <vt:lpstr>Prezentace aplikace PowerPoint</vt:lpstr>
      <vt:lpstr>     Relaxační zahrada</vt:lpstr>
      <vt:lpstr>    Relaxační zahrada</vt:lpstr>
      <vt:lpstr>     Výzdoba chodeb</vt:lpstr>
      <vt:lpstr>    Výzdoba chodeb</vt:lpstr>
      <vt:lpstr>      Výzdoba kanceláří</vt:lpstr>
      <vt:lpstr>      Aranžmá květin</vt:lpstr>
      <vt:lpstr>     Výzdoba Domova ke svátkům (vánoce,                        velikonoce, aj.)</vt:lpstr>
      <vt:lpstr>      Bylinková zahrádka</vt:lpstr>
      <vt:lpstr>Prezentace aplikace PowerPoint</vt:lpstr>
      <vt:lpstr>Práce se zahradou</vt:lpstr>
      <vt:lpstr>    Miriam Galiová – aktivizační pracovník</vt:lpstr>
      <vt:lpstr>     Domov důchodců Dobrá Voda</vt:lpstr>
      <vt:lpstr>     Domov důchodců Dobrá Voda</vt:lpstr>
      <vt:lpstr>      Příprava truhlíků – očištění, nátěr, nová zemina</vt:lpstr>
      <vt:lpstr>              Výsev semínek do miniskleníků, následné pikýrování a přesazování do větších květináčů a truhlíků (př. výsadba salátu) </vt:lpstr>
      <vt:lpstr>      Dělba práce – výsadba a její popis</vt:lpstr>
      <vt:lpstr>Prezentace aplikace PowerPoint</vt:lpstr>
      <vt:lpstr>     Domov důchodců Dobrá Voda</vt:lpstr>
      <vt:lpstr>Prezentace aplikace PowerPoint</vt:lpstr>
      <vt:lpstr> 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Domov důchodců Dobrá Voda</vt:lpstr>
      <vt:lpstr>       Domov důchodců Dobrá Voda</vt:lpstr>
      <vt:lpstr>     Příprava bylinných čajů</vt:lpstr>
      <vt:lpstr>     Sklizeň salátu</vt:lpstr>
      <vt:lpstr>     Pampeliškový med</vt:lpstr>
      <vt:lpstr>      Kopřivy a medvědí česnek</vt:lpstr>
      <vt:lpstr>      Příprava zázvorového sirupu</vt:lpstr>
      <vt:lpstr>      Jitrocelový sirup</vt:lpstr>
      <vt:lpstr>      Domov důchodců Dobrá Voda</vt:lpstr>
      <vt:lpstr>       Domov důchodců Dobrá Voda</vt:lpstr>
      <vt:lpstr>Prezentace aplikace PowerPoint</vt:lpstr>
      <vt:lpstr>          Domov důchodců Dobrá Voda</vt:lpstr>
      <vt:lpstr>       Cvičení periferie očí</vt:lpstr>
      <vt:lpstr>       Cviční periferie očí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Smyslová aktivizace s využitím prvků zahradní terapie</dc:title>
  <dc:creator>Renata Tetourová</dc:creator>
  <cp:lastModifiedBy>Renata Tetourová</cp:lastModifiedBy>
  <cp:revision>64</cp:revision>
  <cp:lastPrinted>2020-08-25T06:20:25Z</cp:lastPrinted>
  <dcterms:created xsi:type="dcterms:W3CDTF">2020-08-18T08:34:57Z</dcterms:created>
  <dcterms:modified xsi:type="dcterms:W3CDTF">2020-08-31T12:17:03Z</dcterms:modified>
</cp:coreProperties>
</file>