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Lst>
  <p:notesMasterIdLst>
    <p:notesMasterId r:id="rId29"/>
  </p:notesMasterIdLst>
  <p:sldIdLst>
    <p:sldId id="256" r:id="rId2"/>
    <p:sldId id="262" r:id="rId3"/>
    <p:sldId id="273" r:id="rId4"/>
    <p:sldId id="263" r:id="rId5"/>
    <p:sldId id="257" r:id="rId6"/>
    <p:sldId id="258" r:id="rId7"/>
    <p:sldId id="264" r:id="rId8"/>
    <p:sldId id="265" r:id="rId9"/>
    <p:sldId id="266" r:id="rId10"/>
    <p:sldId id="268" r:id="rId11"/>
    <p:sldId id="259" r:id="rId12"/>
    <p:sldId id="274" r:id="rId13"/>
    <p:sldId id="275" r:id="rId14"/>
    <p:sldId id="283" r:id="rId15"/>
    <p:sldId id="278" r:id="rId16"/>
    <p:sldId id="261" r:id="rId17"/>
    <p:sldId id="276" r:id="rId18"/>
    <p:sldId id="277" r:id="rId19"/>
    <p:sldId id="281" r:id="rId20"/>
    <p:sldId id="279" r:id="rId21"/>
    <p:sldId id="282" r:id="rId22"/>
    <p:sldId id="280" r:id="rId23"/>
    <p:sldId id="270" r:id="rId24"/>
    <p:sldId id="271" r:id="rId25"/>
    <p:sldId id="272" r:id="rId26"/>
    <p:sldId id="284" r:id="rId27"/>
    <p:sldId id="267"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ška Bílková" initials="EB" lastIdx="1" clrIdx="0">
    <p:extLst>
      <p:ext uri="{19B8F6BF-5375-455C-9EA6-DF929625EA0E}">
        <p15:presenceInfo xmlns:p15="http://schemas.microsoft.com/office/powerpoint/2012/main" userId="Eliška Bílková"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85787" autoAdjust="0"/>
  </p:normalViewPr>
  <p:slideViewPr>
    <p:cSldViewPr snapToGrid="0">
      <p:cViewPr varScale="1">
        <p:scale>
          <a:sx n="49" d="100"/>
          <a:sy n="49" d="100"/>
        </p:scale>
        <p:origin x="9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11T18:05:20.031" idx="1">
    <p:pos x="7092" y="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F608DD-5303-4AA9-B0FF-080642E68A7D}" type="datetimeFigureOut">
              <a:rPr lang="cs-CZ" smtClean="0"/>
              <a:t>12.05.2021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D90A62-398C-42CA-B420-4DAF7CF1DF02}" type="slidenum">
              <a:rPr lang="cs-CZ" smtClean="0"/>
              <a:t>‹#›</a:t>
            </a:fld>
            <a:endParaRPr lang="cs-CZ"/>
          </a:p>
        </p:txBody>
      </p:sp>
    </p:spTree>
    <p:extLst>
      <p:ext uri="{BB962C8B-B14F-4D97-AF65-F5344CB8AC3E}">
        <p14:creationId xmlns:p14="http://schemas.microsoft.com/office/powerpoint/2010/main" val="2524605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Dítě s vadou sluchu o toto vnímání přichází – ztrácí povědomou prostorovou orientaci a tím se sníží jeho pocit jistoty a koordinace.</a:t>
            </a:r>
          </a:p>
          <a:p>
            <a:endParaRPr lang="cs-CZ" dirty="0"/>
          </a:p>
        </p:txBody>
      </p:sp>
      <p:sp>
        <p:nvSpPr>
          <p:cNvPr id="4" name="Zástupný symbol pro číslo snímku 3"/>
          <p:cNvSpPr>
            <a:spLocks noGrp="1"/>
          </p:cNvSpPr>
          <p:nvPr>
            <p:ph type="sldNum" sz="quarter" idx="5"/>
          </p:nvPr>
        </p:nvSpPr>
        <p:spPr/>
        <p:txBody>
          <a:bodyPr/>
          <a:lstStyle/>
          <a:p>
            <a:fld id="{32D90A62-398C-42CA-B420-4DAF7CF1DF02}" type="slidenum">
              <a:rPr lang="cs-CZ" smtClean="0"/>
              <a:t>2</a:t>
            </a:fld>
            <a:endParaRPr lang="cs-CZ"/>
          </a:p>
        </p:txBody>
      </p:sp>
    </p:spTree>
    <p:extLst>
      <p:ext uri="{BB962C8B-B14F-4D97-AF65-F5344CB8AC3E}">
        <p14:creationId xmlns:p14="http://schemas.microsoft.com/office/powerpoint/2010/main" val="1987734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a:t>Vstupné</a:t>
            </a:r>
            <a:r>
              <a:rPr lang="cs-CZ" dirty="0"/>
              <a:t> 12 euro zahrada a 2 eura hrad</a:t>
            </a:r>
          </a:p>
          <a:p>
            <a:r>
              <a:rPr lang="cs-CZ" dirty="0"/>
              <a:t>Zahrady </a:t>
            </a:r>
            <a:r>
              <a:rPr lang="cs-CZ" dirty="0" err="1"/>
              <a:t>Ninfa</a:t>
            </a:r>
            <a:r>
              <a:rPr lang="cs-CZ" dirty="0"/>
              <a:t> ve střední </a:t>
            </a:r>
            <a:r>
              <a:rPr lang="cs-CZ" dirty="0" err="1"/>
              <a:t>itálii</a:t>
            </a:r>
            <a:r>
              <a:rPr lang="cs-CZ" dirty="0"/>
              <a:t>, Jedna z nejkrásnějších italských zahrad </a:t>
            </a:r>
            <a:r>
              <a:rPr lang="cs-CZ" dirty="0" err="1"/>
              <a:t>Ninfa</a:t>
            </a:r>
            <a:r>
              <a:rPr lang="cs-CZ" dirty="0"/>
              <a:t> (</a:t>
            </a:r>
            <a:r>
              <a:rPr lang="cs-CZ" dirty="0" err="1"/>
              <a:t>Giardini</a:t>
            </a:r>
            <a:r>
              <a:rPr lang="cs-CZ" dirty="0"/>
              <a:t> di </a:t>
            </a:r>
            <a:r>
              <a:rPr lang="cs-CZ" dirty="0" err="1"/>
              <a:t>Ninfa</a:t>
            </a:r>
            <a:r>
              <a:rPr lang="cs-CZ" dirty="0"/>
              <a:t>) se nachází asi 65 km jihovýchodně od Říma se v oblasti </a:t>
            </a:r>
            <a:r>
              <a:rPr lang="cs-CZ" dirty="0" err="1"/>
              <a:t>Lazia</a:t>
            </a:r>
            <a:r>
              <a:rPr lang="cs-CZ" dirty="0"/>
              <a:t>. Město </a:t>
            </a:r>
            <a:r>
              <a:rPr lang="cs-CZ" dirty="0" err="1"/>
              <a:t>Ninfa</a:t>
            </a:r>
            <a:r>
              <a:rPr lang="cs-CZ" dirty="0"/>
              <a:t>, jehož historie sahá až do období Římské říše, bylo ve středověku opuštěno kvůli Malárii a zcela zchátralo. Teprve ve 20. století byly zarostlé ruiny zakomponovány do romantické zahrady anglického stylu s výhledem na pohoří </a:t>
            </a:r>
            <a:r>
              <a:rPr lang="cs-CZ" dirty="0" err="1"/>
              <a:t>Monti</a:t>
            </a:r>
            <a:r>
              <a:rPr lang="cs-CZ" dirty="0"/>
              <a:t> </a:t>
            </a:r>
            <a:r>
              <a:rPr lang="cs-CZ" dirty="0" err="1"/>
              <a:t>Lepiny</a:t>
            </a:r>
            <a:r>
              <a:rPr lang="cs-CZ" dirty="0"/>
              <a:t>. Zahradou protéká řeka, která dodává místu půvab</a:t>
            </a:r>
          </a:p>
        </p:txBody>
      </p:sp>
      <p:sp>
        <p:nvSpPr>
          <p:cNvPr id="4" name="Zástupný symbol pro číslo snímku 3"/>
          <p:cNvSpPr>
            <a:spLocks noGrp="1"/>
          </p:cNvSpPr>
          <p:nvPr>
            <p:ph type="sldNum" sz="quarter" idx="5"/>
          </p:nvPr>
        </p:nvSpPr>
        <p:spPr/>
        <p:txBody>
          <a:bodyPr/>
          <a:lstStyle/>
          <a:p>
            <a:fld id="{32D90A62-398C-42CA-B420-4DAF7CF1DF02}" type="slidenum">
              <a:rPr lang="cs-CZ" smtClean="0"/>
              <a:t>14</a:t>
            </a:fld>
            <a:endParaRPr lang="cs-CZ"/>
          </a:p>
        </p:txBody>
      </p:sp>
    </p:spTree>
    <p:extLst>
      <p:ext uri="{BB962C8B-B14F-4D97-AF65-F5344CB8AC3E}">
        <p14:creationId xmlns:p14="http://schemas.microsoft.com/office/powerpoint/2010/main" val="3878206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effectLst/>
                <a:latin typeface="Arial" panose="020B0604020202020204" pitchFamily="34" charset="0"/>
              </a:rPr>
              <a:t>Ve středověkých klášterech byly využívány zahrady, coby pozemské vyjádření rajské zahrady, nejen pro procházky a odpočinek, ale též pro aktivní práci a jako léčebný prostředek v zeleninových a bylinkových zahradách a v sadech</a:t>
            </a:r>
          </a:p>
          <a:p>
            <a:r>
              <a:rPr lang="cs-CZ" dirty="0">
                <a:effectLst/>
                <a:latin typeface="Arial" panose="020B0604020202020204" pitchFamily="34" charset="0"/>
              </a:rPr>
              <a:t>samozásobitelské zahrady a farmy, byly budovány při klášterních nemocnicích, invalidovnách, domech pro choromyslné, a dalších charitativních zařízeních.</a:t>
            </a:r>
            <a:endParaRPr lang="cs-CZ" dirty="0"/>
          </a:p>
        </p:txBody>
      </p:sp>
      <p:sp>
        <p:nvSpPr>
          <p:cNvPr id="4" name="Zástupný symbol pro číslo snímku 3"/>
          <p:cNvSpPr>
            <a:spLocks noGrp="1"/>
          </p:cNvSpPr>
          <p:nvPr>
            <p:ph type="sldNum" sz="quarter" idx="5"/>
          </p:nvPr>
        </p:nvSpPr>
        <p:spPr/>
        <p:txBody>
          <a:bodyPr/>
          <a:lstStyle/>
          <a:p>
            <a:fld id="{32D90A62-398C-42CA-B420-4DAF7CF1DF02}" type="slidenum">
              <a:rPr lang="cs-CZ" smtClean="0"/>
              <a:t>15</a:t>
            </a:fld>
            <a:endParaRPr lang="cs-CZ"/>
          </a:p>
        </p:txBody>
      </p:sp>
    </p:spTree>
    <p:extLst>
      <p:ext uri="{BB962C8B-B14F-4D97-AF65-F5344CB8AC3E}">
        <p14:creationId xmlns:p14="http://schemas.microsoft.com/office/powerpoint/2010/main" val="2494687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V  </a:t>
            </a:r>
            <a:r>
              <a:rPr lang="cs-CZ" dirty="0" err="1"/>
              <a:t>bologni</a:t>
            </a:r>
            <a:r>
              <a:rPr lang="cs-CZ" dirty="0"/>
              <a:t> může zaměřit na studium všech druhů rostlin. Tento studijní obor však může zahrnovat i zahradní design, </a:t>
            </a:r>
            <a:r>
              <a:rPr lang="cs-CZ" dirty="0" err="1"/>
              <a:t>arboristiku</a:t>
            </a:r>
            <a:r>
              <a:rPr lang="cs-CZ" dirty="0"/>
              <a:t> a hospodaření s půdou. S těmito znalostmi a porozuměním mohou zahradníci zvážit vstup do všech druhů kariéry včetně marketingu, výuky nebo prodeje.</a:t>
            </a:r>
          </a:p>
          <a:p>
            <a:endParaRPr lang="cs-CZ" dirty="0"/>
          </a:p>
        </p:txBody>
      </p:sp>
      <p:sp>
        <p:nvSpPr>
          <p:cNvPr id="4" name="Zástupný symbol pro číslo snímku 3"/>
          <p:cNvSpPr>
            <a:spLocks noGrp="1"/>
          </p:cNvSpPr>
          <p:nvPr>
            <p:ph type="sldNum" sz="quarter" idx="5"/>
          </p:nvPr>
        </p:nvSpPr>
        <p:spPr/>
        <p:txBody>
          <a:bodyPr/>
          <a:lstStyle/>
          <a:p>
            <a:fld id="{32D90A62-398C-42CA-B420-4DAF7CF1DF02}" type="slidenum">
              <a:rPr lang="cs-CZ" smtClean="0"/>
              <a:t>16</a:t>
            </a:fld>
            <a:endParaRPr lang="cs-CZ"/>
          </a:p>
        </p:txBody>
      </p:sp>
    </p:spTree>
    <p:extLst>
      <p:ext uri="{BB962C8B-B14F-4D97-AF65-F5344CB8AC3E}">
        <p14:creationId xmlns:p14="http://schemas.microsoft.com/office/powerpoint/2010/main" val="4170546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 to vlastně institut zahradní terapie. </a:t>
            </a:r>
          </a:p>
          <a:p>
            <a:r>
              <a:rPr lang="cs-CZ" dirty="0"/>
              <a:t>Jako </a:t>
            </a:r>
            <a:r>
              <a:rPr lang="cs-CZ" dirty="0" err="1"/>
              <a:t>unás</a:t>
            </a:r>
            <a:r>
              <a:rPr lang="cs-CZ" dirty="0"/>
              <a:t> jsou vydávané ty plakety s ježečkem, tak tato instituce vydává oprávnění terapii provádět a nabízí školení v oblasti plánování zeleně ve strukturách péče a pomoci.</a:t>
            </a:r>
          </a:p>
          <a:p>
            <a:endParaRPr lang="cs-CZ" dirty="0"/>
          </a:p>
          <a:p>
            <a:r>
              <a:rPr lang="cs-CZ" dirty="0"/>
              <a:t>Projekty ,-které jsem našla se zaměřují na seniory, na přestavbu zahrad u domovů pro seniory, u nemocnic a na výstavbu nových areálů pro terapeutické účely. Hodně pro ortopedii a psychiatrii</a:t>
            </a:r>
          </a:p>
        </p:txBody>
      </p:sp>
      <p:sp>
        <p:nvSpPr>
          <p:cNvPr id="4" name="Zástupný symbol pro číslo snímku 3"/>
          <p:cNvSpPr>
            <a:spLocks noGrp="1"/>
          </p:cNvSpPr>
          <p:nvPr>
            <p:ph type="sldNum" sz="quarter" idx="5"/>
          </p:nvPr>
        </p:nvSpPr>
        <p:spPr/>
        <p:txBody>
          <a:bodyPr/>
          <a:lstStyle/>
          <a:p>
            <a:fld id="{32D90A62-398C-42CA-B420-4DAF7CF1DF02}" type="slidenum">
              <a:rPr lang="cs-CZ" smtClean="0"/>
              <a:t>19</a:t>
            </a:fld>
            <a:endParaRPr lang="cs-CZ"/>
          </a:p>
        </p:txBody>
      </p:sp>
    </p:spTree>
    <p:extLst>
      <p:ext uri="{BB962C8B-B14F-4D97-AF65-F5344CB8AC3E}">
        <p14:creationId xmlns:p14="http://schemas.microsoft.com/office/powerpoint/2010/main" val="2946596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Toto je z </a:t>
            </a:r>
            <a:r>
              <a:rPr lang="cs-CZ" dirty="0" err="1"/>
              <a:t>googlu</a:t>
            </a:r>
            <a:r>
              <a:rPr lang="cs-CZ" dirty="0"/>
              <a:t> překladače úvod italských stránek </a:t>
            </a:r>
            <a:r>
              <a:rPr lang="cs-CZ" dirty="0" err="1"/>
              <a:t>Healthing</a:t>
            </a:r>
            <a:r>
              <a:rPr lang="cs-CZ" dirty="0"/>
              <a:t> </a:t>
            </a:r>
            <a:r>
              <a:rPr lang="cs-CZ" dirty="0" err="1"/>
              <a:t>gardens</a:t>
            </a:r>
            <a:r>
              <a:rPr lang="cs-CZ" dirty="0"/>
              <a:t>. Nejde jen o absenci nemoci, ale také o celkovou pohodu </a:t>
            </a:r>
            <a:r>
              <a:rPr lang="cs-CZ" dirty="0" err="1"/>
              <a:t>človka</a:t>
            </a:r>
            <a:r>
              <a:rPr lang="cs-CZ" dirty="0"/>
              <a:t>.</a:t>
            </a:r>
          </a:p>
        </p:txBody>
      </p:sp>
      <p:sp>
        <p:nvSpPr>
          <p:cNvPr id="4" name="Zástupný symbol pro číslo snímku 3"/>
          <p:cNvSpPr>
            <a:spLocks noGrp="1"/>
          </p:cNvSpPr>
          <p:nvPr>
            <p:ph type="sldNum" sz="quarter" idx="5"/>
          </p:nvPr>
        </p:nvSpPr>
        <p:spPr/>
        <p:txBody>
          <a:bodyPr/>
          <a:lstStyle/>
          <a:p>
            <a:fld id="{32D90A62-398C-42CA-B420-4DAF7CF1DF02}" type="slidenum">
              <a:rPr lang="cs-CZ" smtClean="0"/>
              <a:t>20</a:t>
            </a:fld>
            <a:endParaRPr lang="cs-CZ"/>
          </a:p>
        </p:txBody>
      </p:sp>
    </p:spTree>
    <p:extLst>
      <p:ext uri="{BB962C8B-B14F-4D97-AF65-F5344CB8AC3E}">
        <p14:creationId xmlns:p14="http://schemas.microsoft.com/office/powerpoint/2010/main" val="1675179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it-IT" b="1" dirty="0"/>
              <a:t>Andrea, Francesco, </a:t>
            </a:r>
            <a:r>
              <a:rPr lang="it-IT" dirty="0"/>
              <a:t>and</a:t>
            </a:r>
            <a:r>
              <a:rPr lang="it-IT" b="1" dirty="0"/>
              <a:t> Paolo Mati</a:t>
            </a:r>
            <a:r>
              <a:rPr lang="cs-CZ" dirty="0"/>
              <a:t>Podniky společností GRUPPO MATI 1909 se točí kolem produkce zahradnických školek a nabízejí kvalitní výrobky a služby světu okrasných rostlin a zahrad. Kromě školky existuje poradenská a plánovací služba pro zahrady všech tvarů a velikostí se zkušenými zahradními specialisty, kteří provádějí každý projekt, včetně vedlejších prací. Za účelem šíření zelené kultury je organizováno školení pro nadšence a profesionály, kteří chtějí rozšířit své znalosti.</a:t>
            </a:r>
          </a:p>
        </p:txBody>
      </p:sp>
      <p:sp>
        <p:nvSpPr>
          <p:cNvPr id="4" name="Zástupný symbol pro číslo snímku 3"/>
          <p:cNvSpPr>
            <a:spLocks noGrp="1"/>
          </p:cNvSpPr>
          <p:nvPr>
            <p:ph type="sldNum" sz="quarter" idx="5"/>
          </p:nvPr>
        </p:nvSpPr>
        <p:spPr/>
        <p:txBody>
          <a:bodyPr/>
          <a:lstStyle/>
          <a:p>
            <a:fld id="{32D90A62-398C-42CA-B420-4DAF7CF1DF02}" type="slidenum">
              <a:rPr lang="cs-CZ" smtClean="0"/>
              <a:t>23</a:t>
            </a:fld>
            <a:endParaRPr lang="cs-CZ"/>
          </a:p>
        </p:txBody>
      </p:sp>
    </p:spTree>
    <p:extLst>
      <p:ext uri="{BB962C8B-B14F-4D97-AF65-F5344CB8AC3E}">
        <p14:creationId xmlns:p14="http://schemas.microsoft.com/office/powerpoint/2010/main" val="1037397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MATI 1909 má divizi věnovanou designu a konstrukci terapeutických zahrad, míst, která mají pozitivní vliv na náladu a zdraví pacienta, se schopností v některých případech omezit užívání léků. Díky partnerství Andrea Mati s některými univerzitami, výzkumnými středisky a společnostmi specializujícími se na nefarmakologické terapie se MATI 1909 specializuje na návrhy zahrad zaměřené na fyzické, psychologické a sociální potřeby lidí postižených těmito chorobami, přičemž pozornost věnuje také členům rodiny , přátelé a personál péče. V centru MATI 1909 byla vytvořena modelová zahrada věnovaná Alzheimerově chorobě, která má pomoci pacientům a jejich pečovatelům relaxovat prostřednictvím smyslových, hmatových, čichových, sluchových a vizuálních podnětů, které vytvářejí pocit pohody snížením možných lékové režimy. Zahrada byla prováděna společně s </a:t>
            </a:r>
            <a:r>
              <a:rPr lang="cs-CZ" dirty="0" err="1"/>
              <a:t>Generali</a:t>
            </a:r>
            <a:r>
              <a:rPr lang="cs-CZ" dirty="0"/>
              <a:t> </a:t>
            </a:r>
            <a:r>
              <a:rPr lang="cs-CZ" dirty="0" err="1"/>
              <a:t>Arredamenti</a:t>
            </a:r>
            <a:r>
              <a:rPr lang="cs-CZ" dirty="0"/>
              <a:t>, společností </a:t>
            </a:r>
            <a:r>
              <a:rPr lang="cs-CZ" dirty="0" err="1"/>
              <a:t>Pistoia</a:t>
            </a:r>
            <a:r>
              <a:rPr lang="cs-CZ" dirty="0"/>
              <a:t> specializující se na terapeutické prostředí pro vývoj nefarmakologických intervencí. Zahrada je soustředěna kolem vonných a aromatických rostlin s prodlouženým kvetením kvůli jejich terapeutickému účinku na pacienta. V roce 2018 budou vybudovány zahrady určené pro autismus a </a:t>
            </a:r>
            <a:r>
              <a:rPr lang="cs-CZ" dirty="0" err="1"/>
              <a:t>Downov</a:t>
            </a:r>
            <a:r>
              <a:rPr lang="cs-CZ" dirty="0"/>
              <a:t> syndrom.</a:t>
            </a:r>
          </a:p>
        </p:txBody>
      </p:sp>
      <p:sp>
        <p:nvSpPr>
          <p:cNvPr id="4" name="Zástupný symbol pro číslo snímku 3"/>
          <p:cNvSpPr>
            <a:spLocks noGrp="1"/>
          </p:cNvSpPr>
          <p:nvPr>
            <p:ph type="sldNum" sz="quarter" idx="5"/>
          </p:nvPr>
        </p:nvSpPr>
        <p:spPr/>
        <p:txBody>
          <a:bodyPr/>
          <a:lstStyle/>
          <a:p>
            <a:fld id="{32D90A62-398C-42CA-B420-4DAF7CF1DF02}" type="slidenum">
              <a:rPr lang="cs-CZ" smtClean="0"/>
              <a:t>24</a:t>
            </a:fld>
            <a:endParaRPr lang="cs-CZ"/>
          </a:p>
        </p:txBody>
      </p:sp>
    </p:spTree>
    <p:extLst>
      <p:ext uri="{BB962C8B-B14F-4D97-AF65-F5344CB8AC3E}">
        <p14:creationId xmlns:p14="http://schemas.microsoft.com/office/powerpoint/2010/main" val="3377565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32D90A62-398C-42CA-B420-4DAF7CF1DF02}" type="slidenum">
              <a:rPr lang="cs-CZ" smtClean="0"/>
              <a:t>25</a:t>
            </a:fld>
            <a:endParaRPr lang="cs-CZ"/>
          </a:p>
        </p:txBody>
      </p:sp>
    </p:spTree>
    <p:extLst>
      <p:ext uri="{BB962C8B-B14F-4D97-AF65-F5344CB8AC3E}">
        <p14:creationId xmlns:p14="http://schemas.microsoft.com/office/powerpoint/2010/main" val="3489425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Plán zahrady ve skutečnosti předvídal vytvoření různých cest, které stimulují smysly návštěvníků. Pracujeme se zdravotně postiženými zejména tím, že jim také nabízíme pracovní příležitosti, průlom, který se promítá do důležité společenské události “.</a:t>
            </a:r>
          </a:p>
          <a:p>
            <a:endParaRPr lang="cs-CZ" dirty="0"/>
          </a:p>
          <a:p>
            <a:r>
              <a:rPr lang="cs-CZ" dirty="0"/>
              <a:t>Zahrada je vlastně jeden velký skleník. Obsahuje a chrání rostliny z pěti kontinentů.</a:t>
            </a:r>
          </a:p>
          <a:p>
            <a:endParaRPr lang="cs-CZ" dirty="0"/>
          </a:p>
        </p:txBody>
      </p:sp>
      <p:sp>
        <p:nvSpPr>
          <p:cNvPr id="4" name="Zástupný symbol pro číslo snímku 3"/>
          <p:cNvSpPr>
            <a:spLocks noGrp="1"/>
          </p:cNvSpPr>
          <p:nvPr>
            <p:ph type="sldNum" sz="quarter" idx="5"/>
          </p:nvPr>
        </p:nvSpPr>
        <p:spPr/>
        <p:txBody>
          <a:bodyPr/>
          <a:lstStyle/>
          <a:p>
            <a:fld id="{32D90A62-398C-42CA-B420-4DAF7CF1DF02}" type="slidenum">
              <a:rPr lang="cs-CZ" smtClean="0"/>
              <a:t>26</a:t>
            </a:fld>
            <a:endParaRPr lang="cs-CZ"/>
          </a:p>
        </p:txBody>
      </p:sp>
    </p:spTree>
    <p:extLst>
      <p:ext uri="{BB962C8B-B14F-4D97-AF65-F5344CB8AC3E}">
        <p14:creationId xmlns:p14="http://schemas.microsoft.com/office/powerpoint/2010/main" val="1563037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Nedoslýchavý je ten člověk, který má nějakou vadu sluchu, má nějakou ztrátu sluchu, ale pomocí techniky může slyšet a důležité je, že může rozumět mluvené řeči. Alespoň v tichém prostředí. Člověk </a:t>
            </a:r>
            <a:r>
              <a:rPr lang="cs-CZ" b="1" dirty="0"/>
              <a:t>neslyšící</a:t>
            </a:r>
            <a:r>
              <a:rPr lang="cs-CZ" dirty="0"/>
              <a:t> toto nemůže. Ten má tak velikou ztrátu sluchu, že ani s technickým pomůckami to není možné.</a:t>
            </a:r>
          </a:p>
          <a:p>
            <a:endParaRPr lang="cs-CZ" dirty="0"/>
          </a:p>
        </p:txBody>
      </p:sp>
      <p:sp>
        <p:nvSpPr>
          <p:cNvPr id="4" name="Zástupný symbol pro číslo snímku 3"/>
          <p:cNvSpPr>
            <a:spLocks noGrp="1"/>
          </p:cNvSpPr>
          <p:nvPr>
            <p:ph type="sldNum" sz="quarter" idx="5"/>
          </p:nvPr>
        </p:nvSpPr>
        <p:spPr/>
        <p:txBody>
          <a:bodyPr/>
          <a:lstStyle/>
          <a:p>
            <a:fld id="{32D90A62-398C-42CA-B420-4DAF7CF1DF02}" type="slidenum">
              <a:rPr lang="cs-CZ" smtClean="0"/>
              <a:t>3</a:t>
            </a:fld>
            <a:endParaRPr lang="cs-CZ"/>
          </a:p>
        </p:txBody>
      </p:sp>
    </p:spTree>
    <p:extLst>
      <p:ext uri="{BB962C8B-B14F-4D97-AF65-F5344CB8AC3E}">
        <p14:creationId xmlns:p14="http://schemas.microsoft.com/office/powerpoint/2010/main" val="907717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Je vhodné, při nějakých seminářích nebo přednáškách, nebo před samotným vysvětlováním, co se bude v zahradě dělat počkat až se na vás budou všichni dívat, upoutat pozornost a  uvést téma… třeba větou – A teď budeme přesazovat květiny a pak až vysvětlovat podrobněji postup. Když budou vědět o čem mluvíte, snáze se jim odezírá. Je potřeba mluvit trochu pomaleji, mít dobré světelné podmínky- při šeru na Vás nebudou vidět, nestát od nich daleko, aby dobře viděli. Neotáčet se zády, když mluvíte. </a:t>
            </a:r>
          </a:p>
        </p:txBody>
      </p:sp>
      <p:sp>
        <p:nvSpPr>
          <p:cNvPr id="4" name="Zástupný symbol pro číslo snímku 3"/>
          <p:cNvSpPr>
            <a:spLocks noGrp="1"/>
          </p:cNvSpPr>
          <p:nvPr>
            <p:ph type="sldNum" sz="quarter" idx="5"/>
          </p:nvPr>
        </p:nvSpPr>
        <p:spPr/>
        <p:txBody>
          <a:bodyPr/>
          <a:lstStyle/>
          <a:p>
            <a:fld id="{32D90A62-398C-42CA-B420-4DAF7CF1DF02}" type="slidenum">
              <a:rPr lang="cs-CZ" smtClean="0"/>
              <a:t>4</a:t>
            </a:fld>
            <a:endParaRPr lang="cs-CZ"/>
          </a:p>
        </p:txBody>
      </p:sp>
    </p:spTree>
    <p:extLst>
      <p:ext uri="{BB962C8B-B14F-4D97-AF65-F5344CB8AC3E}">
        <p14:creationId xmlns:p14="http://schemas.microsoft.com/office/powerpoint/2010/main" val="2005968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Při výběru květin do terapeutické zahrady pro neslyšící jsem se zaměřila na pestrost a barevnost květin a různou strukturu. Je pravda, že neslyšící vnímají okolní svět primárně zrakem takže s nadsázkou řečeno co neuvidí, to nepoznají- I proto je skvělé, když rodiče vedou své neslyšící dítě do zahrady a přímo nad záhonkem mu znakují nebo vysvětlují co je to, jak to tam roste, co tam roste atd. Další fakt, co je třeba si uvědomit je, že neslyšící nevnímají zvuky, které jsou pro nás v zahradě běžné… slyšíme, jak šustí tráva, jak zpívají ptáci, jak zurčí voda, jak chrastí makovice atd. jediný prostředek jak tyto vjem aspoň trochu zprostředkovat je hmat. </a:t>
            </a:r>
          </a:p>
        </p:txBody>
      </p:sp>
      <p:sp>
        <p:nvSpPr>
          <p:cNvPr id="4" name="Zástupný symbol pro číslo snímku 3"/>
          <p:cNvSpPr>
            <a:spLocks noGrp="1"/>
          </p:cNvSpPr>
          <p:nvPr>
            <p:ph type="sldNum" sz="quarter" idx="5"/>
          </p:nvPr>
        </p:nvSpPr>
        <p:spPr/>
        <p:txBody>
          <a:bodyPr/>
          <a:lstStyle/>
          <a:p>
            <a:fld id="{32D90A62-398C-42CA-B420-4DAF7CF1DF02}" type="slidenum">
              <a:rPr lang="cs-CZ" smtClean="0"/>
              <a:t>5</a:t>
            </a:fld>
            <a:endParaRPr lang="cs-CZ"/>
          </a:p>
        </p:txBody>
      </p:sp>
    </p:spTree>
    <p:extLst>
      <p:ext uri="{BB962C8B-B14F-4D97-AF65-F5344CB8AC3E}">
        <p14:creationId xmlns:p14="http://schemas.microsoft.com/office/powerpoint/2010/main" val="1046360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Pivonka</a:t>
            </a:r>
            <a:r>
              <a:rPr lang="cs-CZ" dirty="0"/>
              <a:t> lékařská, </a:t>
            </a:r>
            <a:r>
              <a:rPr lang="cs-CZ" sz="1200" dirty="0" err="1">
                <a:effectLst/>
              </a:rPr>
              <a:t>ořechoplodec</a:t>
            </a:r>
            <a:r>
              <a:rPr lang="cs-CZ" sz="1200" dirty="0">
                <a:effectLst/>
              </a:rPr>
              <a:t> </a:t>
            </a:r>
            <a:r>
              <a:rPr lang="cs-CZ" sz="1200" dirty="0" err="1">
                <a:effectLst/>
              </a:rPr>
              <a:t>clandonský</a:t>
            </a:r>
            <a:r>
              <a:rPr lang="cs-CZ" dirty="0"/>
              <a:t> </a:t>
            </a:r>
          </a:p>
        </p:txBody>
      </p:sp>
      <p:sp>
        <p:nvSpPr>
          <p:cNvPr id="4" name="Zástupný symbol pro číslo snímku 3"/>
          <p:cNvSpPr>
            <a:spLocks noGrp="1"/>
          </p:cNvSpPr>
          <p:nvPr>
            <p:ph type="sldNum" sz="quarter" idx="5"/>
          </p:nvPr>
        </p:nvSpPr>
        <p:spPr/>
        <p:txBody>
          <a:bodyPr/>
          <a:lstStyle/>
          <a:p>
            <a:fld id="{32D90A62-398C-42CA-B420-4DAF7CF1DF02}" type="slidenum">
              <a:rPr lang="cs-CZ" smtClean="0"/>
              <a:t>7</a:t>
            </a:fld>
            <a:endParaRPr lang="cs-CZ"/>
          </a:p>
        </p:txBody>
      </p:sp>
    </p:spTree>
    <p:extLst>
      <p:ext uri="{BB962C8B-B14F-4D97-AF65-F5344CB8AC3E}">
        <p14:creationId xmlns:p14="http://schemas.microsoft.com/office/powerpoint/2010/main" val="3617170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makovice</a:t>
            </a:r>
          </a:p>
        </p:txBody>
      </p:sp>
      <p:sp>
        <p:nvSpPr>
          <p:cNvPr id="4" name="Zástupný symbol pro číslo snímku 3"/>
          <p:cNvSpPr>
            <a:spLocks noGrp="1"/>
          </p:cNvSpPr>
          <p:nvPr>
            <p:ph type="sldNum" sz="quarter" idx="5"/>
          </p:nvPr>
        </p:nvSpPr>
        <p:spPr/>
        <p:txBody>
          <a:bodyPr/>
          <a:lstStyle/>
          <a:p>
            <a:fld id="{32D90A62-398C-42CA-B420-4DAF7CF1DF02}" type="slidenum">
              <a:rPr lang="cs-CZ" smtClean="0"/>
              <a:t>8</a:t>
            </a:fld>
            <a:endParaRPr lang="cs-CZ"/>
          </a:p>
        </p:txBody>
      </p:sp>
    </p:spTree>
    <p:extLst>
      <p:ext uri="{BB962C8B-B14F-4D97-AF65-F5344CB8AC3E}">
        <p14:creationId xmlns:p14="http://schemas.microsoft.com/office/powerpoint/2010/main" val="4031357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Další fakt, co je třeba si uvědomit je, že neslyšící nevnímají zvuky, které jsou pro nás v zahradě běžné… slyšíme, jak šustí tráva, jak zurčí voda, jak chrastí makovice atd. jediný prostředek jak tyto vjem aspoň trochu zprostředkovat je hmat. </a:t>
            </a:r>
          </a:p>
        </p:txBody>
      </p:sp>
      <p:sp>
        <p:nvSpPr>
          <p:cNvPr id="4" name="Zástupný symbol pro číslo snímku 3"/>
          <p:cNvSpPr>
            <a:spLocks noGrp="1"/>
          </p:cNvSpPr>
          <p:nvPr>
            <p:ph type="sldNum" sz="quarter" idx="5"/>
          </p:nvPr>
        </p:nvSpPr>
        <p:spPr/>
        <p:txBody>
          <a:bodyPr/>
          <a:lstStyle/>
          <a:p>
            <a:fld id="{32D90A62-398C-42CA-B420-4DAF7CF1DF02}" type="slidenum">
              <a:rPr lang="cs-CZ" smtClean="0"/>
              <a:t>9</a:t>
            </a:fld>
            <a:endParaRPr lang="cs-CZ"/>
          </a:p>
        </p:txBody>
      </p:sp>
    </p:spTree>
    <p:extLst>
      <p:ext uri="{BB962C8B-B14F-4D97-AF65-F5344CB8AC3E}">
        <p14:creationId xmlns:p14="http://schemas.microsoft.com/office/powerpoint/2010/main" val="2342730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a:t>Individuální prohlídka Květné zahrady je umožněna díky službě tabletu s videonahrávkami ve znakovém jazyce. Ten si mohou neslyšící zdarma zapůjčit v návštěvnickém centru Květné zahrady oproti podpisu. Zde obdrží také návod k obsluze. Pohyb po zahradě jim usnadní interaktivní mapa s označením míst, pro které je vytvořen výklad. </a:t>
            </a:r>
            <a:endParaRPr lang="cs-CZ" dirty="0"/>
          </a:p>
        </p:txBody>
      </p:sp>
      <p:sp>
        <p:nvSpPr>
          <p:cNvPr id="4" name="Zástupný symbol pro číslo snímku 3"/>
          <p:cNvSpPr>
            <a:spLocks noGrp="1"/>
          </p:cNvSpPr>
          <p:nvPr>
            <p:ph type="sldNum" sz="quarter" idx="5"/>
          </p:nvPr>
        </p:nvSpPr>
        <p:spPr/>
        <p:txBody>
          <a:bodyPr/>
          <a:lstStyle/>
          <a:p>
            <a:fld id="{32D90A62-398C-42CA-B420-4DAF7CF1DF02}" type="slidenum">
              <a:rPr lang="cs-CZ" smtClean="0"/>
              <a:t>11</a:t>
            </a:fld>
            <a:endParaRPr lang="cs-CZ"/>
          </a:p>
        </p:txBody>
      </p:sp>
    </p:spTree>
    <p:extLst>
      <p:ext uri="{BB962C8B-B14F-4D97-AF65-F5344CB8AC3E}">
        <p14:creationId xmlns:p14="http://schemas.microsoft.com/office/powerpoint/2010/main" val="1917954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32D90A62-398C-42CA-B420-4DAF7CF1DF02}" type="slidenum">
              <a:rPr lang="cs-CZ" smtClean="0"/>
              <a:t>13</a:t>
            </a:fld>
            <a:endParaRPr lang="cs-CZ"/>
          </a:p>
        </p:txBody>
      </p:sp>
    </p:spTree>
    <p:extLst>
      <p:ext uri="{BB962C8B-B14F-4D97-AF65-F5344CB8AC3E}">
        <p14:creationId xmlns:p14="http://schemas.microsoft.com/office/powerpoint/2010/main" val="3840476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cs-CZ"/>
              <a:t>Kliknutím lze upravit styl.</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a:xfrm>
            <a:off x="7983232" y="5037663"/>
            <a:ext cx="897467" cy="279400"/>
          </a:xfrm>
        </p:spPr>
        <p:txBody>
          <a:bodyPr/>
          <a:lstStyle/>
          <a:p>
            <a:fld id="{E4199D21-2463-459F-BD00-7EF5DE82FF61}" type="datetimeFigureOut">
              <a:rPr lang="cs-CZ" smtClean="0"/>
              <a:t>12.05.2021</a:t>
            </a:fld>
            <a:endParaRPr lang="cs-CZ"/>
          </a:p>
        </p:txBody>
      </p:sp>
      <p:sp>
        <p:nvSpPr>
          <p:cNvPr id="5" name="Footer Placeholder 4"/>
          <p:cNvSpPr>
            <a:spLocks noGrp="1"/>
          </p:cNvSpPr>
          <p:nvPr>
            <p:ph type="ftr" sz="quarter" idx="11"/>
          </p:nvPr>
        </p:nvSpPr>
        <p:spPr>
          <a:xfrm>
            <a:off x="2692397" y="5037663"/>
            <a:ext cx="5214635" cy="279400"/>
          </a:xfrm>
        </p:spPr>
        <p:txBody>
          <a:bodyPr/>
          <a:lstStyle/>
          <a:p>
            <a:endParaRPr lang="cs-CZ"/>
          </a:p>
        </p:txBody>
      </p:sp>
      <p:sp>
        <p:nvSpPr>
          <p:cNvPr id="6" name="Slide Number Placeholder 5"/>
          <p:cNvSpPr>
            <a:spLocks noGrp="1"/>
          </p:cNvSpPr>
          <p:nvPr>
            <p:ph type="sldNum" sz="quarter" idx="12"/>
          </p:nvPr>
        </p:nvSpPr>
        <p:spPr>
          <a:xfrm>
            <a:off x="8956900" y="5037663"/>
            <a:ext cx="551167" cy="279400"/>
          </a:xfrm>
        </p:spPr>
        <p:txBody>
          <a:bodyPr/>
          <a:lstStyle/>
          <a:p>
            <a:fld id="{0566F77E-4E93-41DA-8098-521A17011EE7}" type="slidenum">
              <a:rPr lang="cs-CZ" smtClean="0"/>
              <a:t>‹#›</a:t>
            </a:fld>
            <a:endParaRPr lang="cs-CZ"/>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545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E4199D21-2463-459F-BD00-7EF5DE82FF61}" type="datetimeFigureOut">
              <a:rPr lang="cs-CZ" smtClean="0"/>
              <a:t>12.05.2021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566F77E-4E93-41DA-8098-521A17011EE7}" type="slidenum">
              <a:rPr lang="cs-CZ" smtClean="0"/>
              <a:t>‹#›</a:t>
            </a:fld>
            <a:endParaRPr lang="cs-CZ"/>
          </a:p>
        </p:txBody>
      </p:sp>
    </p:spTree>
    <p:extLst>
      <p:ext uri="{BB962C8B-B14F-4D97-AF65-F5344CB8AC3E}">
        <p14:creationId xmlns:p14="http://schemas.microsoft.com/office/powerpoint/2010/main" val="749656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cs-CZ"/>
              <a:t>Kliknutím lze upravit styl.</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E4199D21-2463-459F-BD00-7EF5DE82FF61}" type="datetimeFigureOut">
              <a:rPr lang="cs-CZ" smtClean="0"/>
              <a:t>12.05.2021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566F77E-4E93-41DA-8098-521A17011EE7}" type="slidenum">
              <a:rPr lang="cs-CZ" smtClean="0"/>
              <a:t>‹#›</a:t>
            </a:fld>
            <a:endParaRPr lang="cs-CZ"/>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6426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cs-CZ"/>
              <a:t>Kliknutím lze upravit styl.</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E4199D21-2463-459F-BD00-7EF5DE82FF61}" type="datetimeFigureOut">
              <a:rPr lang="cs-CZ" smtClean="0"/>
              <a:t>12.05.2021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566F77E-4E93-41DA-8098-521A17011EE7}" type="slidenum">
              <a:rPr lang="cs-CZ" smtClean="0"/>
              <a:t>‹#›</a:t>
            </a:fld>
            <a:endParaRPr lang="cs-CZ"/>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3562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cs-CZ"/>
              <a:t>Kliknutím lze upravit styl.</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E4199D21-2463-459F-BD00-7EF5DE82FF61}" type="datetimeFigureOut">
              <a:rPr lang="cs-CZ" smtClean="0"/>
              <a:t>12.05.2021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566F77E-4E93-41DA-8098-521A17011EE7}" type="slidenum">
              <a:rPr lang="cs-CZ" smtClean="0"/>
              <a:t>‹#›</a:t>
            </a:fld>
            <a:endParaRPr lang="cs-CZ"/>
          </a:p>
        </p:txBody>
      </p:sp>
    </p:spTree>
    <p:extLst>
      <p:ext uri="{BB962C8B-B14F-4D97-AF65-F5344CB8AC3E}">
        <p14:creationId xmlns:p14="http://schemas.microsoft.com/office/powerpoint/2010/main" val="311293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cs-CZ"/>
              <a:t>Kliknutím lze upravit styl.</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E4199D21-2463-459F-BD00-7EF5DE82FF61}" type="datetimeFigureOut">
              <a:rPr lang="cs-CZ" smtClean="0"/>
              <a:t>12.05.2021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566F77E-4E93-41DA-8098-521A17011EE7}" type="slidenum">
              <a:rPr lang="cs-CZ" smtClean="0"/>
              <a:t>‹#›</a:t>
            </a:fld>
            <a:endParaRPr lang="cs-CZ"/>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7672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cs-CZ"/>
              <a:t>Kliknutím lze upravit styl.</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E4199D21-2463-459F-BD00-7EF5DE82FF61}" type="datetimeFigureOut">
              <a:rPr lang="cs-CZ" smtClean="0"/>
              <a:t>12.05.2021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566F77E-4E93-41DA-8098-521A17011EE7}" type="slidenum">
              <a:rPr lang="cs-CZ" smtClean="0"/>
              <a:t>‹#›</a:t>
            </a:fld>
            <a:endParaRPr lang="cs-CZ"/>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00419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4199D21-2463-459F-BD00-7EF5DE82FF61}" type="datetimeFigureOut">
              <a:rPr lang="cs-CZ" smtClean="0"/>
              <a:t>12.05.2021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566F77E-4E93-41DA-8098-521A17011EE7}" type="slidenum">
              <a:rPr lang="cs-CZ" smtClean="0"/>
              <a:t>‹#›</a:t>
            </a:fld>
            <a:endParaRPr lang="cs-CZ"/>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114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4199D21-2463-459F-BD00-7EF5DE82FF61}" type="datetimeFigureOut">
              <a:rPr lang="cs-CZ" smtClean="0"/>
              <a:t>12.05.2021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566F77E-4E93-41DA-8098-521A17011EE7}" type="slidenum">
              <a:rPr lang="cs-CZ" smtClean="0"/>
              <a:t>‹#›</a:t>
            </a:fld>
            <a:endParaRPr lang="cs-CZ"/>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091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4199D21-2463-459F-BD00-7EF5DE82FF61}" type="datetimeFigureOut">
              <a:rPr lang="cs-CZ" smtClean="0"/>
              <a:t>12.05.2021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566F77E-4E93-41DA-8098-521A17011EE7}" type="slidenum">
              <a:rPr lang="cs-CZ" smtClean="0"/>
              <a:t>‹#›</a:t>
            </a:fld>
            <a:endParaRPr lang="cs-CZ"/>
          </a:p>
        </p:txBody>
      </p:sp>
    </p:spTree>
    <p:extLst>
      <p:ext uri="{BB962C8B-B14F-4D97-AF65-F5344CB8AC3E}">
        <p14:creationId xmlns:p14="http://schemas.microsoft.com/office/powerpoint/2010/main" val="1937290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E4199D21-2463-459F-BD00-7EF5DE82FF61}" type="datetimeFigureOut">
              <a:rPr lang="cs-CZ" smtClean="0"/>
              <a:t>12.05.2021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566F77E-4E93-41DA-8098-521A17011EE7}" type="slidenum">
              <a:rPr lang="cs-CZ" smtClean="0"/>
              <a:t>‹#›</a:t>
            </a:fld>
            <a:endParaRPr lang="cs-CZ"/>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6193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4199D21-2463-459F-BD00-7EF5DE82FF61}" type="datetimeFigureOut">
              <a:rPr lang="cs-CZ" smtClean="0"/>
              <a:t>12.05.2021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566F77E-4E93-41DA-8098-521A17011EE7}" type="slidenum">
              <a:rPr lang="cs-CZ" smtClean="0"/>
              <a:t>‹#›</a:t>
            </a:fld>
            <a:endParaRPr lang="cs-CZ"/>
          </a:p>
        </p:txBody>
      </p:sp>
    </p:spTree>
    <p:extLst>
      <p:ext uri="{BB962C8B-B14F-4D97-AF65-F5344CB8AC3E}">
        <p14:creationId xmlns:p14="http://schemas.microsoft.com/office/powerpoint/2010/main" val="3592139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E4199D21-2463-459F-BD00-7EF5DE82FF61}" type="datetimeFigureOut">
              <a:rPr lang="cs-CZ" smtClean="0"/>
              <a:t>12.05.2021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0566F77E-4E93-41DA-8098-521A17011EE7}" type="slidenum">
              <a:rPr lang="cs-CZ" smtClean="0"/>
              <a:t>‹#›</a:t>
            </a:fld>
            <a:endParaRPr lang="cs-CZ"/>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2402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E4199D21-2463-459F-BD00-7EF5DE82FF61}" type="datetimeFigureOut">
              <a:rPr lang="cs-CZ" smtClean="0"/>
              <a:t>12.05.2021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0566F77E-4E93-41DA-8098-521A17011EE7}" type="slidenum">
              <a:rPr lang="cs-CZ" smtClean="0"/>
              <a:t>‹#›</a:t>
            </a:fld>
            <a:endParaRPr lang="cs-CZ"/>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7502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199D21-2463-459F-BD00-7EF5DE82FF61}" type="datetimeFigureOut">
              <a:rPr lang="cs-CZ" smtClean="0"/>
              <a:t>12.05.2021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0566F77E-4E93-41DA-8098-521A17011EE7}" type="slidenum">
              <a:rPr lang="cs-CZ" smtClean="0"/>
              <a:t>‹#›</a:t>
            </a:fld>
            <a:endParaRPr lang="cs-CZ"/>
          </a:p>
        </p:txBody>
      </p:sp>
    </p:spTree>
    <p:extLst>
      <p:ext uri="{BB962C8B-B14F-4D97-AF65-F5344CB8AC3E}">
        <p14:creationId xmlns:p14="http://schemas.microsoft.com/office/powerpoint/2010/main" val="1106137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cs-CZ"/>
              <a:t>Kliknutím lze upravit styl.</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E4199D21-2463-459F-BD00-7EF5DE82FF61}" type="datetimeFigureOut">
              <a:rPr lang="cs-CZ" smtClean="0"/>
              <a:t>12.05.2021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566F77E-4E93-41DA-8098-521A17011EE7}" type="slidenum">
              <a:rPr lang="cs-CZ" smtClean="0"/>
              <a:t>‹#›</a:t>
            </a:fld>
            <a:endParaRPr lang="cs-CZ"/>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555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cs-CZ"/>
              <a:t>Kliknutím lze upravit styl.</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E4199D21-2463-459F-BD00-7EF5DE82FF61}" type="datetimeFigureOut">
              <a:rPr lang="cs-CZ" smtClean="0"/>
              <a:t>12.05.2021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566F77E-4E93-41DA-8098-521A17011EE7}" type="slidenum">
              <a:rPr lang="cs-CZ" smtClean="0"/>
              <a:t>‹#›</a:t>
            </a:fld>
            <a:endParaRPr lang="cs-CZ"/>
          </a:p>
        </p:txBody>
      </p:sp>
    </p:spTree>
    <p:extLst>
      <p:ext uri="{BB962C8B-B14F-4D97-AF65-F5344CB8AC3E}">
        <p14:creationId xmlns:p14="http://schemas.microsoft.com/office/powerpoint/2010/main" val="4211542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4199D21-2463-459F-BD00-7EF5DE82FF61}" type="datetimeFigureOut">
              <a:rPr lang="cs-CZ" smtClean="0"/>
              <a:t>12.05.2021</a:t>
            </a:fld>
            <a:endParaRPr lang="cs-CZ"/>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cs-CZ"/>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566F77E-4E93-41DA-8098-521A17011EE7}" type="slidenum">
              <a:rPr lang="cs-CZ" smtClean="0"/>
              <a:t>‹#›</a:t>
            </a:fld>
            <a:endParaRPr lang="cs-CZ"/>
          </a:p>
        </p:txBody>
      </p:sp>
    </p:spTree>
    <p:extLst>
      <p:ext uri="{BB962C8B-B14F-4D97-AF65-F5344CB8AC3E}">
        <p14:creationId xmlns:p14="http://schemas.microsoft.com/office/powerpoint/2010/main" val="291026337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hcislyset.cz/zahrada-neslychana.php"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healingardens.it/horticulture.php"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hyperlink" Target="https://iltirreno.gelocal.it/pistoia/cronaca/2020/01/02/news/centodieci-candeline-per-mati-1909-grande-nome-del-vivaismo-pistoiese-1.38279904" TargetMode="External"/><Relationship Id="rId2" Type="http://schemas.openxmlformats.org/officeDocument/2006/relationships/hyperlink" Target="http://www.healingardens.it/horticulture.php" TargetMode="External"/><Relationship Id="rId1" Type="http://schemas.openxmlformats.org/officeDocument/2006/relationships/slideLayout" Target="../slideLayouts/slideLayout2.xml"/><Relationship Id="rId6" Type="http://schemas.openxmlformats.org/officeDocument/2006/relationships/hyperlink" Target="https://www.giardinimati1909.it/en/about-us/mati-gardens/" TargetMode="External"/><Relationship Id="rId5" Type="http://schemas.openxmlformats.org/officeDocument/2006/relationships/hyperlink" Target="https://www.vseoitalii.cz/cestovani-do-italie-po-italii/zajimavosti-o-mestech-vesnicich-a-mistech-italie/281-giardini-di-ninfa-zahrady-ninf-italie-informace-fotografie-vstupne-gps-pozice-prohlidka-zahrad-a-zamku-castello-caetani" TargetMode="External"/><Relationship Id="rId4" Type="http://schemas.openxmlformats.org/officeDocument/2006/relationships/hyperlink" Target="https://www.tuscany-villas.it/to-tuscany/2019/tourist-attractions/parks/il-giardino-sotto-vico"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E29BA6-35EA-4776-8735-2E90996992DA}"/>
              </a:ext>
            </a:extLst>
          </p:cNvPr>
          <p:cNvSpPr>
            <a:spLocks noGrp="1"/>
          </p:cNvSpPr>
          <p:nvPr>
            <p:ph type="ctrTitle"/>
          </p:nvPr>
        </p:nvSpPr>
        <p:spPr>
          <a:xfrm>
            <a:off x="2857848" y="3429000"/>
            <a:ext cx="6815669" cy="1515533"/>
          </a:xfrm>
        </p:spPr>
        <p:txBody>
          <a:bodyPr>
            <a:normAutofit fontScale="90000"/>
          </a:bodyPr>
          <a:lstStyle/>
          <a:p>
            <a:r>
              <a:rPr lang="cs-CZ" dirty="0">
                <a:latin typeface="Candara Light" panose="020E0502030303020204" pitchFamily="34" charset="0"/>
                <a:ea typeface="Microsoft Himalaya" panose="01010100010101010101" pitchFamily="2" charset="0"/>
                <a:cs typeface="Microsoft Himalaya" panose="01010100010101010101" pitchFamily="2" charset="0"/>
              </a:rPr>
              <a:t/>
            </a:r>
            <a:br>
              <a:rPr lang="cs-CZ" dirty="0">
                <a:latin typeface="Candara Light" panose="020E0502030303020204" pitchFamily="34" charset="0"/>
                <a:ea typeface="Microsoft Himalaya" panose="01010100010101010101" pitchFamily="2" charset="0"/>
                <a:cs typeface="Microsoft Himalaya" panose="01010100010101010101" pitchFamily="2" charset="0"/>
              </a:rPr>
            </a:br>
            <a:r>
              <a:rPr lang="cs-CZ" dirty="0">
                <a:latin typeface="Candara Light" panose="020E0502030303020204" pitchFamily="34" charset="0"/>
                <a:ea typeface="Microsoft Himalaya" panose="01010100010101010101" pitchFamily="2" charset="0"/>
                <a:cs typeface="Microsoft Himalaya" panose="01010100010101010101" pitchFamily="2" charset="0"/>
              </a:rPr>
              <a:t/>
            </a:r>
            <a:br>
              <a:rPr lang="cs-CZ" dirty="0">
                <a:latin typeface="Candara Light" panose="020E0502030303020204" pitchFamily="34" charset="0"/>
                <a:ea typeface="Microsoft Himalaya" panose="01010100010101010101" pitchFamily="2" charset="0"/>
                <a:cs typeface="Microsoft Himalaya" panose="01010100010101010101" pitchFamily="2" charset="0"/>
              </a:rPr>
            </a:br>
            <a:r>
              <a:rPr lang="cs-CZ" dirty="0">
                <a:latin typeface="Candara Light" panose="020E0502030303020204" pitchFamily="34" charset="0"/>
                <a:ea typeface="Microsoft Himalaya" panose="01010100010101010101" pitchFamily="2" charset="0"/>
                <a:cs typeface="Microsoft Himalaya" panose="01010100010101010101" pitchFamily="2" charset="0"/>
              </a:rPr>
              <a:t/>
            </a:r>
            <a:br>
              <a:rPr lang="cs-CZ" dirty="0">
                <a:latin typeface="Candara Light" panose="020E0502030303020204" pitchFamily="34" charset="0"/>
                <a:ea typeface="Microsoft Himalaya" panose="01010100010101010101" pitchFamily="2" charset="0"/>
                <a:cs typeface="Microsoft Himalaya" panose="01010100010101010101" pitchFamily="2" charset="0"/>
              </a:rPr>
            </a:br>
            <a:r>
              <a:rPr lang="cs-CZ" dirty="0">
                <a:latin typeface="Candara Light" panose="020E0502030303020204" pitchFamily="34" charset="0"/>
                <a:ea typeface="Microsoft Himalaya" panose="01010100010101010101" pitchFamily="2" charset="0"/>
                <a:cs typeface="Microsoft Himalaya" panose="01010100010101010101" pitchFamily="2" charset="0"/>
              </a:rPr>
              <a:t>Zahradní terapie</a:t>
            </a:r>
            <a:br>
              <a:rPr lang="cs-CZ" dirty="0">
                <a:latin typeface="Candara Light" panose="020E0502030303020204" pitchFamily="34" charset="0"/>
                <a:ea typeface="Microsoft Himalaya" panose="01010100010101010101" pitchFamily="2" charset="0"/>
                <a:cs typeface="Microsoft Himalaya" panose="01010100010101010101" pitchFamily="2" charset="0"/>
              </a:rPr>
            </a:br>
            <a:r>
              <a:rPr lang="cs-CZ" dirty="0">
                <a:latin typeface="Candara Light" panose="020E0502030303020204" pitchFamily="34" charset="0"/>
                <a:ea typeface="Microsoft Himalaya" panose="01010100010101010101" pitchFamily="2" charset="0"/>
                <a:cs typeface="Microsoft Himalaya" panose="01010100010101010101" pitchFamily="2" charset="0"/>
              </a:rPr>
              <a:t>zaměřena na</a:t>
            </a:r>
            <a:br>
              <a:rPr lang="cs-CZ" dirty="0">
                <a:latin typeface="Candara Light" panose="020E0502030303020204" pitchFamily="34" charset="0"/>
                <a:ea typeface="Microsoft Himalaya" panose="01010100010101010101" pitchFamily="2" charset="0"/>
                <a:cs typeface="Microsoft Himalaya" panose="01010100010101010101" pitchFamily="2" charset="0"/>
              </a:rPr>
            </a:br>
            <a:r>
              <a:rPr lang="cs-CZ" dirty="0">
                <a:latin typeface="Candara Light" panose="020E0502030303020204" pitchFamily="34" charset="0"/>
                <a:ea typeface="Microsoft Himalaya" panose="01010100010101010101" pitchFamily="2" charset="0"/>
                <a:cs typeface="Microsoft Himalaya" panose="01010100010101010101" pitchFamily="2" charset="0"/>
              </a:rPr>
              <a:t>osoby s postižením sluchu</a:t>
            </a:r>
          </a:p>
        </p:txBody>
      </p:sp>
      <p:sp>
        <p:nvSpPr>
          <p:cNvPr id="3" name="Podnadpis 2">
            <a:extLst>
              <a:ext uri="{FF2B5EF4-FFF2-40B4-BE49-F238E27FC236}">
                <a16:creationId xmlns:a16="http://schemas.microsoft.com/office/drawing/2014/main" id="{8E0B2611-1BEE-4334-BC12-D7CD299A9282}"/>
              </a:ext>
            </a:extLst>
          </p:cNvPr>
          <p:cNvSpPr>
            <a:spLocks noGrp="1"/>
          </p:cNvSpPr>
          <p:nvPr>
            <p:ph type="subTitle" idx="1"/>
          </p:nvPr>
        </p:nvSpPr>
        <p:spPr>
          <a:xfrm>
            <a:off x="1693683" y="5041409"/>
            <a:ext cx="9144000" cy="1655762"/>
          </a:xfrm>
        </p:spPr>
        <p:txBody>
          <a:bodyPr/>
          <a:lstStyle/>
          <a:p>
            <a:r>
              <a:rPr lang="cs-CZ" dirty="0"/>
              <a:t>Eliška Bílková</a:t>
            </a:r>
          </a:p>
        </p:txBody>
      </p:sp>
      <p:pic>
        <p:nvPicPr>
          <p:cNvPr id="15" name="Grafický objekt 14" descr="Neslyšící">
            <a:extLst>
              <a:ext uri="{FF2B5EF4-FFF2-40B4-BE49-F238E27FC236}">
                <a16:creationId xmlns:a16="http://schemas.microsoft.com/office/drawing/2014/main" id="{CC95CF09-2628-449A-AEAD-7C51019D078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638800" y="706274"/>
            <a:ext cx="914400" cy="914400"/>
          </a:xfrm>
          <a:prstGeom prst="rect">
            <a:avLst/>
          </a:prstGeom>
        </p:spPr>
      </p:pic>
    </p:spTree>
    <p:extLst>
      <p:ext uri="{BB962C8B-B14F-4D97-AF65-F5344CB8AC3E}">
        <p14:creationId xmlns:p14="http://schemas.microsoft.com/office/powerpoint/2010/main" val="3013332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F55A38-A544-4F80-B0E1-2E233B4F3FC2}"/>
              </a:ext>
            </a:extLst>
          </p:cNvPr>
          <p:cNvSpPr>
            <a:spLocks noGrp="1"/>
          </p:cNvSpPr>
          <p:nvPr>
            <p:ph type="title"/>
          </p:nvPr>
        </p:nvSpPr>
        <p:spPr/>
        <p:txBody>
          <a:bodyPr/>
          <a:lstStyle/>
          <a:p>
            <a:r>
              <a:rPr lang="cs-CZ" dirty="0"/>
              <a:t>Vhodnější kvůli snadnějšímu přístupu</a:t>
            </a:r>
          </a:p>
        </p:txBody>
      </p:sp>
      <p:pic>
        <p:nvPicPr>
          <p:cNvPr id="5" name="Zástupný obsah 4">
            <a:extLst>
              <a:ext uri="{FF2B5EF4-FFF2-40B4-BE49-F238E27FC236}">
                <a16:creationId xmlns:a16="http://schemas.microsoft.com/office/drawing/2014/main" id="{A8C3535C-963C-485D-AD24-9D5B16BDCD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1311" y="2422688"/>
            <a:ext cx="5040662" cy="3357081"/>
          </a:xfrm>
        </p:spPr>
      </p:pic>
      <p:pic>
        <p:nvPicPr>
          <p:cNvPr id="7" name="Obrázek 6">
            <a:extLst>
              <a:ext uri="{FF2B5EF4-FFF2-40B4-BE49-F238E27FC236}">
                <a16:creationId xmlns:a16="http://schemas.microsoft.com/office/drawing/2014/main" id="{622D0F1B-6E35-44E1-8A29-74FBE6DB4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5095" y="2422688"/>
            <a:ext cx="5767041" cy="3243960"/>
          </a:xfrm>
          <a:prstGeom prst="rect">
            <a:avLst/>
          </a:prstGeom>
        </p:spPr>
      </p:pic>
    </p:spTree>
    <p:extLst>
      <p:ext uri="{BB962C8B-B14F-4D97-AF65-F5344CB8AC3E}">
        <p14:creationId xmlns:p14="http://schemas.microsoft.com/office/powerpoint/2010/main" val="2863918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3EF54C-6788-42FC-94AA-A6723AEF298A}"/>
              </a:ext>
            </a:extLst>
          </p:cNvPr>
          <p:cNvSpPr>
            <a:spLocks noGrp="1"/>
          </p:cNvSpPr>
          <p:nvPr>
            <p:ph type="title"/>
          </p:nvPr>
        </p:nvSpPr>
        <p:spPr>
          <a:xfrm>
            <a:off x="1295402" y="185091"/>
            <a:ext cx="9601196" cy="1303867"/>
          </a:xfrm>
        </p:spPr>
        <p:txBody>
          <a:bodyPr/>
          <a:lstStyle/>
          <a:p>
            <a:r>
              <a:rPr lang="cs-CZ" dirty="0"/>
              <a:t>Kroměříž- květná zahrada</a:t>
            </a:r>
          </a:p>
        </p:txBody>
      </p:sp>
      <p:sp>
        <p:nvSpPr>
          <p:cNvPr id="3" name="Zástupný obsah 2">
            <a:extLst>
              <a:ext uri="{FF2B5EF4-FFF2-40B4-BE49-F238E27FC236}">
                <a16:creationId xmlns:a16="http://schemas.microsoft.com/office/drawing/2014/main" id="{34A6DB23-2C1E-4D37-978D-58FF0EEB94FC}"/>
              </a:ext>
            </a:extLst>
          </p:cNvPr>
          <p:cNvSpPr>
            <a:spLocks noGrp="1"/>
          </p:cNvSpPr>
          <p:nvPr>
            <p:ph idx="1"/>
          </p:nvPr>
        </p:nvSpPr>
        <p:spPr>
          <a:xfrm>
            <a:off x="1910037" y="1253331"/>
            <a:ext cx="10515600" cy="4351338"/>
          </a:xfrm>
        </p:spPr>
        <p:txBody>
          <a:bodyPr/>
          <a:lstStyle/>
          <a:p>
            <a:r>
              <a:rPr lang="cs-CZ" dirty="0">
                <a:hlinkClick r:id="rId3"/>
              </a:rPr>
              <a:t>https://www.chcislyset.cz/zahrada-neslychana.php</a:t>
            </a:r>
            <a:endParaRPr lang="cs-CZ" dirty="0"/>
          </a:p>
          <a:p>
            <a:endParaRPr lang="cs-CZ" dirty="0"/>
          </a:p>
          <a:p>
            <a:endParaRPr lang="cs-CZ" dirty="0"/>
          </a:p>
          <a:p>
            <a:endParaRPr lang="cs-CZ" dirty="0"/>
          </a:p>
          <a:p>
            <a:endParaRPr lang="cs-CZ" dirty="0"/>
          </a:p>
        </p:txBody>
      </p:sp>
      <p:pic>
        <p:nvPicPr>
          <p:cNvPr id="5" name="Obrázek 4">
            <a:extLst>
              <a:ext uri="{FF2B5EF4-FFF2-40B4-BE49-F238E27FC236}">
                <a16:creationId xmlns:a16="http://schemas.microsoft.com/office/drawing/2014/main" id="{8DEC67B5-A6A8-4094-8D8B-DE776EBB4C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0037" y="1781666"/>
            <a:ext cx="7901755" cy="4444737"/>
          </a:xfrm>
          <a:prstGeom prst="rect">
            <a:avLst/>
          </a:prstGeom>
        </p:spPr>
      </p:pic>
    </p:spTree>
    <p:extLst>
      <p:ext uri="{BB962C8B-B14F-4D97-AF65-F5344CB8AC3E}">
        <p14:creationId xmlns:p14="http://schemas.microsoft.com/office/powerpoint/2010/main" val="155748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416926-28EF-4CD2-BABB-1379C0026338}"/>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E3287859-B278-4E9F-80C2-52939A5B16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42656" y="1505499"/>
            <a:ext cx="5623516" cy="3317875"/>
          </a:xfrm>
        </p:spPr>
      </p:pic>
      <p:pic>
        <p:nvPicPr>
          <p:cNvPr id="7" name="Obrázek 6">
            <a:extLst>
              <a:ext uri="{FF2B5EF4-FFF2-40B4-BE49-F238E27FC236}">
                <a16:creationId xmlns:a16="http://schemas.microsoft.com/office/drawing/2014/main" id="{7C723340-358D-4F46-A972-280F5B704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025" y="103694"/>
            <a:ext cx="6141819" cy="3623673"/>
          </a:xfrm>
          <a:prstGeom prst="rect">
            <a:avLst/>
          </a:prstGeom>
        </p:spPr>
      </p:pic>
      <p:pic>
        <p:nvPicPr>
          <p:cNvPr id="9" name="Obrázek 8">
            <a:extLst>
              <a:ext uri="{FF2B5EF4-FFF2-40B4-BE49-F238E27FC236}">
                <a16:creationId xmlns:a16="http://schemas.microsoft.com/office/drawing/2014/main" id="{A3CC7EF3-3B8A-4CFF-84A3-730262DC6B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828" y="3007287"/>
            <a:ext cx="5869757" cy="3463157"/>
          </a:xfrm>
          <a:prstGeom prst="rect">
            <a:avLst/>
          </a:prstGeom>
        </p:spPr>
      </p:pic>
    </p:spTree>
    <p:extLst>
      <p:ext uri="{BB962C8B-B14F-4D97-AF65-F5344CB8AC3E}">
        <p14:creationId xmlns:p14="http://schemas.microsoft.com/office/powerpoint/2010/main" val="2588098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0B2FDE-6DF2-47FE-8688-8F3D064C6A29}"/>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924366E0-178E-459D-97A6-5646396C528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81142" y="1982970"/>
            <a:ext cx="6277680" cy="3703832"/>
          </a:xfrm>
        </p:spPr>
      </p:pic>
    </p:spTree>
    <p:extLst>
      <p:ext uri="{BB962C8B-B14F-4D97-AF65-F5344CB8AC3E}">
        <p14:creationId xmlns:p14="http://schemas.microsoft.com/office/powerpoint/2010/main" val="531898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3EEA7B-093C-4B39-84DF-F895FF24E95E}"/>
              </a:ext>
            </a:extLst>
          </p:cNvPr>
          <p:cNvSpPr>
            <a:spLocks noGrp="1"/>
          </p:cNvSpPr>
          <p:nvPr>
            <p:ph type="title"/>
          </p:nvPr>
        </p:nvSpPr>
        <p:spPr/>
        <p:txBody>
          <a:bodyPr/>
          <a:lstStyle/>
          <a:p>
            <a:r>
              <a:rPr lang="cs-CZ" dirty="0"/>
              <a:t>Zahradní terapie v Itálii</a:t>
            </a:r>
          </a:p>
        </p:txBody>
      </p:sp>
      <p:pic>
        <p:nvPicPr>
          <p:cNvPr id="5" name="Zástupný obsah 4">
            <a:extLst>
              <a:ext uri="{FF2B5EF4-FFF2-40B4-BE49-F238E27FC236}">
                <a16:creationId xmlns:a16="http://schemas.microsoft.com/office/drawing/2014/main" id="{AAD12DFD-3114-4556-AA48-9F6ED6EAF27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8043" y="2557463"/>
            <a:ext cx="4995914" cy="3317875"/>
          </a:xfrm>
        </p:spPr>
      </p:pic>
      <p:pic>
        <p:nvPicPr>
          <p:cNvPr id="6" name="Obrázek 5">
            <a:extLst>
              <a:ext uri="{FF2B5EF4-FFF2-40B4-BE49-F238E27FC236}">
                <a16:creationId xmlns:a16="http://schemas.microsoft.com/office/drawing/2014/main" id="{47E7D377-C3D1-4317-B6B7-9C7FF5CB31A8}"/>
              </a:ext>
            </a:extLst>
          </p:cNvPr>
          <p:cNvPicPr>
            <a:picLocks noChangeAspect="1"/>
          </p:cNvPicPr>
          <p:nvPr/>
        </p:nvPicPr>
        <p:blipFill>
          <a:blip r:embed="rId4"/>
          <a:stretch>
            <a:fillRect/>
          </a:stretch>
        </p:blipFill>
        <p:spPr>
          <a:xfrm>
            <a:off x="2318498" y="2005778"/>
            <a:ext cx="7306269" cy="4852222"/>
          </a:xfrm>
          <a:prstGeom prst="rect">
            <a:avLst/>
          </a:prstGeom>
        </p:spPr>
      </p:pic>
    </p:spTree>
    <p:extLst>
      <p:ext uri="{BB962C8B-B14F-4D97-AF65-F5344CB8AC3E}">
        <p14:creationId xmlns:p14="http://schemas.microsoft.com/office/powerpoint/2010/main" val="1693873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AEB1F9-D5BA-4A93-88A9-E185C6218690}"/>
              </a:ext>
            </a:extLst>
          </p:cNvPr>
          <p:cNvSpPr>
            <a:spLocks noGrp="1"/>
          </p:cNvSpPr>
          <p:nvPr>
            <p:ph type="title"/>
          </p:nvPr>
        </p:nvSpPr>
        <p:spPr/>
        <p:txBody>
          <a:bodyPr/>
          <a:lstStyle/>
          <a:p>
            <a:r>
              <a:rPr lang="cs-CZ" dirty="0"/>
              <a:t>Itálie</a:t>
            </a:r>
          </a:p>
        </p:txBody>
      </p:sp>
      <p:sp>
        <p:nvSpPr>
          <p:cNvPr id="3" name="Zástupný obsah 2">
            <a:extLst>
              <a:ext uri="{FF2B5EF4-FFF2-40B4-BE49-F238E27FC236}">
                <a16:creationId xmlns:a16="http://schemas.microsoft.com/office/drawing/2014/main" id="{55464837-2B47-4707-909C-8FB7497224CE}"/>
              </a:ext>
            </a:extLst>
          </p:cNvPr>
          <p:cNvSpPr>
            <a:spLocks noGrp="1"/>
          </p:cNvSpPr>
          <p:nvPr>
            <p:ph idx="1"/>
          </p:nvPr>
        </p:nvSpPr>
        <p:spPr/>
        <p:txBody>
          <a:bodyPr>
            <a:normAutofit/>
          </a:bodyPr>
          <a:lstStyle/>
          <a:p>
            <a:r>
              <a:rPr lang="cs-CZ" dirty="0">
                <a:effectLst/>
              </a:rPr>
              <a:t>U římského lékaře </a:t>
            </a:r>
            <a:r>
              <a:rPr lang="cs-CZ" dirty="0" err="1">
                <a:effectLst/>
              </a:rPr>
              <a:t>Galéna</a:t>
            </a:r>
            <a:r>
              <a:rPr lang="cs-CZ" dirty="0">
                <a:effectLst/>
              </a:rPr>
              <a:t> z Pergamu (2. st. n. l.), který prohlásil „práci za nejlepší lék, jaký nám příroda dala“, lze vystopovat první prvky </a:t>
            </a:r>
            <a:r>
              <a:rPr lang="cs-CZ" dirty="0">
                <a:effectLst/>
                <a:highlight>
                  <a:srgbClr val="FFFF00"/>
                </a:highlight>
              </a:rPr>
              <a:t>ergoterapie</a:t>
            </a:r>
            <a:r>
              <a:rPr lang="cs-CZ" dirty="0">
                <a:effectLst/>
              </a:rPr>
              <a:t>. </a:t>
            </a:r>
          </a:p>
          <a:p>
            <a:r>
              <a:rPr lang="cs-CZ" dirty="0">
                <a:effectLst/>
              </a:rPr>
              <a:t>Ve středověkých klášterech byly využívány zahrady pro </a:t>
            </a:r>
            <a:r>
              <a:rPr lang="cs-CZ" dirty="0">
                <a:effectLst/>
                <a:highlight>
                  <a:srgbClr val="FFFF00"/>
                </a:highlight>
              </a:rPr>
              <a:t>pěstování léčebných květin a bylin</a:t>
            </a:r>
            <a:r>
              <a:rPr lang="cs-CZ" dirty="0">
                <a:effectLst/>
              </a:rPr>
              <a:t>. Podobné, často samozásobitelské zahrady a farmy, byly budovány při klášterních nemocnicích, invalidovnách, domech pro choromyslné, a dalších charitativních zařízeních.</a:t>
            </a:r>
            <a:endParaRPr lang="cs-CZ" dirty="0"/>
          </a:p>
        </p:txBody>
      </p:sp>
    </p:spTree>
    <p:extLst>
      <p:ext uri="{BB962C8B-B14F-4D97-AF65-F5344CB8AC3E}">
        <p14:creationId xmlns:p14="http://schemas.microsoft.com/office/powerpoint/2010/main" val="3558897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0395-7877-42D4-AF12-8D82AEA21C68}"/>
              </a:ext>
            </a:extLst>
          </p:cNvPr>
          <p:cNvSpPr>
            <a:spLocks noGrp="1"/>
          </p:cNvSpPr>
          <p:nvPr>
            <p:ph type="title"/>
          </p:nvPr>
        </p:nvSpPr>
        <p:spPr/>
        <p:txBody>
          <a:bodyPr/>
          <a:lstStyle/>
          <a:p>
            <a:r>
              <a:rPr lang="cs-CZ" dirty="0"/>
              <a:t>Itálie</a:t>
            </a:r>
          </a:p>
        </p:txBody>
      </p:sp>
      <p:sp>
        <p:nvSpPr>
          <p:cNvPr id="4" name="Zástupný obsah 3">
            <a:extLst>
              <a:ext uri="{FF2B5EF4-FFF2-40B4-BE49-F238E27FC236}">
                <a16:creationId xmlns:a16="http://schemas.microsoft.com/office/drawing/2014/main" id="{CD0AC402-9B16-40B4-AD38-390BFF9489AA}"/>
              </a:ext>
            </a:extLst>
          </p:cNvPr>
          <p:cNvSpPr>
            <a:spLocks noGrp="1"/>
          </p:cNvSpPr>
          <p:nvPr>
            <p:ph idx="1"/>
          </p:nvPr>
        </p:nvSpPr>
        <p:spPr/>
        <p:txBody>
          <a:bodyPr/>
          <a:lstStyle/>
          <a:p>
            <a:r>
              <a:rPr lang="cs-CZ" dirty="0"/>
              <a:t>V Itálii lze zahradní terapie studovat na univerzitě a být pak </a:t>
            </a:r>
            <a:r>
              <a:rPr lang="cs-CZ" dirty="0">
                <a:highlight>
                  <a:srgbClr val="FFFF00"/>
                </a:highlight>
              </a:rPr>
              <a:t>certifikovaný zahradní terapeut</a:t>
            </a:r>
            <a:r>
              <a:rPr lang="cs-CZ" dirty="0"/>
              <a:t>.</a:t>
            </a:r>
          </a:p>
          <a:p>
            <a:endParaRPr lang="cs-CZ" dirty="0"/>
          </a:p>
          <a:p>
            <a:r>
              <a:rPr lang="cs-CZ" dirty="0"/>
              <a:t>Universita v Boloni nabízí přímo </a:t>
            </a:r>
            <a:r>
              <a:rPr lang="cs-CZ" dirty="0">
                <a:highlight>
                  <a:srgbClr val="FFFF00"/>
                </a:highlight>
              </a:rPr>
              <a:t>studijní program</a:t>
            </a:r>
            <a:r>
              <a:rPr lang="cs-CZ" dirty="0"/>
              <a:t>.</a:t>
            </a:r>
          </a:p>
        </p:txBody>
      </p:sp>
    </p:spTree>
    <p:extLst>
      <p:ext uri="{BB962C8B-B14F-4D97-AF65-F5344CB8AC3E}">
        <p14:creationId xmlns:p14="http://schemas.microsoft.com/office/powerpoint/2010/main" val="69681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809ACE-7AF5-444B-964D-D9404EB3EF62}"/>
              </a:ext>
            </a:extLst>
          </p:cNvPr>
          <p:cNvSpPr>
            <a:spLocks noGrp="1"/>
          </p:cNvSpPr>
          <p:nvPr>
            <p:ph type="title"/>
          </p:nvPr>
        </p:nvSpPr>
        <p:spPr/>
        <p:txBody>
          <a:bodyPr>
            <a:normAutofit fontScale="90000"/>
          </a:bodyPr>
          <a:lstStyle/>
          <a:p>
            <a:r>
              <a:rPr lang="cs-CZ" dirty="0"/>
              <a:t>Magisterské studium zahradní terapie na Boloňské universitě</a:t>
            </a:r>
          </a:p>
        </p:txBody>
      </p:sp>
      <p:sp>
        <p:nvSpPr>
          <p:cNvPr id="5" name="Rectangle 2">
            <a:extLst>
              <a:ext uri="{FF2B5EF4-FFF2-40B4-BE49-F238E27FC236}">
                <a16:creationId xmlns:a16="http://schemas.microsoft.com/office/drawing/2014/main" id="{9E7632DD-63BD-43F6-B8FC-1B2DF7D5501B}"/>
              </a:ext>
            </a:extLst>
          </p:cNvPr>
          <p:cNvSpPr>
            <a:spLocks noGrp="1" noChangeArrowheads="1"/>
          </p:cNvSpPr>
          <p:nvPr>
            <p:ph idx="1"/>
          </p:nvPr>
        </p:nvSpPr>
        <p:spPr bwMode="auto">
          <a:xfrm>
            <a:off x="1295401" y="2554411"/>
            <a:ext cx="5735801"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buClrTx/>
              <a:buSzTx/>
            </a:pPr>
            <a:r>
              <a:rPr lang="cs-CZ" altLang="cs-CZ" dirty="0">
                <a:solidFill>
                  <a:schemeClr val="tx1"/>
                </a:solidFill>
              </a:rPr>
              <a:t>Předměty, které se vyučují</a:t>
            </a:r>
            <a:endParaRPr kumimoji="0" lang="cs-CZ" altLang="cs-CZ" b="0" i="0" u="none" strike="noStrike" cap="none" normalizeH="0" baseline="0" dirty="0">
              <a:ln>
                <a:noFill/>
              </a:ln>
              <a:solidFill>
                <a:schemeClr val="tx1"/>
              </a:solidFill>
              <a:effectLst/>
            </a:endParaRPr>
          </a:p>
          <a:p>
            <a:pPr defTabSz="914400" eaLnBrk="0" fontAlgn="base" hangingPunct="0">
              <a:spcBef>
                <a:spcPct val="0"/>
              </a:spcBef>
              <a:spcAft>
                <a:spcPct val="0"/>
              </a:spcAft>
              <a:buClrTx/>
              <a:buSzTx/>
            </a:pPr>
            <a:r>
              <a:rPr kumimoji="0" lang="cs-CZ" altLang="cs-CZ" b="0" i="0" u="none" strike="noStrike" cap="none" normalizeH="0" baseline="0" dirty="0">
                <a:ln>
                  <a:noFill/>
                </a:ln>
                <a:solidFill>
                  <a:schemeClr val="tx1"/>
                </a:solidFill>
                <a:effectLst/>
              </a:rPr>
              <a:t>Ekologie a kvalita plodin</a:t>
            </a:r>
          </a:p>
          <a:p>
            <a:pPr defTabSz="914400" eaLnBrk="0" fontAlgn="base" hangingPunct="0">
              <a:spcBef>
                <a:spcPct val="0"/>
              </a:spcBef>
              <a:spcAft>
                <a:spcPct val="0"/>
              </a:spcAft>
              <a:buClrTx/>
              <a:buSzTx/>
            </a:pPr>
            <a:r>
              <a:rPr kumimoji="0" lang="cs-CZ" altLang="cs-CZ" b="0" i="0" u="none" strike="noStrike" cap="none" normalizeH="0" baseline="0" dirty="0">
                <a:ln>
                  <a:noFill/>
                </a:ln>
                <a:solidFill>
                  <a:schemeClr val="tx1"/>
                </a:solidFill>
                <a:effectLst/>
              </a:rPr>
              <a:t>Zahradnická ekonomika</a:t>
            </a:r>
          </a:p>
          <a:p>
            <a:pPr defTabSz="914400" eaLnBrk="0" fontAlgn="base" hangingPunct="0">
              <a:spcBef>
                <a:spcPct val="0"/>
              </a:spcBef>
              <a:spcAft>
                <a:spcPct val="0"/>
              </a:spcAft>
              <a:buClrTx/>
              <a:buSzTx/>
            </a:pPr>
            <a:r>
              <a:rPr lang="cs-CZ" altLang="cs-CZ" dirty="0">
                <a:solidFill>
                  <a:schemeClr val="tx1"/>
                </a:solidFill>
              </a:rPr>
              <a:t>Pokročilá patologie rostlin a entomologie</a:t>
            </a:r>
          </a:p>
          <a:p>
            <a:pPr defTabSz="914400" eaLnBrk="0" fontAlgn="base" hangingPunct="0">
              <a:spcBef>
                <a:spcPct val="0"/>
              </a:spcBef>
              <a:spcAft>
                <a:spcPct val="0"/>
              </a:spcAft>
              <a:buClrTx/>
              <a:buSzTx/>
            </a:pPr>
            <a:r>
              <a:rPr kumimoji="0" lang="cs-CZ" altLang="cs-CZ" b="0" i="0" u="none" strike="noStrike" cap="none" normalizeH="0" baseline="0" dirty="0">
                <a:ln>
                  <a:noFill/>
                </a:ln>
                <a:solidFill>
                  <a:schemeClr val="tx1"/>
                </a:solidFill>
                <a:effectLst/>
              </a:rPr>
              <a:t>Výnos a kvalita rostlinných plodin</a:t>
            </a:r>
          </a:p>
          <a:p>
            <a:pPr defTabSz="914400" eaLnBrk="0" fontAlgn="base" hangingPunct="0">
              <a:spcBef>
                <a:spcPct val="0"/>
              </a:spcBef>
              <a:spcAft>
                <a:spcPct val="0"/>
              </a:spcAft>
              <a:buClrTx/>
              <a:buSzTx/>
            </a:pPr>
            <a:r>
              <a:rPr lang="cs-CZ" altLang="cs-CZ" dirty="0">
                <a:solidFill>
                  <a:schemeClr val="tx1"/>
                </a:solidFill>
              </a:rPr>
              <a:t>Plodnost půdy a biochemie rostlin</a:t>
            </a:r>
          </a:p>
          <a:p>
            <a:pPr defTabSz="914400" eaLnBrk="0" fontAlgn="base" hangingPunct="0">
              <a:spcBef>
                <a:spcPct val="0"/>
              </a:spcBef>
              <a:spcAft>
                <a:spcPct val="0"/>
              </a:spcAft>
              <a:buClrTx/>
              <a:buSzTx/>
            </a:pPr>
            <a:r>
              <a:rPr kumimoji="0" lang="cs-CZ" altLang="cs-CZ" b="0" i="0" u="none" strike="noStrike" cap="none" normalizeH="0" baseline="0" dirty="0">
                <a:ln>
                  <a:noFill/>
                </a:ln>
                <a:solidFill>
                  <a:schemeClr val="tx1"/>
                </a:solidFill>
                <a:effectLst/>
              </a:rPr>
              <a:t>Udržitelné používání zahradnických zařízení</a:t>
            </a:r>
          </a:p>
          <a:p>
            <a:pPr defTabSz="914400" eaLnBrk="0" fontAlgn="base" hangingPunct="0">
              <a:spcBef>
                <a:spcPct val="0"/>
              </a:spcBef>
              <a:spcAft>
                <a:spcPct val="0"/>
              </a:spcAft>
              <a:buClrTx/>
              <a:buSzTx/>
            </a:pPr>
            <a:r>
              <a:rPr lang="cs-CZ" altLang="cs-CZ" dirty="0">
                <a:solidFill>
                  <a:schemeClr val="tx1"/>
                </a:solidFill>
              </a:rPr>
              <a:t>A další a další</a:t>
            </a:r>
            <a:endParaRPr kumimoji="0" lang="cs-CZ" altLang="cs-CZ"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8A0B5B63-A184-4BCD-8395-4AA008315FA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000" b="0" i="0" u="none" strike="noStrike" cap="none" normalizeH="0" baseline="0">
                <a:ln>
                  <a:noFill/>
                </a:ln>
                <a:solidFill>
                  <a:schemeClr val="tx1"/>
                </a:solidFill>
                <a:effectLst/>
                <a:latin typeface="Arial Unicode MS"/>
              </a:rPr>
              <a:t>Plodnost půdy a biochemie rostlin</a:t>
            </a:r>
            <a:r>
              <a:rPr kumimoji="0" lang="cs-CZ" altLang="cs-CZ" sz="800" b="0" i="0" u="none" strike="noStrike" cap="none" normalizeH="0" baseline="0">
                <a:ln>
                  <a:noFill/>
                </a:ln>
                <a:solidFill>
                  <a:schemeClr val="tx1"/>
                </a:solidFill>
                <a:effectLst/>
              </a:rPr>
              <a:t> </a:t>
            </a:r>
            <a:endParaRPr kumimoji="0" lang="cs-CZ" altLang="cs-CZ"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83837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2865EC-40BF-4658-9B94-CF699B1A78D0}"/>
              </a:ext>
            </a:extLst>
          </p:cNvPr>
          <p:cNvSpPr>
            <a:spLocks noGrp="1"/>
          </p:cNvSpPr>
          <p:nvPr>
            <p:ph type="title"/>
          </p:nvPr>
        </p:nvSpPr>
        <p:spPr/>
        <p:txBody>
          <a:bodyPr/>
          <a:lstStyle/>
          <a:p>
            <a:r>
              <a:rPr lang="cs-CZ" dirty="0"/>
              <a:t>Zahradní terapeut v Itálii</a:t>
            </a:r>
          </a:p>
        </p:txBody>
      </p:sp>
      <p:sp>
        <p:nvSpPr>
          <p:cNvPr id="3" name="Zástupný obsah 2">
            <a:extLst>
              <a:ext uri="{FF2B5EF4-FFF2-40B4-BE49-F238E27FC236}">
                <a16:creationId xmlns:a16="http://schemas.microsoft.com/office/drawing/2014/main" id="{8079E9CF-BE44-4A66-8452-4C4FD136B739}"/>
              </a:ext>
            </a:extLst>
          </p:cNvPr>
          <p:cNvSpPr>
            <a:spLocks noGrp="1"/>
          </p:cNvSpPr>
          <p:nvPr>
            <p:ph idx="1"/>
          </p:nvPr>
        </p:nvSpPr>
        <p:spPr/>
        <p:txBody>
          <a:bodyPr/>
          <a:lstStyle/>
          <a:p>
            <a:pPr marL="0" indent="0">
              <a:buNone/>
            </a:pPr>
            <a:r>
              <a:rPr lang="cs-CZ" dirty="0"/>
              <a:t>	</a:t>
            </a:r>
            <a:br>
              <a:rPr lang="cs-CZ" dirty="0"/>
            </a:br>
            <a:r>
              <a:rPr lang="cs-CZ" dirty="0"/>
              <a:t>Zahradní terapeut je speciálně vzdělaný a vyškolený ve speciálních rehabilitačních nebo terapeutických týmech (společně s lékařem, psychiatrem a psychologem).</a:t>
            </a:r>
          </a:p>
          <a:p>
            <a:pPr marL="0" indent="0">
              <a:buNone/>
            </a:pPr>
            <a:r>
              <a:rPr lang="cs-CZ" dirty="0"/>
              <a:t>Svou práci nachází v nemocnicích, rekonvalescentních a ošetřovatelských domovech, školách pro postižené děti a dorost.</a:t>
            </a:r>
          </a:p>
        </p:txBody>
      </p:sp>
    </p:spTree>
    <p:extLst>
      <p:ext uri="{BB962C8B-B14F-4D97-AF65-F5344CB8AC3E}">
        <p14:creationId xmlns:p14="http://schemas.microsoft.com/office/powerpoint/2010/main" val="1674760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4CF612-11CE-446B-9A41-77185E144B4E}"/>
              </a:ext>
            </a:extLst>
          </p:cNvPr>
          <p:cNvSpPr>
            <a:spLocks noGrp="1"/>
          </p:cNvSpPr>
          <p:nvPr>
            <p:ph type="title"/>
          </p:nvPr>
        </p:nvSpPr>
        <p:spPr/>
        <p:txBody>
          <a:bodyPr>
            <a:normAutofit fontScale="90000"/>
          </a:bodyPr>
          <a:lstStyle/>
          <a:p>
            <a:r>
              <a:rPr lang="cs-CZ" dirty="0"/>
              <a:t>Léčivé zahrady v Itálii</a:t>
            </a:r>
            <a:br>
              <a:rPr lang="cs-CZ" dirty="0"/>
            </a:br>
            <a:r>
              <a:rPr lang="cs-CZ" dirty="0" err="1">
                <a:solidFill>
                  <a:srgbClr val="3CB371"/>
                </a:solidFill>
                <a:effectLst/>
              </a:rPr>
              <a:t>Associazione</a:t>
            </a:r>
            <a:r>
              <a:rPr lang="cs-CZ" dirty="0">
                <a:solidFill>
                  <a:srgbClr val="3CB371"/>
                </a:solidFill>
                <a:effectLst/>
              </a:rPr>
              <a:t> </a:t>
            </a:r>
            <a:r>
              <a:rPr lang="cs-CZ" dirty="0" err="1">
                <a:solidFill>
                  <a:srgbClr val="3CB371"/>
                </a:solidFill>
                <a:effectLst/>
              </a:rPr>
              <a:t>Italiana</a:t>
            </a:r>
            <a:r>
              <a:rPr lang="cs-CZ" dirty="0">
                <a:solidFill>
                  <a:srgbClr val="3CB371"/>
                </a:solidFill>
                <a:effectLst/>
              </a:rPr>
              <a:t> </a:t>
            </a:r>
            <a:r>
              <a:rPr lang="cs-CZ" dirty="0" err="1">
                <a:solidFill>
                  <a:srgbClr val="3CB371"/>
                </a:solidFill>
                <a:effectLst/>
              </a:rPr>
              <a:t>Healing</a:t>
            </a:r>
            <a:r>
              <a:rPr lang="cs-CZ" dirty="0">
                <a:solidFill>
                  <a:srgbClr val="3CB371"/>
                </a:solidFill>
                <a:effectLst/>
              </a:rPr>
              <a:t> </a:t>
            </a:r>
            <a:r>
              <a:rPr lang="cs-CZ" dirty="0" err="1">
                <a:solidFill>
                  <a:srgbClr val="3CB371"/>
                </a:solidFill>
                <a:effectLst/>
              </a:rPr>
              <a:t>Gardens</a:t>
            </a:r>
            <a:endParaRPr lang="cs-CZ" dirty="0"/>
          </a:p>
        </p:txBody>
      </p:sp>
      <p:sp>
        <p:nvSpPr>
          <p:cNvPr id="3" name="Zástupný obsah 2">
            <a:extLst>
              <a:ext uri="{FF2B5EF4-FFF2-40B4-BE49-F238E27FC236}">
                <a16:creationId xmlns:a16="http://schemas.microsoft.com/office/drawing/2014/main" id="{5A4395A3-FCF4-4983-B332-3B178B4E568C}"/>
              </a:ext>
            </a:extLst>
          </p:cNvPr>
          <p:cNvSpPr>
            <a:spLocks noGrp="1"/>
          </p:cNvSpPr>
          <p:nvPr>
            <p:ph idx="1"/>
          </p:nvPr>
        </p:nvSpPr>
        <p:spPr/>
        <p:txBody>
          <a:bodyPr/>
          <a:lstStyle/>
          <a:p>
            <a:pPr marL="0" indent="0">
              <a:buNone/>
            </a:pPr>
            <a:r>
              <a:rPr lang="cs-CZ" dirty="0">
                <a:hlinkClick r:id="rId3"/>
              </a:rPr>
              <a:t>http://www.healingardens.it/horticulture.php</a:t>
            </a:r>
            <a:r>
              <a:rPr lang="cs-CZ" dirty="0"/>
              <a:t> </a:t>
            </a:r>
          </a:p>
          <a:p>
            <a:pPr marL="0" indent="0">
              <a:buNone/>
            </a:pPr>
            <a:endParaRPr lang="cs-CZ" dirty="0"/>
          </a:p>
          <a:p>
            <a:pPr marL="0" indent="0">
              <a:buNone/>
            </a:pPr>
            <a:r>
              <a:rPr lang="cs-CZ" dirty="0"/>
              <a:t>Na tomto webu je spoustu informací o léčivých terapeutických zahradách v Itálii. Když vznikne nová, může se tam nahlásit. </a:t>
            </a:r>
          </a:p>
          <a:p>
            <a:pPr marL="0" indent="0">
              <a:buNone/>
            </a:pPr>
            <a:r>
              <a:rPr lang="cs-CZ" dirty="0"/>
              <a:t>Je tam seznam některých velkých terapeutických zahrad v Itálii a také seznam běžících projektů, které se tohoto tématu týkají. </a:t>
            </a:r>
          </a:p>
          <a:p>
            <a:pPr marL="0" indent="0">
              <a:buNone/>
            </a:pPr>
            <a:endParaRPr lang="cs-CZ" dirty="0"/>
          </a:p>
        </p:txBody>
      </p:sp>
    </p:spTree>
    <p:extLst>
      <p:ext uri="{BB962C8B-B14F-4D97-AF65-F5344CB8AC3E}">
        <p14:creationId xmlns:p14="http://schemas.microsoft.com/office/powerpoint/2010/main" val="717381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9C830C-5275-4DA2-AE31-D6AC909A4495}"/>
              </a:ext>
            </a:extLst>
          </p:cNvPr>
          <p:cNvSpPr>
            <a:spLocks noGrp="1"/>
          </p:cNvSpPr>
          <p:nvPr>
            <p:ph type="title"/>
          </p:nvPr>
        </p:nvSpPr>
        <p:spPr/>
        <p:txBody>
          <a:bodyPr/>
          <a:lstStyle/>
          <a:p>
            <a:r>
              <a:rPr lang="cs-CZ" dirty="0"/>
              <a:t>Obecně o sluchu</a:t>
            </a:r>
          </a:p>
        </p:txBody>
      </p:sp>
      <p:sp>
        <p:nvSpPr>
          <p:cNvPr id="3" name="Zástupný obsah 2">
            <a:extLst>
              <a:ext uri="{FF2B5EF4-FFF2-40B4-BE49-F238E27FC236}">
                <a16:creationId xmlns:a16="http://schemas.microsoft.com/office/drawing/2014/main" id="{AB340B27-6C29-45F4-AC31-A0738A5160B8}"/>
              </a:ext>
            </a:extLst>
          </p:cNvPr>
          <p:cNvSpPr>
            <a:spLocks noGrp="1"/>
          </p:cNvSpPr>
          <p:nvPr>
            <p:ph idx="1"/>
          </p:nvPr>
        </p:nvSpPr>
        <p:spPr/>
        <p:txBody>
          <a:bodyPr/>
          <a:lstStyle/>
          <a:p>
            <a:r>
              <a:rPr lang="cs-CZ" dirty="0"/>
              <a:t>Sluchem získáváme 60% veškerých informací.</a:t>
            </a:r>
          </a:p>
          <a:p>
            <a:r>
              <a:rPr lang="cs-CZ" dirty="0"/>
              <a:t>Důležitý je rovněž ochranný efekt zvuku. </a:t>
            </a:r>
          </a:p>
          <a:p>
            <a:pPr lvl="1"/>
            <a:r>
              <a:rPr lang="cs-CZ" dirty="0"/>
              <a:t>Zvuky upozorňují na možné nebezpečí.</a:t>
            </a:r>
          </a:p>
          <a:p>
            <a:pPr lvl="1"/>
            <a:r>
              <a:rPr lang="cs-CZ" dirty="0"/>
              <a:t> Zvuk usnadňuje prostorovou orientaci.</a:t>
            </a:r>
          </a:p>
          <a:p>
            <a:pPr marL="457200" lvl="1" indent="0">
              <a:buNone/>
            </a:pPr>
            <a:endParaRPr lang="cs-CZ" dirty="0"/>
          </a:p>
          <a:p>
            <a:pPr marL="457200" lvl="1" indent="0">
              <a:buNone/>
            </a:pPr>
            <a:r>
              <a:rPr lang="cs-CZ" dirty="0"/>
              <a:t>Osoba s vadou sluchu o toto vnímání přichází – ztrácí povědomou prostorovou orientaci a tím se sníží jeho pocit jistoty a koordinace.</a:t>
            </a:r>
          </a:p>
        </p:txBody>
      </p:sp>
    </p:spTree>
    <p:extLst>
      <p:ext uri="{BB962C8B-B14F-4D97-AF65-F5344CB8AC3E}">
        <p14:creationId xmlns:p14="http://schemas.microsoft.com/office/powerpoint/2010/main" val="273574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a:extLst>
              <a:ext uri="{FF2B5EF4-FFF2-40B4-BE49-F238E27FC236}">
                <a16:creationId xmlns:a16="http://schemas.microsoft.com/office/drawing/2014/main" id="{4CA54D76-677F-4828-BE4E-FEDAB3B09B1F}"/>
              </a:ext>
            </a:extLst>
          </p:cNvPr>
          <p:cNvSpPr>
            <a:spLocks noGrp="1"/>
          </p:cNvSpPr>
          <p:nvPr>
            <p:ph type="title"/>
          </p:nvPr>
        </p:nvSpPr>
        <p:spPr/>
        <p:txBody>
          <a:bodyPr>
            <a:normAutofit fontScale="90000"/>
          </a:bodyPr>
          <a:lstStyle/>
          <a:p>
            <a:r>
              <a:rPr lang="cs-CZ" dirty="0"/>
              <a:t/>
            </a:r>
            <a:br>
              <a:rPr lang="cs-CZ" dirty="0"/>
            </a:br>
            <a:endParaRPr lang="cs-CZ" dirty="0"/>
          </a:p>
        </p:txBody>
      </p:sp>
      <p:sp>
        <p:nvSpPr>
          <p:cNvPr id="6" name="Zástupný obsah 5">
            <a:extLst>
              <a:ext uri="{FF2B5EF4-FFF2-40B4-BE49-F238E27FC236}">
                <a16:creationId xmlns:a16="http://schemas.microsoft.com/office/drawing/2014/main" id="{51E14455-0384-47BA-8AB3-72ADA60A41B3}"/>
              </a:ext>
            </a:extLst>
          </p:cNvPr>
          <p:cNvSpPr>
            <a:spLocks noGrp="1"/>
          </p:cNvSpPr>
          <p:nvPr>
            <p:ph idx="1"/>
          </p:nvPr>
        </p:nvSpPr>
        <p:spPr/>
        <p:txBody>
          <a:bodyPr>
            <a:normAutofit/>
          </a:bodyPr>
          <a:lstStyle/>
          <a:p>
            <a:r>
              <a:rPr lang="cs-CZ" dirty="0" err="1"/>
              <a:t>Každy</a:t>
            </a:r>
            <a:r>
              <a:rPr lang="cs-CZ" dirty="0"/>
              <a:t> ví, co je zahrada, a každý si myslí, že ví, co znamená uzdravení ve vztahu k zahradám.</a:t>
            </a:r>
          </a:p>
          <a:p>
            <a:r>
              <a:rPr lang="cs-CZ" dirty="0"/>
              <a:t>Ale někdy je obtížné si navzájem porozumět, kdo nezažije nemusí pochopit.</a:t>
            </a:r>
          </a:p>
          <a:p>
            <a:r>
              <a:rPr lang="cs-CZ" dirty="0"/>
              <a:t>Zahrada může skutečně být léčivá.</a:t>
            </a:r>
          </a:p>
          <a:p>
            <a:r>
              <a:rPr lang="cs-CZ" dirty="0"/>
              <a:t>Ať už je napojena na zdravotnické zařízení, nebo nějak pomáhá procesu hojení,</a:t>
            </a:r>
          </a:p>
          <a:p>
            <a:r>
              <a:rPr lang="cs-CZ" dirty="0"/>
              <a:t>Nebo je dokonce součástí skutečného procesu léčby.</a:t>
            </a:r>
          </a:p>
        </p:txBody>
      </p:sp>
      <p:sp>
        <p:nvSpPr>
          <p:cNvPr id="2" name="TextovéPole 1">
            <a:extLst>
              <a:ext uri="{FF2B5EF4-FFF2-40B4-BE49-F238E27FC236}">
                <a16:creationId xmlns:a16="http://schemas.microsoft.com/office/drawing/2014/main" id="{A8B51CDC-2E97-4FE6-94B0-5AFCE855A98D}"/>
              </a:ext>
            </a:extLst>
          </p:cNvPr>
          <p:cNvSpPr txBox="1"/>
          <p:nvPr/>
        </p:nvSpPr>
        <p:spPr>
          <a:xfrm>
            <a:off x="3908685" y="802606"/>
            <a:ext cx="5165889" cy="1754326"/>
          </a:xfrm>
          <a:prstGeom prst="rect">
            <a:avLst/>
          </a:prstGeom>
          <a:noFill/>
        </p:spPr>
        <p:txBody>
          <a:bodyPr wrap="square" rtlCol="0">
            <a:spAutoFit/>
          </a:bodyPr>
          <a:lstStyle/>
          <a:p>
            <a:r>
              <a:rPr lang="cs-CZ" sz="3600" dirty="0">
                <a:latin typeface="+mj-lt"/>
              </a:rPr>
              <a:t>Úvod stránek </a:t>
            </a:r>
            <a:r>
              <a:rPr lang="cs-CZ" sz="3600" dirty="0" err="1">
                <a:latin typeface="+mj-lt"/>
              </a:rPr>
              <a:t>Healing</a:t>
            </a:r>
            <a:r>
              <a:rPr lang="cs-CZ" sz="3600" dirty="0">
                <a:latin typeface="+mj-lt"/>
              </a:rPr>
              <a:t> </a:t>
            </a:r>
            <a:r>
              <a:rPr lang="cs-CZ" sz="3600" dirty="0" err="1">
                <a:latin typeface="+mj-lt"/>
              </a:rPr>
              <a:t>gardens</a:t>
            </a:r>
            <a:r>
              <a:rPr lang="cs-CZ" sz="3600" dirty="0">
                <a:latin typeface="+mj-lt"/>
              </a:rPr>
              <a:t> Italia- překlad z Italštiny</a:t>
            </a:r>
          </a:p>
        </p:txBody>
      </p:sp>
    </p:spTree>
    <p:extLst>
      <p:ext uri="{BB962C8B-B14F-4D97-AF65-F5344CB8AC3E}">
        <p14:creationId xmlns:p14="http://schemas.microsoft.com/office/powerpoint/2010/main" val="3379115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D4A8D9-244C-4E92-8D92-0F4F95F22C4E}"/>
              </a:ext>
            </a:extLst>
          </p:cNvPr>
          <p:cNvSpPr>
            <a:spLocks noGrp="1"/>
          </p:cNvSpPr>
          <p:nvPr>
            <p:ph type="title"/>
          </p:nvPr>
        </p:nvSpPr>
        <p:spPr/>
        <p:txBody>
          <a:bodyPr>
            <a:normAutofit fontScale="90000"/>
          </a:bodyPr>
          <a:lstStyle/>
          <a:p>
            <a:r>
              <a:rPr lang="cs-CZ" dirty="0">
                <a:latin typeface="+mn-lt"/>
              </a:rPr>
              <a:t>Jeden příklad úspěšného italského projektu</a:t>
            </a:r>
            <a:br>
              <a:rPr lang="cs-CZ" dirty="0">
                <a:latin typeface="+mn-lt"/>
              </a:rPr>
            </a:br>
            <a:r>
              <a:rPr lang="cs-CZ" dirty="0">
                <a:latin typeface="+mn-lt"/>
              </a:rPr>
              <a:t>zaštiťovaného </a:t>
            </a:r>
            <a:r>
              <a:rPr lang="cs-CZ" dirty="0" err="1">
                <a:latin typeface="+mn-lt"/>
              </a:rPr>
              <a:t>Healing</a:t>
            </a:r>
            <a:r>
              <a:rPr lang="cs-CZ" dirty="0">
                <a:latin typeface="+mn-lt"/>
              </a:rPr>
              <a:t> </a:t>
            </a:r>
            <a:r>
              <a:rPr lang="cs-CZ" dirty="0" err="1">
                <a:latin typeface="+mn-lt"/>
              </a:rPr>
              <a:t>gardens</a:t>
            </a:r>
            <a:r>
              <a:rPr lang="cs-CZ" dirty="0">
                <a:latin typeface="+mn-lt"/>
              </a:rPr>
              <a:t> Italia</a:t>
            </a:r>
          </a:p>
        </p:txBody>
      </p:sp>
      <p:sp>
        <p:nvSpPr>
          <p:cNvPr id="3" name="Zástupný obsah 2">
            <a:extLst>
              <a:ext uri="{FF2B5EF4-FFF2-40B4-BE49-F238E27FC236}">
                <a16:creationId xmlns:a16="http://schemas.microsoft.com/office/drawing/2014/main" id="{F5DF2E92-5950-4142-A33E-3C0BC89D501A}"/>
              </a:ext>
            </a:extLst>
          </p:cNvPr>
          <p:cNvSpPr>
            <a:spLocks noGrp="1"/>
          </p:cNvSpPr>
          <p:nvPr>
            <p:ph idx="1"/>
          </p:nvPr>
        </p:nvSpPr>
        <p:spPr/>
        <p:txBody>
          <a:bodyPr/>
          <a:lstStyle/>
          <a:p>
            <a:r>
              <a:rPr lang="cs-CZ" altLang="cs-CZ" dirty="0">
                <a:solidFill>
                  <a:schemeClr val="tx1"/>
                </a:solidFill>
              </a:rPr>
              <a:t>R</a:t>
            </a:r>
            <a:r>
              <a:rPr kumimoji="0" lang="cs-CZ" altLang="cs-CZ" sz="2400" b="0" i="0" u="none" strike="noStrike" cap="none" normalizeH="0" baseline="0" dirty="0">
                <a:ln>
                  <a:noFill/>
                </a:ln>
                <a:solidFill>
                  <a:schemeClr val="tx1"/>
                </a:solidFill>
                <a:effectLst/>
              </a:rPr>
              <a:t>ekonstrukce nemocnice se milánská nemocnice San Carlo </a:t>
            </a:r>
            <a:r>
              <a:rPr kumimoji="0" lang="cs-CZ" altLang="cs-CZ" sz="2400" b="0" i="0" u="none" strike="noStrike" cap="none" normalizeH="0" baseline="0" dirty="0" err="1">
                <a:ln>
                  <a:noFill/>
                </a:ln>
                <a:solidFill>
                  <a:schemeClr val="tx1"/>
                </a:solidFill>
                <a:effectLst/>
              </a:rPr>
              <a:t>Borromeo</a:t>
            </a:r>
            <a:r>
              <a:rPr lang="cs-CZ" altLang="cs-CZ" dirty="0">
                <a:solidFill>
                  <a:schemeClr val="tx1"/>
                </a:solidFill>
              </a:rPr>
              <a:t>= vznik krásné terapeutické zahrady</a:t>
            </a:r>
          </a:p>
          <a:p>
            <a:r>
              <a:rPr lang="cs-CZ" dirty="0">
                <a:solidFill>
                  <a:schemeClr val="tx1"/>
                </a:solidFill>
              </a:rPr>
              <a:t>Na vzniku zahrady se podíleli studenti oboru </a:t>
            </a:r>
            <a:r>
              <a:rPr lang="cs-CZ" dirty="0" err="1">
                <a:solidFill>
                  <a:schemeClr val="tx1"/>
                </a:solidFill>
              </a:rPr>
              <a:t>Horticultural</a:t>
            </a:r>
            <a:r>
              <a:rPr lang="cs-CZ" dirty="0">
                <a:solidFill>
                  <a:schemeClr val="tx1"/>
                </a:solidFill>
              </a:rPr>
              <a:t> </a:t>
            </a:r>
            <a:r>
              <a:rPr lang="cs-CZ" dirty="0" err="1">
                <a:solidFill>
                  <a:schemeClr val="tx1"/>
                </a:solidFill>
              </a:rPr>
              <a:t>Therapy</a:t>
            </a:r>
            <a:endParaRPr lang="cs-CZ" dirty="0">
              <a:solidFill>
                <a:schemeClr val="tx1"/>
              </a:solidFill>
            </a:endParaRPr>
          </a:p>
          <a:p>
            <a:endParaRPr lang="cs-CZ" dirty="0"/>
          </a:p>
          <a:p>
            <a:endParaRPr lang="cs-CZ" dirty="0"/>
          </a:p>
        </p:txBody>
      </p:sp>
    </p:spTree>
    <p:extLst>
      <p:ext uri="{BB962C8B-B14F-4D97-AF65-F5344CB8AC3E}">
        <p14:creationId xmlns:p14="http://schemas.microsoft.com/office/powerpoint/2010/main" val="1008832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8877A9-9725-4865-8689-41C4FAC62A4A}"/>
              </a:ext>
            </a:extLst>
          </p:cNvPr>
          <p:cNvSpPr>
            <a:spLocks noGrp="1"/>
          </p:cNvSpPr>
          <p:nvPr>
            <p:ph type="title"/>
          </p:nvPr>
        </p:nvSpPr>
        <p:spPr/>
        <p:txBody>
          <a:bodyPr/>
          <a:lstStyle/>
          <a:p>
            <a:r>
              <a:rPr lang="cs-CZ" dirty="0"/>
              <a:t>Nemocnice v Miláně</a:t>
            </a:r>
          </a:p>
        </p:txBody>
      </p:sp>
      <p:pic>
        <p:nvPicPr>
          <p:cNvPr id="7" name="Zástupný obsah 6">
            <a:extLst>
              <a:ext uri="{FF2B5EF4-FFF2-40B4-BE49-F238E27FC236}">
                <a16:creationId xmlns:a16="http://schemas.microsoft.com/office/drawing/2014/main" id="{5E3C0830-CDB9-4E0E-B3B0-F1894CB7A8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0411" y="2393939"/>
            <a:ext cx="6091177" cy="4037581"/>
          </a:xfrm>
        </p:spPr>
      </p:pic>
    </p:spTree>
    <p:extLst>
      <p:ext uri="{BB962C8B-B14F-4D97-AF65-F5344CB8AC3E}">
        <p14:creationId xmlns:p14="http://schemas.microsoft.com/office/powerpoint/2010/main" val="729044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7C7922-BD2D-4419-AFF9-4350F3554E5F}"/>
              </a:ext>
            </a:extLst>
          </p:cNvPr>
          <p:cNvSpPr>
            <a:spLocks noGrp="1"/>
          </p:cNvSpPr>
          <p:nvPr>
            <p:ph type="title"/>
          </p:nvPr>
        </p:nvSpPr>
        <p:spPr>
          <a:xfrm>
            <a:off x="1295402" y="481336"/>
            <a:ext cx="9601196" cy="1303867"/>
          </a:xfrm>
        </p:spPr>
        <p:txBody>
          <a:bodyPr/>
          <a:lstStyle/>
          <a:p>
            <a:r>
              <a:rPr lang="cs-CZ" dirty="0"/>
              <a:t>MATI 1909</a:t>
            </a:r>
          </a:p>
        </p:txBody>
      </p:sp>
      <p:pic>
        <p:nvPicPr>
          <p:cNvPr id="5" name="Zástupný obsah 4">
            <a:extLst>
              <a:ext uri="{FF2B5EF4-FFF2-40B4-BE49-F238E27FC236}">
                <a16:creationId xmlns:a16="http://schemas.microsoft.com/office/drawing/2014/main" id="{DE78C0D3-9195-42C3-B6E8-4A357467643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46778" y="1492455"/>
            <a:ext cx="5898444" cy="3317875"/>
          </a:xfrm>
        </p:spPr>
      </p:pic>
      <p:pic>
        <p:nvPicPr>
          <p:cNvPr id="10" name="Obrázek 9">
            <a:extLst>
              <a:ext uri="{FF2B5EF4-FFF2-40B4-BE49-F238E27FC236}">
                <a16:creationId xmlns:a16="http://schemas.microsoft.com/office/drawing/2014/main" id="{28DD8431-CAB9-4F8F-96BB-9954AA99B0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8199" y="4077148"/>
            <a:ext cx="8089751" cy="2780852"/>
          </a:xfrm>
          <a:prstGeom prst="rect">
            <a:avLst/>
          </a:prstGeom>
        </p:spPr>
      </p:pic>
    </p:spTree>
    <p:extLst>
      <p:ext uri="{BB962C8B-B14F-4D97-AF65-F5344CB8AC3E}">
        <p14:creationId xmlns:p14="http://schemas.microsoft.com/office/powerpoint/2010/main" val="1522448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CFAC91-537B-42E4-A980-A5E5C69B0BC7}"/>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4FE20E19-5A70-4D36-B1DD-7F4DDC5656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1644" y="684327"/>
            <a:ext cx="10332156" cy="5811838"/>
          </a:xfrm>
        </p:spPr>
      </p:pic>
    </p:spTree>
    <p:extLst>
      <p:ext uri="{BB962C8B-B14F-4D97-AF65-F5344CB8AC3E}">
        <p14:creationId xmlns:p14="http://schemas.microsoft.com/office/powerpoint/2010/main" val="4024406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352B3B-F351-4D04-9710-E2254888573B}"/>
              </a:ext>
            </a:extLst>
          </p:cNvPr>
          <p:cNvSpPr>
            <a:spLocks noGrp="1"/>
          </p:cNvSpPr>
          <p:nvPr>
            <p:ph type="title"/>
          </p:nvPr>
        </p:nvSpPr>
        <p:spPr/>
        <p:txBody>
          <a:bodyPr>
            <a:normAutofit fontScale="90000"/>
          </a:bodyPr>
          <a:lstStyle/>
          <a:p>
            <a:r>
              <a:rPr lang="cs-CZ" dirty="0"/>
              <a:t>Další terapeutická zahrada, ale tentokrát netradiční</a:t>
            </a:r>
          </a:p>
        </p:txBody>
      </p:sp>
      <p:sp>
        <p:nvSpPr>
          <p:cNvPr id="3" name="Zástupný obsah 2">
            <a:extLst>
              <a:ext uri="{FF2B5EF4-FFF2-40B4-BE49-F238E27FC236}">
                <a16:creationId xmlns:a16="http://schemas.microsoft.com/office/drawing/2014/main" id="{15A2967F-81B3-4D2E-803F-B32C79B1EC97}"/>
              </a:ext>
            </a:extLst>
          </p:cNvPr>
          <p:cNvSpPr>
            <a:spLocks noGrp="1"/>
          </p:cNvSpPr>
          <p:nvPr>
            <p:ph idx="1"/>
          </p:nvPr>
        </p:nvSpPr>
        <p:spPr/>
        <p:txBody>
          <a:bodyPr>
            <a:normAutofit fontScale="85000" lnSpcReduction="20000"/>
          </a:bodyPr>
          <a:lstStyle/>
          <a:p>
            <a:r>
              <a:rPr lang="cs-CZ" dirty="0"/>
              <a:t>Italské městečko </a:t>
            </a:r>
            <a:r>
              <a:rPr lang="cs-CZ" dirty="0" err="1"/>
              <a:t>Barberino</a:t>
            </a:r>
            <a:r>
              <a:rPr lang="cs-CZ" dirty="0"/>
              <a:t> Val </a:t>
            </a:r>
            <a:r>
              <a:rPr lang="cs-CZ" dirty="0" err="1"/>
              <a:t>d'Elsa</a:t>
            </a:r>
            <a:endParaRPr lang="cs-CZ" dirty="0"/>
          </a:p>
          <a:p>
            <a:r>
              <a:rPr lang="cs-CZ" dirty="0"/>
              <a:t>U malé katedrály je terapeutická zahrada s 5OOO kaktusy</a:t>
            </a:r>
          </a:p>
          <a:p>
            <a:endParaRPr lang="cs-CZ" dirty="0"/>
          </a:p>
          <a:p>
            <a:r>
              <a:rPr lang="cs-CZ" dirty="0"/>
              <a:t>Zahradu navrhli a vytvořili místní obyvatelé.</a:t>
            </a:r>
          </a:p>
          <a:p>
            <a:endParaRPr lang="cs-CZ" dirty="0"/>
          </a:p>
          <a:p>
            <a:r>
              <a:rPr lang="cs-CZ" dirty="0"/>
              <a:t>Kaktusy věnovali známí Italští sběratelé rostlin. Nachází se tam téměř vyhynulé a velice vzácné druhy. Právě proto je zahrada velice navštěvovaná.</a:t>
            </a:r>
          </a:p>
          <a:p>
            <a:endParaRPr lang="cs-CZ" dirty="0"/>
          </a:p>
          <a:p>
            <a:r>
              <a:rPr lang="cs-CZ" dirty="0"/>
              <a:t>Zaměstnávají tam osoby s postižením.</a:t>
            </a:r>
          </a:p>
        </p:txBody>
      </p:sp>
    </p:spTree>
    <p:extLst>
      <p:ext uri="{BB962C8B-B14F-4D97-AF65-F5344CB8AC3E}">
        <p14:creationId xmlns:p14="http://schemas.microsoft.com/office/powerpoint/2010/main" val="3711682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2E29C2-C580-48AA-BAE9-19A076176ACD}"/>
              </a:ext>
            </a:extLst>
          </p:cNvPr>
          <p:cNvSpPr>
            <a:spLocks noGrp="1"/>
          </p:cNvSpPr>
          <p:nvPr>
            <p:ph type="title"/>
          </p:nvPr>
        </p:nvSpPr>
        <p:spPr/>
        <p:txBody>
          <a:bodyPr/>
          <a:lstStyle/>
          <a:p>
            <a:endParaRPr lang="cs-CZ"/>
          </a:p>
        </p:txBody>
      </p:sp>
      <p:pic>
        <p:nvPicPr>
          <p:cNvPr id="5" name="Zástupný obsah 4">
            <a:extLst>
              <a:ext uri="{FF2B5EF4-FFF2-40B4-BE49-F238E27FC236}">
                <a16:creationId xmlns:a16="http://schemas.microsoft.com/office/drawing/2014/main" id="{DC34966B-EFB9-409E-8808-F1627F6F8D0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3975" y="982132"/>
            <a:ext cx="6523219" cy="4344566"/>
          </a:xfrm>
        </p:spPr>
      </p:pic>
      <p:pic>
        <p:nvPicPr>
          <p:cNvPr id="7" name="Obrázek 6">
            <a:extLst>
              <a:ext uri="{FF2B5EF4-FFF2-40B4-BE49-F238E27FC236}">
                <a16:creationId xmlns:a16="http://schemas.microsoft.com/office/drawing/2014/main" id="{2B553845-94FC-4909-B5DC-786526C7AD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9245" y="1634065"/>
            <a:ext cx="5792755" cy="4344566"/>
          </a:xfrm>
          <a:prstGeom prst="rect">
            <a:avLst/>
          </a:prstGeom>
        </p:spPr>
      </p:pic>
    </p:spTree>
    <p:extLst>
      <p:ext uri="{BB962C8B-B14F-4D97-AF65-F5344CB8AC3E}">
        <p14:creationId xmlns:p14="http://schemas.microsoft.com/office/powerpoint/2010/main" val="4224111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3ACB15-2EEA-40AB-A40E-2B11F69D0A7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90B6412A-C2DF-4EC0-AB7A-B4812BE9C710}"/>
              </a:ext>
            </a:extLst>
          </p:cNvPr>
          <p:cNvSpPr>
            <a:spLocks noGrp="1"/>
          </p:cNvSpPr>
          <p:nvPr>
            <p:ph idx="1"/>
          </p:nvPr>
        </p:nvSpPr>
        <p:spPr/>
        <p:txBody>
          <a:bodyPr>
            <a:normAutofit fontScale="92500" lnSpcReduction="20000"/>
          </a:bodyPr>
          <a:lstStyle/>
          <a:p>
            <a:r>
              <a:rPr lang="cs-CZ" dirty="0">
                <a:hlinkClick r:id="rId2"/>
              </a:rPr>
              <a:t>http://www.healingardens.it/horticulture.php</a:t>
            </a:r>
            <a:endParaRPr lang="cs-CZ" dirty="0"/>
          </a:p>
          <a:p>
            <a:r>
              <a:rPr lang="cs-CZ" dirty="0">
                <a:hlinkClick r:id="rId3"/>
              </a:rPr>
              <a:t>https://iltirreno.gelocal.it/pistoia/cronaca/2020/01/02/news/centodieci-candeline-per-mati-1909-grande-nome-del-vivaismo-pistoiese-1.38279904</a:t>
            </a:r>
            <a:endParaRPr lang="cs-CZ" dirty="0"/>
          </a:p>
          <a:p>
            <a:r>
              <a:rPr lang="cs-CZ" dirty="0">
                <a:hlinkClick r:id="rId4"/>
              </a:rPr>
              <a:t>https://www.tuscany-villas.it/to-tuscany/2019/tourist-attractions/parks/il-giardino-sotto-vico</a:t>
            </a:r>
            <a:endParaRPr lang="cs-CZ" dirty="0"/>
          </a:p>
          <a:p>
            <a:r>
              <a:rPr lang="cs-CZ" dirty="0">
                <a:hlinkClick r:id="rId5"/>
              </a:rPr>
              <a:t>https://www.vseoitalii.cz/cestovani-do-italie-po-italii/zajimavosti-o-mestech-vesnicich-a-mistech-italie/281-giardini-di-ninfa-zahrady-ninf-italie-informace-fotografie-vstupne-gps-pozice-prohlidka-zahrad-a-zamku-castello-caetani</a:t>
            </a:r>
            <a:endParaRPr lang="cs-CZ" dirty="0"/>
          </a:p>
          <a:p>
            <a:r>
              <a:rPr lang="cs-CZ" dirty="0">
                <a:hlinkClick r:id="rId6"/>
              </a:rPr>
              <a:t>https://www.giardinimati1909.it/en/about-us/mati-gardens/</a:t>
            </a:r>
            <a:endParaRPr lang="cs-CZ" dirty="0"/>
          </a:p>
          <a:p>
            <a:endParaRPr lang="cs-CZ" dirty="0"/>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4222092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C5BA17-603F-490B-B905-69032C25B9DD}"/>
              </a:ext>
            </a:extLst>
          </p:cNvPr>
          <p:cNvSpPr>
            <a:spLocks noGrp="1"/>
          </p:cNvSpPr>
          <p:nvPr>
            <p:ph type="title"/>
          </p:nvPr>
        </p:nvSpPr>
        <p:spPr/>
        <p:txBody>
          <a:bodyPr/>
          <a:lstStyle/>
          <a:p>
            <a:r>
              <a:rPr lang="cs-CZ" dirty="0"/>
              <a:t>Nedoslýchavý nebo neslyšící?</a:t>
            </a:r>
          </a:p>
        </p:txBody>
      </p:sp>
      <p:sp>
        <p:nvSpPr>
          <p:cNvPr id="3" name="Zástupný obsah 2">
            <a:extLst>
              <a:ext uri="{FF2B5EF4-FFF2-40B4-BE49-F238E27FC236}">
                <a16:creationId xmlns:a16="http://schemas.microsoft.com/office/drawing/2014/main" id="{E1D8CB88-266B-4EF6-97F8-0195D5A15F34}"/>
              </a:ext>
            </a:extLst>
          </p:cNvPr>
          <p:cNvSpPr>
            <a:spLocks noGrp="1"/>
          </p:cNvSpPr>
          <p:nvPr>
            <p:ph sz="half" idx="1"/>
          </p:nvPr>
        </p:nvSpPr>
        <p:spPr/>
        <p:txBody>
          <a:bodyPr>
            <a:normAutofit/>
          </a:bodyPr>
          <a:lstStyle/>
          <a:p>
            <a:r>
              <a:rPr lang="cs-CZ" dirty="0"/>
              <a:t>Nedoslýchavý –</a:t>
            </a:r>
          </a:p>
          <a:p>
            <a:r>
              <a:rPr lang="cs-CZ" dirty="0"/>
              <a:t> pomocí techniky může slyšet </a:t>
            </a:r>
          </a:p>
          <a:p>
            <a:r>
              <a:rPr lang="cs-CZ" dirty="0"/>
              <a:t>může rozumět mluvené řeči. (Alespoň v tichém prostředí.) </a:t>
            </a:r>
          </a:p>
        </p:txBody>
      </p:sp>
      <p:sp>
        <p:nvSpPr>
          <p:cNvPr id="4" name="Zástupný obsah 3">
            <a:extLst>
              <a:ext uri="{FF2B5EF4-FFF2-40B4-BE49-F238E27FC236}">
                <a16:creationId xmlns:a16="http://schemas.microsoft.com/office/drawing/2014/main" id="{6CB99DED-733C-4475-ACD4-DE21CCDFD756}"/>
              </a:ext>
            </a:extLst>
          </p:cNvPr>
          <p:cNvSpPr>
            <a:spLocks noGrp="1"/>
          </p:cNvSpPr>
          <p:nvPr>
            <p:ph sz="half" idx="2"/>
          </p:nvPr>
        </p:nvSpPr>
        <p:spPr/>
        <p:txBody>
          <a:bodyPr>
            <a:normAutofit/>
          </a:bodyPr>
          <a:lstStyle/>
          <a:p>
            <a:r>
              <a:rPr lang="cs-CZ" dirty="0"/>
              <a:t>Neslyšící</a:t>
            </a:r>
          </a:p>
          <a:p>
            <a:r>
              <a:rPr lang="cs-CZ" dirty="0"/>
              <a:t> má tak velikou ztrátu sluchu, že ani s technickým pomůckami neslyší</a:t>
            </a:r>
          </a:p>
          <a:p>
            <a:endParaRPr lang="cs-CZ" dirty="0"/>
          </a:p>
          <a:p>
            <a:pPr marL="0" indent="0">
              <a:buNone/>
            </a:pPr>
            <a:endParaRPr lang="cs-CZ" dirty="0"/>
          </a:p>
        </p:txBody>
      </p:sp>
    </p:spTree>
    <p:extLst>
      <p:ext uri="{BB962C8B-B14F-4D97-AF65-F5344CB8AC3E}">
        <p14:creationId xmlns:p14="http://schemas.microsoft.com/office/powerpoint/2010/main" val="4057295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A0F7AC-D8C3-447C-8F43-7E037C780EE9}"/>
              </a:ext>
            </a:extLst>
          </p:cNvPr>
          <p:cNvSpPr>
            <a:spLocks noGrp="1"/>
          </p:cNvSpPr>
          <p:nvPr>
            <p:ph type="title"/>
          </p:nvPr>
        </p:nvSpPr>
        <p:spPr/>
        <p:txBody>
          <a:bodyPr>
            <a:normAutofit fontScale="90000"/>
          </a:bodyPr>
          <a:lstStyle/>
          <a:p>
            <a:r>
              <a:rPr lang="cs-CZ" dirty="0"/>
              <a:t>Osoba se sluchovým postižením v kolektivu</a:t>
            </a:r>
          </a:p>
        </p:txBody>
      </p:sp>
      <p:sp>
        <p:nvSpPr>
          <p:cNvPr id="3" name="Zástupný obsah 2">
            <a:extLst>
              <a:ext uri="{FF2B5EF4-FFF2-40B4-BE49-F238E27FC236}">
                <a16:creationId xmlns:a16="http://schemas.microsoft.com/office/drawing/2014/main" id="{8C70971E-5A7E-4A75-B738-D2ED88D0F546}"/>
              </a:ext>
            </a:extLst>
          </p:cNvPr>
          <p:cNvSpPr>
            <a:spLocks noGrp="1"/>
          </p:cNvSpPr>
          <p:nvPr>
            <p:ph idx="1"/>
          </p:nvPr>
        </p:nvSpPr>
        <p:spPr>
          <a:xfrm>
            <a:off x="1295402" y="2057311"/>
            <a:ext cx="9601196" cy="3318936"/>
          </a:xfrm>
        </p:spPr>
        <p:txBody>
          <a:bodyPr>
            <a:noAutofit/>
          </a:bodyPr>
          <a:lstStyle/>
          <a:p>
            <a:pPr algn="just"/>
            <a:r>
              <a:rPr lang="cs-CZ" sz="1600" b="1" dirty="0">
                <a:effectLst/>
              </a:rPr>
              <a:t>Co pomáhá:</a:t>
            </a:r>
          </a:p>
          <a:p>
            <a:pPr algn="just">
              <a:buFont typeface="Arial" panose="020B0604020202020204" pitchFamily="34" charset="0"/>
              <a:buChar char="•"/>
            </a:pPr>
            <a:r>
              <a:rPr lang="cs-CZ" sz="1600" dirty="0">
                <a:effectLst/>
              </a:rPr>
              <a:t>Vytvářet přátelské prostředí.</a:t>
            </a:r>
          </a:p>
          <a:p>
            <a:pPr algn="just">
              <a:buFont typeface="Arial" panose="020B0604020202020204" pitchFamily="34" charset="0"/>
              <a:buChar char="•"/>
            </a:pPr>
            <a:r>
              <a:rPr lang="cs-CZ" sz="1600" dirty="0">
                <a:effectLst/>
              </a:rPr>
              <a:t>Posilovat ve všech pocit sounáležitosti a vzájemného respektu.</a:t>
            </a:r>
          </a:p>
          <a:p>
            <a:pPr algn="just">
              <a:buFont typeface="Arial" panose="020B0604020202020204" pitchFamily="34" charset="0"/>
              <a:buChar char="•"/>
            </a:pPr>
            <a:r>
              <a:rPr lang="cs-CZ" sz="1600" dirty="0">
                <a:effectLst/>
                <a:highlight>
                  <a:srgbClr val="FFFF00"/>
                </a:highlight>
              </a:rPr>
              <a:t>Nepřerušovat zrakový kontakt.</a:t>
            </a:r>
          </a:p>
          <a:p>
            <a:pPr algn="just">
              <a:buFont typeface="Arial" panose="020B0604020202020204" pitchFamily="34" charset="0"/>
              <a:buChar char="•"/>
            </a:pPr>
            <a:r>
              <a:rPr lang="cs-CZ" sz="1600" dirty="0">
                <a:highlight>
                  <a:srgbClr val="FFFF00"/>
                </a:highlight>
              </a:rPr>
              <a:t>Artikulovat, nezakrývat si ústa,</a:t>
            </a:r>
            <a:r>
              <a:rPr lang="cs-CZ" sz="1600" dirty="0"/>
              <a:t> když mluvíte.</a:t>
            </a:r>
            <a:endParaRPr lang="cs-CZ" sz="1600" dirty="0">
              <a:effectLst/>
            </a:endParaRPr>
          </a:p>
          <a:p>
            <a:pPr algn="just">
              <a:buFont typeface="Arial" panose="020B0604020202020204" pitchFamily="34" charset="0"/>
              <a:buChar char="•"/>
            </a:pPr>
            <a:r>
              <a:rPr lang="cs-CZ" sz="1600" dirty="0">
                <a:effectLst/>
              </a:rPr>
              <a:t>Při komunikaci využívat zrakové vnímání – výrazy obličeje, gestikulace, pohyby celého těla.</a:t>
            </a:r>
          </a:p>
          <a:p>
            <a:pPr algn="just">
              <a:buFont typeface="Arial" panose="020B0604020202020204" pitchFamily="34" charset="0"/>
              <a:buChar char="•"/>
            </a:pPr>
            <a:r>
              <a:rPr lang="cs-CZ" sz="1600" dirty="0">
                <a:effectLst/>
                <a:highlight>
                  <a:srgbClr val="FFFF00"/>
                </a:highlight>
              </a:rPr>
              <a:t>K navázání kontaktu s používat dotyk</a:t>
            </a:r>
            <a:r>
              <a:rPr lang="cs-CZ" sz="1600" dirty="0">
                <a:effectLst/>
              </a:rPr>
              <a:t>. Je ale nutné znát a respektovat určitá pravidla a společenské normy – tedy doteky povolené (ramena, horní část paží…)</a:t>
            </a:r>
          </a:p>
          <a:p>
            <a:pPr algn="just">
              <a:buFont typeface="Arial" panose="020B0604020202020204" pitchFamily="34" charset="0"/>
              <a:buChar char="•"/>
            </a:pPr>
            <a:r>
              <a:rPr lang="cs-CZ" sz="1600" dirty="0">
                <a:effectLst/>
                <a:highlight>
                  <a:srgbClr val="FFFF00"/>
                </a:highlight>
              </a:rPr>
              <a:t>Pohyb rukou </a:t>
            </a:r>
            <a:r>
              <a:rPr lang="cs-CZ" sz="1600" dirty="0">
                <a:effectLst/>
              </a:rPr>
              <a:t>(mávání), které je dobře zachytitelné zrakem</a:t>
            </a:r>
          </a:p>
        </p:txBody>
      </p:sp>
    </p:spTree>
    <p:extLst>
      <p:ext uri="{BB962C8B-B14F-4D97-AF65-F5344CB8AC3E}">
        <p14:creationId xmlns:p14="http://schemas.microsoft.com/office/powerpoint/2010/main" val="3815822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04071D-DE68-4DAB-962F-CDB0793DAEFF}"/>
              </a:ext>
            </a:extLst>
          </p:cNvPr>
          <p:cNvSpPr>
            <a:spLocks noGrp="1"/>
          </p:cNvSpPr>
          <p:nvPr>
            <p:ph type="title"/>
          </p:nvPr>
        </p:nvSpPr>
        <p:spPr>
          <a:xfrm>
            <a:off x="1451615" y="-75074"/>
            <a:ext cx="10515600" cy="1325563"/>
          </a:xfrm>
        </p:spPr>
        <p:txBody>
          <a:bodyPr/>
          <a:lstStyle/>
          <a:p>
            <a:r>
              <a:rPr lang="cs-CZ" dirty="0"/>
              <a:t>Vhodné rostliny</a:t>
            </a:r>
          </a:p>
        </p:txBody>
      </p:sp>
      <p:graphicFrame>
        <p:nvGraphicFramePr>
          <p:cNvPr id="4" name="Zástupný obsah 3">
            <a:extLst>
              <a:ext uri="{FF2B5EF4-FFF2-40B4-BE49-F238E27FC236}">
                <a16:creationId xmlns:a16="http://schemas.microsoft.com/office/drawing/2014/main" id="{FF470B71-DFCB-4148-8A0B-56956F93E5CC}"/>
              </a:ext>
            </a:extLst>
          </p:cNvPr>
          <p:cNvGraphicFramePr>
            <a:graphicFrameLocks noGrp="1"/>
          </p:cNvGraphicFramePr>
          <p:nvPr>
            <p:ph idx="1"/>
            <p:extLst>
              <p:ext uri="{D42A27DB-BD31-4B8C-83A1-F6EECF244321}">
                <p14:modId xmlns:p14="http://schemas.microsoft.com/office/powerpoint/2010/main" val="2222283005"/>
              </p:ext>
            </p:extLst>
          </p:nvPr>
        </p:nvGraphicFramePr>
        <p:xfrm>
          <a:off x="475902" y="105528"/>
          <a:ext cx="4162331" cy="6320354"/>
        </p:xfrm>
        <a:graphic>
          <a:graphicData uri="http://schemas.openxmlformats.org/drawingml/2006/table">
            <a:tbl>
              <a:tblPr/>
              <a:tblGrid>
                <a:gridCol w="810037">
                  <a:extLst>
                    <a:ext uri="{9D8B030D-6E8A-4147-A177-3AD203B41FA5}">
                      <a16:colId xmlns:a16="http://schemas.microsoft.com/office/drawing/2014/main" val="2041382195"/>
                    </a:ext>
                  </a:extLst>
                </a:gridCol>
                <a:gridCol w="1676147">
                  <a:extLst>
                    <a:ext uri="{9D8B030D-6E8A-4147-A177-3AD203B41FA5}">
                      <a16:colId xmlns:a16="http://schemas.microsoft.com/office/drawing/2014/main" val="598196467"/>
                    </a:ext>
                  </a:extLst>
                </a:gridCol>
                <a:gridCol w="1676147">
                  <a:extLst>
                    <a:ext uri="{9D8B030D-6E8A-4147-A177-3AD203B41FA5}">
                      <a16:colId xmlns:a16="http://schemas.microsoft.com/office/drawing/2014/main" val="1263297732"/>
                    </a:ext>
                  </a:extLst>
                </a:gridCol>
              </a:tblGrid>
              <a:tr h="235840">
                <a:tc>
                  <a:txBody>
                    <a:bodyPr/>
                    <a:lstStyle/>
                    <a:p>
                      <a:r>
                        <a:rPr lang="cs-CZ" sz="1600" b="1" dirty="0">
                          <a:effectLst/>
                        </a:rPr>
                        <a:t>český název</a:t>
                      </a:r>
                      <a:endParaRPr lang="cs-CZ" sz="1600" dirty="0">
                        <a:effectLst/>
                      </a:endParaRPr>
                    </a:p>
                  </a:txBody>
                  <a:tcPr marL="37512" marR="37512" marT="18756" marB="18756" anchor="ctr">
                    <a:lnL>
                      <a:noFill/>
                    </a:lnL>
                    <a:lnR>
                      <a:noFill/>
                    </a:lnR>
                    <a:lnT>
                      <a:noFill/>
                    </a:lnT>
                    <a:lnB>
                      <a:noFill/>
                    </a:lnB>
                    <a:solidFill>
                      <a:srgbClr val="818284"/>
                    </a:solidFill>
                  </a:tcPr>
                </a:tc>
                <a:tc>
                  <a:txBody>
                    <a:bodyPr/>
                    <a:lstStyle/>
                    <a:p>
                      <a:r>
                        <a:rPr lang="cs-CZ" sz="1600" b="1" dirty="0">
                          <a:effectLst/>
                        </a:rPr>
                        <a:t>latinský název</a:t>
                      </a:r>
                      <a:endParaRPr lang="cs-CZ" sz="1600" dirty="0">
                        <a:effectLst/>
                      </a:endParaRPr>
                    </a:p>
                  </a:txBody>
                  <a:tcPr marL="37512" marR="37512" marT="18756" marB="18756" anchor="ctr">
                    <a:lnL>
                      <a:noFill/>
                    </a:lnL>
                    <a:lnR>
                      <a:noFill/>
                    </a:lnR>
                    <a:lnT>
                      <a:noFill/>
                    </a:lnT>
                    <a:lnB>
                      <a:noFill/>
                    </a:lnB>
                    <a:solidFill>
                      <a:srgbClr val="818284"/>
                    </a:solidFill>
                  </a:tcPr>
                </a:tc>
                <a:tc>
                  <a:txBody>
                    <a:bodyPr/>
                    <a:lstStyle/>
                    <a:p>
                      <a:r>
                        <a:rPr lang="cs-CZ" sz="1600" b="1">
                          <a:effectLst/>
                        </a:rPr>
                        <a:t>charakteristika</a:t>
                      </a:r>
                      <a:endParaRPr lang="cs-CZ" sz="1600">
                        <a:effectLst/>
                      </a:endParaRPr>
                    </a:p>
                  </a:txBody>
                  <a:tcPr marL="37512" marR="37512" marT="18756" marB="18756" anchor="ctr">
                    <a:lnL>
                      <a:noFill/>
                    </a:lnL>
                    <a:lnR>
                      <a:noFill/>
                    </a:lnR>
                    <a:lnT>
                      <a:noFill/>
                    </a:lnT>
                    <a:lnB>
                      <a:noFill/>
                    </a:lnB>
                    <a:solidFill>
                      <a:srgbClr val="818284"/>
                    </a:solidFill>
                  </a:tcPr>
                </a:tc>
                <a:extLst>
                  <a:ext uri="{0D108BD9-81ED-4DB2-BD59-A6C34878D82A}">
                    <a16:rowId xmlns:a16="http://schemas.microsoft.com/office/drawing/2014/main" val="3240921889"/>
                  </a:ext>
                </a:extLst>
              </a:tr>
              <a:tr h="359005">
                <a:tc>
                  <a:txBody>
                    <a:bodyPr/>
                    <a:lstStyle/>
                    <a:p>
                      <a:r>
                        <a:rPr lang="cs-CZ" sz="1600" dirty="0">
                          <a:effectLst/>
                        </a:rPr>
                        <a:t>rožec </a:t>
                      </a:r>
                      <a:r>
                        <a:rPr lang="cs-CZ" sz="1600" dirty="0" err="1">
                          <a:effectLst/>
                        </a:rPr>
                        <a:t>Biebersteinův</a:t>
                      </a:r>
                      <a:endParaRPr lang="cs-CZ" sz="1600" dirty="0">
                        <a:effectLst/>
                      </a:endParaRPr>
                    </a:p>
                  </a:txBody>
                  <a:tcPr marL="37512" marR="37512" marT="18756" marB="18756" anchor="ctr">
                    <a:lnL>
                      <a:noFill/>
                    </a:lnL>
                    <a:lnR>
                      <a:noFill/>
                    </a:lnR>
                    <a:lnT>
                      <a:noFill/>
                    </a:lnT>
                    <a:lnB>
                      <a:noFill/>
                    </a:lnB>
                    <a:solidFill>
                      <a:srgbClr val="D6D6D8"/>
                    </a:solidFill>
                  </a:tcPr>
                </a:tc>
                <a:tc>
                  <a:txBody>
                    <a:bodyPr/>
                    <a:lstStyle/>
                    <a:p>
                      <a:r>
                        <a:rPr lang="cs-CZ" sz="1600" i="1" dirty="0" err="1">
                          <a:effectLst/>
                        </a:rPr>
                        <a:t>Cerastium</a:t>
                      </a:r>
                      <a:r>
                        <a:rPr lang="cs-CZ" sz="1600" i="1" dirty="0">
                          <a:effectLst/>
                        </a:rPr>
                        <a:t> </a:t>
                      </a:r>
                      <a:r>
                        <a:rPr lang="cs-CZ" sz="1600" i="1" dirty="0" err="1">
                          <a:effectLst/>
                        </a:rPr>
                        <a:t>biebersteinii</a:t>
                      </a:r>
                      <a:endParaRPr lang="cs-CZ" sz="1600" dirty="0">
                        <a:effectLst/>
                      </a:endParaRPr>
                    </a:p>
                  </a:txBody>
                  <a:tcPr marL="37512" marR="37512" marT="18756" marB="18756" anchor="ctr">
                    <a:lnL>
                      <a:noFill/>
                    </a:lnL>
                    <a:lnR>
                      <a:noFill/>
                    </a:lnR>
                    <a:lnT>
                      <a:noFill/>
                    </a:lnT>
                    <a:lnB>
                      <a:noFill/>
                    </a:lnB>
                    <a:solidFill>
                      <a:srgbClr val="D6D6D8"/>
                    </a:solidFill>
                  </a:tcPr>
                </a:tc>
                <a:tc>
                  <a:txBody>
                    <a:bodyPr/>
                    <a:lstStyle/>
                    <a:p>
                      <a:r>
                        <a:rPr lang="cs-CZ" sz="1600">
                          <a:effectLst/>
                        </a:rPr>
                        <a:t>jemně plstnatá rostlina</a:t>
                      </a:r>
                    </a:p>
                  </a:txBody>
                  <a:tcPr marL="37512" marR="37512" marT="18756" marB="18756" anchor="ctr">
                    <a:lnL>
                      <a:noFill/>
                    </a:lnL>
                    <a:lnR>
                      <a:noFill/>
                    </a:lnR>
                    <a:lnT>
                      <a:noFill/>
                    </a:lnT>
                    <a:lnB>
                      <a:noFill/>
                    </a:lnB>
                    <a:solidFill>
                      <a:srgbClr val="D6D6D8"/>
                    </a:solidFill>
                  </a:tcPr>
                </a:tc>
                <a:extLst>
                  <a:ext uri="{0D108BD9-81ED-4DB2-BD59-A6C34878D82A}">
                    <a16:rowId xmlns:a16="http://schemas.microsoft.com/office/drawing/2014/main" val="504703374"/>
                  </a:ext>
                </a:extLst>
              </a:tr>
              <a:tr h="336914">
                <a:tc>
                  <a:txBody>
                    <a:bodyPr/>
                    <a:lstStyle/>
                    <a:p>
                      <a:r>
                        <a:rPr lang="cs-CZ" sz="1600" dirty="0">
                          <a:effectLst/>
                        </a:rPr>
                        <a:t>kosatec</a:t>
                      </a:r>
                    </a:p>
                  </a:txBody>
                  <a:tcPr marL="37512" marR="37512" marT="18756" marB="18756" anchor="ctr">
                    <a:lnL>
                      <a:noFill/>
                    </a:lnL>
                    <a:lnR>
                      <a:noFill/>
                    </a:lnR>
                    <a:lnT>
                      <a:noFill/>
                    </a:lnT>
                    <a:lnB>
                      <a:noFill/>
                    </a:lnB>
                    <a:solidFill>
                      <a:srgbClr val="F2F2F2"/>
                    </a:solidFill>
                  </a:tcPr>
                </a:tc>
                <a:tc>
                  <a:txBody>
                    <a:bodyPr/>
                    <a:lstStyle/>
                    <a:p>
                      <a:r>
                        <a:rPr lang="cs-CZ" sz="1600" i="1" dirty="0">
                          <a:effectLst/>
                        </a:rPr>
                        <a:t>Iris </a:t>
                      </a:r>
                      <a:r>
                        <a:rPr lang="cs-CZ" sz="1600" i="1" dirty="0" err="1">
                          <a:effectLst/>
                        </a:rPr>
                        <a:t>sp</a:t>
                      </a:r>
                      <a:r>
                        <a:rPr lang="cs-CZ" sz="1600" i="1" dirty="0">
                          <a:effectLst/>
                        </a:rPr>
                        <a:t>.</a:t>
                      </a:r>
                      <a:endParaRPr lang="cs-CZ" sz="1600" dirty="0">
                        <a:effectLst/>
                      </a:endParaRPr>
                    </a:p>
                  </a:txBody>
                  <a:tcPr marL="37512" marR="37512" marT="18756" marB="18756" anchor="ctr">
                    <a:lnL>
                      <a:noFill/>
                    </a:lnL>
                    <a:lnR>
                      <a:noFill/>
                    </a:lnR>
                    <a:lnT>
                      <a:noFill/>
                    </a:lnT>
                    <a:lnB>
                      <a:noFill/>
                    </a:lnB>
                    <a:solidFill>
                      <a:srgbClr val="F2F2F2"/>
                    </a:solidFill>
                  </a:tcPr>
                </a:tc>
                <a:tc>
                  <a:txBody>
                    <a:bodyPr/>
                    <a:lstStyle/>
                    <a:p>
                      <a:r>
                        <a:rPr lang="cs-CZ" sz="1600">
                          <a:effectLst/>
                        </a:rPr>
                        <a:t>jemné květy a vůně</a:t>
                      </a:r>
                    </a:p>
                  </a:txBody>
                  <a:tcPr marL="37512" marR="37512" marT="18756" marB="18756" anchor="ctr">
                    <a:lnL>
                      <a:noFill/>
                    </a:lnL>
                    <a:lnR>
                      <a:noFill/>
                    </a:lnR>
                    <a:lnT>
                      <a:noFill/>
                    </a:lnT>
                    <a:lnB>
                      <a:noFill/>
                    </a:lnB>
                    <a:solidFill>
                      <a:srgbClr val="F2F2F2"/>
                    </a:solidFill>
                  </a:tcPr>
                </a:tc>
                <a:extLst>
                  <a:ext uri="{0D108BD9-81ED-4DB2-BD59-A6C34878D82A}">
                    <a16:rowId xmlns:a16="http://schemas.microsoft.com/office/drawing/2014/main" val="872031425"/>
                  </a:ext>
                </a:extLst>
              </a:tr>
              <a:tr h="437988">
                <a:tc>
                  <a:txBody>
                    <a:bodyPr/>
                    <a:lstStyle/>
                    <a:p>
                      <a:r>
                        <a:rPr lang="cs-CZ" sz="1600" dirty="0">
                          <a:effectLst/>
                        </a:rPr>
                        <a:t>pivoňka lékařská</a:t>
                      </a:r>
                    </a:p>
                  </a:txBody>
                  <a:tcPr marL="37512" marR="37512" marT="18756" marB="18756" anchor="ctr">
                    <a:lnL>
                      <a:noFill/>
                    </a:lnL>
                    <a:lnR>
                      <a:noFill/>
                    </a:lnR>
                    <a:lnT>
                      <a:noFill/>
                    </a:lnT>
                    <a:lnB>
                      <a:noFill/>
                    </a:lnB>
                    <a:solidFill>
                      <a:srgbClr val="D6D6D8"/>
                    </a:solidFill>
                  </a:tcPr>
                </a:tc>
                <a:tc>
                  <a:txBody>
                    <a:bodyPr/>
                    <a:lstStyle/>
                    <a:p>
                      <a:r>
                        <a:rPr lang="cs-CZ" sz="1600" i="1" dirty="0" err="1">
                          <a:effectLst/>
                        </a:rPr>
                        <a:t>Paeonia</a:t>
                      </a:r>
                      <a:r>
                        <a:rPr lang="cs-CZ" sz="1600" i="1" dirty="0">
                          <a:effectLst/>
                        </a:rPr>
                        <a:t> </a:t>
                      </a:r>
                      <a:r>
                        <a:rPr lang="cs-CZ" sz="1600" i="1" dirty="0" err="1">
                          <a:effectLst/>
                        </a:rPr>
                        <a:t>officinalis</a:t>
                      </a:r>
                      <a:endParaRPr lang="cs-CZ" sz="1600" dirty="0">
                        <a:effectLst/>
                      </a:endParaRPr>
                    </a:p>
                  </a:txBody>
                  <a:tcPr marL="37512" marR="37512" marT="18756" marB="18756" anchor="ctr">
                    <a:lnL>
                      <a:noFill/>
                    </a:lnL>
                    <a:lnR>
                      <a:noFill/>
                    </a:lnR>
                    <a:lnT>
                      <a:noFill/>
                    </a:lnT>
                    <a:lnB>
                      <a:noFill/>
                    </a:lnB>
                    <a:solidFill>
                      <a:srgbClr val="D6D6D8"/>
                    </a:solidFill>
                  </a:tcPr>
                </a:tc>
                <a:tc>
                  <a:txBody>
                    <a:bodyPr/>
                    <a:lstStyle/>
                    <a:p>
                      <a:r>
                        <a:rPr lang="cs-CZ" sz="1600" dirty="0">
                          <a:effectLst/>
                        </a:rPr>
                        <a:t>vonné květy, jemná textura</a:t>
                      </a:r>
                    </a:p>
                  </a:txBody>
                  <a:tcPr marL="37512" marR="37512" marT="18756" marB="18756" anchor="ctr">
                    <a:lnL>
                      <a:noFill/>
                    </a:lnL>
                    <a:lnR>
                      <a:noFill/>
                    </a:lnR>
                    <a:lnT>
                      <a:noFill/>
                    </a:lnT>
                    <a:lnB>
                      <a:noFill/>
                    </a:lnB>
                    <a:solidFill>
                      <a:srgbClr val="D6D6D8"/>
                    </a:solidFill>
                  </a:tcPr>
                </a:tc>
                <a:extLst>
                  <a:ext uri="{0D108BD9-81ED-4DB2-BD59-A6C34878D82A}">
                    <a16:rowId xmlns:a16="http://schemas.microsoft.com/office/drawing/2014/main" val="2244907622"/>
                  </a:ext>
                </a:extLst>
              </a:tr>
              <a:tr h="336914">
                <a:tc>
                  <a:txBody>
                    <a:bodyPr/>
                    <a:lstStyle/>
                    <a:p>
                      <a:r>
                        <a:rPr lang="cs-CZ" sz="1600">
                          <a:effectLst/>
                        </a:rPr>
                        <a:t>šanta hroznovitá</a:t>
                      </a:r>
                    </a:p>
                  </a:txBody>
                  <a:tcPr marL="37512" marR="37512" marT="18756" marB="18756" anchor="ctr">
                    <a:lnL>
                      <a:noFill/>
                    </a:lnL>
                    <a:lnR>
                      <a:noFill/>
                    </a:lnR>
                    <a:lnT>
                      <a:noFill/>
                    </a:lnT>
                    <a:lnB>
                      <a:noFill/>
                    </a:lnB>
                    <a:solidFill>
                      <a:srgbClr val="F2F2F2"/>
                    </a:solidFill>
                  </a:tcPr>
                </a:tc>
                <a:tc>
                  <a:txBody>
                    <a:bodyPr/>
                    <a:lstStyle/>
                    <a:p>
                      <a:r>
                        <a:rPr lang="cs-CZ" sz="1600" i="1">
                          <a:effectLst/>
                        </a:rPr>
                        <a:t>Nepeta racemosa</a:t>
                      </a:r>
                      <a:endParaRPr lang="cs-CZ" sz="1600">
                        <a:effectLst/>
                      </a:endParaRPr>
                    </a:p>
                  </a:txBody>
                  <a:tcPr marL="37512" marR="37512" marT="18756" marB="18756" anchor="ctr">
                    <a:lnL>
                      <a:noFill/>
                    </a:lnL>
                    <a:lnR>
                      <a:noFill/>
                    </a:lnR>
                    <a:lnT>
                      <a:noFill/>
                    </a:lnT>
                    <a:lnB>
                      <a:noFill/>
                    </a:lnB>
                    <a:solidFill>
                      <a:srgbClr val="F2F2F2"/>
                    </a:solidFill>
                  </a:tcPr>
                </a:tc>
                <a:tc>
                  <a:txBody>
                    <a:bodyPr/>
                    <a:lstStyle/>
                    <a:p>
                      <a:r>
                        <a:rPr lang="cs-CZ" sz="1600" dirty="0">
                          <a:effectLst/>
                        </a:rPr>
                        <a:t>plstnaté listy, silná vůně</a:t>
                      </a:r>
                    </a:p>
                  </a:txBody>
                  <a:tcPr marL="37512" marR="37512" marT="18756" marB="18756" anchor="ctr">
                    <a:lnL>
                      <a:noFill/>
                    </a:lnL>
                    <a:lnR>
                      <a:noFill/>
                    </a:lnR>
                    <a:lnT>
                      <a:noFill/>
                    </a:lnT>
                    <a:lnB>
                      <a:noFill/>
                    </a:lnB>
                    <a:solidFill>
                      <a:srgbClr val="F2F2F2"/>
                    </a:solidFill>
                  </a:tcPr>
                </a:tc>
                <a:extLst>
                  <a:ext uri="{0D108BD9-81ED-4DB2-BD59-A6C34878D82A}">
                    <a16:rowId xmlns:a16="http://schemas.microsoft.com/office/drawing/2014/main" val="2343047505"/>
                  </a:ext>
                </a:extLst>
              </a:tr>
              <a:tr h="336914">
                <a:tc>
                  <a:txBody>
                    <a:bodyPr/>
                    <a:lstStyle/>
                    <a:p>
                      <a:r>
                        <a:rPr lang="cs-CZ" sz="1600">
                          <a:effectLst/>
                        </a:rPr>
                        <a:t>šater latnatý</a:t>
                      </a:r>
                    </a:p>
                  </a:txBody>
                  <a:tcPr marL="37512" marR="37512" marT="18756" marB="18756" anchor="ctr">
                    <a:lnL>
                      <a:noFill/>
                    </a:lnL>
                    <a:lnR>
                      <a:noFill/>
                    </a:lnR>
                    <a:lnT>
                      <a:noFill/>
                    </a:lnT>
                    <a:lnB>
                      <a:noFill/>
                    </a:lnB>
                    <a:solidFill>
                      <a:srgbClr val="D6D6D8"/>
                    </a:solidFill>
                  </a:tcPr>
                </a:tc>
                <a:tc>
                  <a:txBody>
                    <a:bodyPr/>
                    <a:lstStyle/>
                    <a:p>
                      <a:r>
                        <a:rPr lang="cs-CZ" sz="1600" i="1">
                          <a:effectLst/>
                        </a:rPr>
                        <a:t>Gypsophylla paniculata</a:t>
                      </a:r>
                      <a:endParaRPr lang="cs-CZ" sz="1600">
                        <a:effectLst/>
                      </a:endParaRPr>
                    </a:p>
                  </a:txBody>
                  <a:tcPr marL="37512" marR="37512" marT="18756" marB="18756" anchor="ctr">
                    <a:lnL>
                      <a:noFill/>
                    </a:lnL>
                    <a:lnR>
                      <a:noFill/>
                    </a:lnR>
                    <a:lnT>
                      <a:noFill/>
                    </a:lnT>
                    <a:lnB>
                      <a:noFill/>
                    </a:lnB>
                    <a:solidFill>
                      <a:srgbClr val="D6D6D8"/>
                    </a:solidFill>
                  </a:tcPr>
                </a:tc>
                <a:tc>
                  <a:txBody>
                    <a:bodyPr/>
                    <a:lstStyle/>
                    <a:p>
                      <a:r>
                        <a:rPr lang="cs-CZ" sz="1600" dirty="0">
                          <a:effectLst/>
                        </a:rPr>
                        <a:t>jemná až vzdušná struktura</a:t>
                      </a:r>
                    </a:p>
                  </a:txBody>
                  <a:tcPr marL="37512" marR="37512" marT="18756" marB="18756" anchor="ctr">
                    <a:lnL>
                      <a:noFill/>
                    </a:lnL>
                    <a:lnR>
                      <a:noFill/>
                    </a:lnR>
                    <a:lnT>
                      <a:noFill/>
                    </a:lnT>
                    <a:lnB>
                      <a:noFill/>
                    </a:lnB>
                    <a:solidFill>
                      <a:srgbClr val="D6D6D8"/>
                    </a:solidFill>
                  </a:tcPr>
                </a:tc>
                <a:extLst>
                  <a:ext uri="{0D108BD9-81ED-4DB2-BD59-A6C34878D82A}">
                    <a16:rowId xmlns:a16="http://schemas.microsoft.com/office/drawing/2014/main" val="1062443377"/>
                  </a:ext>
                </a:extLst>
              </a:tr>
              <a:tr h="336914">
                <a:tc>
                  <a:txBody>
                    <a:bodyPr/>
                    <a:lstStyle/>
                    <a:p>
                      <a:r>
                        <a:rPr lang="cs-CZ" sz="1600">
                          <a:effectLst/>
                        </a:rPr>
                        <a:t>denivka</a:t>
                      </a:r>
                    </a:p>
                  </a:txBody>
                  <a:tcPr marL="37512" marR="37512" marT="18756" marB="18756" anchor="ctr">
                    <a:lnL>
                      <a:noFill/>
                    </a:lnL>
                    <a:lnR>
                      <a:noFill/>
                    </a:lnR>
                    <a:lnT>
                      <a:noFill/>
                    </a:lnT>
                    <a:lnB>
                      <a:noFill/>
                    </a:lnB>
                    <a:solidFill>
                      <a:srgbClr val="F2F2F2"/>
                    </a:solidFill>
                  </a:tcPr>
                </a:tc>
                <a:tc>
                  <a:txBody>
                    <a:bodyPr/>
                    <a:lstStyle/>
                    <a:p>
                      <a:r>
                        <a:rPr lang="cs-CZ" sz="1600" i="1">
                          <a:effectLst/>
                        </a:rPr>
                        <a:t>Hemerocallis</a:t>
                      </a:r>
                      <a:endParaRPr lang="cs-CZ" sz="1600">
                        <a:effectLst/>
                      </a:endParaRPr>
                    </a:p>
                  </a:txBody>
                  <a:tcPr marL="37512" marR="37512" marT="18756" marB="18756" anchor="ctr">
                    <a:lnL>
                      <a:noFill/>
                    </a:lnL>
                    <a:lnR>
                      <a:noFill/>
                    </a:lnR>
                    <a:lnT>
                      <a:noFill/>
                    </a:lnT>
                    <a:lnB>
                      <a:noFill/>
                    </a:lnB>
                    <a:solidFill>
                      <a:srgbClr val="F2F2F2"/>
                    </a:solidFill>
                  </a:tcPr>
                </a:tc>
                <a:tc>
                  <a:txBody>
                    <a:bodyPr/>
                    <a:lstStyle/>
                    <a:p>
                      <a:r>
                        <a:rPr lang="cs-CZ" sz="1600" dirty="0">
                          <a:effectLst/>
                        </a:rPr>
                        <a:t>výrazná vůně, jedlé květy</a:t>
                      </a:r>
                    </a:p>
                  </a:txBody>
                  <a:tcPr marL="37512" marR="37512" marT="18756" marB="18756" anchor="ctr">
                    <a:lnL>
                      <a:noFill/>
                    </a:lnL>
                    <a:lnR>
                      <a:noFill/>
                    </a:lnR>
                    <a:lnT>
                      <a:noFill/>
                    </a:lnT>
                    <a:lnB>
                      <a:noFill/>
                    </a:lnB>
                    <a:solidFill>
                      <a:srgbClr val="F2F2F2"/>
                    </a:solidFill>
                  </a:tcPr>
                </a:tc>
                <a:extLst>
                  <a:ext uri="{0D108BD9-81ED-4DB2-BD59-A6C34878D82A}">
                    <a16:rowId xmlns:a16="http://schemas.microsoft.com/office/drawing/2014/main" val="821594445"/>
                  </a:ext>
                </a:extLst>
              </a:tr>
              <a:tr h="437988">
                <a:tc>
                  <a:txBody>
                    <a:bodyPr/>
                    <a:lstStyle/>
                    <a:p>
                      <a:r>
                        <a:rPr lang="cs-CZ" sz="1600">
                          <a:effectLst/>
                        </a:rPr>
                        <a:t>pelyněk brotan</a:t>
                      </a:r>
                    </a:p>
                  </a:txBody>
                  <a:tcPr marL="37512" marR="37512" marT="18756" marB="18756" anchor="ctr">
                    <a:lnL>
                      <a:noFill/>
                    </a:lnL>
                    <a:lnR>
                      <a:noFill/>
                    </a:lnR>
                    <a:lnT>
                      <a:noFill/>
                    </a:lnT>
                    <a:lnB>
                      <a:noFill/>
                    </a:lnB>
                    <a:solidFill>
                      <a:srgbClr val="D6D6D8"/>
                    </a:solidFill>
                  </a:tcPr>
                </a:tc>
                <a:tc>
                  <a:txBody>
                    <a:bodyPr/>
                    <a:lstStyle/>
                    <a:p>
                      <a:r>
                        <a:rPr lang="cs-CZ" sz="1600" i="1">
                          <a:effectLst/>
                        </a:rPr>
                        <a:t>Artemisia abrotanum</a:t>
                      </a:r>
                      <a:endParaRPr lang="cs-CZ" sz="1600">
                        <a:effectLst/>
                      </a:endParaRPr>
                    </a:p>
                  </a:txBody>
                  <a:tcPr marL="37512" marR="37512" marT="18756" marB="18756" anchor="ctr">
                    <a:lnL>
                      <a:noFill/>
                    </a:lnL>
                    <a:lnR>
                      <a:noFill/>
                    </a:lnR>
                    <a:lnT>
                      <a:noFill/>
                    </a:lnT>
                    <a:lnB>
                      <a:noFill/>
                    </a:lnB>
                    <a:solidFill>
                      <a:srgbClr val="D6D6D8"/>
                    </a:solidFill>
                  </a:tcPr>
                </a:tc>
                <a:tc>
                  <a:txBody>
                    <a:bodyPr/>
                    <a:lstStyle/>
                    <a:p>
                      <a:r>
                        <a:rPr lang="pt-BR" sz="1600">
                          <a:effectLst/>
                        </a:rPr>
                        <a:t>lehká textura a příjemná vůně</a:t>
                      </a:r>
                    </a:p>
                  </a:txBody>
                  <a:tcPr marL="37512" marR="37512" marT="18756" marB="18756" anchor="ctr">
                    <a:lnL>
                      <a:noFill/>
                    </a:lnL>
                    <a:lnR>
                      <a:noFill/>
                    </a:lnR>
                    <a:lnT>
                      <a:noFill/>
                    </a:lnT>
                    <a:lnB>
                      <a:noFill/>
                    </a:lnB>
                    <a:solidFill>
                      <a:srgbClr val="D6D6D8"/>
                    </a:solidFill>
                  </a:tcPr>
                </a:tc>
                <a:extLst>
                  <a:ext uri="{0D108BD9-81ED-4DB2-BD59-A6C34878D82A}">
                    <a16:rowId xmlns:a16="http://schemas.microsoft.com/office/drawing/2014/main" val="1000061248"/>
                  </a:ext>
                </a:extLst>
              </a:tr>
              <a:tr h="336914">
                <a:tc>
                  <a:txBody>
                    <a:bodyPr/>
                    <a:lstStyle/>
                    <a:p>
                      <a:r>
                        <a:rPr lang="cs-CZ" sz="1600">
                          <a:effectLst/>
                        </a:rPr>
                        <a:t>třapatka zářivá</a:t>
                      </a:r>
                    </a:p>
                  </a:txBody>
                  <a:tcPr marL="37512" marR="37512" marT="18756" marB="18756" anchor="ctr">
                    <a:lnL>
                      <a:noFill/>
                    </a:lnL>
                    <a:lnR>
                      <a:noFill/>
                    </a:lnR>
                    <a:lnT>
                      <a:noFill/>
                    </a:lnT>
                    <a:lnB>
                      <a:noFill/>
                    </a:lnB>
                    <a:solidFill>
                      <a:srgbClr val="F2F2F2"/>
                    </a:solidFill>
                  </a:tcPr>
                </a:tc>
                <a:tc>
                  <a:txBody>
                    <a:bodyPr/>
                    <a:lstStyle/>
                    <a:p>
                      <a:r>
                        <a:rPr lang="cs-CZ" sz="1600" i="1">
                          <a:effectLst/>
                        </a:rPr>
                        <a:t>Rudbeckia fulgida</a:t>
                      </a:r>
                      <a:endParaRPr lang="cs-CZ" sz="1600">
                        <a:effectLst/>
                      </a:endParaRPr>
                    </a:p>
                  </a:txBody>
                  <a:tcPr marL="37512" marR="37512" marT="18756" marB="18756" anchor="ctr">
                    <a:lnL>
                      <a:noFill/>
                    </a:lnL>
                    <a:lnR>
                      <a:noFill/>
                    </a:lnR>
                    <a:lnT>
                      <a:noFill/>
                    </a:lnT>
                    <a:lnB>
                      <a:noFill/>
                    </a:lnB>
                    <a:solidFill>
                      <a:srgbClr val="F2F2F2"/>
                    </a:solidFill>
                  </a:tcPr>
                </a:tc>
                <a:tc>
                  <a:txBody>
                    <a:bodyPr/>
                    <a:lstStyle/>
                    <a:p>
                      <a:r>
                        <a:rPr lang="cs-CZ" sz="1600" dirty="0">
                          <a:effectLst/>
                        </a:rPr>
                        <a:t>zajímavé květy, hrubé listy</a:t>
                      </a:r>
                    </a:p>
                  </a:txBody>
                  <a:tcPr marL="37512" marR="37512" marT="18756" marB="18756" anchor="ctr">
                    <a:lnL>
                      <a:noFill/>
                    </a:lnL>
                    <a:lnR>
                      <a:noFill/>
                    </a:lnR>
                    <a:lnT>
                      <a:noFill/>
                    </a:lnT>
                    <a:lnB>
                      <a:noFill/>
                    </a:lnB>
                    <a:solidFill>
                      <a:srgbClr val="F2F2F2"/>
                    </a:solidFill>
                  </a:tcPr>
                </a:tc>
                <a:extLst>
                  <a:ext uri="{0D108BD9-81ED-4DB2-BD59-A6C34878D82A}">
                    <a16:rowId xmlns:a16="http://schemas.microsoft.com/office/drawing/2014/main" val="1339115336"/>
                  </a:ext>
                </a:extLst>
              </a:tr>
              <a:tr h="336914">
                <a:tc>
                  <a:txBody>
                    <a:bodyPr/>
                    <a:lstStyle/>
                    <a:p>
                      <a:r>
                        <a:rPr lang="cs-CZ" sz="1600">
                          <a:effectLst/>
                        </a:rPr>
                        <a:t>lichořeřišnice větší</a:t>
                      </a:r>
                    </a:p>
                  </a:txBody>
                  <a:tcPr marL="37512" marR="37512" marT="18756" marB="18756" anchor="ctr">
                    <a:lnL>
                      <a:noFill/>
                    </a:lnL>
                    <a:lnR>
                      <a:noFill/>
                    </a:lnR>
                    <a:lnT>
                      <a:noFill/>
                    </a:lnT>
                    <a:lnB>
                      <a:noFill/>
                    </a:lnB>
                    <a:solidFill>
                      <a:srgbClr val="D6D6D8"/>
                    </a:solidFill>
                  </a:tcPr>
                </a:tc>
                <a:tc>
                  <a:txBody>
                    <a:bodyPr/>
                    <a:lstStyle/>
                    <a:p>
                      <a:r>
                        <a:rPr lang="cs-CZ" sz="1600" i="1">
                          <a:effectLst/>
                        </a:rPr>
                        <a:t>Tropaeolum majus</a:t>
                      </a:r>
                      <a:endParaRPr lang="cs-CZ" sz="1600">
                        <a:effectLst/>
                      </a:endParaRPr>
                    </a:p>
                  </a:txBody>
                  <a:tcPr marL="37512" marR="37512" marT="18756" marB="18756" anchor="ctr">
                    <a:lnL>
                      <a:noFill/>
                    </a:lnL>
                    <a:lnR>
                      <a:noFill/>
                    </a:lnR>
                    <a:lnT>
                      <a:noFill/>
                    </a:lnT>
                    <a:lnB>
                      <a:noFill/>
                    </a:lnB>
                    <a:solidFill>
                      <a:srgbClr val="D6D6D8"/>
                    </a:solidFill>
                  </a:tcPr>
                </a:tc>
                <a:tc>
                  <a:txBody>
                    <a:bodyPr/>
                    <a:lstStyle/>
                    <a:p>
                      <a:r>
                        <a:rPr lang="cs-CZ" sz="1600">
                          <a:effectLst/>
                        </a:rPr>
                        <a:t>jedlá aromatická letnička</a:t>
                      </a:r>
                    </a:p>
                  </a:txBody>
                  <a:tcPr marL="37512" marR="37512" marT="18756" marB="18756" anchor="ctr">
                    <a:lnL>
                      <a:noFill/>
                    </a:lnL>
                    <a:lnR>
                      <a:noFill/>
                    </a:lnR>
                    <a:lnT>
                      <a:noFill/>
                    </a:lnT>
                    <a:lnB>
                      <a:noFill/>
                    </a:lnB>
                    <a:solidFill>
                      <a:srgbClr val="D6D6D8"/>
                    </a:solidFill>
                  </a:tcPr>
                </a:tc>
                <a:extLst>
                  <a:ext uri="{0D108BD9-81ED-4DB2-BD59-A6C34878D82A}">
                    <a16:rowId xmlns:a16="http://schemas.microsoft.com/office/drawing/2014/main" val="658847016"/>
                  </a:ext>
                </a:extLst>
              </a:tr>
              <a:tr h="437988">
                <a:tc>
                  <a:txBody>
                    <a:bodyPr/>
                    <a:lstStyle/>
                    <a:p>
                      <a:r>
                        <a:rPr lang="cs-CZ" sz="1600" dirty="0">
                          <a:effectLst/>
                        </a:rPr>
                        <a:t>skupina kapradin</a:t>
                      </a:r>
                    </a:p>
                  </a:txBody>
                  <a:tcPr marL="37512" marR="37512" marT="18756" marB="18756" anchor="ctr">
                    <a:lnL>
                      <a:noFill/>
                    </a:lnL>
                    <a:lnR>
                      <a:noFill/>
                    </a:lnR>
                    <a:lnT>
                      <a:noFill/>
                    </a:lnT>
                    <a:lnB>
                      <a:noFill/>
                    </a:lnB>
                    <a:solidFill>
                      <a:srgbClr val="F2F2F2"/>
                    </a:solidFill>
                  </a:tcPr>
                </a:tc>
                <a:tc>
                  <a:txBody>
                    <a:bodyPr/>
                    <a:lstStyle/>
                    <a:p>
                      <a:endParaRPr lang="cs-CZ" sz="1600" dirty="0">
                        <a:effectLst/>
                      </a:endParaRPr>
                    </a:p>
                  </a:txBody>
                  <a:tcPr marL="37512" marR="37512" marT="18756" marB="18756" anchor="ctr">
                    <a:lnL>
                      <a:noFill/>
                    </a:lnL>
                    <a:lnR>
                      <a:noFill/>
                    </a:lnR>
                    <a:lnT>
                      <a:noFill/>
                    </a:lnT>
                    <a:lnB>
                      <a:noFill/>
                    </a:lnB>
                    <a:solidFill>
                      <a:srgbClr val="F2F2F2"/>
                    </a:solidFill>
                  </a:tcPr>
                </a:tc>
                <a:tc>
                  <a:txBody>
                    <a:bodyPr/>
                    <a:lstStyle/>
                    <a:p>
                      <a:r>
                        <a:rPr lang="cs-CZ" sz="1600" dirty="0">
                          <a:effectLst/>
                        </a:rPr>
                        <a:t>jemné listy, volte nealergenní</a:t>
                      </a:r>
                      <a:br>
                        <a:rPr lang="cs-CZ" sz="1600" dirty="0">
                          <a:effectLst/>
                        </a:rPr>
                      </a:br>
                      <a:r>
                        <a:rPr lang="cs-CZ" sz="1600" dirty="0">
                          <a:effectLst/>
                        </a:rPr>
                        <a:t>druhy</a:t>
                      </a:r>
                    </a:p>
                  </a:txBody>
                  <a:tcPr marL="37512" marR="37512" marT="18756" marB="18756" anchor="ctr">
                    <a:lnL>
                      <a:noFill/>
                    </a:lnL>
                    <a:lnR>
                      <a:noFill/>
                    </a:lnR>
                    <a:lnT>
                      <a:noFill/>
                    </a:lnT>
                    <a:lnB>
                      <a:noFill/>
                    </a:lnB>
                    <a:solidFill>
                      <a:srgbClr val="F2F2F2"/>
                    </a:solidFill>
                  </a:tcPr>
                </a:tc>
                <a:extLst>
                  <a:ext uri="{0D108BD9-81ED-4DB2-BD59-A6C34878D82A}">
                    <a16:rowId xmlns:a16="http://schemas.microsoft.com/office/drawing/2014/main" val="707777002"/>
                  </a:ext>
                </a:extLst>
              </a:tr>
            </a:tbl>
          </a:graphicData>
        </a:graphic>
      </p:graphicFrame>
      <p:sp>
        <p:nvSpPr>
          <p:cNvPr id="6" name="TextovéPole 5">
            <a:extLst>
              <a:ext uri="{FF2B5EF4-FFF2-40B4-BE49-F238E27FC236}">
                <a16:creationId xmlns:a16="http://schemas.microsoft.com/office/drawing/2014/main" id="{B85DA841-4B4A-462E-8743-3547FC1D7653}"/>
              </a:ext>
            </a:extLst>
          </p:cNvPr>
          <p:cNvSpPr txBox="1"/>
          <p:nvPr/>
        </p:nvSpPr>
        <p:spPr>
          <a:xfrm>
            <a:off x="5731384" y="924128"/>
            <a:ext cx="6097836" cy="3139321"/>
          </a:xfrm>
          <a:prstGeom prst="rect">
            <a:avLst/>
          </a:prstGeom>
          <a:noFill/>
        </p:spPr>
        <p:txBody>
          <a:bodyPr wrap="square">
            <a:spAutoFit/>
          </a:bodyPr>
          <a:lstStyle/>
          <a:p>
            <a:r>
              <a:rPr lang="cs-CZ" dirty="0"/>
              <a:t>Při výběru se zaměřte na sortiment s </a:t>
            </a:r>
            <a:r>
              <a:rPr lang="cs-CZ" b="1" dirty="0"/>
              <a:t>pestrými květy, zajímavým květenstvím, příjemnou vůní</a:t>
            </a:r>
            <a:r>
              <a:rPr lang="cs-CZ" dirty="0"/>
              <a:t>, vhodné jsou keře i trvalky s </a:t>
            </a:r>
            <a:r>
              <a:rPr lang="cs-CZ" b="1" dirty="0"/>
              <a:t>jemnou až vzdušnou strukturou</a:t>
            </a:r>
            <a:r>
              <a:rPr lang="cs-CZ" dirty="0"/>
              <a:t>.</a:t>
            </a:r>
          </a:p>
          <a:p>
            <a:endParaRPr lang="cs-CZ" dirty="0"/>
          </a:p>
          <a:p>
            <a:r>
              <a:rPr lang="cs-CZ" dirty="0"/>
              <a:t>Pro hmatové poznávání rostlin se perfektně hodí druhy s </a:t>
            </a:r>
            <a:r>
              <a:rPr lang="cs-CZ" b="1" dirty="0"/>
              <a:t>jemně plstnatými </a:t>
            </a:r>
            <a:r>
              <a:rPr lang="cs-CZ" dirty="0"/>
              <a:t>a na </a:t>
            </a:r>
            <a:r>
              <a:rPr lang="cs-CZ" b="1" dirty="0"/>
              <a:t>dotyk příjemnými listy</a:t>
            </a:r>
            <a:r>
              <a:rPr lang="cs-CZ" dirty="0"/>
              <a:t> nebo s listy </a:t>
            </a:r>
            <a:r>
              <a:rPr lang="cs-CZ" b="1" dirty="0"/>
              <a:t>hrubou strukturou</a:t>
            </a:r>
            <a:r>
              <a:rPr lang="cs-CZ" dirty="0"/>
              <a:t>.</a:t>
            </a:r>
          </a:p>
          <a:p>
            <a:endParaRPr lang="cs-CZ" dirty="0"/>
          </a:p>
          <a:p>
            <a:r>
              <a:rPr lang="cs-CZ" dirty="0"/>
              <a:t> Stejně tak kombinujte rostliny s </a:t>
            </a:r>
            <a:r>
              <a:rPr lang="cs-CZ" b="1" dirty="0"/>
              <a:t>různými tvary listů. </a:t>
            </a:r>
            <a:r>
              <a:rPr lang="cs-CZ" dirty="0"/>
              <a:t>Výsadbu doplňte o druhy jedlé, vhodné jsou všechny </a:t>
            </a:r>
            <a:r>
              <a:rPr lang="cs-CZ" b="1" dirty="0"/>
              <a:t>druhy kuchyňských bylinek a drobného ovoce.</a:t>
            </a:r>
          </a:p>
        </p:txBody>
      </p:sp>
      <p:sp>
        <p:nvSpPr>
          <p:cNvPr id="8" name="TextovéPole 7">
            <a:extLst>
              <a:ext uri="{FF2B5EF4-FFF2-40B4-BE49-F238E27FC236}">
                <a16:creationId xmlns:a16="http://schemas.microsoft.com/office/drawing/2014/main" id="{0569FFDC-E653-4816-A37B-49AB20F0B2EB}"/>
              </a:ext>
            </a:extLst>
          </p:cNvPr>
          <p:cNvSpPr txBox="1"/>
          <p:nvPr/>
        </p:nvSpPr>
        <p:spPr>
          <a:xfrm>
            <a:off x="5391221" y="4902395"/>
            <a:ext cx="6097836" cy="923330"/>
          </a:xfrm>
          <a:prstGeom prst="rect">
            <a:avLst/>
          </a:prstGeom>
          <a:noFill/>
        </p:spPr>
        <p:txBody>
          <a:bodyPr wrap="square">
            <a:spAutoFit/>
          </a:bodyPr>
          <a:lstStyle/>
          <a:p>
            <a:r>
              <a:rPr lang="cs-CZ" dirty="0"/>
              <a:t>Příjemné vůně jsou důležité, ale při poznávání rostlin mají rozlišovací funkci i </a:t>
            </a:r>
            <a:r>
              <a:rPr lang="cs-CZ" b="1" dirty="0"/>
              <a:t>druhy s méně atraktivní vůní</a:t>
            </a:r>
            <a:r>
              <a:rPr lang="cs-CZ" dirty="0"/>
              <a:t>. Tuto funkci ve výsadbě plní řebříček </a:t>
            </a:r>
            <a:r>
              <a:rPr lang="cs-CZ" dirty="0" err="1"/>
              <a:t>tužebníkovitý</a:t>
            </a:r>
            <a:r>
              <a:rPr lang="cs-CZ" dirty="0"/>
              <a:t> nebo česnek.</a:t>
            </a:r>
          </a:p>
        </p:txBody>
      </p:sp>
    </p:spTree>
    <p:extLst>
      <p:ext uri="{BB962C8B-B14F-4D97-AF65-F5344CB8AC3E}">
        <p14:creationId xmlns:p14="http://schemas.microsoft.com/office/powerpoint/2010/main" val="3813849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5A5EFE-A412-4FBD-A37C-7F9F11484C80}"/>
              </a:ext>
            </a:extLst>
          </p:cNvPr>
          <p:cNvSpPr>
            <a:spLocks noGrp="1"/>
          </p:cNvSpPr>
          <p:nvPr>
            <p:ph type="title"/>
          </p:nvPr>
        </p:nvSpPr>
        <p:spPr/>
        <p:txBody>
          <a:bodyPr/>
          <a:lstStyle/>
          <a:p>
            <a:endParaRPr lang="cs-CZ" dirty="0"/>
          </a:p>
        </p:txBody>
      </p:sp>
      <p:graphicFrame>
        <p:nvGraphicFramePr>
          <p:cNvPr id="4" name="Zástupný obsah 3">
            <a:extLst>
              <a:ext uri="{FF2B5EF4-FFF2-40B4-BE49-F238E27FC236}">
                <a16:creationId xmlns:a16="http://schemas.microsoft.com/office/drawing/2014/main" id="{0F0CADC9-14FF-487E-B442-32F17EEBA127}"/>
              </a:ext>
            </a:extLst>
          </p:cNvPr>
          <p:cNvGraphicFramePr>
            <a:graphicFrameLocks noGrp="1"/>
          </p:cNvGraphicFramePr>
          <p:nvPr>
            <p:ph idx="1"/>
            <p:extLst>
              <p:ext uri="{D42A27DB-BD31-4B8C-83A1-F6EECF244321}">
                <p14:modId xmlns:p14="http://schemas.microsoft.com/office/powerpoint/2010/main" val="1633617527"/>
              </p:ext>
            </p:extLst>
          </p:nvPr>
        </p:nvGraphicFramePr>
        <p:xfrm>
          <a:off x="2488677" y="440698"/>
          <a:ext cx="7512255" cy="5976604"/>
        </p:xfrm>
        <a:graphic>
          <a:graphicData uri="http://schemas.openxmlformats.org/drawingml/2006/table">
            <a:tbl>
              <a:tblPr/>
              <a:tblGrid>
                <a:gridCol w="2504085">
                  <a:extLst>
                    <a:ext uri="{9D8B030D-6E8A-4147-A177-3AD203B41FA5}">
                      <a16:colId xmlns:a16="http://schemas.microsoft.com/office/drawing/2014/main" val="2096363953"/>
                    </a:ext>
                  </a:extLst>
                </a:gridCol>
                <a:gridCol w="2504085">
                  <a:extLst>
                    <a:ext uri="{9D8B030D-6E8A-4147-A177-3AD203B41FA5}">
                      <a16:colId xmlns:a16="http://schemas.microsoft.com/office/drawing/2014/main" val="125249322"/>
                    </a:ext>
                  </a:extLst>
                </a:gridCol>
                <a:gridCol w="2504085">
                  <a:extLst>
                    <a:ext uri="{9D8B030D-6E8A-4147-A177-3AD203B41FA5}">
                      <a16:colId xmlns:a16="http://schemas.microsoft.com/office/drawing/2014/main" val="1799431764"/>
                    </a:ext>
                  </a:extLst>
                </a:gridCol>
              </a:tblGrid>
              <a:tr h="257177">
                <a:tc>
                  <a:txBody>
                    <a:bodyPr/>
                    <a:lstStyle/>
                    <a:p>
                      <a:r>
                        <a:rPr lang="cs-CZ" sz="1600" b="1" dirty="0">
                          <a:effectLst/>
                        </a:rPr>
                        <a:t>Český název</a:t>
                      </a:r>
                      <a:endParaRPr lang="cs-CZ" sz="1600" dirty="0">
                        <a:effectLst/>
                      </a:endParaRPr>
                    </a:p>
                  </a:txBody>
                  <a:tcPr marL="29204" marR="29204" marT="14602" marB="14602" anchor="ctr">
                    <a:lnL>
                      <a:noFill/>
                    </a:lnL>
                    <a:lnR>
                      <a:noFill/>
                    </a:lnR>
                    <a:lnT>
                      <a:noFill/>
                    </a:lnT>
                    <a:lnB>
                      <a:noFill/>
                    </a:lnB>
                    <a:solidFill>
                      <a:srgbClr val="B55877"/>
                    </a:solidFill>
                  </a:tcPr>
                </a:tc>
                <a:tc>
                  <a:txBody>
                    <a:bodyPr/>
                    <a:lstStyle/>
                    <a:p>
                      <a:r>
                        <a:rPr lang="cs-CZ" sz="1600" b="1" dirty="0">
                          <a:effectLst/>
                        </a:rPr>
                        <a:t>Latinský název</a:t>
                      </a:r>
                      <a:endParaRPr lang="cs-CZ" sz="1600" dirty="0">
                        <a:effectLst/>
                      </a:endParaRPr>
                    </a:p>
                  </a:txBody>
                  <a:tcPr marL="29204" marR="29204" marT="14602" marB="14602" anchor="ctr">
                    <a:lnL>
                      <a:noFill/>
                    </a:lnL>
                    <a:lnR>
                      <a:noFill/>
                    </a:lnR>
                    <a:lnT>
                      <a:noFill/>
                    </a:lnT>
                    <a:lnB>
                      <a:noFill/>
                    </a:lnB>
                    <a:solidFill>
                      <a:srgbClr val="B55877"/>
                    </a:solidFill>
                  </a:tcPr>
                </a:tc>
                <a:tc>
                  <a:txBody>
                    <a:bodyPr/>
                    <a:lstStyle/>
                    <a:p>
                      <a:r>
                        <a:rPr lang="cs-CZ" sz="1600" b="1">
                          <a:effectLst/>
                        </a:rPr>
                        <a:t>charakteristika</a:t>
                      </a:r>
                      <a:endParaRPr lang="cs-CZ" sz="1600">
                        <a:effectLst/>
                      </a:endParaRPr>
                    </a:p>
                  </a:txBody>
                  <a:tcPr marL="29204" marR="29204" marT="14602" marB="14602" anchor="ctr">
                    <a:lnL>
                      <a:noFill/>
                    </a:lnL>
                    <a:lnR>
                      <a:noFill/>
                    </a:lnR>
                    <a:lnT>
                      <a:noFill/>
                    </a:lnT>
                    <a:lnB>
                      <a:noFill/>
                    </a:lnB>
                    <a:solidFill>
                      <a:srgbClr val="B55877"/>
                    </a:solidFill>
                  </a:tcPr>
                </a:tc>
                <a:extLst>
                  <a:ext uri="{0D108BD9-81ED-4DB2-BD59-A6C34878D82A}">
                    <a16:rowId xmlns:a16="http://schemas.microsoft.com/office/drawing/2014/main" val="1865310195"/>
                  </a:ext>
                </a:extLst>
              </a:tr>
              <a:tr h="478941">
                <a:tc>
                  <a:txBody>
                    <a:bodyPr/>
                    <a:lstStyle/>
                    <a:p>
                      <a:r>
                        <a:rPr lang="cs-CZ" sz="1600" b="1" dirty="0">
                          <a:effectLst/>
                        </a:rPr>
                        <a:t>1</a:t>
                      </a:r>
                      <a:r>
                        <a:rPr lang="cs-CZ" sz="1600" dirty="0">
                          <a:effectLst/>
                        </a:rPr>
                        <a:t> </a:t>
                      </a:r>
                      <a:r>
                        <a:rPr lang="cs-CZ" sz="1600" dirty="0" err="1">
                          <a:effectLst/>
                        </a:rPr>
                        <a:t>ořechoplodec</a:t>
                      </a:r>
                      <a:r>
                        <a:rPr lang="cs-CZ" sz="1600" dirty="0">
                          <a:effectLst/>
                        </a:rPr>
                        <a:t> </a:t>
                      </a:r>
                      <a:r>
                        <a:rPr lang="cs-CZ" sz="1600" dirty="0" err="1">
                          <a:effectLst/>
                        </a:rPr>
                        <a:t>clandonský</a:t>
                      </a:r>
                      <a:endParaRPr lang="cs-CZ" sz="1600" dirty="0">
                        <a:effectLst/>
                      </a:endParaRPr>
                    </a:p>
                  </a:txBody>
                  <a:tcPr marL="29204" marR="29204" marT="14602" marB="14602" anchor="ctr">
                    <a:lnL>
                      <a:noFill/>
                    </a:lnL>
                    <a:lnR>
                      <a:noFill/>
                    </a:lnR>
                    <a:lnT>
                      <a:noFill/>
                    </a:lnT>
                    <a:lnB>
                      <a:noFill/>
                    </a:lnB>
                    <a:solidFill>
                      <a:srgbClr val="F2DFE3"/>
                    </a:solidFill>
                  </a:tcPr>
                </a:tc>
                <a:tc>
                  <a:txBody>
                    <a:bodyPr/>
                    <a:lstStyle/>
                    <a:p>
                      <a:r>
                        <a:rPr lang="cs-CZ" sz="1600" i="1">
                          <a:effectLst/>
                        </a:rPr>
                        <a:t>Caryopteris x clandonensis</a:t>
                      </a:r>
                      <a:endParaRPr lang="cs-CZ" sz="1600">
                        <a:effectLst/>
                      </a:endParaRPr>
                    </a:p>
                  </a:txBody>
                  <a:tcPr marL="29204" marR="29204" marT="14602" marB="14602" anchor="ctr">
                    <a:lnL>
                      <a:noFill/>
                    </a:lnL>
                    <a:lnR>
                      <a:noFill/>
                    </a:lnR>
                    <a:lnT>
                      <a:noFill/>
                    </a:lnT>
                    <a:lnB>
                      <a:noFill/>
                    </a:lnB>
                    <a:solidFill>
                      <a:srgbClr val="F2DFE3"/>
                    </a:solidFill>
                  </a:tcPr>
                </a:tc>
                <a:tc>
                  <a:txBody>
                    <a:bodyPr/>
                    <a:lstStyle/>
                    <a:p>
                      <a:r>
                        <a:rPr lang="cs-CZ" sz="1600">
                          <a:effectLst/>
                        </a:rPr>
                        <a:t>aromatický keř, jemné listy</a:t>
                      </a:r>
                    </a:p>
                  </a:txBody>
                  <a:tcPr marL="29204" marR="29204" marT="14602" marB="14602" anchor="ctr">
                    <a:lnL>
                      <a:noFill/>
                    </a:lnL>
                    <a:lnR>
                      <a:noFill/>
                    </a:lnR>
                    <a:lnT>
                      <a:noFill/>
                    </a:lnT>
                    <a:lnB>
                      <a:noFill/>
                    </a:lnB>
                    <a:solidFill>
                      <a:srgbClr val="F2DFE3"/>
                    </a:solidFill>
                  </a:tcPr>
                </a:tc>
                <a:extLst>
                  <a:ext uri="{0D108BD9-81ED-4DB2-BD59-A6C34878D82A}">
                    <a16:rowId xmlns:a16="http://schemas.microsoft.com/office/drawing/2014/main" val="4125640068"/>
                  </a:ext>
                </a:extLst>
              </a:tr>
              <a:tr h="368060">
                <a:tc>
                  <a:txBody>
                    <a:bodyPr/>
                    <a:lstStyle/>
                    <a:p>
                      <a:r>
                        <a:rPr lang="cs-CZ" sz="1600" b="1" dirty="0">
                          <a:effectLst/>
                        </a:rPr>
                        <a:t>2</a:t>
                      </a:r>
                      <a:r>
                        <a:rPr lang="cs-CZ" sz="1600" dirty="0">
                          <a:effectLst/>
                        </a:rPr>
                        <a:t> </a:t>
                      </a:r>
                      <a:r>
                        <a:rPr lang="cs-CZ" sz="1600" dirty="0" err="1">
                          <a:effectLst/>
                        </a:rPr>
                        <a:t>perovskia</a:t>
                      </a:r>
                      <a:r>
                        <a:rPr lang="cs-CZ" sz="1600" dirty="0">
                          <a:effectLst/>
                        </a:rPr>
                        <a:t> </a:t>
                      </a:r>
                      <a:r>
                        <a:rPr lang="cs-CZ" sz="1600" dirty="0" err="1">
                          <a:effectLst/>
                        </a:rPr>
                        <a:t>lebedolistá</a:t>
                      </a:r>
                      <a:endParaRPr lang="cs-CZ" sz="1600" dirty="0">
                        <a:effectLst/>
                      </a:endParaRPr>
                    </a:p>
                  </a:txBody>
                  <a:tcPr marL="29204" marR="29204" marT="14602" marB="14602" anchor="ctr">
                    <a:lnL>
                      <a:noFill/>
                    </a:lnL>
                    <a:lnR>
                      <a:noFill/>
                    </a:lnR>
                    <a:lnT>
                      <a:noFill/>
                    </a:lnT>
                    <a:lnB>
                      <a:noFill/>
                    </a:lnB>
                    <a:solidFill>
                      <a:srgbClr val="FEFEFE"/>
                    </a:solidFill>
                  </a:tcPr>
                </a:tc>
                <a:tc>
                  <a:txBody>
                    <a:bodyPr/>
                    <a:lstStyle/>
                    <a:p>
                      <a:r>
                        <a:rPr lang="cs-CZ" sz="1600" i="1">
                          <a:effectLst/>
                        </a:rPr>
                        <a:t>Perovskia atriplicifolia</a:t>
                      </a:r>
                      <a:endParaRPr lang="cs-CZ" sz="1600">
                        <a:effectLst/>
                      </a:endParaRPr>
                    </a:p>
                  </a:txBody>
                  <a:tcPr marL="29204" marR="29204" marT="14602" marB="14602" anchor="ctr">
                    <a:lnL>
                      <a:noFill/>
                    </a:lnL>
                    <a:lnR>
                      <a:noFill/>
                    </a:lnR>
                    <a:lnT>
                      <a:noFill/>
                    </a:lnT>
                    <a:lnB>
                      <a:noFill/>
                    </a:lnB>
                    <a:solidFill>
                      <a:srgbClr val="FEFEFE"/>
                    </a:solidFill>
                  </a:tcPr>
                </a:tc>
                <a:tc>
                  <a:txBody>
                    <a:bodyPr/>
                    <a:lstStyle/>
                    <a:p>
                      <a:r>
                        <a:rPr lang="cs-CZ" sz="1600">
                          <a:effectLst/>
                        </a:rPr>
                        <a:t>aromatický keř, jemná textura</a:t>
                      </a:r>
                    </a:p>
                  </a:txBody>
                  <a:tcPr marL="29204" marR="29204" marT="14602" marB="14602" anchor="ctr">
                    <a:lnL>
                      <a:noFill/>
                    </a:lnL>
                    <a:lnR>
                      <a:noFill/>
                    </a:lnR>
                    <a:lnT>
                      <a:noFill/>
                    </a:lnT>
                    <a:lnB>
                      <a:noFill/>
                    </a:lnB>
                    <a:solidFill>
                      <a:srgbClr val="FEFEFE"/>
                    </a:solidFill>
                  </a:tcPr>
                </a:tc>
                <a:extLst>
                  <a:ext uri="{0D108BD9-81ED-4DB2-BD59-A6C34878D82A}">
                    <a16:rowId xmlns:a16="http://schemas.microsoft.com/office/drawing/2014/main" val="2822403493"/>
                  </a:ext>
                </a:extLst>
              </a:tr>
              <a:tr h="478941">
                <a:tc>
                  <a:txBody>
                    <a:bodyPr/>
                    <a:lstStyle/>
                    <a:p>
                      <a:r>
                        <a:rPr lang="cs-CZ" sz="1600" b="1" dirty="0">
                          <a:effectLst/>
                        </a:rPr>
                        <a:t>3</a:t>
                      </a:r>
                      <a:r>
                        <a:rPr lang="cs-CZ" sz="1600" dirty="0">
                          <a:effectLst/>
                        </a:rPr>
                        <a:t> řebříček </a:t>
                      </a:r>
                      <a:r>
                        <a:rPr lang="cs-CZ" sz="1600" dirty="0" err="1">
                          <a:effectLst/>
                        </a:rPr>
                        <a:t>tužebníkovitý</a:t>
                      </a:r>
                      <a:endParaRPr lang="cs-CZ" sz="1600" dirty="0">
                        <a:effectLst/>
                      </a:endParaRPr>
                    </a:p>
                  </a:txBody>
                  <a:tcPr marL="29204" marR="29204" marT="14602" marB="14602" anchor="ctr">
                    <a:lnL>
                      <a:noFill/>
                    </a:lnL>
                    <a:lnR>
                      <a:noFill/>
                    </a:lnR>
                    <a:lnT>
                      <a:noFill/>
                    </a:lnT>
                    <a:lnB>
                      <a:noFill/>
                    </a:lnB>
                    <a:solidFill>
                      <a:srgbClr val="F2DFE3"/>
                    </a:solidFill>
                  </a:tcPr>
                </a:tc>
                <a:tc>
                  <a:txBody>
                    <a:bodyPr/>
                    <a:lstStyle/>
                    <a:p>
                      <a:r>
                        <a:rPr lang="cs-CZ" sz="1600" i="1" dirty="0">
                          <a:effectLst/>
                        </a:rPr>
                        <a:t>Achillea </a:t>
                      </a:r>
                      <a:r>
                        <a:rPr lang="cs-CZ" sz="1600" i="1" dirty="0" err="1">
                          <a:effectLst/>
                        </a:rPr>
                        <a:t>filipendulina</a:t>
                      </a:r>
                      <a:endParaRPr lang="cs-CZ" sz="1600" dirty="0">
                        <a:effectLst/>
                      </a:endParaRPr>
                    </a:p>
                  </a:txBody>
                  <a:tcPr marL="29204" marR="29204" marT="14602" marB="14602" anchor="ctr">
                    <a:lnL>
                      <a:noFill/>
                    </a:lnL>
                    <a:lnR>
                      <a:noFill/>
                    </a:lnR>
                    <a:lnT>
                      <a:noFill/>
                    </a:lnT>
                    <a:lnB>
                      <a:noFill/>
                    </a:lnB>
                    <a:solidFill>
                      <a:srgbClr val="F2DFE3"/>
                    </a:solidFill>
                  </a:tcPr>
                </a:tc>
                <a:tc>
                  <a:txBody>
                    <a:bodyPr/>
                    <a:lstStyle/>
                    <a:p>
                      <a:r>
                        <a:rPr lang="cs-CZ" sz="1600">
                          <a:effectLst/>
                        </a:rPr>
                        <a:t>žluté květy, výrazná vůně</a:t>
                      </a:r>
                    </a:p>
                  </a:txBody>
                  <a:tcPr marL="29204" marR="29204" marT="14602" marB="14602" anchor="ctr">
                    <a:lnL>
                      <a:noFill/>
                    </a:lnL>
                    <a:lnR>
                      <a:noFill/>
                    </a:lnR>
                    <a:lnT>
                      <a:noFill/>
                    </a:lnT>
                    <a:lnB>
                      <a:noFill/>
                    </a:lnB>
                    <a:solidFill>
                      <a:srgbClr val="F2DFE3"/>
                    </a:solidFill>
                  </a:tcPr>
                </a:tc>
                <a:extLst>
                  <a:ext uri="{0D108BD9-81ED-4DB2-BD59-A6C34878D82A}">
                    <a16:rowId xmlns:a16="http://schemas.microsoft.com/office/drawing/2014/main" val="550100726"/>
                  </a:ext>
                </a:extLst>
              </a:tr>
              <a:tr h="478941">
                <a:tc>
                  <a:txBody>
                    <a:bodyPr/>
                    <a:lstStyle/>
                    <a:p>
                      <a:r>
                        <a:rPr lang="cs-CZ" sz="1600" b="1">
                          <a:effectLst/>
                        </a:rPr>
                        <a:t>4</a:t>
                      </a:r>
                      <a:r>
                        <a:rPr lang="cs-CZ" sz="1600">
                          <a:effectLst/>
                        </a:rPr>
                        <a:t> levandule úzkolistá</a:t>
                      </a:r>
                    </a:p>
                  </a:txBody>
                  <a:tcPr marL="29204" marR="29204" marT="14602" marB="14602" anchor="ctr">
                    <a:lnL>
                      <a:noFill/>
                    </a:lnL>
                    <a:lnR>
                      <a:noFill/>
                    </a:lnR>
                    <a:lnT>
                      <a:noFill/>
                    </a:lnT>
                    <a:lnB>
                      <a:noFill/>
                    </a:lnB>
                    <a:solidFill>
                      <a:srgbClr val="FEFEFE"/>
                    </a:solidFill>
                  </a:tcPr>
                </a:tc>
                <a:tc>
                  <a:txBody>
                    <a:bodyPr/>
                    <a:lstStyle/>
                    <a:p>
                      <a:r>
                        <a:rPr lang="cs-CZ" sz="1600" i="1" dirty="0" err="1">
                          <a:effectLst/>
                        </a:rPr>
                        <a:t>Lavandula</a:t>
                      </a:r>
                      <a:r>
                        <a:rPr lang="cs-CZ" sz="1600" i="1" dirty="0">
                          <a:effectLst/>
                        </a:rPr>
                        <a:t> </a:t>
                      </a:r>
                      <a:r>
                        <a:rPr lang="cs-CZ" sz="1600" i="1" dirty="0" err="1">
                          <a:effectLst/>
                        </a:rPr>
                        <a:t>angustifolia</a:t>
                      </a:r>
                      <a:endParaRPr lang="cs-CZ" sz="1600" dirty="0">
                        <a:effectLst/>
                      </a:endParaRPr>
                    </a:p>
                  </a:txBody>
                  <a:tcPr marL="29204" marR="29204" marT="14602" marB="14602" anchor="ctr">
                    <a:lnL>
                      <a:noFill/>
                    </a:lnL>
                    <a:lnR>
                      <a:noFill/>
                    </a:lnR>
                    <a:lnT>
                      <a:noFill/>
                    </a:lnT>
                    <a:lnB>
                      <a:noFill/>
                    </a:lnB>
                    <a:solidFill>
                      <a:srgbClr val="FEFEFE"/>
                    </a:solidFill>
                  </a:tcPr>
                </a:tc>
                <a:tc>
                  <a:txBody>
                    <a:bodyPr/>
                    <a:lstStyle/>
                    <a:p>
                      <a:r>
                        <a:rPr lang="cs-CZ" sz="1600" dirty="0">
                          <a:effectLst/>
                        </a:rPr>
                        <a:t>výrazná vůně, jemná textura</a:t>
                      </a:r>
                    </a:p>
                  </a:txBody>
                  <a:tcPr marL="29204" marR="29204" marT="14602" marB="14602" anchor="ctr">
                    <a:lnL>
                      <a:noFill/>
                    </a:lnL>
                    <a:lnR>
                      <a:noFill/>
                    </a:lnR>
                    <a:lnT>
                      <a:noFill/>
                    </a:lnT>
                    <a:lnB>
                      <a:noFill/>
                    </a:lnB>
                    <a:solidFill>
                      <a:srgbClr val="FEFEFE"/>
                    </a:solidFill>
                  </a:tcPr>
                </a:tc>
                <a:extLst>
                  <a:ext uri="{0D108BD9-81ED-4DB2-BD59-A6C34878D82A}">
                    <a16:rowId xmlns:a16="http://schemas.microsoft.com/office/drawing/2014/main" val="2049243945"/>
                  </a:ext>
                </a:extLst>
              </a:tr>
              <a:tr h="257177">
                <a:tc>
                  <a:txBody>
                    <a:bodyPr/>
                    <a:lstStyle/>
                    <a:p>
                      <a:r>
                        <a:rPr lang="cs-CZ" sz="1600" b="1">
                          <a:effectLst/>
                        </a:rPr>
                        <a:t>5</a:t>
                      </a:r>
                      <a:r>
                        <a:rPr lang="cs-CZ" sz="1600">
                          <a:effectLst/>
                        </a:rPr>
                        <a:t> tymián obecný</a:t>
                      </a:r>
                    </a:p>
                  </a:txBody>
                  <a:tcPr marL="29204" marR="29204" marT="14602" marB="14602" anchor="ctr">
                    <a:lnL>
                      <a:noFill/>
                    </a:lnL>
                    <a:lnR>
                      <a:noFill/>
                    </a:lnR>
                    <a:lnT>
                      <a:noFill/>
                    </a:lnT>
                    <a:lnB>
                      <a:noFill/>
                    </a:lnB>
                    <a:solidFill>
                      <a:srgbClr val="F2DFE3"/>
                    </a:solidFill>
                  </a:tcPr>
                </a:tc>
                <a:tc>
                  <a:txBody>
                    <a:bodyPr/>
                    <a:lstStyle/>
                    <a:p>
                      <a:r>
                        <a:rPr lang="cs-CZ" sz="1600" i="1">
                          <a:effectLst/>
                        </a:rPr>
                        <a:t>Thymus vulgaris</a:t>
                      </a:r>
                      <a:endParaRPr lang="cs-CZ" sz="1600">
                        <a:effectLst/>
                      </a:endParaRPr>
                    </a:p>
                  </a:txBody>
                  <a:tcPr marL="29204" marR="29204" marT="14602" marB="14602" anchor="ctr">
                    <a:lnL>
                      <a:noFill/>
                    </a:lnL>
                    <a:lnR>
                      <a:noFill/>
                    </a:lnR>
                    <a:lnT>
                      <a:noFill/>
                    </a:lnT>
                    <a:lnB>
                      <a:noFill/>
                    </a:lnB>
                    <a:solidFill>
                      <a:srgbClr val="F2DFE3"/>
                    </a:solidFill>
                  </a:tcPr>
                </a:tc>
                <a:tc>
                  <a:txBody>
                    <a:bodyPr/>
                    <a:lstStyle/>
                    <a:p>
                      <a:r>
                        <a:rPr lang="cs-CZ" sz="1600" dirty="0">
                          <a:effectLst/>
                        </a:rPr>
                        <a:t>aromatická rostlina</a:t>
                      </a:r>
                    </a:p>
                  </a:txBody>
                  <a:tcPr marL="29204" marR="29204" marT="14602" marB="14602" anchor="ctr">
                    <a:lnL>
                      <a:noFill/>
                    </a:lnL>
                    <a:lnR>
                      <a:noFill/>
                    </a:lnR>
                    <a:lnT>
                      <a:noFill/>
                    </a:lnT>
                    <a:lnB>
                      <a:noFill/>
                    </a:lnB>
                    <a:solidFill>
                      <a:srgbClr val="F2DFE3"/>
                    </a:solidFill>
                  </a:tcPr>
                </a:tc>
                <a:extLst>
                  <a:ext uri="{0D108BD9-81ED-4DB2-BD59-A6C34878D82A}">
                    <a16:rowId xmlns:a16="http://schemas.microsoft.com/office/drawing/2014/main" val="2399771758"/>
                  </a:ext>
                </a:extLst>
              </a:tr>
              <a:tr h="478941">
                <a:tc>
                  <a:txBody>
                    <a:bodyPr/>
                    <a:lstStyle/>
                    <a:p>
                      <a:r>
                        <a:rPr lang="cs-CZ" sz="1600" b="1">
                          <a:effectLst/>
                        </a:rPr>
                        <a:t>6</a:t>
                      </a:r>
                      <a:r>
                        <a:rPr lang="cs-CZ" sz="1600">
                          <a:effectLst/>
                        </a:rPr>
                        <a:t> česnek obrovský</a:t>
                      </a:r>
                    </a:p>
                  </a:txBody>
                  <a:tcPr marL="29204" marR="29204" marT="14602" marB="14602" anchor="ctr">
                    <a:lnL>
                      <a:noFill/>
                    </a:lnL>
                    <a:lnR>
                      <a:noFill/>
                    </a:lnR>
                    <a:lnT>
                      <a:noFill/>
                    </a:lnT>
                    <a:lnB>
                      <a:noFill/>
                    </a:lnB>
                    <a:solidFill>
                      <a:srgbClr val="FEFEFE"/>
                    </a:solidFill>
                  </a:tcPr>
                </a:tc>
                <a:tc>
                  <a:txBody>
                    <a:bodyPr/>
                    <a:lstStyle/>
                    <a:p>
                      <a:r>
                        <a:rPr lang="cs-CZ" sz="1600" i="1">
                          <a:effectLst/>
                        </a:rPr>
                        <a:t>Allium giganteum</a:t>
                      </a:r>
                      <a:endParaRPr lang="cs-CZ" sz="1600">
                        <a:effectLst/>
                      </a:endParaRPr>
                    </a:p>
                  </a:txBody>
                  <a:tcPr marL="29204" marR="29204" marT="14602" marB="14602" anchor="ctr">
                    <a:lnL>
                      <a:noFill/>
                    </a:lnL>
                    <a:lnR>
                      <a:noFill/>
                    </a:lnR>
                    <a:lnT>
                      <a:noFill/>
                    </a:lnT>
                    <a:lnB>
                      <a:noFill/>
                    </a:lnB>
                    <a:solidFill>
                      <a:srgbClr val="FEFEFE"/>
                    </a:solidFill>
                  </a:tcPr>
                </a:tc>
                <a:tc>
                  <a:txBody>
                    <a:bodyPr/>
                    <a:lstStyle/>
                    <a:p>
                      <a:r>
                        <a:rPr lang="cs-CZ" sz="1600" dirty="0">
                          <a:effectLst/>
                        </a:rPr>
                        <a:t>výrazná vůně, kulovité květy</a:t>
                      </a:r>
                    </a:p>
                  </a:txBody>
                  <a:tcPr marL="29204" marR="29204" marT="14602" marB="14602" anchor="ctr">
                    <a:lnL>
                      <a:noFill/>
                    </a:lnL>
                    <a:lnR>
                      <a:noFill/>
                    </a:lnR>
                    <a:lnT>
                      <a:noFill/>
                    </a:lnT>
                    <a:lnB>
                      <a:noFill/>
                    </a:lnB>
                    <a:solidFill>
                      <a:srgbClr val="FEFEFE"/>
                    </a:solidFill>
                  </a:tcPr>
                </a:tc>
                <a:extLst>
                  <a:ext uri="{0D108BD9-81ED-4DB2-BD59-A6C34878D82A}">
                    <a16:rowId xmlns:a16="http://schemas.microsoft.com/office/drawing/2014/main" val="2916117994"/>
                  </a:ext>
                </a:extLst>
              </a:tr>
              <a:tr h="368060">
                <a:tc>
                  <a:txBody>
                    <a:bodyPr/>
                    <a:lstStyle/>
                    <a:p>
                      <a:r>
                        <a:rPr lang="cs-CZ" sz="1600" b="1">
                          <a:effectLst/>
                        </a:rPr>
                        <a:t>7</a:t>
                      </a:r>
                      <a:r>
                        <a:rPr lang="cs-CZ" sz="1600">
                          <a:effectLst/>
                        </a:rPr>
                        <a:t> třapatkovka nachová</a:t>
                      </a:r>
                    </a:p>
                  </a:txBody>
                  <a:tcPr marL="29204" marR="29204" marT="14602" marB="14602" anchor="ctr">
                    <a:lnL>
                      <a:noFill/>
                    </a:lnL>
                    <a:lnR>
                      <a:noFill/>
                    </a:lnR>
                    <a:lnT>
                      <a:noFill/>
                    </a:lnT>
                    <a:lnB>
                      <a:noFill/>
                    </a:lnB>
                    <a:solidFill>
                      <a:srgbClr val="F2DFE3"/>
                    </a:solidFill>
                  </a:tcPr>
                </a:tc>
                <a:tc>
                  <a:txBody>
                    <a:bodyPr/>
                    <a:lstStyle/>
                    <a:p>
                      <a:r>
                        <a:rPr lang="cs-CZ" sz="1600" i="1">
                          <a:effectLst/>
                        </a:rPr>
                        <a:t>Echinacea purpurea</a:t>
                      </a:r>
                      <a:endParaRPr lang="cs-CZ" sz="1600">
                        <a:effectLst/>
                      </a:endParaRPr>
                    </a:p>
                  </a:txBody>
                  <a:tcPr marL="29204" marR="29204" marT="14602" marB="14602" anchor="ctr">
                    <a:lnL>
                      <a:noFill/>
                    </a:lnL>
                    <a:lnR>
                      <a:noFill/>
                    </a:lnR>
                    <a:lnT>
                      <a:noFill/>
                    </a:lnT>
                    <a:lnB>
                      <a:noFill/>
                    </a:lnB>
                    <a:solidFill>
                      <a:srgbClr val="F2DFE3"/>
                    </a:solidFill>
                  </a:tcPr>
                </a:tc>
                <a:tc>
                  <a:txBody>
                    <a:bodyPr/>
                    <a:lstStyle/>
                    <a:p>
                      <a:r>
                        <a:rPr lang="cs-CZ" sz="1600" dirty="0">
                          <a:effectLst/>
                        </a:rPr>
                        <a:t>zajímavá struktura květů</a:t>
                      </a:r>
                    </a:p>
                  </a:txBody>
                  <a:tcPr marL="29204" marR="29204" marT="14602" marB="14602" anchor="ctr">
                    <a:lnL>
                      <a:noFill/>
                    </a:lnL>
                    <a:lnR>
                      <a:noFill/>
                    </a:lnR>
                    <a:lnT>
                      <a:noFill/>
                    </a:lnT>
                    <a:lnB>
                      <a:noFill/>
                    </a:lnB>
                    <a:solidFill>
                      <a:srgbClr val="F2DFE3"/>
                    </a:solidFill>
                  </a:tcPr>
                </a:tc>
                <a:extLst>
                  <a:ext uri="{0D108BD9-81ED-4DB2-BD59-A6C34878D82A}">
                    <a16:rowId xmlns:a16="http://schemas.microsoft.com/office/drawing/2014/main" val="3930636593"/>
                  </a:ext>
                </a:extLst>
              </a:tr>
              <a:tr h="478941">
                <a:tc>
                  <a:txBody>
                    <a:bodyPr/>
                    <a:lstStyle/>
                    <a:p>
                      <a:r>
                        <a:rPr lang="cs-CZ" sz="1600" b="1">
                          <a:effectLst/>
                        </a:rPr>
                        <a:t>8</a:t>
                      </a:r>
                      <a:r>
                        <a:rPr lang="cs-CZ" sz="1600">
                          <a:effectLst/>
                        </a:rPr>
                        <a:t> krásnoočko přeslenité</a:t>
                      </a:r>
                    </a:p>
                  </a:txBody>
                  <a:tcPr marL="29204" marR="29204" marT="14602" marB="14602" anchor="ctr">
                    <a:lnL>
                      <a:noFill/>
                    </a:lnL>
                    <a:lnR>
                      <a:noFill/>
                    </a:lnR>
                    <a:lnT>
                      <a:noFill/>
                    </a:lnT>
                    <a:lnB>
                      <a:noFill/>
                    </a:lnB>
                    <a:solidFill>
                      <a:srgbClr val="FEFEFE"/>
                    </a:solidFill>
                  </a:tcPr>
                </a:tc>
                <a:tc>
                  <a:txBody>
                    <a:bodyPr/>
                    <a:lstStyle/>
                    <a:p>
                      <a:r>
                        <a:rPr lang="cs-CZ" sz="1600" i="1">
                          <a:effectLst/>
                        </a:rPr>
                        <a:t>Coreopsis verticillata</a:t>
                      </a:r>
                      <a:endParaRPr lang="cs-CZ" sz="1600">
                        <a:effectLst/>
                      </a:endParaRPr>
                    </a:p>
                  </a:txBody>
                  <a:tcPr marL="29204" marR="29204" marT="14602" marB="14602" anchor="ctr">
                    <a:lnL>
                      <a:noFill/>
                    </a:lnL>
                    <a:lnR>
                      <a:noFill/>
                    </a:lnR>
                    <a:lnT>
                      <a:noFill/>
                    </a:lnT>
                    <a:lnB>
                      <a:noFill/>
                    </a:lnB>
                    <a:solidFill>
                      <a:srgbClr val="FEFEFE"/>
                    </a:solidFill>
                  </a:tcPr>
                </a:tc>
                <a:tc>
                  <a:txBody>
                    <a:bodyPr/>
                    <a:lstStyle/>
                    <a:p>
                      <a:r>
                        <a:rPr lang="cs-CZ" sz="1600">
                          <a:effectLst/>
                        </a:rPr>
                        <a:t>žluté květy, jemná textura</a:t>
                      </a:r>
                    </a:p>
                  </a:txBody>
                  <a:tcPr marL="29204" marR="29204" marT="14602" marB="14602" anchor="ctr">
                    <a:lnL>
                      <a:noFill/>
                    </a:lnL>
                    <a:lnR>
                      <a:noFill/>
                    </a:lnR>
                    <a:lnT>
                      <a:noFill/>
                    </a:lnT>
                    <a:lnB>
                      <a:noFill/>
                    </a:lnB>
                    <a:solidFill>
                      <a:srgbClr val="FEFEFE"/>
                    </a:solidFill>
                  </a:tcPr>
                </a:tc>
                <a:extLst>
                  <a:ext uri="{0D108BD9-81ED-4DB2-BD59-A6C34878D82A}">
                    <a16:rowId xmlns:a16="http://schemas.microsoft.com/office/drawing/2014/main" val="3295571263"/>
                  </a:ext>
                </a:extLst>
              </a:tr>
              <a:tr h="478941">
                <a:tc>
                  <a:txBody>
                    <a:bodyPr/>
                    <a:lstStyle/>
                    <a:p>
                      <a:r>
                        <a:rPr lang="cs-CZ" sz="1600" b="1">
                          <a:effectLst/>
                        </a:rPr>
                        <a:t>9</a:t>
                      </a:r>
                      <a:r>
                        <a:rPr lang="cs-CZ" sz="1600">
                          <a:effectLst/>
                        </a:rPr>
                        <a:t> dochan psárkovitý</a:t>
                      </a:r>
                    </a:p>
                  </a:txBody>
                  <a:tcPr marL="29204" marR="29204" marT="14602" marB="14602" anchor="ctr">
                    <a:lnL>
                      <a:noFill/>
                    </a:lnL>
                    <a:lnR>
                      <a:noFill/>
                    </a:lnR>
                    <a:lnT>
                      <a:noFill/>
                    </a:lnT>
                    <a:lnB>
                      <a:noFill/>
                    </a:lnB>
                    <a:solidFill>
                      <a:srgbClr val="F2DFE3"/>
                    </a:solidFill>
                  </a:tcPr>
                </a:tc>
                <a:tc>
                  <a:txBody>
                    <a:bodyPr/>
                    <a:lstStyle/>
                    <a:p>
                      <a:r>
                        <a:rPr lang="cs-CZ" sz="1600" i="1">
                          <a:effectLst/>
                        </a:rPr>
                        <a:t>Pennisetum allopecuroides</a:t>
                      </a:r>
                      <a:endParaRPr lang="cs-CZ" sz="1600">
                        <a:effectLst/>
                      </a:endParaRPr>
                    </a:p>
                  </a:txBody>
                  <a:tcPr marL="29204" marR="29204" marT="14602" marB="14602" anchor="ctr">
                    <a:lnL>
                      <a:noFill/>
                    </a:lnL>
                    <a:lnR>
                      <a:noFill/>
                    </a:lnR>
                    <a:lnT>
                      <a:noFill/>
                    </a:lnT>
                    <a:lnB>
                      <a:noFill/>
                    </a:lnB>
                    <a:solidFill>
                      <a:srgbClr val="F2DFE3"/>
                    </a:solidFill>
                  </a:tcPr>
                </a:tc>
                <a:tc>
                  <a:txBody>
                    <a:bodyPr/>
                    <a:lstStyle/>
                    <a:p>
                      <a:r>
                        <a:rPr lang="cs-CZ" sz="1600">
                          <a:effectLst/>
                        </a:rPr>
                        <a:t>jemná tráva, dekorativní</a:t>
                      </a:r>
                    </a:p>
                  </a:txBody>
                  <a:tcPr marL="29204" marR="29204" marT="14602" marB="14602" anchor="ctr">
                    <a:lnL>
                      <a:noFill/>
                    </a:lnL>
                    <a:lnR>
                      <a:noFill/>
                    </a:lnR>
                    <a:lnT>
                      <a:noFill/>
                    </a:lnT>
                    <a:lnB>
                      <a:noFill/>
                    </a:lnB>
                    <a:solidFill>
                      <a:srgbClr val="F2DFE3"/>
                    </a:solidFill>
                  </a:tcPr>
                </a:tc>
                <a:extLst>
                  <a:ext uri="{0D108BD9-81ED-4DB2-BD59-A6C34878D82A}">
                    <a16:rowId xmlns:a16="http://schemas.microsoft.com/office/drawing/2014/main" val="2604407647"/>
                  </a:ext>
                </a:extLst>
              </a:tr>
              <a:tr h="589824">
                <a:tc>
                  <a:txBody>
                    <a:bodyPr/>
                    <a:lstStyle/>
                    <a:p>
                      <a:r>
                        <a:rPr lang="cs-CZ" sz="1600" b="1">
                          <a:effectLst/>
                        </a:rPr>
                        <a:t>10</a:t>
                      </a:r>
                      <a:r>
                        <a:rPr lang="cs-CZ" sz="1600">
                          <a:effectLst/>
                        </a:rPr>
                        <a:t> kakost oddenkatý</a:t>
                      </a:r>
                    </a:p>
                  </a:txBody>
                  <a:tcPr marL="29204" marR="29204" marT="14602" marB="14602" anchor="ctr">
                    <a:lnL>
                      <a:noFill/>
                    </a:lnL>
                    <a:lnR>
                      <a:noFill/>
                    </a:lnR>
                    <a:lnT>
                      <a:noFill/>
                    </a:lnT>
                    <a:lnB>
                      <a:noFill/>
                    </a:lnB>
                    <a:solidFill>
                      <a:srgbClr val="FEFEFE"/>
                    </a:solidFill>
                  </a:tcPr>
                </a:tc>
                <a:tc>
                  <a:txBody>
                    <a:bodyPr/>
                    <a:lstStyle/>
                    <a:p>
                      <a:r>
                        <a:rPr lang="cs-CZ" sz="1600" i="1">
                          <a:effectLst/>
                        </a:rPr>
                        <a:t>Geranium x macrorrhizum ´Czakor´</a:t>
                      </a:r>
                      <a:endParaRPr lang="cs-CZ" sz="1600">
                        <a:effectLst/>
                      </a:endParaRPr>
                    </a:p>
                  </a:txBody>
                  <a:tcPr marL="29204" marR="29204" marT="14602" marB="14602" anchor="ctr">
                    <a:lnL>
                      <a:noFill/>
                    </a:lnL>
                    <a:lnR>
                      <a:noFill/>
                    </a:lnR>
                    <a:lnT>
                      <a:noFill/>
                    </a:lnT>
                    <a:lnB>
                      <a:noFill/>
                    </a:lnB>
                    <a:solidFill>
                      <a:srgbClr val="FEFEFE"/>
                    </a:solidFill>
                  </a:tcPr>
                </a:tc>
                <a:tc>
                  <a:txBody>
                    <a:bodyPr/>
                    <a:lstStyle/>
                    <a:p>
                      <a:r>
                        <a:rPr lang="cs-CZ" sz="1600" dirty="0">
                          <a:effectLst/>
                        </a:rPr>
                        <a:t>celá rostlina výrazně vonná</a:t>
                      </a:r>
                    </a:p>
                  </a:txBody>
                  <a:tcPr marL="29204" marR="29204" marT="14602" marB="14602" anchor="ctr">
                    <a:lnL>
                      <a:noFill/>
                    </a:lnL>
                    <a:lnR>
                      <a:noFill/>
                    </a:lnR>
                    <a:lnT>
                      <a:noFill/>
                    </a:lnT>
                    <a:lnB>
                      <a:noFill/>
                    </a:lnB>
                    <a:solidFill>
                      <a:srgbClr val="FEFEFE"/>
                    </a:solidFill>
                  </a:tcPr>
                </a:tc>
                <a:extLst>
                  <a:ext uri="{0D108BD9-81ED-4DB2-BD59-A6C34878D82A}">
                    <a16:rowId xmlns:a16="http://schemas.microsoft.com/office/drawing/2014/main" val="1239531056"/>
                  </a:ext>
                </a:extLst>
              </a:tr>
              <a:tr h="257177">
                <a:tc>
                  <a:txBody>
                    <a:bodyPr/>
                    <a:lstStyle/>
                    <a:p>
                      <a:r>
                        <a:rPr lang="cs-CZ" sz="1600" b="1">
                          <a:effectLst/>
                        </a:rPr>
                        <a:t>11</a:t>
                      </a:r>
                      <a:r>
                        <a:rPr lang="cs-CZ" sz="1600">
                          <a:effectLst/>
                        </a:rPr>
                        <a:t> šalvěj lékařská</a:t>
                      </a:r>
                    </a:p>
                  </a:txBody>
                  <a:tcPr marL="29204" marR="29204" marT="14602" marB="14602" anchor="ctr">
                    <a:lnL>
                      <a:noFill/>
                    </a:lnL>
                    <a:lnR>
                      <a:noFill/>
                    </a:lnR>
                    <a:lnT>
                      <a:noFill/>
                    </a:lnT>
                    <a:lnB>
                      <a:noFill/>
                    </a:lnB>
                    <a:solidFill>
                      <a:srgbClr val="F2DFE3"/>
                    </a:solidFill>
                  </a:tcPr>
                </a:tc>
                <a:tc>
                  <a:txBody>
                    <a:bodyPr/>
                    <a:lstStyle/>
                    <a:p>
                      <a:r>
                        <a:rPr lang="cs-CZ" sz="1600" i="1">
                          <a:effectLst/>
                        </a:rPr>
                        <a:t>Salvia officinalis</a:t>
                      </a:r>
                      <a:endParaRPr lang="cs-CZ" sz="1600">
                        <a:effectLst/>
                      </a:endParaRPr>
                    </a:p>
                  </a:txBody>
                  <a:tcPr marL="29204" marR="29204" marT="14602" marB="14602" anchor="ctr">
                    <a:lnL>
                      <a:noFill/>
                    </a:lnL>
                    <a:lnR>
                      <a:noFill/>
                    </a:lnR>
                    <a:lnT>
                      <a:noFill/>
                    </a:lnT>
                    <a:lnB>
                      <a:noFill/>
                    </a:lnB>
                    <a:solidFill>
                      <a:srgbClr val="F2DFE3"/>
                    </a:solidFill>
                  </a:tcPr>
                </a:tc>
                <a:tc>
                  <a:txBody>
                    <a:bodyPr/>
                    <a:lstStyle/>
                    <a:p>
                      <a:r>
                        <a:rPr lang="cs-CZ" sz="1600" dirty="0">
                          <a:effectLst/>
                        </a:rPr>
                        <a:t>silná vůně, jemné listy</a:t>
                      </a:r>
                    </a:p>
                  </a:txBody>
                  <a:tcPr marL="29204" marR="29204" marT="14602" marB="14602" anchor="ctr">
                    <a:lnL>
                      <a:noFill/>
                    </a:lnL>
                    <a:lnR>
                      <a:noFill/>
                    </a:lnR>
                    <a:lnT>
                      <a:noFill/>
                    </a:lnT>
                    <a:lnB>
                      <a:noFill/>
                    </a:lnB>
                    <a:solidFill>
                      <a:srgbClr val="F2DFE3"/>
                    </a:solidFill>
                  </a:tcPr>
                </a:tc>
                <a:extLst>
                  <a:ext uri="{0D108BD9-81ED-4DB2-BD59-A6C34878D82A}">
                    <a16:rowId xmlns:a16="http://schemas.microsoft.com/office/drawing/2014/main" val="1086490823"/>
                  </a:ext>
                </a:extLst>
              </a:tr>
              <a:tr h="478941">
                <a:tc>
                  <a:txBody>
                    <a:bodyPr/>
                    <a:lstStyle/>
                    <a:p>
                      <a:r>
                        <a:rPr lang="cs-CZ" sz="1600" b="1">
                          <a:effectLst/>
                        </a:rPr>
                        <a:t>12</a:t>
                      </a:r>
                      <a:r>
                        <a:rPr lang="cs-CZ" sz="1600">
                          <a:effectLst/>
                        </a:rPr>
                        <a:t> čistec vlnatý</a:t>
                      </a:r>
                    </a:p>
                  </a:txBody>
                  <a:tcPr marL="29204" marR="29204" marT="14602" marB="14602" anchor="ctr">
                    <a:lnL>
                      <a:noFill/>
                    </a:lnL>
                    <a:lnR>
                      <a:noFill/>
                    </a:lnR>
                    <a:lnT>
                      <a:noFill/>
                    </a:lnT>
                    <a:lnB>
                      <a:noFill/>
                    </a:lnB>
                    <a:solidFill>
                      <a:srgbClr val="FEFEFE"/>
                    </a:solidFill>
                  </a:tcPr>
                </a:tc>
                <a:tc>
                  <a:txBody>
                    <a:bodyPr/>
                    <a:lstStyle/>
                    <a:p>
                      <a:r>
                        <a:rPr lang="cs-CZ" sz="1600" i="1">
                          <a:effectLst/>
                        </a:rPr>
                        <a:t>Stachys byzantina</a:t>
                      </a:r>
                      <a:endParaRPr lang="cs-CZ" sz="1600">
                        <a:effectLst/>
                      </a:endParaRPr>
                    </a:p>
                  </a:txBody>
                  <a:tcPr marL="29204" marR="29204" marT="14602" marB="14602" anchor="ctr">
                    <a:lnL>
                      <a:noFill/>
                    </a:lnL>
                    <a:lnR>
                      <a:noFill/>
                    </a:lnR>
                    <a:lnT>
                      <a:noFill/>
                    </a:lnT>
                    <a:lnB>
                      <a:noFill/>
                    </a:lnB>
                    <a:solidFill>
                      <a:srgbClr val="FEFEFE"/>
                    </a:solidFill>
                  </a:tcPr>
                </a:tc>
                <a:tc>
                  <a:txBody>
                    <a:bodyPr/>
                    <a:lstStyle/>
                    <a:p>
                      <a:r>
                        <a:rPr lang="cs-CZ" sz="1600" dirty="0">
                          <a:effectLst/>
                        </a:rPr>
                        <a:t>celá rostlina příjemně plstnatá</a:t>
                      </a:r>
                    </a:p>
                  </a:txBody>
                  <a:tcPr marL="29204" marR="29204" marT="14602" marB="14602" anchor="ctr">
                    <a:lnL>
                      <a:noFill/>
                    </a:lnL>
                    <a:lnR>
                      <a:noFill/>
                    </a:lnR>
                    <a:lnT>
                      <a:noFill/>
                    </a:lnT>
                    <a:lnB>
                      <a:noFill/>
                    </a:lnB>
                    <a:solidFill>
                      <a:srgbClr val="FEFEFE"/>
                    </a:solidFill>
                  </a:tcPr>
                </a:tc>
                <a:extLst>
                  <a:ext uri="{0D108BD9-81ED-4DB2-BD59-A6C34878D82A}">
                    <a16:rowId xmlns:a16="http://schemas.microsoft.com/office/drawing/2014/main" val="848331723"/>
                  </a:ext>
                </a:extLst>
              </a:tr>
              <a:tr h="478941">
                <a:tc>
                  <a:txBody>
                    <a:bodyPr/>
                    <a:lstStyle/>
                    <a:p>
                      <a:r>
                        <a:rPr lang="cs-CZ" sz="1600" b="1">
                          <a:effectLst/>
                        </a:rPr>
                        <a:t>13</a:t>
                      </a:r>
                      <a:r>
                        <a:rPr lang="cs-CZ" sz="1600">
                          <a:effectLst/>
                        </a:rPr>
                        <a:t> mateřídouška citronová</a:t>
                      </a:r>
                    </a:p>
                  </a:txBody>
                  <a:tcPr marL="29204" marR="29204" marT="14602" marB="14602" anchor="ctr">
                    <a:lnL>
                      <a:noFill/>
                    </a:lnL>
                    <a:lnR>
                      <a:noFill/>
                    </a:lnR>
                    <a:lnT>
                      <a:noFill/>
                    </a:lnT>
                    <a:lnB>
                      <a:noFill/>
                    </a:lnB>
                    <a:solidFill>
                      <a:srgbClr val="F2DFE3"/>
                    </a:solidFill>
                  </a:tcPr>
                </a:tc>
                <a:tc>
                  <a:txBody>
                    <a:bodyPr/>
                    <a:lstStyle/>
                    <a:p>
                      <a:r>
                        <a:rPr lang="cs-CZ" sz="1600" i="1">
                          <a:effectLst/>
                        </a:rPr>
                        <a:t>Thymus x citriodorus ´Aureus´</a:t>
                      </a:r>
                      <a:endParaRPr lang="cs-CZ" sz="1600">
                        <a:effectLst/>
                      </a:endParaRPr>
                    </a:p>
                  </a:txBody>
                  <a:tcPr marL="29204" marR="29204" marT="14602" marB="14602" anchor="ctr">
                    <a:lnL>
                      <a:noFill/>
                    </a:lnL>
                    <a:lnR>
                      <a:noFill/>
                    </a:lnR>
                    <a:lnT>
                      <a:noFill/>
                    </a:lnT>
                    <a:lnB>
                      <a:noFill/>
                    </a:lnB>
                    <a:solidFill>
                      <a:srgbClr val="F2DFE3"/>
                    </a:solidFill>
                  </a:tcPr>
                </a:tc>
                <a:tc>
                  <a:txBody>
                    <a:bodyPr/>
                    <a:lstStyle/>
                    <a:p>
                      <a:r>
                        <a:rPr lang="cs-CZ" sz="1600" dirty="0">
                          <a:effectLst/>
                        </a:rPr>
                        <a:t>aromatická rostlina</a:t>
                      </a:r>
                    </a:p>
                  </a:txBody>
                  <a:tcPr marL="29204" marR="29204" marT="14602" marB="14602" anchor="ctr">
                    <a:lnL>
                      <a:noFill/>
                    </a:lnL>
                    <a:lnR>
                      <a:noFill/>
                    </a:lnR>
                    <a:lnT>
                      <a:noFill/>
                    </a:lnT>
                    <a:lnB>
                      <a:noFill/>
                    </a:lnB>
                    <a:solidFill>
                      <a:srgbClr val="F2DFE3"/>
                    </a:solidFill>
                  </a:tcPr>
                </a:tc>
                <a:extLst>
                  <a:ext uri="{0D108BD9-81ED-4DB2-BD59-A6C34878D82A}">
                    <a16:rowId xmlns:a16="http://schemas.microsoft.com/office/drawing/2014/main" val="242143209"/>
                  </a:ext>
                </a:extLst>
              </a:tr>
            </a:tbl>
          </a:graphicData>
        </a:graphic>
      </p:graphicFrame>
    </p:spTree>
    <p:extLst>
      <p:ext uri="{BB962C8B-B14F-4D97-AF65-F5344CB8AC3E}">
        <p14:creationId xmlns:p14="http://schemas.microsoft.com/office/powerpoint/2010/main" val="2871672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C0735A-2D2B-475F-ADA0-151C2B91A467}"/>
              </a:ext>
            </a:extLst>
          </p:cNvPr>
          <p:cNvSpPr>
            <a:spLocks noGrp="1"/>
          </p:cNvSpPr>
          <p:nvPr>
            <p:ph type="title"/>
          </p:nvPr>
        </p:nvSpPr>
        <p:spPr/>
        <p:txBody>
          <a:bodyPr/>
          <a:lstStyle/>
          <a:p>
            <a:endParaRPr lang="cs-CZ"/>
          </a:p>
        </p:txBody>
      </p:sp>
      <p:pic>
        <p:nvPicPr>
          <p:cNvPr id="4" name="Zástupný obsah 3">
            <a:extLst>
              <a:ext uri="{FF2B5EF4-FFF2-40B4-BE49-F238E27FC236}">
                <a16:creationId xmlns:a16="http://schemas.microsoft.com/office/drawing/2014/main" id="{C98546A3-070F-4434-870F-18C3B20275D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9874" y="102426"/>
            <a:ext cx="5334000" cy="2914650"/>
          </a:xfrm>
          <a:prstGeom prst="rect">
            <a:avLst/>
          </a:prstGeom>
        </p:spPr>
      </p:pic>
      <p:pic>
        <p:nvPicPr>
          <p:cNvPr id="5" name="Obrázek 4">
            <a:extLst>
              <a:ext uri="{FF2B5EF4-FFF2-40B4-BE49-F238E27FC236}">
                <a16:creationId xmlns:a16="http://schemas.microsoft.com/office/drawing/2014/main" id="{907D7DB1-66E5-451F-927C-C5D63FAD2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706" y="0"/>
            <a:ext cx="4140773" cy="4559303"/>
          </a:xfrm>
          <a:prstGeom prst="rect">
            <a:avLst/>
          </a:prstGeom>
        </p:spPr>
      </p:pic>
      <p:pic>
        <p:nvPicPr>
          <p:cNvPr id="7" name="Obrázek 6">
            <a:extLst>
              <a:ext uri="{FF2B5EF4-FFF2-40B4-BE49-F238E27FC236}">
                <a16:creationId xmlns:a16="http://schemas.microsoft.com/office/drawing/2014/main" id="{74508BC4-B34D-4D5F-882E-F524ACD55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874" y="3017076"/>
            <a:ext cx="4286250" cy="3810000"/>
          </a:xfrm>
          <a:prstGeom prst="rect">
            <a:avLst/>
          </a:prstGeom>
        </p:spPr>
      </p:pic>
    </p:spTree>
    <p:extLst>
      <p:ext uri="{BB962C8B-B14F-4D97-AF65-F5344CB8AC3E}">
        <p14:creationId xmlns:p14="http://schemas.microsoft.com/office/powerpoint/2010/main" val="2092781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474AFA-BECA-439D-997C-9BCB3EFD7950}"/>
              </a:ext>
            </a:extLst>
          </p:cNvPr>
          <p:cNvSpPr>
            <a:spLocks noGrp="1"/>
          </p:cNvSpPr>
          <p:nvPr>
            <p:ph type="title"/>
          </p:nvPr>
        </p:nvSpPr>
        <p:spPr/>
        <p:txBody>
          <a:bodyPr/>
          <a:lstStyle/>
          <a:p>
            <a:endParaRPr lang="cs-CZ" dirty="0"/>
          </a:p>
        </p:txBody>
      </p:sp>
      <p:pic>
        <p:nvPicPr>
          <p:cNvPr id="5" name="Zástupný obsah 4">
            <a:extLst>
              <a:ext uri="{FF2B5EF4-FFF2-40B4-BE49-F238E27FC236}">
                <a16:creationId xmlns:a16="http://schemas.microsoft.com/office/drawing/2014/main" id="{7FF5568F-72FA-4A61-A2A7-55176D40862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5035" y="504003"/>
            <a:ext cx="5184741" cy="3888555"/>
          </a:xfrm>
        </p:spPr>
      </p:pic>
      <p:pic>
        <p:nvPicPr>
          <p:cNvPr id="7" name="Obrázek 6">
            <a:extLst>
              <a:ext uri="{FF2B5EF4-FFF2-40B4-BE49-F238E27FC236}">
                <a16:creationId xmlns:a16="http://schemas.microsoft.com/office/drawing/2014/main" id="{8F39173F-0DD9-4F59-8DFA-48D6A2A718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5192" y="504003"/>
            <a:ext cx="5781773" cy="4336330"/>
          </a:xfrm>
          <a:prstGeom prst="rect">
            <a:avLst/>
          </a:prstGeom>
        </p:spPr>
      </p:pic>
    </p:spTree>
    <p:extLst>
      <p:ext uri="{BB962C8B-B14F-4D97-AF65-F5344CB8AC3E}">
        <p14:creationId xmlns:p14="http://schemas.microsoft.com/office/powerpoint/2010/main" val="121488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47683E-6492-468C-BA77-7E4BB35226E5}"/>
              </a:ext>
            </a:extLst>
          </p:cNvPr>
          <p:cNvSpPr>
            <a:spLocks noGrp="1"/>
          </p:cNvSpPr>
          <p:nvPr>
            <p:ph type="title"/>
          </p:nvPr>
        </p:nvSpPr>
        <p:spPr/>
        <p:txBody>
          <a:bodyPr/>
          <a:lstStyle/>
          <a:p>
            <a:r>
              <a:rPr lang="cs-CZ" dirty="0"/>
              <a:t>Vodní prvek v zahradě</a:t>
            </a:r>
          </a:p>
        </p:txBody>
      </p:sp>
      <p:pic>
        <p:nvPicPr>
          <p:cNvPr id="5" name="Zástupný obsah 4">
            <a:extLst>
              <a:ext uri="{FF2B5EF4-FFF2-40B4-BE49-F238E27FC236}">
                <a16:creationId xmlns:a16="http://schemas.microsoft.com/office/drawing/2014/main" id="{74A3C965-50AA-4098-BC04-6C5D3858EB5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8323" y="1504838"/>
            <a:ext cx="3177619" cy="4766429"/>
          </a:xfrm>
        </p:spPr>
      </p:pic>
      <p:pic>
        <p:nvPicPr>
          <p:cNvPr id="7" name="Obrázek 6">
            <a:extLst>
              <a:ext uri="{FF2B5EF4-FFF2-40B4-BE49-F238E27FC236}">
                <a16:creationId xmlns:a16="http://schemas.microsoft.com/office/drawing/2014/main" id="{0E49BAFB-966F-441E-8395-A7F299168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2730" y="1504838"/>
            <a:ext cx="4343400" cy="3625850"/>
          </a:xfrm>
          <a:prstGeom prst="rect">
            <a:avLst/>
          </a:prstGeom>
        </p:spPr>
      </p:pic>
      <p:pic>
        <p:nvPicPr>
          <p:cNvPr id="9" name="Obrázek 8">
            <a:extLst>
              <a:ext uri="{FF2B5EF4-FFF2-40B4-BE49-F238E27FC236}">
                <a16:creationId xmlns:a16="http://schemas.microsoft.com/office/drawing/2014/main" id="{C25F073D-5351-4D80-ABDE-D2DF77AD0C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7278" y="1504838"/>
            <a:ext cx="4134116" cy="2756077"/>
          </a:xfrm>
          <a:prstGeom prst="rect">
            <a:avLst/>
          </a:prstGeom>
        </p:spPr>
      </p:pic>
      <p:sp>
        <p:nvSpPr>
          <p:cNvPr id="10" name="TextovéPole 9">
            <a:extLst>
              <a:ext uri="{FF2B5EF4-FFF2-40B4-BE49-F238E27FC236}">
                <a16:creationId xmlns:a16="http://schemas.microsoft.com/office/drawing/2014/main" id="{B5C3A605-8F7B-420C-95E4-A30EF445D40B}"/>
              </a:ext>
            </a:extLst>
          </p:cNvPr>
          <p:cNvSpPr txBox="1"/>
          <p:nvPr/>
        </p:nvSpPr>
        <p:spPr>
          <a:xfrm>
            <a:off x="5118755" y="5222449"/>
            <a:ext cx="3289954" cy="646331"/>
          </a:xfrm>
          <a:prstGeom prst="rect">
            <a:avLst/>
          </a:prstGeom>
          <a:noFill/>
        </p:spPr>
        <p:txBody>
          <a:bodyPr wrap="square" rtlCol="0">
            <a:spAutoFit/>
          </a:bodyPr>
          <a:lstStyle/>
          <a:p>
            <a:r>
              <a:rPr lang="cs-CZ" dirty="0"/>
              <a:t>Krásné, ale do zahrady pro neslyšící nejsou moc vhodné.</a:t>
            </a:r>
          </a:p>
        </p:txBody>
      </p:sp>
    </p:spTree>
    <p:extLst>
      <p:ext uri="{BB962C8B-B14F-4D97-AF65-F5344CB8AC3E}">
        <p14:creationId xmlns:p14="http://schemas.microsoft.com/office/powerpoint/2010/main" val="90136167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ka">
  <a:themeElements>
    <a:clrScheme name="Červeno-fialová">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rganika">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ka">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9983</TotalTime>
  <Words>2004</Words>
  <Application>Microsoft Office PowerPoint</Application>
  <PresentationFormat>Širokoúhlá obrazovka</PresentationFormat>
  <Paragraphs>208</Paragraphs>
  <Slides>27</Slides>
  <Notes>18</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27</vt:i4>
      </vt:variant>
    </vt:vector>
  </HeadingPairs>
  <TitlesOfParts>
    <vt:vector size="34" baseType="lpstr">
      <vt:lpstr>Arial</vt:lpstr>
      <vt:lpstr>Arial Unicode MS</vt:lpstr>
      <vt:lpstr>Calibri</vt:lpstr>
      <vt:lpstr>Candara Light</vt:lpstr>
      <vt:lpstr>Garamond</vt:lpstr>
      <vt:lpstr>Microsoft Himalaya</vt:lpstr>
      <vt:lpstr>Organika</vt:lpstr>
      <vt:lpstr>   Zahradní terapie zaměřena na osoby s postižením sluchu</vt:lpstr>
      <vt:lpstr>Obecně o sluchu</vt:lpstr>
      <vt:lpstr>Nedoslýchavý nebo neslyšící?</vt:lpstr>
      <vt:lpstr>Osoba se sluchovým postižením v kolektivu</vt:lpstr>
      <vt:lpstr>Vhodné rostliny</vt:lpstr>
      <vt:lpstr>Prezentace aplikace PowerPoint</vt:lpstr>
      <vt:lpstr>Prezentace aplikace PowerPoint</vt:lpstr>
      <vt:lpstr>Prezentace aplikace PowerPoint</vt:lpstr>
      <vt:lpstr>Vodní prvek v zahradě</vt:lpstr>
      <vt:lpstr>Vhodnější kvůli snadnějšímu přístupu</vt:lpstr>
      <vt:lpstr>Kroměříž- květná zahrada</vt:lpstr>
      <vt:lpstr>Prezentace aplikace PowerPoint</vt:lpstr>
      <vt:lpstr>Prezentace aplikace PowerPoint</vt:lpstr>
      <vt:lpstr>Zahradní terapie v Itálii</vt:lpstr>
      <vt:lpstr>Itálie</vt:lpstr>
      <vt:lpstr>Itálie</vt:lpstr>
      <vt:lpstr>Magisterské studium zahradní terapie na Boloňské universitě</vt:lpstr>
      <vt:lpstr>Zahradní terapeut v Itálii</vt:lpstr>
      <vt:lpstr>Léčivé zahrady v Itálii Associazione Italiana Healing Gardens</vt:lpstr>
      <vt:lpstr> </vt:lpstr>
      <vt:lpstr>Jeden příklad úspěšného italského projektu zaštiťovaného Healing gardens Italia</vt:lpstr>
      <vt:lpstr>Nemocnice v Miláně</vt:lpstr>
      <vt:lpstr>MATI 1909</vt:lpstr>
      <vt:lpstr>Prezentace aplikace PowerPoint</vt:lpstr>
      <vt:lpstr>Další terapeutická zahrada, ale tentokrát netradiční</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Eliška Bílková</dc:creator>
  <cp:lastModifiedBy>Dana Křivánková</cp:lastModifiedBy>
  <cp:revision>35</cp:revision>
  <dcterms:created xsi:type="dcterms:W3CDTF">2021-04-28T07:13:12Z</dcterms:created>
  <dcterms:modified xsi:type="dcterms:W3CDTF">2021-05-12T11:09:38Z</dcterms:modified>
</cp:coreProperties>
</file>