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88" r:id="rId4"/>
    <p:sldId id="286" r:id="rId5"/>
    <p:sldId id="287" r:id="rId6"/>
    <p:sldId id="289" r:id="rId7"/>
    <p:sldId id="290" r:id="rId8"/>
    <p:sldId id="285" r:id="rId9"/>
    <p:sldId id="281" r:id="rId10"/>
    <p:sldId id="260" r:id="rId11"/>
    <p:sldId id="262" r:id="rId12"/>
    <p:sldId id="282" r:id="rId13"/>
    <p:sldId id="261" r:id="rId14"/>
    <p:sldId id="258" r:id="rId15"/>
    <p:sldId id="265" r:id="rId16"/>
    <p:sldId id="264" r:id="rId17"/>
    <p:sldId id="263" r:id="rId18"/>
    <p:sldId id="267" r:id="rId19"/>
    <p:sldId id="268" r:id="rId20"/>
    <p:sldId id="270" r:id="rId21"/>
    <p:sldId id="271" r:id="rId22"/>
    <p:sldId id="272" r:id="rId23"/>
    <p:sldId id="273" r:id="rId24"/>
    <p:sldId id="274" r:id="rId25"/>
    <p:sldId id="269" r:id="rId26"/>
    <p:sldId id="276" r:id="rId27"/>
    <p:sldId id="277" r:id="rId28"/>
    <p:sldId id="284" r:id="rId29"/>
    <p:sldId id="280" r:id="rId30"/>
    <p:sldId id="279" r:id="rId31"/>
    <p:sldId id="275" r:id="rId32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75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634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697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389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3783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652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9874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764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67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236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5078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75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89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50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85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879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CFB70-D459-456E-9347-F82CBB2371EB}" type="datetimeFigureOut">
              <a:rPr lang="cs-CZ" smtClean="0"/>
              <a:pPr/>
              <a:t>4.3.2018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15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mboise" TargetMode="External"/><Relationship Id="rId3" Type="http://schemas.openxmlformats.org/officeDocument/2006/relationships/hyperlink" Target="http://cs.wikipedia.org/wiki/1452" TargetMode="External"/><Relationship Id="rId7" Type="http://schemas.openxmlformats.org/officeDocument/2006/relationships/hyperlink" Target="http://cs.wikipedia.org/w/index.php?title=Cloux&amp;action=edit&amp;redlink=1" TargetMode="External"/><Relationship Id="rId2" Type="http://schemas.openxmlformats.org/officeDocument/2006/relationships/hyperlink" Target="http://cs.wikipedia.org/wiki/15._dub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1519" TargetMode="External"/><Relationship Id="rId5" Type="http://schemas.openxmlformats.org/officeDocument/2006/relationships/hyperlink" Target="http://cs.wikipedia.org/wiki/2._kv%C4%9Bten" TargetMode="External"/><Relationship Id="rId4" Type="http://schemas.openxmlformats.org/officeDocument/2006/relationships/hyperlink" Target="http://cs.wikipedia.org/wiki/Vinci" TargetMode="Externa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Počítačový design, modelování a konstruování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Úvod do problematiky</a:t>
            </a:r>
          </a:p>
          <a:p>
            <a:r>
              <a:rPr lang="cs-CZ" dirty="0" smtClean="0"/>
              <a:t>Technické kreslení – pravidla a zásady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 – létající 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Teze – konstrukce vrtulníku a letadla.</a:t>
            </a:r>
            <a:endParaRPr lang="cs-CZ" dirty="0"/>
          </a:p>
        </p:txBody>
      </p:sp>
      <p:pic>
        <p:nvPicPr>
          <p:cNvPr id="4" name="Obrázek 4" descr="skenovat0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25401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5" descr="skenovat0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176464" cy="33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 – pracovní nástroje, válečné 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2400" dirty="0" smtClean="0"/>
              <a:t>Stroj na řezání závitů, katapult.</a:t>
            </a:r>
          </a:p>
        </p:txBody>
      </p:sp>
      <p:pic>
        <p:nvPicPr>
          <p:cNvPr id="7" name="Obrázek 8" descr="skenovat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342709" cy="32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551" y="3717032"/>
            <a:ext cx="4207521" cy="3052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 – </a:t>
            </a:r>
            <a:r>
              <a:rPr lang="cs-CZ" dirty="0" err="1" smtClean="0"/>
              <a:t>skicy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2400" dirty="0" smtClean="0"/>
              <a:t>astronomická studie, anatomie srdce</a:t>
            </a:r>
            <a:endParaRPr lang="cs-CZ" sz="2400" dirty="0"/>
          </a:p>
        </p:txBody>
      </p:sp>
      <p:pic>
        <p:nvPicPr>
          <p:cNvPr id="6" name="Obrázek 7" descr="skenovat0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886" y="1223566"/>
            <a:ext cx="3240360" cy="563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451" y="3173766"/>
            <a:ext cx="4657700" cy="32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48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Technické výkresy zhotovené pomocí rýsovacích pomůcek.</a:t>
            </a:r>
          </a:p>
          <a:p>
            <a:pPr algn="just"/>
            <a:r>
              <a:rPr lang="cs-CZ" sz="2400" dirty="0" smtClean="0"/>
              <a:t>Technické výkresy zhotovené pomocí speciálního SW na počítači (CAD).</a:t>
            </a:r>
          </a:p>
          <a:p>
            <a:pPr algn="just"/>
            <a:endParaRPr lang="cs-CZ" sz="2400" dirty="0" smtClean="0"/>
          </a:p>
          <a:p>
            <a:pPr algn="just">
              <a:buNone/>
            </a:pPr>
            <a:r>
              <a:rPr lang="cs-CZ" sz="2400" dirty="0" smtClean="0"/>
              <a:t>Technický výkres vytvořený jako:</a:t>
            </a:r>
          </a:p>
          <a:p>
            <a:pPr algn="just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Náčrt</a:t>
            </a:r>
            <a:r>
              <a:rPr lang="cs-CZ" sz="2400" dirty="0" smtClean="0"/>
              <a:t> – ztvárnění návrhu bez ohledu na zásady TK.</a:t>
            </a:r>
          </a:p>
          <a:p>
            <a:pPr algn="just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Originál</a:t>
            </a:r>
            <a:r>
              <a:rPr lang="cs-CZ" sz="2400" dirty="0" smtClean="0"/>
              <a:t> – vytvořený pomocí pomůcek při dodržení norem TK.</a:t>
            </a:r>
          </a:p>
          <a:p>
            <a:pPr algn="just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Kopie</a:t>
            </a:r>
            <a:r>
              <a:rPr lang="cs-CZ" sz="2400" dirty="0" smtClean="0"/>
              <a:t> – rozmnožený originál nebo výstup výkresu zhotoveného pomocí CAD z tiskárny.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Výkres zhotovený v CAD.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060848"/>
            <a:ext cx="6336704" cy="44899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3384376" cy="25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Technické kreslení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cs-CZ" sz="2400" dirty="0" smtClean="0"/>
              <a:t>Srozumitelnost a přehlednost výkresové dokumentace není zaručena samovolně, ale existují soubory určitých pravidel a předpisů.</a:t>
            </a:r>
          </a:p>
          <a:p>
            <a:pPr algn="just">
              <a:buNone/>
            </a:pPr>
            <a:r>
              <a:rPr lang="cs-CZ" sz="2400" dirty="0" smtClean="0"/>
              <a:t>Tyto pravidla jsou zahrnuta samostatným oborem, který se nazývá </a:t>
            </a:r>
            <a:r>
              <a:rPr lang="cs-CZ" sz="2400" dirty="0" smtClean="0">
                <a:solidFill>
                  <a:srgbClr val="FF0000"/>
                </a:solidFill>
              </a:rPr>
              <a:t>normalizace</a:t>
            </a:r>
            <a:r>
              <a:rPr lang="cs-CZ" sz="2400" dirty="0" smtClean="0"/>
              <a:t>.</a:t>
            </a:r>
          </a:p>
          <a:p>
            <a:pPr algn="just">
              <a:buNone/>
            </a:pPr>
            <a:r>
              <a:rPr lang="cs-CZ" sz="2400" dirty="0" smtClean="0"/>
              <a:t>Normy mohou být:</a:t>
            </a:r>
          </a:p>
          <a:p>
            <a:pPr algn="just"/>
            <a:r>
              <a:rPr lang="cs-CZ" sz="2400" dirty="0" smtClean="0"/>
              <a:t>Státní (ČSN),</a:t>
            </a:r>
          </a:p>
          <a:p>
            <a:pPr algn="just"/>
            <a:r>
              <a:rPr lang="cs-CZ" sz="2400" dirty="0" smtClean="0"/>
              <a:t>Celoevropské (EN),</a:t>
            </a:r>
          </a:p>
          <a:p>
            <a:pPr algn="just"/>
            <a:r>
              <a:rPr lang="cs-CZ" sz="2400" dirty="0" smtClean="0"/>
              <a:t>Mezinárodní (ISO).</a:t>
            </a:r>
            <a:endParaRPr lang="cs-CZ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Výkresový list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01625" y="1527174"/>
            <a:ext cx="8504238" cy="485415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dirty="0" smtClean="0"/>
              <a:t>	</a:t>
            </a:r>
          </a:p>
          <a:p>
            <a:pPr algn="just" eaLnBrk="1" hangingPunct="1">
              <a:buFont typeface="Wingdings 2" pitchFamily="18" charset="2"/>
              <a:buNone/>
            </a:pPr>
            <a:endParaRPr lang="cs-CZ" dirty="0"/>
          </a:p>
          <a:p>
            <a:pPr algn="just" eaLnBrk="1" hangingPunct="1">
              <a:buFont typeface="Wingdings 2" pitchFamily="18" charset="2"/>
              <a:buNone/>
            </a:pPr>
            <a:endParaRPr lang="cs-CZ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dirty="0" smtClean="0"/>
              <a:t>Výkresový list obsahuje: popisové pole, kreslící plochu ohraničenou rámečkem, (souřadnicovou síť), značky pro oříznutí a středící značky.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</p:txBody>
      </p:sp>
      <p:pic>
        <p:nvPicPr>
          <p:cNvPr id="18436" name="Obrázek 5" descr="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772816"/>
            <a:ext cx="76438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Technické kreslení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0"/>
            <a:ext cx="4981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Pravoúhlé promítání –v 1. kvadrantu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</p:txBody>
      </p:sp>
      <p:pic>
        <p:nvPicPr>
          <p:cNvPr id="17412" name="Obrázek 5" descr="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79438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Pravidla zobrazování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sz="2400" dirty="0" smtClean="0"/>
              <a:t>Počet obrazů volíme co nejmenší (ale takový aby bylo těleso úplně zobrazeno.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 smtClean="0"/>
              <a:t>Pro umisťování a zobrazování pohledů platí pravidla pravoúhlého promítání.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 smtClean="0"/>
              <a:t>Hlavní pohled (zepředu) by měl co nejvíce vystihovat tvar předmětu.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dirty="0" smtClean="0"/>
              <a:t>Předmět by měl být zobrazen ve funkční poloze nebo v poloze vhodné pro výrobu.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- Design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cs-CZ" sz="2400" b="1" dirty="0" smtClean="0"/>
              <a:t>Design</a:t>
            </a:r>
            <a:r>
              <a:rPr lang="cs-CZ" sz="2400" dirty="0" smtClean="0"/>
              <a:t> pochází z </a:t>
            </a:r>
            <a:r>
              <a:rPr lang="cs-CZ" sz="2400" dirty="0" smtClean="0"/>
              <a:t>latinského </a:t>
            </a:r>
            <a:r>
              <a:rPr lang="cs-CZ" sz="2400" i="1" dirty="0" smtClean="0"/>
              <a:t>de-</a:t>
            </a:r>
            <a:r>
              <a:rPr lang="cs-CZ" sz="2400" i="1" dirty="0" err="1" smtClean="0"/>
              <a:t>signare</a:t>
            </a:r>
            <a:r>
              <a:rPr lang="cs-CZ" sz="2400" dirty="0" smtClean="0"/>
              <a:t>, označit, vyznačit, a postupně </a:t>
            </a:r>
            <a:r>
              <a:rPr lang="cs-CZ" sz="2400" dirty="0" smtClean="0"/>
              <a:t>získalo význam </a:t>
            </a:r>
            <a:r>
              <a:rPr lang="cs-CZ" sz="2400" dirty="0" smtClean="0"/>
              <a:t>„navrhnout“ </a:t>
            </a:r>
            <a:r>
              <a:rPr lang="cs-CZ" sz="2400" dirty="0" smtClean="0"/>
              <a:t>nebo </a:t>
            </a:r>
            <a:r>
              <a:rPr lang="cs-CZ" sz="2400" dirty="0" smtClean="0"/>
              <a:t>„návrh</a:t>
            </a:r>
            <a:r>
              <a:rPr lang="cs-CZ" sz="2400" dirty="0" smtClean="0"/>
              <a:t>“.</a:t>
            </a:r>
            <a:endParaRPr lang="cs-CZ" sz="2400" b="1" dirty="0" smtClean="0"/>
          </a:p>
          <a:p>
            <a:pPr algn="just">
              <a:buNone/>
            </a:pPr>
            <a:r>
              <a:rPr lang="cs-CZ" sz="2400" b="1" dirty="0" smtClean="0"/>
              <a:t>Design</a:t>
            </a:r>
            <a:r>
              <a:rPr lang="cs-CZ" sz="2400" dirty="0" smtClean="0"/>
              <a:t> představuje </a:t>
            </a:r>
            <a:r>
              <a:rPr lang="cs-CZ" sz="2400" dirty="0" smtClean="0"/>
              <a:t>vytvoření </a:t>
            </a:r>
            <a:r>
              <a:rPr lang="cs-CZ" sz="2400" dirty="0" smtClean="0"/>
              <a:t>plánu, nákresu, návrhu k zhotovení výrobku, </a:t>
            </a:r>
            <a:r>
              <a:rPr lang="cs-CZ" sz="2400" dirty="0" smtClean="0"/>
              <a:t>objektu nebo </a:t>
            </a:r>
            <a:r>
              <a:rPr lang="cs-CZ" sz="2400" dirty="0" smtClean="0"/>
              <a:t>komplexního systému (skica, projektová dokumentace, </a:t>
            </a:r>
            <a:r>
              <a:rPr lang="cs-CZ" sz="2400" dirty="0" smtClean="0">
                <a:solidFill>
                  <a:srgbClr val="FF0000"/>
                </a:solidFill>
              </a:rPr>
              <a:t>technické výkresy</a:t>
            </a:r>
            <a:r>
              <a:rPr lang="cs-CZ" sz="2400" dirty="0" smtClean="0"/>
              <a:t>, architektonické </a:t>
            </a:r>
            <a:r>
              <a:rPr lang="cs-CZ" sz="2400" dirty="0" smtClean="0"/>
              <a:t>plány</a:t>
            </a:r>
            <a:r>
              <a:rPr lang="cs-CZ" sz="2400" dirty="0" smtClean="0"/>
              <a:t>, </a:t>
            </a:r>
            <a:r>
              <a:rPr lang="cs-CZ" sz="2400" dirty="0" smtClean="0"/>
              <a:t>schémata zapojení, grafický design</a:t>
            </a:r>
            <a:r>
              <a:rPr lang="cs-CZ" sz="2400" dirty="0" smtClean="0"/>
              <a:t>, apod.). </a:t>
            </a:r>
          </a:p>
          <a:p>
            <a:pPr algn="just">
              <a:buNone/>
            </a:pPr>
            <a:r>
              <a:rPr lang="cs-CZ" sz="2400" b="1" dirty="0" smtClean="0"/>
              <a:t>Design</a:t>
            </a:r>
            <a:r>
              <a:rPr lang="cs-CZ" sz="2400" dirty="0" smtClean="0"/>
              <a:t> může </a:t>
            </a:r>
            <a:r>
              <a:rPr lang="cs-CZ" sz="2400" dirty="0" smtClean="0"/>
              <a:t>označovat jak činnost </a:t>
            </a:r>
            <a:r>
              <a:rPr lang="cs-CZ" sz="2400" dirty="0" smtClean="0"/>
              <a:t>konstruktéra nebo návrháře, </a:t>
            </a:r>
            <a:r>
              <a:rPr lang="cs-CZ" sz="2400" dirty="0" smtClean="0"/>
              <a:t>tak výsledný produkt jeho činnosti. </a:t>
            </a:r>
            <a:endParaRPr lang="cs-CZ" sz="2400" dirty="0" smtClean="0"/>
          </a:p>
          <a:p>
            <a:pPr algn="just">
              <a:buNone/>
            </a:pPr>
            <a:r>
              <a:rPr lang="cs-CZ" sz="2400" dirty="0" smtClean="0"/>
              <a:t> 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Pohledy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	</a:t>
            </a:r>
            <a:r>
              <a:rPr lang="cs-CZ" sz="2000" dirty="0" smtClean="0"/>
              <a:t>Pohledy dle zvolené metody promítání se neoznačují – </a:t>
            </a:r>
            <a:r>
              <a:rPr lang="cs-CZ" sz="2000" dirty="0" smtClean="0">
                <a:solidFill>
                  <a:srgbClr val="FF0000"/>
                </a:solidFill>
              </a:rPr>
              <a:t>sdružené pohledy</a:t>
            </a:r>
            <a:r>
              <a:rPr lang="cs-CZ" sz="2000" dirty="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dirty="0" smtClean="0"/>
              <a:t>	Pohledy neodpovídající metodě promítání se musí označit – </a:t>
            </a:r>
            <a:r>
              <a:rPr lang="cs-CZ" sz="2000" dirty="0" smtClean="0">
                <a:solidFill>
                  <a:srgbClr val="FF0000"/>
                </a:solidFill>
              </a:rPr>
              <a:t>nesdružené pohledy </a:t>
            </a:r>
            <a:r>
              <a:rPr lang="cs-CZ" sz="2000" dirty="0" smtClean="0"/>
              <a:t>(na obr. pohled A).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</p:txBody>
      </p:sp>
      <p:pic>
        <p:nvPicPr>
          <p:cNvPr id="21508" name="Obrázek 5" descr="0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54292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Zobrazování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dirty="0" smtClean="0"/>
              <a:t>	Rozvinutý pohled se používá pro zobrazení předmětů:</a:t>
            </a:r>
          </a:p>
          <a:p>
            <a:pPr algn="just" eaLnBrk="1" hangingPunct="1">
              <a:buFontTx/>
              <a:buChar char="-"/>
            </a:pPr>
            <a:r>
              <a:rPr lang="cs-CZ" dirty="0" smtClean="0"/>
              <a:t>Zhotovených ohýbáním (viz. obr),</a:t>
            </a:r>
          </a:p>
          <a:p>
            <a:pPr algn="just" eaLnBrk="1" hangingPunct="1">
              <a:buFontTx/>
              <a:buChar char="-"/>
            </a:pPr>
            <a:r>
              <a:rPr lang="cs-CZ" dirty="0" smtClean="0"/>
              <a:t>Se zakřiveným povrchem.</a:t>
            </a:r>
          </a:p>
        </p:txBody>
      </p:sp>
      <p:pic>
        <p:nvPicPr>
          <p:cNvPr id="23556" name="Obrázek 6" descr="skenovat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813" y="3429000"/>
            <a:ext cx="60461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Řezy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</p:txBody>
      </p:sp>
      <p:pic>
        <p:nvPicPr>
          <p:cNvPr id="19460" name="Obrázek 4" descr="skenovat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33613"/>
            <a:ext cx="877093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Zásady kótování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dirty="0" smtClean="0"/>
              <a:t>	</a:t>
            </a:r>
            <a:r>
              <a:rPr lang="cs-CZ" sz="2400" dirty="0" smtClean="0"/>
              <a:t>Kótovací čáry se kreslí rovnoběžně s kótovaným rozměrem nebo jako kruhový oblouk. Kótovací čáry se nemají protínat, nesmí splývat s jinou čarou (osou, hranou).</a:t>
            </a:r>
          </a:p>
        </p:txBody>
      </p:sp>
      <p:pic>
        <p:nvPicPr>
          <p:cNvPr id="15364" name="Obrázek 4" descr="0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850106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Provedení kót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16388" name="Obrázek 77" descr="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143125"/>
            <a:ext cx="771525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7200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 descr="0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83724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Učební 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6451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7306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69160"/>
            <a:ext cx="3001491" cy="186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1441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Učební 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2800" dirty="0"/>
              <a:t>Didaktická pomůcka </a:t>
            </a:r>
            <a:r>
              <a:rPr lang="cs-CZ" sz="2800" dirty="0" smtClean="0"/>
              <a:t>funguje </a:t>
            </a:r>
            <a:r>
              <a:rPr lang="cs-CZ" sz="2800" dirty="0"/>
              <a:t>na principu magnetické přitažlivosti mezi kovovou (plechovou) promítací rovinou a magnetickým papírem, na kterém je vždy zobrazen jednotlivý průmět určitého modelu.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39218"/>
            <a:ext cx="2481025" cy="251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3152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Učební 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cs-CZ" sz="2400" dirty="0"/>
          </a:p>
        </p:txBody>
      </p:sp>
      <p:pic>
        <p:nvPicPr>
          <p:cNvPr id="5" name="Obrázek 4" descr="C:\Users\Alice\Documents\ViberDownloads\0-02-05-9a6807ca78ccb0a8c66a00e7a629a7cd6c3b982f38ed830cd8ace6f3b3578be0_fu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68760"/>
            <a:ext cx="3434143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Alice\Documents\ViberDownloads\0-02-05-e8706ee1709d253f3cb1396f5e86f7c26f9c422f1e2806750db2eb6bf868780e_ful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51" t="30101" r="7990" b="1"/>
          <a:stretch/>
        </p:blipFill>
        <p:spPr bwMode="auto">
          <a:xfrm>
            <a:off x="3541647" y="2780928"/>
            <a:ext cx="5206817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68528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listy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cs-CZ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" y="1268760"/>
            <a:ext cx="4939110" cy="389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00788"/>
            <a:ext cx="4427984" cy="355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671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2987824" y="1772816"/>
            <a:ext cx="3456384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Design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755576" y="3645024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Teoretické znalosti</a:t>
            </a:r>
            <a:endParaRPr lang="cs-CZ" sz="2400" dirty="0"/>
          </a:p>
        </p:txBody>
      </p:sp>
      <p:sp>
        <p:nvSpPr>
          <p:cNvPr id="7" name="Elipsa 6"/>
          <p:cNvSpPr/>
          <p:nvPr/>
        </p:nvSpPr>
        <p:spPr>
          <a:xfrm>
            <a:off x="3491880" y="4869160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Logické myšlení</a:t>
            </a:r>
            <a:endParaRPr lang="cs-CZ" sz="2400" dirty="0"/>
          </a:p>
        </p:txBody>
      </p:sp>
      <p:sp>
        <p:nvSpPr>
          <p:cNvPr id="8" name="Elipsa 7"/>
          <p:cNvSpPr/>
          <p:nvPr/>
        </p:nvSpPr>
        <p:spPr>
          <a:xfrm>
            <a:off x="5940152" y="3861048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Praktické dovednosti</a:t>
            </a:r>
            <a:endParaRPr lang="cs-CZ" sz="2400" dirty="0"/>
          </a:p>
        </p:txBody>
      </p:sp>
      <p:sp>
        <p:nvSpPr>
          <p:cNvPr id="9" name="Šipka dolů 8"/>
          <p:cNvSpPr/>
          <p:nvPr/>
        </p:nvSpPr>
        <p:spPr>
          <a:xfrm>
            <a:off x="4499992" y="3284984"/>
            <a:ext cx="432048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2674561">
            <a:off x="2271341" y="2571514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18848518">
            <a:off x="6688672" y="2630322"/>
            <a:ext cx="432048" cy="1064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</a:t>
            </a:r>
            <a:r>
              <a:rPr lang="cs-CZ" dirty="0" err="1" smtClean="0"/>
              <a:t>tech</a:t>
            </a:r>
            <a:r>
              <a:rPr lang="cs-CZ" dirty="0" smtClean="0"/>
              <a:t>. výkresu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altLang="cs-CZ" sz="2400" dirty="0"/>
              <a:t>Obecně: technický výkres – technologický postup – </a:t>
            </a:r>
            <a:r>
              <a:rPr lang="cs-CZ" altLang="cs-CZ" sz="2400" dirty="0" smtClean="0"/>
              <a:t>výrobek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8" y="2005013"/>
            <a:ext cx="3440112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47833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652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Závěr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	Doporučená literatura: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[1] Kletečka, J., Fořt, P. </a:t>
            </a:r>
            <a:r>
              <a:rPr lang="cs-CZ" i="1" dirty="0" smtClean="0"/>
              <a:t>Technické kreslení</a:t>
            </a:r>
            <a:r>
              <a:rPr lang="cs-CZ" dirty="0" smtClean="0"/>
              <a:t>. Brno: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2007, 252 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[2] Svoboda, P. a kol. </a:t>
            </a:r>
            <a:r>
              <a:rPr lang="cs-CZ" i="1" dirty="0" smtClean="0"/>
              <a:t>Základy konstruování</a:t>
            </a:r>
            <a:r>
              <a:rPr lang="cs-CZ" dirty="0" smtClean="0"/>
              <a:t>. Brno: </a:t>
            </a:r>
            <a:r>
              <a:rPr lang="cs-CZ" dirty="0" err="1" smtClean="0"/>
              <a:t>Cerm</a:t>
            </a:r>
            <a:r>
              <a:rPr lang="cs-CZ" dirty="0" smtClean="0"/>
              <a:t>, 2008, 234 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[3] </a:t>
            </a:r>
            <a:r>
              <a:rPr lang="cs-CZ" dirty="0" err="1" smtClean="0"/>
              <a:t>Drastík</a:t>
            </a:r>
            <a:r>
              <a:rPr lang="cs-CZ" dirty="0" smtClean="0"/>
              <a:t>, F. </a:t>
            </a:r>
            <a:r>
              <a:rPr lang="cs-CZ" i="1" dirty="0" smtClean="0"/>
              <a:t>Technické kreslení podle mezinárodních norem I</a:t>
            </a:r>
            <a:r>
              <a:rPr lang="cs-CZ" dirty="0" smtClean="0"/>
              <a:t>. Ostrava: </a:t>
            </a:r>
            <a:r>
              <a:rPr lang="cs-CZ" dirty="0" err="1" smtClean="0"/>
              <a:t>Montanex</a:t>
            </a:r>
            <a:r>
              <a:rPr lang="cs-CZ" dirty="0" smtClean="0"/>
              <a:t>, 1994, 228 s.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4857750"/>
            <a:ext cx="1085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4714875"/>
            <a:ext cx="1000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929188"/>
            <a:ext cx="1000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cs-CZ" sz="2400" dirty="0" smtClean="0"/>
              <a:t>Design může být produktový, interiérový, grafický, módní, design služeb, apod.</a:t>
            </a:r>
          </a:p>
          <a:p>
            <a:pPr algn="just">
              <a:buNone/>
            </a:pPr>
            <a:r>
              <a:rPr lang="cs-CZ" sz="2400" dirty="0" smtClean="0"/>
              <a:t>Dobrý </a:t>
            </a:r>
            <a:r>
              <a:rPr lang="cs-CZ" sz="2400" dirty="0" smtClean="0"/>
              <a:t>design </a:t>
            </a:r>
            <a:r>
              <a:rPr lang="cs-CZ" sz="2400" dirty="0" smtClean="0"/>
              <a:t>zahrnuje :</a:t>
            </a:r>
          </a:p>
          <a:p>
            <a:pPr algn="just"/>
            <a:r>
              <a:rPr lang="cs-CZ" sz="2400" dirty="0" smtClean="0"/>
              <a:t>atraktivní tvar výrobku, </a:t>
            </a:r>
          </a:p>
          <a:p>
            <a:pPr algn="just"/>
            <a:r>
              <a:rPr lang="cs-CZ" sz="2400" dirty="0" smtClean="0"/>
              <a:t>ekonomičnost, </a:t>
            </a:r>
          </a:p>
          <a:p>
            <a:pPr algn="just"/>
            <a:r>
              <a:rPr lang="cs-CZ" sz="2400" dirty="0" smtClean="0"/>
              <a:t>bezpečnost, </a:t>
            </a:r>
          </a:p>
          <a:p>
            <a:pPr algn="just"/>
            <a:r>
              <a:rPr lang="cs-CZ" sz="2400" dirty="0" smtClean="0"/>
              <a:t>použitelnost a uživatelské vlastnosti, </a:t>
            </a:r>
          </a:p>
          <a:p>
            <a:pPr algn="just"/>
            <a:r>
              <a:rPr lang="cs-CZ" sz="2400" dirty="0" smtClean="0"/>
              <a:t>dále respektuje </a:t>
            </a:r>
            <a:r>
              <a:rPr lang="cs-CZ" sz="2400" dirty="0" smtClean="0"/>
              <a:t>technické a technologické zásady. 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a vlastnosti produktu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cs-CZ" sz="2400" dirty="0" smtClean="0"/>
          </a:p>
        </p:txBody>
      </p:sp>
      <p:pic>
        <p:nvPicPr>
          <p:cNvPr id="4" name="Obrázek 3" descr="skenovat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25538"/>
            <a:ext cx="662781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Počítačový design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cs-CZ" sz="2400" dirty="0" smtClean="0"/>
              <a:t>Design – počítačový design – navrhování s využitím počítače a specializovaných programů.</a:t>
            </a:r>
          </a:p>
          <a:p>
            <a:pPr algn="just">
              <a:buNone/>
            </a:pPr>
            <a:r>
              <a:rPr lang="cs-CZ" sz="2400" dirty="0" smtClean="0"/>
              <a:t>Počítačová grafika:</a:t>
            </a:r>
          </a:p>
          <a:p>
            <a:pPr algn="just">
              <a:buFontTx/>
              <a:buChar char="-"/>
            </a:pPr>
            <a:r>
              <a:rPr lang="cs-CZ" sz="2400" dirty="0" smtClean="0"/>
              <a:t>rastrová </a:t>
            </a:r>
            <a:r>
              <a:rPr lang="cs-CZ" sz="2400" dirty="0" smtClean="0"/>
              <a:t>(pravidelná síť </a:t>
            </a:r>
            <a:r>
              <a:rPr lang="cs-CZ" sz="2400" dirty="0" err="1" smtClean="0">
                <a:solidFill>
                  <a:schemeClr val="tx1"/>
                </a:solidFill>
              </a:rPr>
              <a:t>pixelů</a:t>
            </a:r>
            <a:r>
              <a:rPr lang="cs-CZ" sz="2400" dirty="0" smtClean="0"/>
              <a:t>, </a:t>
            </a:r>
            <a:r>
              <a:rPr lang="cs-CZ" sz="2400" dirty="0" smtClean="0"/>
              <a:t>organizovaná jako dvourozměrná matice </a:t>
            </a:r>
            <a:r>
              <a:rPr lang="cs-CZ" sz="2400" dirty="0" smtClean="0"/>
              <a:t>bodů),</a:t>
            </a:r>
          </a:p>
          <a:p>
            <a:pPr algn="just"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</a:rPr>
              <a:t>Vektorová </a:t>
            </a:r>
            <a:r>
              <a:rPr lang="cs-CZ" sz="2400" dirty="0" smtClean="0">
                <a:solidFill>
                  <a:schemeClr val="tx1"/>
                </a:solidFill>
              </a:rPr>
              <a:t>(</a:t>
            </a:r>
            <a:r>
              <a:rPr lang="cs-CZ" sz="2400" dirty="0" smtClean="0"/>
              <a:t>složena </a:t>
            </a:r>
            <a:r>
              <a:rPr lang="cs-CZ" sz="2400" dirty="0" smtClean="0"/>
              <a:t>ze základních, přesně definovaných útvarů, jako jsou </a:t>
            </a:r>
            <a:r>
              <a:rPr lang="cs-CZ" sz="2400" dirty="0" smtClean="0"/>
              <a:t>body, přímky, mnohoúhelníky a křivky).</a:t>
            </a:r>
            <a:endParaRPr lang="cs-CZ" sz="2400" dirty="0" smtClean="0"/>
          </a:p>
          <a:p>
            <a:pPr algn="just">
              <a:buNone/>
            </a:pPr>
            <a:r>
              <a:rPr lang="cs-CZ" sz="2400" dirty="0" smtClean="0"/>
              <a:t> 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Počítačový design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cs-CZ" sz="2400" dirty="0" smtClean="0"/>
              <a:t>Grafický software, CAD, programy pro tvorbu modelů a 3D grafiky…</a:t>
            </a:r>
          </a:p>
          <a:p>
            <a:pPr algn="just">
              <a:buNone/>
            </a:pPr>
            <a:r>
              <a:rPr lang="cs-CZ" sz="2400" dirty="0" smtClean="0"/>
              <a:t>2D a 3D počítačová grafika.</a:t>
            </a:r>
          </a:p>
          <a:p>
            <a:pPr algn="just">
              <a:buNone/>
            </a:pPr>
            <a:r>
              <a:rPr lang="cs-CZ" sz="2400" dirty="0" smtClean="0"/>
              <a:t>Navrhování s využitím počítače a modelování tvaru nebo technologických procesů.</a:t>
            </a:r>
            <a:endParaRPr lang="cs-CZ" sz="2400" dirty="0" smtClean="0"/>
          </a:p>
        </p:txBody>
      </p:sp>
      <p:pic>
        <p:nvPicPr>
          <p:cNvPr id="1026" name="Picture 2" descr="ob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40008"/>
            <a:ext cx="3857617" cy="28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cs-CZ" sz="2400" dirty="0" smtClean="0"/>
              <a:t>Počátky zobrazovaní předmětů, nástrojů a jednoduchých mechanismů sahají do prvopočátků vývoje člověka.</a:t>
            </a:r>
          </a:p>
          <a:p>
            <a:pPr algn="just">
              <a:buNone/>
            </a:pPr>
            <a:endParaRPr lang="cs-CZ" sz="2400" dirty="0" smtClean="0"/>
          </a:p>
          <a:p>
            <a:pPr algn="just">
              <a:buNone/>
            </a:pPr>
            <a:r>
              <a:rPr lang="cs-CZ" sz="2400" dirty="0" smtClean="0"/>
              <a:t>Rozvoj techniky v 16. století - období renesance.</a:t>
            </a:r>
          </a:p>
          <a:p>
            <a:pPr algn="just">
              <a:buNone/>
            </a:pPr>
            <a:r>
              <a:rPr lang="cs-CZ" sz="2400" dirty="0" smtClean="0"/>
              <a:t>Vzestup městských států a doba </a:t>
            </a:r>
          </a:p>
          <a:p>
            <a:pPr algn="just">
              <a:buNone/>
            </a:pPr>
            <a:r>
              <a:rPr lang="cs-CZ" sz="2400" dirty="0" smtClean="0"/>
              <a:t>geniálního vynálezce </a:t>
            </a:r>
            <a:r>
              <a:rPr lang="cs-CZ" sz="2400" dirty="0" smtClean="0">
                <a:solidFill>
                  <a:srgbClr val="FF0000"/>
                </a:solidFill>
              </a:rPr>
              <a:t>Leonarda </a:t>
            </a:r>
            <a:r>
              <a:rPr lang="cs-CZ" sz="2400" dirty="0" err="1" smtClean="0">
                <a:solidFill>
                  <a:srgbClr val="FF0000"/>
                </a:solidFill>
              </a:rPr>
              <a:t>da</a:t>
            </a:r>
            <a:r>
              <a:rPr lang="cs-CZ" sz="2400" dirty="0" smtClean="0">
                <a:solidFill>
                  <a:srgbClr val="FF0000"/>
                </a:solidFill>
              </a:rPr>
              <a:t> Vinci</a:t>
            </a:r>
          </a:p>
          <a:p>
            <a:pPr algn="just">
              <a:buNone/>
            </a:pPr>
            <a:r>
              <a:rPr lang="it-IT" sz="2400" dirty="0" smtClean="0"/>
              <a:t>(</a:t>
            </a:r>
            <a:r>
              <a:rPr lang="it-IT" sz="2400" dirty="0" smtClean="0">
                <a:hlinkClick r:id="rId2" tooltip="15. duben"/>
              </a:rPr>
              <a:t>15. dubna</a:t>
            </a:r>
            <a:r>
              <a:rPr lang="it-IT" sz="2400" dirty="0" smtClean="0"/>
              <a:t> </a:t>
            </a:r>
            <a:r>
              <a:rPr lang="it-IT" sz="2400" dirty="0" smtClean="0">
                <a:hlinkClick r:id="rId3" tooltip="1452"/>
              </a:rPr>
              <a:t>1452</a:t>
            </a:r>
            <a:r>
              <a:rPr lang="it-IT" sz="2400" dirty="0" smtClean="0"/>
              <a:t> Anchiano u </a:t>
            </a:r>
            <a:r>
              <a:rPr lang="it-IT" sz="2400" dirty="0" smtClean="0">
                <a:hlinkClick r:id="rId4" tooltip="Vinci"/>
              </a:rPr>
              <a:t>Vinci</a:t>
            </a:r>
            <a:r>
              <a:rPr lang="it-IT" sz="2400" dirty="0" smtClean="0"/>
              <a:t> – </a:t>
            </a:r>
            <a:endParaRPr lang="cs-CZ" sz="2400" dirty="0" smtClean="0"/>
          </a:p>
          <a:p>
            <a:pPr algn="just">
              <a:buNone/>
            </a:pPr>
            <a:r>
              <a:rPr lang="it-IT" sz="2400" dirty="0" smtClean="0">
                <a:hlinkClick r:id="rId5" tooltip="2. květen"/>
              </a:rPr>
              <a:t>2. května</a:t>
            </a:r>
            <a:r>
              <a:rPr lang="it-IT" sz="2400" dirty="0" smtClean="0"/>
              <a:t> </a:t>
            </a:r>
            <a:r>
              <a:rPr lang="it-IT" sz="2400" dirty="0" smtClean="0">
                <a:hlinkClick r:id="rId6" tooltip="1519"/>
              </a:rPr>
              <a:t>1519</a:t>
            </a:r>
            <a:r>
              <a:rPr lang="it-IT" sz="2400" dirty="0" smtClean="0"/>
              <a:t> </a:t>
            </a:r>
            <a:r>
              <a:rPr lang="it-IT" sz="2400" dirty="0" smtClean="0">
                <a:hlinkClick r:id="rId7" tooltip="Cloux (stránka neexistuje)"/>
              </a:rPr>
              <a:t>Cloux</a:t>
            </a:r>
            <a:r>
              <a:rPr lang="it-IT" sz="2400" dirty="0" smtClean="0"/>
              <a:t> u </a:t>
            </a:r>
            <a:r>
              <a:rPr lang="it-IT" sz="2400" dirty="0" smtClean="0">
                <a:hlinkClick r:id="rId8" tooltip="Amboise"/>
              </a:rPr>
              <a:t>Amboise</a:t>
            </a:r>
            <a:r>
              <a:rPr lang="it-IT" sz="2400" dirty="0" smtClean="0"/>
              <a:t>)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861047"/>
            <a:ext cx="1944216" cy="28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cs-CZ" sz="2400" dirty="0"/>
              <a:t>Vynálezy</a:t>
            </a:r>
          </a:p>
          <a:p>
            <a:pPr algn="just">
              <a:buNone/>
            </a:pPr>
            <a:r>
              <a:rPr lang="cs-CZ" sz="2400" dirty="0"/>
              <a:t>Leonardovy vynálezy lze rozdělit do čtyř základních skupin:</a:t>
            </a:r>
          </a:p>
          <a:p>
            <a:pPr algn="just">
              <a:buNone/>
            </a:pPr>
            <a:r>
              <a:rPr lang="cs-CZ" sz="2400" dirty="0"/>
              <a:t>- Létací </a:t>
            </a:r>
            <a:r>
              <a:rPr lang="cs-CZ" sz="2400" dirty="0" smtClean="0"/>
              <a:t>stroje,</a:t>
            </a:r>
            <a:endParaRPr lang="cs-CZ" sz="2400" dirty="0"/>
          </a:p>
          <a:p>
            <a:pPr algn="just">
              <a:buNone/>
            </a:pPr>
            <a:r>
              <a:rPr lang="cs-CZ" sz="2400" dirty="0"/>
              <a:t>- Pracovní </a:t>
            </a:r>
            <a:r>
              <a:rPr lang="cs-CZ" sz="2400" dirty="0" smtClean="0"/>
              <a:t>nástroje,</a:t>
            </a:r>
            <a:endParaRPr lang="cs-CZ" sz="2400" dirty="0"/>
          </a:p>
          <a:p>
            <a:pPr algn="just">
              <a:buNone/>
            </a:pPr>
            <a:r>
              <a:rPr lang="cs-CZ" sz="2400" dirty="0"/>
              <a:t>- Válečné </a:t>
            </a:r>
            <a:r>
              <a:rPr lang="cs-CZ" sz="2400" dirty="0" smtClean="0"/>
              <a:t>stroje,</a:t>
            </a:r>
            <a:endParaRPr lang="cs-CZ" sz="2400" dirty="0"/>
          </a:p>
          <a:p>
            <a:pPr algn="just">
              <a:buNone/>
            </a:pPr>
            <a:r>
              <a:rPr lang="cs-CZ" sz="2400" dirty="0"/>
              <a:t>- </a:t>
            </a:r>
            <a:r>
              <a:rPr lang="cs-CZ" sz="2400" dirty="0" smtClean="0"/>
              <a:t>Vodní stroje.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495278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očítačový design, modelování a konstruování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Úvod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Z historie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Z historie – létající stroje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Z historie – pracovní nástroje, válečné stoje&amp;quot;&quot;/&gt;&lt;property id=&quot;20307&quot; value=&quot;262&quot;/&gt;&lt;/object&gt;&lt;object type=&quot;3&quot; unique_id=&quot;10009&quot;&gt;&lt;property id=&quot;20148&quot; value=&quot;5&quot;/&gt;&lt;property id=&quot;20300&quot; value=&quot;Slide 8 - &amp;quot;Současnost&amp;quot;&quot;/&gt;&lt;property id=&quot;20307&quot; value=&quot;261&quot;/&gt;&lt;/object&gt;&lt;object type=&quot;3&quot; unique_id=&quot;10010&quot;&gt;&lt;property id=&quot;20148&quot; value=&quot;5&quot;/&gt;&lt;property id=&quot;20300&quot; value=&quot;Slide 9 - &amp;quot;Současnost&amp;quot;&quot;/&gt;&lt;property id=&quot;20307&quot; value=&quot;258&quot;/&gt;&lt;/object&gt;&lt;object type=&quot;3&quot; unique_id=&quot;10011&quot;&gt;&lt;property id=&quot;20148&quot; value=&quot;5&quot;/&gt;&lt;property id=&quot;20300&quot; value=&quot;Slide 10 - &amp;quot;Technické kreslení&amp;quot;&quot;/&gt;&lt;property id=&quot;20307&quot; value=&quot;265&quot;/&gt;&lt;/object&gt;&lt;object type=&quot;3&quot; unique_id=&quot;10012&quot;&gt;&lt;property id=&quot;20148&quot; value=&quot;5&quot;/&gt;&lt;property id=&quot;20300&quot; value=&quot;Slide 11 - &amp;quot;Výkresový list&amp;quot;&quot;/&gt;&lt;property id=&quot;20307&quot; value=&quot;264&quot;/&gt;&lt;/object&gt;&lt;object type=&quot;3&quot; unique_id=&quot;10013&quot;&gt;&lt;property id=&quot;20148&quot; value=&quot;5&quot;/&gt;&lt;property id=&quot;20300&quot; value=&quot;Slide 12 - &amp;quot;Technické kreslení&amp;quot;&quot;/&gt;&lt;property id=&quot;20307&quot; value=&quot;263&quot;/&gt;&lt;/object&gt;&lt;object type=&quot;3&quot; unique_id=&quot;10014&quot;&gt;&lt;property id=&quot;20148&quot; value=&quot;5&quot;/&gt;&lt;property id=&quot;20300&quot; value=&quot;Slide 13 - &amp;quot;Pravoúhlé promítání –v 1. kvadrantu&amp;quot;&quot;/&gt;&lt;property id=&quot;20307&quot; value=&quot;267&quot;/&gt;&lt;/object&gt;&lt;object type=&quot;3&quot; unique_id=&quot;10015&quot;&gt;&lt;property id=&quot;20148&quot; value=&quot;5&quot;/&gt;&lt;property id=&quot;20300&quot; value=&quot;Slide 14 - &amp;quot;Pravidla zobrazování&amp;quot;&quot;/&gt;&lt;property id=&quot;20307&quot; value=&quot;268&quot;/&gt;&lt;/object&gt;&lt;object type=&quot;3&quot; unique_id=&quot;10016&quot;&gt;&lt;property id=&quot;20148&quot; value=&quot;5&quot;/&gt;&lt;property id=&quot;20300&quot; value=&quot;Slide 15 - &amp;quot;Pohledy&amp;quot;&quot;/&gt;&lt;property id=&quot;20307&quot; value=&quot;270&quot;/&gt;&lt;/object&gt;&lt;object type=&quot;3&quot; unique_id=&quot;10017&quot;&gt;&lt;property id=&quot;20148&quot; value=&quot;5&quot;/&gt;&lt;property id=&quot;20300&quot; value=&quot;Slide 16 - &amp;quot;Zobrazování&amp;quot;&quot;/&gt;&lt;property id=&quot;20307&quot; value=&quot;271&quot;/&gt;&lt;/object&gt;&lt;object type=&quot;3&quot; unique_id=&quot;10018&quot;&gt;&lt;property id=&quot;20148&quot; value=&quot;5&quot;/&gt;&lt;property id=&quot;20300&quot; value=&quot;Slide 17 - &amp;quot;Řezy&amp;quot;&quot;/&gt;&lt;property id=&quot;20307&quot; value=&quot;272&quot;/&gt;&lt;/object&gt;&lt;object type=&quot;3&quot; unique_id=&quot;10019&quot;&gt;&lt;property id=&quot;20148&quot; value=&quot;5&quot;/&gt;&lt;property id=&quot;20300&quot; value=&quot;Slide 18 - &amp;quot;Zásady kótování&amp;quot;&quot;/&gt;&lt;property id=&quot;20307&quot; value=&quot;273&quot;/&gt;&lt;/object&gt;&lt;object type=&quot;3&quot; unique_id=&quot;10020&quot;&gt;&lt;property id=&quot;20148&quot; value=&quot;5&quot;/&gt;&lt;property id=&quot;20300&quot; value=&quot;Slide 19 - &amp;quot;Provedení kót&amp;quot;&quot;/&gt;&lt;property id=&quot;20307&quot; value=&quot;274&quot;/&gt;&lt;/object&gt;&lt;object type=&quot;3&quot; unique_id=&quot;10021&quot;&gt;&lt;property id=&quot;20148&quot; value=&quot;5&quot;/&gt;&lt;property id=&quot;20300&quot; value=&quot;Slide 20 - &amp;quot;Kótování&amp;quot;&quot;/&gt;&lt;property id=&quot;20307&quot; value=&quot;269&quot;/&gt;&lt;/object&gt;&lt;object type=&quot;3&quot; unique_id=&quot;10022&quot;&gt;&lt;property id=&quot;20148&quot; value=&quot;5&quot;/&gt;&lt;property id=&quot;20300&quot; value=&quot;Slide 21 - &amp;quot;Učební pomůcky&amp;quot;&quot;/&gt;&lt;property id=&quot;20307&quot; value=&quot;276&quot;/&gt;&lt;/object&gt;&lt;object type=&quot;3&quot; unique_id=&quot;10023&quot;&gt;&lt;property id=&quot;20148&quot; value=&quot;5&quot;/&gt;&lt;property id=&quot;20300&quot; value=&quot;Slide 22 - &amp;quot;Učební pomůcky&amp;quot;&quot;/&gt;&lt;property id=&quot;20307&quot; value=&quot;277&quot;/&gt;&lt;/object&gt;&lt;object type=&quot;3&quot; unique_id=&quot;10024&quot;&gt;&lt;property id=&quot;20148&quot; value=&quot;5&quot;/&gt;&lt;property id=&quot;20300&quot; value=&quot;Slide 24 - &amp;quot;Pracovní listy&amp;quot;&quot;/&gt;&lt;property id=&quot;20307&quot; value=&quot;280&quot;/&gt;&lt;/object&gt;&lt;object type=&quot;3&quot; unique_id=&quot;10025&quot;&gt;&lt;property id=&quot;20148&quot; value=&quot;5&quot;/&gt;&lt;property id=&quot;20300&quot; value=&quot;Slide 25 - &amp;quot;Tvorba tech. výkresu&amp;quot;&quot;/&gt;&lt;property id=&quot;20307&quot; value=&quot;279&quot;/&gt;&lt;/object&gt;&lt;object type=&quot;3&quot; unique_id=&quot;10026&quot;&gt;&lt;property id=&quot;20148&quot; value=&quot;5&quot;/&gt;&lt;property id=&quot;20300&quot; value=&quot;Slide 26 - &amp;quot;Závěr&amp;quot;&quot;/&gt;&lt;property id=&quot;20307&quot; value=&quot;275&quot;/&gt;&lt;/object&gt;&lt;object type=&quot;3&quot; unique_id=&quot;10152&quot;&gt;&lt;property id=&quot;20148&quot; value=&quot;5&quot;/&gt;&lt;property id=&quot;20300&quot; value=&quot;Slide 4 - &amp;quot;Z historie&amp;quot;&quot;/&gt;&lt;property id=&quot;20307&quot; value=&quot;281&quot;/&gt;&lt;/object&gt;&lt;object type=&quot;3&quot; unique_id=&quot;10153&quot;&gt;&lt;property id=&quot;20148&quot; value=&quot;5&quot;/&gt;&lt;property id=&quot;20300&quot; value=&quot;Slide 7 - &amp;quot;Z historie – skicy&amp;quot;&quot;/&gt;&lt;property id=&quot;20307&quot; value=&quot;282&quot;/&gt;&lt;/object&gt;&lt;object type=&quot;3&quot; unique_id=&quot;10154&quot;&gt;&lt;property id=&quot;20148&quot; value=&quot;5&quot;/&gt;&lt;property id=&quot;20300&quot; value=&quot;Slide 23 - &amp;quot;Učební pomůcky&amp;quot;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</TotalTime>
  <Words>579</Words>
  <Application>Microsoft Office PowerPoint</Application>
  <PresentationFormat>Předvádění na obrazovce (4:3)</PresentationFormat>
  <Paragraphs>123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Fazeta</vt:lpstr>
      <vt:lpstr>Počítačový design, modelování a konstruování</vt:lpstr>
      <vt:lpstr>Úvod - Design</vt:lpstr>
      <vt:lpstr>Design</vt:lpstr>
      <vt:lpstr>Design</vt:lpstr>
      <vt:lpstr>Design a vlastnosti produktu</vt:lpstr>
      <vt:lpstr>Počítačový design</vt:lpstr>
      <vt:lpstr>Počítačový design</vt:lpstr>
      <vt:lpstr>Z historie</vt:lpstr>
      <vt:lpstr>Z historie</vt:lpstr>
      <vt:lpstr>Z historie – létající stroje</vt:lpstr>
      <vt:lpstr>Z historie – pracovní nástroje, válečné stoje</vt:lpstr>
      <vt:lpstr>Z historie – skicy</vt:lpstr>
      <vt:lpstr>Současnost</vt:lpstr>
      <vt:lpstr>Současnost</vt:lpstr>
      <vt:lpstr>Technické kreslení</vt:lpstr>
      <vt:lpstr>Výkresový list</vt:lpstr>
      <vt:lpstr>Technické kreslení</vt:lpstr>
      <vt:lpstr>Pravoúhlé promítání –v 1. kvadrantu</vt:lpstr>
      <vt:lpstr>Pravidla zobrazování</vt:lpstr>
      <vt:lpstr>Pohledy</vt:lpstr>
      <vt:lpstr>Zobrazování</vt:lpstr>
      <vt:lpstr>Řezy</vt:lpstr>
      <vt:lpstr>Zásady kótování</vt:lpstr>
      <vt:lpstr>Provedení kót</vt:lpstr>
      <vt:lpstr>Kótování</vt:lpstr>
      <vt:lpstr>Učební pomůcky</vt:lpstr>
      <vt:lpstr>Učební pomůcky</vt:lpstr>
      <vt:lpstr>Učební pomůcky</vt:lpstr>
      <vt:lpstr>Pracovní listy</vt:lpstr>
      <vt:lpstr>Tvorba tech. výkresu</vt:lpstr>
      <vt:lpstr>Závěr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Technická grafika</dc:title>
  <dc:creator>admin</dc:creator>
  <cp:lastModifiedBy>i5</cp:lastModifiedBy>
  <cp:revision>53</cp:revision>
  <dcterms:created xsi:type="dcterms:W3CDTF">2012-06-06T10:02:39Z</dcterms:created>
  <dcterms:modified xsi:type="dcterms:W3CDTF">2018-03-04T22:04:03Z</dcterms:modified>
</cp:coreProperties>
</file>