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5" r:id="rId3"/>
    <p:sldId id="286" r:id="rId4"/>
    <p:sldId id="287" r:id="rId5"/>
    <p:sldId id="288" r:id="rId6"/>
    <p:sldId id="295" r:id="rId7"/>
    <p:sldId id="297" r:id="rId8"/>
    <p:sldId id="296" r:id="rId9"/>
    <p:sldId id="298" r:id="rId10"/>
    <p:sldId id="289" r:id="rId11"/>
    <p:sldId id="290" r:id="rId12"/>
    <p:sldId id="291" r:id="rId13"/>
    <p:sldId id="292" r:id="rId14"/>
    <p:sldId id="293" r:id="rId15"/>
    <p:sldId id="294" r:id="rId16"/>
    <p:sldId id="275" r:id="rId17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40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59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340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972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897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7830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28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874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440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7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61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78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556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959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04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591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798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CFB70-D459-456E-9347-F82CBB2371EB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31B7F7-E56C-43E3-B25C-BE7B60630C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59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QyiZRFttGo" TargetMode="External"/><Relationship Id="rId2" Type="http://schemas.openxmlformats.org/officeDocument/2006/relationships/hyperlink" Target="https://www.youtube.com/watch?v=RcdMbi5GNK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Počítačový design, modelování a konstruování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2D CAD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3D CAD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cs-CZ" altLang="cs-CZ" smtClean="0"/>
              <a:t>	</a:t>
            </a:r>
            <a:r>
              <a:rPr lang="cs-CZ" altLang="cs-CZ" sz="2400" smtClean="0"/>
              <a:t>Člověk vnímá objekty prostorově a proto je mu mnohem bližší modelování v 3D.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cs-CZ" altLang="cs-CZ" sz="2400" smtClean="0"/>
              <a:t>	Tento moderní způsob konstruování vychází z tzv. parametrického modelování založeného na předpokladu, že model je matematicky popsán pomocí parametrů. </a:t>
            </a:r>
          </a:p>
          <a:p>
            <a:pPr algn="just" eaLnBrk="1" hangingPunct="1"/>
            <a:r>
              <a:rPr lang="cs-CZ" altLang="cs-CZ" sz="2400" smtClean="0"/>
              <a:t>Výhodou je, že vygenerování výkresu podle zásad technické normalizace zajišťuje samo jádro programu. Tím se omezuje riziko chyb a navrhování výrobků se stává tvůrčí činností .</a:t>
            </a:r>
          </a:p>
          <a:p>
            <a:pPr algn="just" eaLnBrk="1" hangingPunct="1"/>
            <a:r>
              <a:rPr lang="cs-CZ" altLang="cs-CZ" sz="2400" smtClean="0"/>
              <a:t>Nevýhodou je vyšší nároky na HW.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310521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3D CAD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cs-CZ" altLang="cs-CZ" smtClean="0"/>
              <a:t>	</a:t>
            </a:r>
            <a:endParaRPr lang="cs-CZ" altLang="cs-CZ" sz="2400" smtClean="0"/>
          </a:p>
        </p:txBody>
      </p:sp>
      <p:pic>
        <p:nvPicPr>
          <p:cNvPr id="19460" name="Picture 7" descr="Prost&amp;rcaron;edí Inventor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2000250"/>
            <a:ext cx="6888163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9676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Porovnání 2D a 3D systémů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mtClean="0"/>
              <a:t>	</a:t>
            </a:r>
            <a:endParaRPr lang="cs-CZ" altLang="cs-CZ" sz="240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400" smtClean="0"/>
          </a:p>
        </p:txBody>
      </p:sp>
      <p:graphicFrame>
        <p:nvGraphicFramePr>
          <p:cNvPr id="34882" name="Group 66"/>
          <p:cNvGraphicFramePr>
            <a:graphicFrameLocks noGrp="1"/>
          </p:cNvGraphicFramePr>
          <p:nvPr/>
        </p:nvGraphicFramePr>
        <p:xfrm>
          <a:off x="1187450" y="1484313"/>
          <a:ext cx="7200900" cy="4942111"/>
        </p:xfrm>
        <a:graphic>
          <a:graphicData uri="http://schemas.openxmlformats.org/drawingml/2006/table">
            <a:tbl>
              <a:tblPr/>
              <a:tblGrid>
                <a:gridCol w="1506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6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40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T="45697" marB="45697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2D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marT="45697" marB="45697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3D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966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Výhody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697" marB="45697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- Rozšířenost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- Podpora standardizovaných formátů (např. dwg)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- Jednoduchá obsluha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- Nízká cena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- Nižší nároky na hardware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marT="45697" marB="45697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- Vytváření geometrického modelu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- Vizualizace včetně definice povrchu (textura)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- Parametrizace a řešení kolizí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- Možnost z 3D vytvářet 2D pohledy, řezy apod.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- Přenositelnosti dat CAD-CAM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81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Nevýhody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697" marB="45697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- Vyšší nároky na představivost a znalosti v oblasti výkresové dokumentace uživatele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- Žádná parametrizace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- Nemožnost kontrolovat prostorové kolize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marT="45697" marB="45697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- Nestandardizované formáty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- Větší objem dat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- Vysoké nároky na hardware u rozsáhlých sestav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marT="45697" marB="456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722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CAD systémy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854575"/>
          </a:xfrm>
        </p:spPr>
        <p:txBody>
          <a:bodyPr/>
          <a:lstStyle/>
          <a:p>
            <a:pPr algn="just">
              <a:buFont typeface="Wingdings 2" panose="05020102010507070707" pitchFamily="18" charset="2"/>
              <a:buNone/>
            </a:pPr>
            <a:r>
              <a:rPr lang="cs-CZ" altLang="cs-CZ" smtClean="0"/>
              <a:t>	S</a:t>
            </a:r>
            <a:r>
              <a:rPr lang="cs-CZ" altLang="cs-CZ" sz="2000" smtClean="0"/>
              <a:t>ystémy CAD rozdělujeme do tří generací podle jejich komplexnosti:</a:t>
            </a:r>
          </a:p>
          <a:p>
            <a:pPr algn="just"/>
            <a:r>
              <a:rPr lang="cs-CZ" altLang="cs-CZ" sz="2000" smtClean="0"/>
              <a:t>I. generace CAD programů – je vhodná jen pro konstruování v 2D. Neobsahuje nástroje pro tvorbu prostorových modelů. Nejznámějším představitelem je AutoCAD LT. Patří sem však i řada volně šířených a bezplatných programů jako např. Double CAD XT, Blue CAD, Ally CAD Freeware apod.</a:t>
            </a:r>
          </a:p>
          <a:p>
            <a:pPr algn="just"/>
            <a:r>
              <a:rPr lang="cs-CZ" altLang="cs-CZ" sz="2000" smtClean="0"/>
              <a:t>II. generace CAD programů – jejich předností je univerzálnost. Jsou primárně vhodné pro tvorbu výkresové dokumentace, ale obsahují i 3D modeláře a vývojové nástroje pro práci s objekty. Programy jako AutoCAD nebo ProgeCAD jsou snadno dostupné, s optimální užitnou hodnotou cena/výkon.</a:t>
            </a:r>
          </a:p>
          <a:p>
            <a:pPr algn="just"/>
            <a:r>
              <a:rPr lang="cs-CZ" altLang="cs-CZ" sz="2000" smtClean="0"/>
              <a:t>III. generace CAD programů – je založena na parametrickém modelování s návazností na CAM, CAE. K nejznámějším patří SolidEdge, SolidWorks, Inventor nebo Catia, Pro/Engineer. </a:t>
            </a:r>
          </a:p>
        </p:txBody>
      </p:sp>
    </p:spTree>
    <p:extLst>
      <p:ext uri="{BB962C8B-B14F-4D97-AF65-F5344CB8AC3E}">
        <p14:creationId xmlns:p14="http://schemas.microsoft.com/office/powerpoint/2010/main" val="1954004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CA technologie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mtClean="0"/>
              <a:t>	</a:t>
            </a:r>
            <a:r>
              <a:rPr lang="cs-CZ" altLang="cs-CZ" sz="2400" smtClean="0"/>
              <a:t>Využití CA (computer aided) technologie :</a:t>
            </a:r>
          </a:p>
          <a:p>
            <a:pPr eaLnBrk="1" hangingPunct="1"/>
            <a:r>
              <a:rPr lang="cs-CZ" altLang="cs-CZ" sz="2400" smtClean="0"/>
              <a:t>návrh, </a:t>
            </a:r>
          </a:p>
          <a:p>
            <a:pPr eaLnBrk="1" hangingPunct="1"/>
            <a:r>
              <a:rPr lang="cs-CZ" altLang="cs-CZ" sz="2400" smtClean="0"/>
              <a:t>výroba, </a:t>
            </a:r>
          </a:p>
          <a:p>
            <a:pPr eaLnBrk="1" hangingPunct="1"/>
            <a:r>
              <a:rPr lang="cs-CZ" altLang="cs-CZ" sz="2400" smtClean="0"/>
              <a:t>kontrola, </a:t>
            </a:r>
          </a:p>
          <a:p>
            <a:pPr eaLnBrk="1" hangingPunct="1"/>
            <a:r>
              <a:rPr lang="cs-CZ" altLang="cs-CZ" sz="2400" smtClean="0"/>
              <a:t>distribuce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 smtClean="0"/>
              <a:t>Kromě</a:t>
            </a:r>
            <a:r>
              <a:rPr lang="cs-CZ" altLang="cs-CZ" sz="2400" smtClean="0">
                <a:solidFill>
                  <a:srgbClr val="FF0000"/>
                </a:solidFill>
              </a:rPr>
              <a:t> CAD</a:t>
            </a:r>
            <a:r>
              <a:rPr lang="cs-CZ" altLang="cs-CZ" sz="2400" smtClean="0"/>
              <a:t> se v praxi uplatňují i další technologie: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 smtClean="0">
                <a:solidFill>
                  <a:srgbClr val="FF0000"/>
                </a:solidFill>
              </a:rPr>
              <a:t>CAM</a:t>
            </a:r>
            <a:r>
              <a:rPr lang="cs-CZ" altLang="cs-CZ" sz="2400" smtClean="0"/>
              <a:t> - Computer Aided Manufacturing (počítačová podpora výroby).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 smtClean="0">
                <a:solidFill>
                  <a:srgbClr val="FF0000"/>
                </a:solidFill>
              </a:rPr>
              <a:t>CAE</a:t>
            </a:r>
            <a:r>
              <a:rPr lang="cs-CZ" altLang="cs-CZ" sz="2400" smtClean="0"/>
              <a:t> - Computer Aided Engineering (počítačová podpora inženýrských analýz).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5552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3D CAD a využití digitálních dat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mtClean="0"/>
              <a:t>	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mtClean="0"/>
          </a:p>
        </p:txBody>
      </p:sp>
      <p:pic>
        <p:nvPicPr>
          <p:cNvPr id="23556" name="Obrázek 4" descr="skenovat000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1285875"/>
            <a:ext cx="7215188" cy="543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9768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7B9899"/>
                </a:solidFill>
              </a:rPr>
              <a:t>Závěr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	Doporučená literatura: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[1] Kletečka, J., Fořt, P. </a:t>
            </a:r>
            <a:r>
              <a:rPr lang="cs-CZ" i="1" dirty="0" smtClean="0"/>
              <a:t>Technické kreslení</a:t>
            </a:r>
            <a:r>
              <a:rPr lang="cs-CZ" dirty="0" smtClean="0"/>
              <a:t>. Brno: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 2007, 252 s.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[2] Svoboda, P. a kol. </a:t>
            </a:r>
            <a:r>
              <a:rPr lang="cs-CZ" i="1" dirty="0" smtClean="0"/>
              <a:t>Základy konstruování</a:t>
            </a:r>
            <a:r>
              <a:rPr lang="cs-CZ" dirty="0" smtClean="0"/>
              <a:t>. Brno: </a:t>
            </a:r>
            <a:r>
              <a:rPr lang="cs-CZ" dirty="0" err="1" smtClean="0"/>
              <a:t>Cerm</a:t>
            </a:r>
            <a:r>
              <a:rPr lang="cs-CZ" dirty="0" smtClean="0"/>
              <a:t>, 2008, 234 s.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[3] </a:t>
            </a:r>
            <a:r>
              <a:rPr lang="cs-CZ" dirty="0" err="1" smtClean="0"/>
              <a:t>Drastík</a:t>
            </a:r>
            <a:r>
              <a:rPr lang="cs-CZ" dirty="0" smtClean="0"/>
              <a:t>, F. </a:t>
            </a:r>
            <a:r>
              <a:rPr lang="cs-CZ" i="1" dirty="0" smtClean="0"/>
              <a:t>Technické kreslení podle mezinárodních norem I</a:t>
            </a:r>
            <a:r>
              <a:rPr lang="cs-CZ" dirty="0" smtClean="0"/>
              <a:t>. Ostrava: </a:t>
            </a:r>
            <a:r>
              <a:rPr lang="cs-CZ" dirty="0" err="1" smtClean="0"/>
              <a:t>Montanex</a:t>
            </a:r>
            <a:r>
              <a:rPr lang="cs-CZ" dirty="0" smtClean="0"/>
              <a:t>, 1994, 228 s.</a:t>
            </a:r>
          </a:p>
        </p:txBody>
      </p:sp>
      <p:pic>
        <p:nvPicPr>
          <p:cNvPr id="3174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50" y="4857750"/>
            <a:ext cx="10858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500" y="4714875"/>
            <a:ext cx="10001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0" y="4929188"/>
            <a:ext cx="100012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  <a:latin typeface="Arial" panose="020B0604020202020204" pitchFamily="34" charset="0"/>
              </a:rPr>
              <a:t>Počítačová podpora konstruování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 smtClean="0">
                <a:solidFill>
                  <a:srgbClr val="FF0000"/>
                </a:solidFill>
              </a:rPr>
              <a:t>CAD</a:t>
            </a:r>
            <a:r>
              <a:rPr lang="cs-CZ" altLang="cs-CZ" sz="2400" smtClean="0"/>
              <a:t> – Computer Aided Design (počítačová podpora konstruování). 	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 smtClean="0"/>
              <a:t>Počítačová podpora konstruování v oblastech:</a:t>
            </a:r>
          </a:p>
          <a:p>
            <a:pPr eaLnBrk="1" hangingPunct="1">
              <a:buFontTx/>
              <a:buChar char="-"/>
            </a:pPr>
            <a:r>
              <a:rPr lang="cs-CZ" altLang="cs-CZ" sz="2400" smtClean="0"/>
              <a:t>Strojírenství</a:t>
            </a:r>
          </a:p>
          <a:p>
            <a:pPr eaLnBrk="1" hangingPunct="1">
              <a:buFontTx/>
              <a:buChar char="-"/>
            </a:pPr>
            <a:r>
              <a:rPr lang="cs-CZ" altLang="cs-CZ" sz="2400" smtClean="0"/>
              <a:t>Stavebnictví</a:t>
            </a:r>
          </a:p>
          <a:p>
            <a:pPr eaLnBrk="1" hangingPunct="1">
              <a:buFontTx/>
              <a:buChar char="-"/>
            </a:pPr>
            <a:r>
              <a:rPr lang="cs-CZ" altLang="cs-CZ" sz="2400" smtClean="0"/>
              <a:t>Elektrotechnice</a:t>
            </a:r>
          </a:p>
          <a:p>
            <a:pPr eaLnBrk="1" hangingPunct="1">
              <a:buFontTx/>
              <a:buChar char="-"/>
            </a:pPr>
            <a:r>
              <a:rPr lang="cs-CZ" altLang="cs-CZ" sz="2400" smtClean="0">
                <a:solidFill>
                  <a:srgbClr val="FF0000"/>
                </a:solidFill>
              </a:rPr>
              <a:t>Vzdělávání (primární, sekundární, terciální)</a:t>
            </a:r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  <p:pic>
        <p:nvPicPr>
          <p:cNvPr id="14340" name="Picture 6" descr="Autodesk Product Design Suite 2013 Ultima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402" y="4680555"/>
            <a:ext cx="2071687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progeCAD Professional 2013 - alternativa AutoC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734352"/>
            <a:ext cx="3265884" cy="205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0787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Technická grafika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800" smtClean="0"/>
              <a:t>Základní témata:</a:t>
            </a:r>
          </a:p>
          <a:p>
            <a:pPr>
              <a:buFont typeface="Wingdings 2" panose="05020102010507070707" pitchFamily="18" charset="2"/>
              <a:buNone/>
            </a:pPr>
            <a:endParaRPr lang="cs-CZ" altLang="cs-CZ" sz="2800" smtClean="0"/>
          </a:p>
          <a:p>
            <a:r>
              <a:rPr lang="cs-CZ" altLang="cs-CZ" sz="2800" smtClean="0"/>
              <a:t>základy technického kreslení a normalizace;</a:t>
            </a:r>
          </a:p>
          <a:p>
            <a:r>
              <a:rPr lang="cs-CZ" altLang="cs-CZ" sz="2800" smtClean="0"/>
              <a:t>technické zobrazování;</a:t>
            </a:r>
          </a:p>
          <a:p>
            <a:r>
              <a:rPr lang="cs-CZ" altLang="cs-CZ" sz="2800" smtClean="0"/>
              <a:t>technické výkresy;</a:t>
            </a:r>
          </a:p>
          <a:p>
            <a:r>
              <a:rPr lang="cs-CZ" altLang="cs-CZ" sz="2800" smtClean="0">
                <a:solidFill>
                  <a:srgbClr val="FF0000"/>
                </a:solidFill>
              </a:rPr>
              <a:t>vytváření technických výkresů pomocí počítače - CAD.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mtClean="0"/>
              <a:t>	</a:t>
            </a:r>
            <a:endParaRPr lang="cs-CZ" altLang="cs-CZ" sz="240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9135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2D CAD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cs-CZ" altLang="cs-CZ" smtClean="0"/>
              <a:t>	</a:t>
            </a:r>
            <a:r>
              <a:rPr lang="cs-CZ" altLang="cs-CZ" sz="2400" smtClean="0"/>
              <a:t>Tradiční způsob 2D zobrazování je nejstarším způsobem zobrazování strojních součástí.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cs-CZ" altLang="cs-CZ" sz="2400" smtClean="0"/>
          </a:p>
          <a:p>
            <a:pPr algn="just" eaLnBrk="1" hangingPunct="1"/>
            <a:r>
              <a:rPr lang="cs-CZ" altLang="cs-CZ" sz="2400" smtClean="0"/>
              <a:t>Nevýhodou jsou vyšší nároky na představivost. Pro optimální využití, je třeba zvládnout zásady technického kreslení a normalizace. </a:t>
            </a:r>
          </a:p>
          <a:p>
            <a:pPr algn="just" eaLnBrk="1" hangingPunct="1"/>
            <a:r>
              <a:rPr lang="cs-CZ" altLang="cs-CZ" sz="2400" smtClean="0"/>
              <a:t>Výhodou je snadno dostupné programové vybavení a často bezplatná licence pro nekomerční účely.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26160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7B9899"/>
                </a:solidFill>
              </a:rPr>
              <a:t>2D CAD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cs-CZ" altLang="cs-CZ" smtClean="0"/>
              <a:t>	</a:t>
            </a:r>
          </a:p>
        </p:txBody>
      </p:sp>
      <p:pic>
        <p:nvPicPr>
          <p:cNvPr id="17412" name="Picture 2" descr="progeCAD Professional 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571625"/>
            <a:ext cx="4714875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2" descr="progeCAD Professional 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3500438"/>
            <a:ext cx="4017963" cy="321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812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err="1" smtClean="0">
                <a:solidFill>
                  <a:srgbClr val="7B9899"/>
                </a:solidFill>
              </a:rPr>
              <a:t>AutoCAD</a:t>
            </a:r>
            <a:endParaRPr lang="cs-CZ" dirty="0" smtClean="0">
              <a:solidFill>
                <a:srgbClr val="FFFF00"/>
              </a:solidFill>
            </a:endParaRP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4313"/>
            <a:ext cx="7772400" cy="487203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None/>
            </a:pPr>
            <a:r>
              <a:rPr lang="cs-CZ" altLang="cs-CZ" sz="2400" dirty="0" err="1" smtClean="0"/>
              <a:t>AutoCAD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Mechanical</a:t>
            </a:r>
            <a:r>
              <a:rPr lang="cs-CZ" altLang="cs-CZ" sz="2400" dirty="0" smtClean="0"/>
              <a:t> je verze </a:t>
            </a:r>
            <a:r>
              <a:rPr lang="cs-CZ" altLang="cs-CZ" sz="2400" dirty="0" err="1" smtClean="0"/>
              <a:t>AutoCADu</a:t>
            </a:r>
            <a:r>
              <a:rPr lang="cs-CZ" altLang="cs-CZ" sz="2400" dirty="0" smtClean="0"/>
              <a:t> pro strojírenské 2D konstruování. Zjednodušuje práci konstruktéra na strojírenských projektech. Vedle funkcí programu </a:t>
            </a:r>
            <a:r>
              <a:rPr lang="cs-CZ" altLang="cs-CZ" sz="2400" dirty="0" err="1" smtClean="0"/>
              <a:t>AutoCAD</a:t>
            </a:r>
            <a:r>
              <a:rPr lang="cs-CZ" altLang="cs-CZ" sz="2400" dirty="0" smtClean="0"/>
              <a:t> nabízí </a:t>
            </a:r>
            <a:r>
              <a:rPr lang="cs-CZ" altLang="cs-CZ" sz="2400" dirty="0" err="1" smtClean="0"/>
              <a:t>AutoCAD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Mechanical</a:t>
            </a:r>
            <a:r>
              <a:rPr lang="cs-CZ" altLang="cs-CZ" sz="2400" dirty="0" smtClean="0"/>
              <a:t> řadu strojařských značek a symbolů podle mezinárodních norem (včetně ČSN, DIN, ISO), rozšířené možnosti kótování, formátování a editace kót, přizpůsobený interface, plus nápovědu s ukázkami použití.</a:t>
            </a:r>
          </a:p>
        </p:txBody>
      </p:sp>
    </p:spTree>
    <p:extLst>
      <p:ext uri="{BB962C8B-B14F-4D97-AF65-F5344CB8AC3E}">
        <p14:creationId xmlns:p14="http://schemas.microsoft.com/office/powerpoint/2010/main" val="357553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rgbClr val="7B9899"/>
                </a:solidFill>
              </a:rPr>
              <a:t>Autodesk</a:t>
            </a:r>
            <a:endParaRPr lang="cs-CZ" dirty="0" smtClean="0">
              <a:solidFill>
                <a:srgbClr val="FFFF00"/>
              </a:solidFill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4313"/>
            <a:ext cx="7772400" cy="4872037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endParaRPr lang="cs-CZ" altLang="cs-CZ" smtClean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015" y="147638"/>
            <a:ext cx="6196012" cy="671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139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err="1" smtClean="0">
                <a:solidFill>
                  <a:srgbClr val="7B9899"/>
                </a:solidFill>
              </a:rPr>
              <a:t>AutoCAD</a:t>
            </a:r>
            <a:endParaRPr lang="cs-CZ" dirty="0" smtClean="0">
              <a:solidFill>
                <a:srgbClr val="FFFF00"/>
              </a:solidFill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4313"/>
            <a:ext cx="7772400" cy="487203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  <p:pic>
        <p:nvPicPr>
          <p:cNvPr id="1229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288" y="1412875"/>
            <a:ext cx="6829425" cy="51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727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err="1" smtClean="0">
                <a:solidFill>
                  <a:srgbClr val="7B9899"/>
                </a:solidFill>
              </a:rPr>
              <a:t>AutoCAD</a:t>
            </a:r>
            <a:endParaRPr lang="cs-CZ" dirty="0" smtClean="0">
              <a:solidFill>
                <a:srgbClr val="FFFF00"/>
              </a:solidFill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4313"/>
            <a:ext cx="7772400" cy="487203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cs-CZ" altLang="cs-CZ" dirty="0">
                <a:hlinkClick r:id="rId2"/>
              </a:rPr>
              <a:t>https://</a:t>
            </a:r>
            <a:r>
              <a:rPr lang="cs-CZ" altLang="cs-CZ" dirty="0" smtClean="0">
                <a:hlinkClick r:id="rId2"/>
              </a:rPr>
              <a:t>www.youtube.com/watch?v=RcdMbi5GNKc</a:t>
            </a:r>
            <a:endParaRPr lang="cs-CZ" altLang="cs-CZ" dirty="0" smtClean="0"/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dirty="0">
                <a:hlinkClick r:id="rId3"/>
              </a:rPr>
              <a:t>https://</a:t>
            </a:r>
            <a:r>
              <a:rPr lang="cs-CZ" altLang="cs-CZ" dirty="0" smtClean="0">
                <a:hlinkClick r:id="rId3"/>
              </a:rPr>
              <a:t>www.youtube.com/watch?v=VQyiZRFttGo</a:t>
            </a:r>
            <a:endParaRPr lang="cs-CZ" altLang="cs-CZ" dirty="0" smtClean="0"/>
          </a:p>
          <a:p>
            <a:pPr algn="just">
              <a:buFont typeface="Wingdings" panose="05000000000000000000" pitchFamily="2" charset="2"/>
              <a:buNone/>
            </a:pPr>
            <a:endParaRPr lang="cs-CZ" altLang="cs-CZ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792" y="2819961"/>
            <a:ext cx="3789040" cy="37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97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očítačový design, modelování a konstruování&amp;quot;&quot;/&gt;&lt;property id=&quot;20307&quot; value=&quot;256&quot;/&gt;&lt;/object&gt;&lt;object type=&quot;3&quot; unique_id=&quot;10026&quot;&gt;&lt;property id=&quot;20148&quot; value=&quot;5&quot;/&gt;&lt;property id=&quot;20300&quot; value=&quot;Slide 16 - &amp;quot;Závěr&amp;quot;&quot;/&gt;&lt;property id=&quot;20307&quot; value=&quot;275&quot;/&gt;&lt;/object&gt;&lt;object type=&quot;3&quot; unique_id=&quot;12127&quot;&gt;&lt;property id=&quot;20148&quot; value=&quot;5&quot;/&gt;&lt;property id=&quot;20300&quot; value=&quot;Slide 2 - &amp;quot;Počítačová podpora konstruování&amp;quot;&quot;/&gt;&lt;property id=&quot;20307&quot; value=&quot;285&quot;/&gt;&lt;/object&gt;&lt;object type=&quot;3&quot; unique_id=&quot;12128&quot;&gt;&lt;property id=&quot;20148&quot; value=&quot;5&quot;/&gt;&lt;property id=&quot;20300&quot; value=&quot;Slide 3 - &amp;quot;Technická grafika&amp;quot;&quot;/&gt;&lt;property id=&quot;20307&quot; value=&quot;286&quot;/&gt;&lt;/object&gt;&lt;object type=&quot;3&quot; unique_id=&quot;12129&quot;&gt;&lt;property id=&quot;20148&quot; value=&quot;5&quot;/&gt;&lt;property id=&quot;20300&quot; value=&quot;Slide 4 - &amp;quot;2D CAD&amp;quot;&quot;/&gt;&lt;property id=&quot;20307&quot; value=&quot;287&quot;/&gt;&lt;/object&gt;&lt;object type=&quot;3&quot; unique_id=&quot;12130&quot;&gt;&lt;property id=&quot;20148&quot; value=&quot;5&quot;/&gt;&lt;property id=&quot;20300&quot; value=&quot;Slide 5 - &amp;quot;2D CAD&amp;quot;&quot;/&gt;&lt;property id=&quot;20307&quot; value=&quot;288&quot;/&gt;&lt;/object&gt;&lt;object type=&quot;3&quot; unique_id=&quot;12131&quot;&gt;&lt;property id=&quot;20148&quot; value=&quot;5&quot;/&gt;&lt;property id=&quot;20300&quot; value=&quot;Slide 10 - &amp;quot;3D CAD&amp;quot;&quot;/&gt;&lt;property id=&quot;20307&quot; value=&quot;289&quot;/&gt;&lt;/object&gt;&lt;object type=&quot;3&quot; unique_id=&quot;12132&quot;&gt;&lt;property id=&quot;20148&quot; value=&quot;5&quot;/&gt;&lt;property id=&quot;20300&quot; value=&quot;Slide 11 - &amp;quot;3D CAD&amp;quot;&quot;/&gt;&lt;property id=&quot;20307&quot; value=&quot;290&quot;/&gt;&lt;/object&gt;&lt;object type=&quot;3&quot; unique_id=&quot;12133&quot;&gt;&lt;property id=&quot;20148&quot; value=&quot;5&quot;/&gt;&lt;property id=&quot;20300&quot; value=&quot;Slide 12 - &amp;quot;Porovnání 2D a 3D systémů&amp;quot;&quot;/&gt;&lt;property id=&quot;20307&quot; value=&quot;291&quot;/&gt;&lt;/object&gt;&lt;object type=&quot;3&quot; unique_id=&quot;12134&quot;&gt;&lt;property id=&quot;20148&quot; value=&quot;5&quot;/&gt;&lt;property id=&quot;20300&quot; value=&quot;Slide 13 - &amp;quot;CAD systémy&amp;quot;&quot;/&gt;&lt;property id=&quot;20307&quot; value=&quot;292&quot;/&gt;&lt;/object&gt;&lt;object type=&quot;3&quot; unique_id=&quot;12135&quot;&gt;&lt;property id=&quot;20148&quot; value=&quot;5&quot;/&gt;&lt;property id=&quot;20300&quot; value=&quot;Slide 14 - &amp;quot;CA technologie&amp;quot;&quot;/&gt;&lt;property id=&quot;20307&quot; value=&quot;293&quot;/&gt;&lt;/object&gt;&lt;object type=&quot;3&quot; unique_id=&quot;12136&quot;&gt;&lt;property id=&quot;20148&quot; value=&quot;5&quot;/&gt;&lt;property id=&quot;20300&quot; value=&quot;Slide 15 - &amp;quot;3D CAD a využití digitálních dat&amp;quot;&quot;/&gt;&lt;property id=&quot;20307&quot; value=&quot;294&quot;/&gt;&lt;/object&gt;&lt;object type=&quot;3&quot; unique_id=&quot;13921&quot;&gt;&lt;property id=&quot;20148&quot; value=&quot;5&quot;/&gt;&lt;property id=&quot;20300&quot; value=&quot;Slide 6 - &amp;quot;AutoCAD&amp;quot;&quot;/&gt;&lt;property id=&quot;20307&quot; value=&quot;295&quot;/&gt;&lt;/object&gt;&lt;object type=&quot;3&quot; unique_id=&quot;13922&quot;&gt;&lt;property id=&quot;20148&quot; value=&quot;5&quot;/&gt;&lt;property id=&quot;20300&quot; value=&quot;Slide 7 - &amp;quot;Autodesk&amp;quot;&quot;/&gt;&lt;property id=&quot;20307&quot; value=&quot;297&quot;/&gt;&lt;/object&gt;&lt;object type=&quot;3&quot; unique_id=&quot;13923&quot;&gt;&lt;property id=&quot;20148&quot; value=&quot;5&quot;/&gt;&lt;property id=&quot;20300&quot; value=&quot;Slide 8 - &amp;quot;AutoCAD&amp;quot;&quot;/&gt;&lt;property id=&quot;20307&quot; value=&quot;296&quot;/&gt;&lt;/object&gt;&lt;object type=&quot;3&quot; unique_id=&quot;13924&quot;&gt;&lt;property id=&quot;20148&quot; value=&quot;5&quot;/&gt;&lt;property id=&quot;20300&quot; value=&quot;Slide 9 - &amp;quot;AutoCAD&amp;quot;&quot;/&gt;&lt;property id=&quot;20307&quot; value=&quot;29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461</TotalTime>
  <Words>207</Words>
  <Application>Microsoft Office PowerPoint</Application>
  <PresentationFormat>Předvádění na obrazovce (4:3)</PresentationFormat>
  <Paragraphs>81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4" baseType="lpstr">
      <vt:lpstr>Arial</vt:lpstr>
      <vt:lpstr>Georgia</vt:lpstr>
      <vt:lpstr>Times New Roman</vt:lpstr>
      <vt:lpstr>Trebuchet MS</vt:lpstr>
      <vt:lpstr>Wingdings</vt:lpstr>
      <vt:lpstr>Wingdings 2</vt:lpstr>
      <vt:lpstr>Wingdings 3</vt:lpstr>
      <vt:lpstr>Fazeta</vt:lpstr>
      <vt:lpstr>Počítačový design, modelování a konstruování</vt:lpstr>
      <vt:lpstr>Počítačová podpora konstruování</vt:lpstr>
      <vt:lpstr>Technická grafika</vt:lpstr>
      <vt:lpstr>2D CAD</vt:lpstr>
      <vt:lpstr>2D CAD</vt:lpstr>
      <vt:lpstr>AutoCAD</vt:lpstr>
      <vt:lpstr>Autodesk</vt:lpstr>
      <vt:lpstr>AutoCAD</vt:lpstr>
      <vt:lpstr>AutoCAD</vt:lpstr>
      <vt:lpstr>3D CAD</vt:lpstr>
      <vt:lpstr>3D CAD</vt:lpstr>
      <vt:lpstr>Porovnání 2D a 3D systémů</vt:lpstr>
      <vt:lpstr>CAD systémy</vt:lpstr>
      <vt:lpstr>CA technologie</vt:lpstr>
      <vt:lpstr>3D CAD a využití digitálních dat</vt:lpstr>
      <vt:lpstr>Závěr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Technická grafika</dc:title>
  <dc:creator>admin</dc:creator>
  <cp:lastModifiedBy>Zdenek</cp:lastModifiedBy>
  <cp:revision>46</cp:revision>
  <dcterms:created xsi:type="dcterms:W3CDTF">2012-06-06T10:02:39Z</dcterms:created>
  <dcterms:modified xsi:type="dcterms:W3CDTF">2017-03-22T13:11:49Z</dcterms:modified>
</cp:coreProperties>
</file>