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  <p:sldId id="275" r:id="rId44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4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5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34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972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897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7830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28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874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44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7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1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78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55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95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59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798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59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solicad.com/media/video/01-progecad/videonavody/06-01-01_bod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solicad.com/media/video/01-progecad/videonavody/06-01-02_usecka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solicad.com/media/video/01-progecad/videonavody/06-01-03_obdelnik/index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solicad.com/media/video/01-progecad/videonavody/06-01-04_kruznice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olicad.com/media/video/01-progecad/videonavody/06-02_oznaceni_a_odznaceni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solicad.com/media/video/01-progecad/videonavody/06-03-03_uchop/index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solicad.com/media/video/01-progecad/videonavody/06-04-01_konstrukcni_cara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://solicad.com/media/video/01-progecad/videonavody/06-04-05_krivka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olicad.com/c/progecad-galerie" TargetMode="External"/><Relationship Id="rId2" Type="http://schemas.openxmlformats.org/officeDocument/2006/relationships/hyperlink" Target="http://solicad.com/c/progecad-vide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solicad.com/CZ/2D-CAD-software/progeCAD/progeCAD-ke-stazeni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olicad.com/media/video/01-progecad/videonavody/06-05-01_srafy/index.html" TargetMode="External"/><Relationship Id="rId2" Type="http://schemas.openxmlformats.org/officeDocument/2006/relationships/hyperlink" Target="http://solicad.com/media/video/01-progecad/videonavody/06-04-06_elipsa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hyperlink" Target="http://solicad.com/media/video/01-progecad/videonavody/06-08_text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hyperlink" Target="http://solicad.com/media/video/01-progecad/videonavody/07-02-03_zrcadleni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hyperlink" Target="http://solicad.com/media/video/01-progecad/videonavody/07-02-04_ekvidistanta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hyperlink" Target="http://solicad.com/media/video/01-progecad/videonavody/07-02-05_pole/index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solicad.com/media/video/01-progecad/videonavody/07-02-07_natocit/index.html" TargetMode="External"/><Relationship Id="rId2" Type="http://schemas.openxmlformats.org/officeDocument/2006/relationships/hyperlink" Target="http://solicad.com/media/video/01-progecad/videonavody/07-02-06_posunout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hyperlink" Target="http://solicad.com/media/video/01-progecad/videonavody/07-02-08_meritko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hyperlink" Target="http://solicad.com/media/video/01-progecad/videonavody/07-02-11_prodlouzit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hyperlink" Target="http://solicad.com/media/video/01-progecad/videonavody/07-02-16_zaoblit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hyperlink" Target="http://solicad.com/media/video/01-progecad/videonavody/08-01_modifikace_car/index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solicad.com/media/video/01-progecad/videonavody/08-01_modifikace_car/index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hyperlink" Target="http://solicad.com/media/video/01-progecad/videonavody/09_hladiny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hyperlink" Target="http://solicad.com/media/video/01-progecad/videonavody/10_koty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solicad.com/c/progecad-ke-stazeni?did=2" TargetMode="External"/><Relationship Id="rId2" Type="http://schemas.openxmlformats.org/officeDocument/2006/relationships/hyperlink" Target="http://solicad.com/c/progecad-vide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solicad.com/media/video/01-progecad/videonavody/04-02_pruvodce_vykresem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solicad.com/media/video/01-progecad/videonavody/04-05_prikazovy_radek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olicad.com/media/video/01-progecad/videonavody/04-07_pohyb_ve_vykresu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Počítačový design, modelování a konstruování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2D </a:t>
            </a:r>
            <a:r>
              <a:rPr lang="cs-CZ" dirty="0" smtClean="0"/>
              <a:t>CAD - </a:t>
            </a:r>
            <a:r>
              <a:rPr lang="cs-CZ" dirty="0" err="1" smtClean="0"/>
              <a:t>progeCAD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Kreslení – bod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Bod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pl-PL" altLang="cs-CZ" sz="2000" smtClean="0"/>
              <a:t>1. V panelu </a:t>
            </a:r>
            <a:r>
              <a:rPr lang="pl-PL" altLang="cs-CZ" sz="2000" i="1" smtClean="0"/>
              <a:t>Kreslit - kliknout na Bod.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2. Podívat se do příkazového řádku.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i="1" smtClean="0"/>
              <a:t>3. Nastavení/Více/&lt;Umístění bodu&gt;: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a) pro nastavení napsat </a:t>
            </a:r>
            <a:r>
              <a:rPr lang="cs-CZ" altLang="cs-CZ" sz="2000" i="1" smtClean="0"/>
              <a:t>N a stisknout Enter.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b) pro vícenásobné vložení bodu napsat </a:t>
            </a:r>
            <a:r>
              <a:rPr lang="cs-CZ" altLang="cs-CZ" sz="2000" i="1" smtClean="0"/>
              <a:t>V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i="1" smtClean="0"/>
              <a:t>a stisknout Enter.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i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http://solicad.com/media/video/01-progecad/videonavody/06-01-01_bod/index.html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1571625"/>
            <a:ext cx="18669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50018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0050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Kreslení –čára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Čára</a:t>
            </a:r>
          </a:p>
          <a:p>
            <a:pPr>
              <a:buFont typeface="Wingdings 2" panose="05020102010507070707" pitchFamily="18" charset="2"/>
              <a:buNone/>
            </a:pPr>
            <a:r>
              <a:rPr lang="pl-PL" altLang="cs-CZ" sz="2000" smtClean="0"/>
              <a:t>1.</a:t>
            </a:r>
            <a:r>
              <a:rPr lang="cs-CZ" altLang="cs-CZ" sz="2000" smtClean="0"/>
              <a:t> V panelu </a:t>
            </a:r>
            <a:r>
              <a:rPr lang="cs-CZ" altLang="cs-CZ" sz="2000" i="1" smtClean="0"/>
              <a:t>Kreslit kliknout na Čára.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2. Podívat se do příkazového řádku.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3. Určit začátek úsečky.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4. Pro určení koncového bodu existuje několik možností: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a) kurzorem určit směr úsečky (neklikat), a zároveň do příkazového řádku napsat požadovanou délku a stisknout </a:t>
            </a:r>
            <a:r>
              <a:rPr lang="cs-CZ" altLang="cs-CZ" sz="2000" i="1" smtClean="0"/>
              <a:t>Enter,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b) přes příkazový řádek vybrat např. zkratku pro uhel </a:t>
            </a:r>
            <a:r>
              <a:rPr lang="cs-CZ" altLang="cs-CZ" sz="2000" i="1" smtClean="0"/>
              <a:t>UH, Enter, zadat uhel, Enter, zadat </a:t>
            </a:r>
            <a:r>
              <a:rPr lang="cs-CZ" altLang="cs-CZ" sz="2000" smtClean="0"/>
              <a:t>délku, </a:t>
            </a:r>
            <a:r>
              <a:rPr lang="cs-CZ" altLang="cs-CZ" sz="2000" i="1" smtClean="0"/>
              <a:t>Enter.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Kreslit lze další úsečku napojenou na předchozí, nebo příkaz ukončit pomoci pravého tlačítka myši, </a:t>
            </a:r>
            <a:r>
              <a:rPr lang="cs-CZ" altLang="cs-CZ" sz="2000" i="1" smtClean="0"/>
              <a:t>Enteru nebo Esc.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http://solicad.com/media/video/01-progecad/videonavody/06-01-02_usecka/index.html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50018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052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Kreslení –obdélník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Obdélník</a:t>
            </a:r>
          </a:p>
          <a:p>
            <a:pPr>
              <a:buFont typeface="Wingdings 2" panose="05020102010507070707" pitchFamily="18" charset="2"/>
              <a:buNone/>
            </a:pPr>
            <a:r>
              <a:rPr lang="pl-PL" altLang="cs-CZ" sz="2000" smtClean="0"/>
              <a:t>1. V panelu </a:t>
            </a:r>
            <a:r>
              <a:rPr lang="pl-PL" altLang="cs-CZ" sz="2000" i="1" smtClean="0"/>
              <a:t>Kreslit kliknout na Obdelník.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pl-PL" altLang="cs-CZ" sz="2000" smtClean="0"/>
              <a:t>2. Zadat první roh obdelníku.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pt-BR" altLang="cs-CZ" sz="2000" smtClean="0"/>
              <a:t>3. Pod</a:t>
            </a:r>
            <a:r>
              <a:rPr lang="cs-CZ" altLang="cs-CZ" sz="2000" smtClean="0"/>
              <a:t>ívat</a:t>
            </a:r>
            <a:r>
              <a:rPr lang="pt-BR" altLang="cs-CZ" sz="2000" smtClean="0"/>
              <a:t> se do přikazoveho řadku: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i="1" smtClean="0"/>
              <a:t>Zadat druhý roh obdélníku nebo [Rozměr/Plocha]: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a) Po vybrání </a:t>
            </a:r>
            <a:r>
              <a:rPr lang="cs-CZ" altLang="cs-CZ" sz="2000" i="1" smtClean="0"/>
              <a:t>Rozměr se program ptá na délky ve směru X a Y a následně na orientaci </a:t>
            </a:r>
            <a:r>
              <a:rPr lang="cs-CZ" altLang="cs-CZ" sz="2000" smtClean="0"/>
              <a:t>obdélníku od prvního bodu,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pl-PL" altLang="cs-CZ" sz="2000" smtClean="0"/>
              <a:t>b) po vybrání a zadání plochy se program ptá, podle které strany má dopočítat stranu druhou.</a:t>
            </a:r>
          </a:p>
          <a:p>
            <a:pPr>
              <a:buFont typeface="Wingdings 2" panose="05020102010507070707" pitchFamily="18" charset="2"/>
              <a:buNone/>
            </a:pPr>
            <a:endParaRPr lang="pl-PL" altLang="cs-CZ" sz="2000" smtClean="0"/>
          </a:p>
          <a:p>
            <a:pPr>
              <a:buFont typeface="Wingdings 2" panose="05020102010507070707" pitchFamily="18" charset="2"/>
              <a:buNone/>
            </a:pPr>
            <a:r>
              <a:rPr lang="pl-PL" altLang="cs-CZ" sz="2000" b="1" smtClean="0">
                <a:hlinkClick r:id="rId2"/>
              </a:rPr>
              <a:t>http://solicad.com/media/video/01-progecad/videonavody/06-01-03_obdelnik/index.html</a:t>
            </a:r>
            <a:endParaRPr lang="pl-PL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pl-PL" altLang="cs-CZ" sz="200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	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50018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408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Kreslení –kružnice, oblouk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Kružnice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1. V panelu </a:t>
            </a:r>
            <a:r>
              <a:rPr lang="cs-CZ" altLang="cs-CZ" sz="2000" i="1" smtClean="0"/>
              <a:t>Kreslit kliknout na Kružnice </a:t>
            </a:r>
            <a:r>
              <a:rPr lang="cs-CZ" altLang="cs-CZ" sz="2000" smtClean="0"/>
              <a:t>a z podseznamu vybrat možnost Střed-Poloměr.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2. Zadat střed.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3. Průměr/&lt;Poloměr&gt;: zadat poloměr, nebo přepnout na Průměr.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	Další možností je vybrat způsob kreslení kružnice pod nabídkou </a:t>
            </a:r>
            <a:r>
              <a:rPr lang="cs-CZ" altLang="cs-CZ" sz="2000" i="1" smtClean="0"/>
              <a:t>Kresli → Kružnice. </a:t>
            </a:r>
            <a:r>
              <a:rPr lang="cs-CZ" altLang="cs-CZ" sz="2000" smtClean="0"/>
              <a:t>	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Oblouk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	U oblouku jsou podobné možnosti kreslení jako u kružnice (nebo možnost výběru z menu </a:t>
            </a:r>
            <a:r>
              <a:rPr lang="cs-CZ" altLang="cs-CZ" sz="2000" i="1" smtClean="0"/>
              <a:t>Kresli → Oblouk).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http://solicad.com/media/video/01-progecad/videonavody/06-01-04_kruznice/index.html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368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514475"/>
            <a:ext cx="35718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4357688"/>
            <a:ext cx="300037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97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Označování prvků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smtClean="0"/>
              <a:t>Prvky lze označit</a:t>
            </a:r>
            <a:r>
              <a:rPr lang="cs-CZ" altLang="cs-CZ" sz="2000" smtClean="0"/>
              <a:t>: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a) Kliknutím – klikáním na jednotlivé prvky levým tlačítkem myši.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b) Tažením – kliknutím do prostoru a tažením obdélníku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zleva doprava lze označit prvky k výběru.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c) Klávesovou zkratkou – pomoci </a:t>
            </a:r>
            <a:r>
              <a:rPr lang="cs-CZ" altLang="cs-CZ" sz="2000" i="1" smtClean="0"/>
              <a:t>Ctrl + A lze označit všechny prvky ve výkresu.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b="1" i="1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Pro úplné zrušení všech vybraných prvků je třeba stisknout - </a:t>
            </a:r>
            <a:r>
              <a:rPr lang="cs-CZ" altLang="cs-CZ" sz="2000" i="1" smtClean="0"/>
              <a:t>Esc.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Smazaní vybraných prvků proběhne stiskem – </a:t>
            </a:r>
            <a:r>
              <a:rPr lang="cs-CZ" altLang="cs-CZ" sz="2000" i="1" smtClean="0"/>
              <a:t>delete </a:t>
            </a:r>
            <a:r>
              <a:rPr lang="cs-CZ" altLang="cs-CZ" sz="2000" smtClean="0"/>
              <a:t>na klávesnici.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http://solicad.com/media/video/01-progecad/videonavody/06-02_oznaceni_a_odznaceni/index.html</a:t>
            </a:r>
            <a:endParaRPr lang="cs-CZ" altLang="cs-CZ" sz="2000" b="1" smtClean="0"/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</p:spTree>
    <p:extLst>
      <p:ext uri="{BB962C8B-B14F-4D97-AF65-F5344CB8AC3E}">
        <p14:creationId xmlns:p14="http://schemas.microsoft.com/office/powerpoint/2010/main" val="1158171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Pomocné funkce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pl-PL" altLang="cs-CZ" sz="2000" smtClean="0"/>
              <a:t>	Tlačitka pomocných funkcí se nachází v pravem dolním rohu programu na stavovem </a:t>
            </a:r>
            <a:r>
              <a:rPr lang="cs-CZ" altLang="cs-CZ" sz="2000" smtClean="0"/>
              <a:t>řádku. Kliknutím se zapínají/vypínají (stisknutá tlačítka jsou aktivní) :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i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Pravým tlačítkem myši se provádí výběr v rámci dané funkce</a:t>
            </a:r>
            <a:r>
              <a:rPr lang="cs-CZ" altLang="cs-CZ" sz="2000" i="1" smtClean="0"/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Stavový řádek se vypíná/zapíná klávesou </a:t>
            </a:r>
            <a:r>
              <a:rPr lang="cs-CZ" altLang="cs-CZ" sz="2000" i="1" smtClean="0"/>
              <a:t>F10.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i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http://solicad.com/media/video/01-progecad/videonavody/06-03-03_uchop/index.html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852738"/>
            <a:ext cx="5513387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130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Pomocné funkce – kolmo a úchop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Kolmo</a:t>
            </a:r>
            <a:r>
              <a:rPr lang="cs-CZ" altLang="cs-CZ" sz="2000" dirty="0" smtClean="0"/>
              <a:t>	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Při zapnuté funkci kolmo program nedovolí kreslit v žádném jiném směru než pod uhlem 90° a jeho násobcích (kl. zkratka F8).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Úchop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Funkce </a:t>
            </a:r>
            <a:r>
              <a:rPr lang="cs-CZ" altLang="cs-CZ" sz="2000" i="1" dirty="0" smtClean="0"/>
              <a:t>ÚCHOP přichytává zadávané body </a:t>
            </a:r>
            <a:r>
              <a:rPr lang="cs-CZ" altLang="cs-CZ" sz="2000" dirty="0" smtClean="0"/>
              <a:t>k nejbližšímu nakreslenému bodu.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Na výběr je několik možnosti : 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3286125"/>
            <a:ext cx="3992562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803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Pomocné funkce –úchop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Koncový – ke koncovému bodu.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Nejblíže – k nejbližšímu bodu.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Kolmo – kolmice k úsečce.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Kvadrant – k vrcholovým bodům kružnice, oblouku.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Referenční – k referenčnímu bodu bloku.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Střed – ke středu kružnice, oblouku.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Polovina – k polovině úsečky, oblouku.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Bod – uchop k bodu.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Tečna – tečně ke kružnici, oblouku.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Rovnoběžně – úchop rovnoběžně k úsečce.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Průsečík – k existujícímu nebo zdánlivému průsečíku.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785498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Kreslení – konstrukční čára, polyčára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400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	</a:t>
            </a:r>
            <a:endParaRPr lang="cs-CZ" altLang="cs-CZ" sz="20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5000" b="1" dirty="0" smtClean="0"/>
              <a:t>Konstrukční čára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5000" dirty="0" smtClean="0"/>
              <a:t>	Je pomocná přímka pro kreslení a konstruování (je určena úhlem a bodem nebo dvěma body).</a:t>
            </a:r>
            <a:endParaRPr lang="cs-CZ" altLang="cs-CZ" sz="5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50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5000" b="1" dirty="0" err="1" smtClean="0"/>
              <a:t>Polyčára</a:t>
            </a:r>
            <a:endParaRPr lang="cs-CZ" altLang="cs-CZ" sz="50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5000" dirty="0" smtClean="0"/>
              <a:t>	Kombinuje kreslení úseček a oblouků, všechny čáry tvoří jeden prvek. Mezi úsečkou a obloukem se přepíná pomocí příkazové řádky (o/ú).</a:t>
            </a:r>
            <a:endParaRPr lang="cs-CZ" altLang="cs-CZ" sz="50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5000" b="1" dirty="0" smtClean="0">
                <a:hlinkClick r:id="rId2"/>
              </a:rPr>
              <a:t>http://solicad.com/media/video/01-progecad/videonavody/06-04-01_konstrukcni_cara/index.html</a:t>
            </a:r>
            <a:endParaRPr lang="cs-CZ" altLang="cs-CZ" sz="1600" dirty="0" smtClean="0"/>
          </a:p>
        </p:txBody>
      </p:sp>
      <p:pic>
        <p:nvPicPr>
          <p:cNvPr id="4301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831181"/>
            <a:ext cx="39338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1" y="2623991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933056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051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Mnohoúhelník, spline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4854153"/>
          </a:xfrm>
        </p:spPr>
        <p:txBody>
          <a:bodyPr>
            <a:normAutofit fontScale="925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Mnohoúhelník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Při kreslení mnohoúhelníku se určujete počet stran, středový a vrcholový bod (lze nakreslit i rovnostranný trojúhelník).	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2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Revizní bublina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dirty="0" smtClean="0"/>
              <a:t>Bublina slouží k zvýraznění změn.</a:t>
            </a:r>
            <a:endParaRPr lang="cs-CZ" altLang="cs-CZ" sz="22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2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Křivka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Konstrukce (</a:t>
            </a:r>
            <a:r>
              <a:rPr lang="cs-CZ" altLang="cs-CZ" sz="2200" dirty="0" err="1" smtClean="0"/>
              <a:t>spline</a:t>
            </a:r>
            <a:r>
              <a:rPr lang="cs-CZ" altLang="cs-CZ" sz="2200" dirty="0" smtClean="0"/>
              <a:t>) křivky spočívá v definování řídících bodů křivky. Pro ukončení a vykreslení křivky se stiskne opakovaně pravé tlačítko myši. Pro vytvoření uzavřené křivky slouží příkaz </a:t>
            </a:r>
            <a:r>
              <a:rPr lang="cs-CZ" altLang="cs-CZ" sz="2200" i="1" dirty="0" smtClean="0"/>
              <a:t>Zavřít (Z)</a:t>
            </a:r>
            <a:r>
              <a:rPr lang="cs-CZ" altLang="cs-CZ" sz="2200" dirty="0" smtClean="0"/>
              <a:t>. Křivka se používá např. k přerušení obrazu.</a:t>
            </a:r>
            <a:endParaRPr lang="cs-CZ" altLang="cs-CZ" sz="22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>
                <a:hlinkClick r:id="rId2"/>
              </a:rPr>
              <a:t>http://solicad.com/media/video/01-progecad/videonavody/06-04-05_krivka/index.html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  <p:pic>
        <p:nvPicPr>
          <p:cNvPr id="4403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1500188"/>
            <a:ext cx="300038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3000375"/>
            <a:ext cx="3000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4071938"/>
            <a:ext cx="300038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07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  <a:latin typeface="Arial" panose="020B0604020202020204" pitchFamily="34" charset="0"/>
              </a:rPr>
              <a:t>Úvod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 smtClean="0">
                <a:solidFill>
                  <a:srgbClr val="FF0000"/>
                </a:solidFill>
              </a:rPr>
              <a:t>Manuál: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dirty="0" smtClean="0"/>
              <a:t>Instruktážní videa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dirty="0" smtClean="0">
                <a:hlinkClick r:id="rId2"/>
              </a:rPr>
              <a:t>http://solicad.com/c/progecad-videa</a:t>
            </a:r>
            <a:endParaRPr lang="cs-CZ" altLang="cs-CZ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dirty="0" smtClean="0"/>
              <a:t>Galerie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dirty="0" smtClean="0">
                <a:hlinkClick r:id="rId3"/>
              </a:rPr>
              <a:t>http://solicad.com/c/progecad-galerie</a:t>
            </a:r>
            <a:endParaRPr lang="cs-CZ" altLang="cs-CZ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dirty="0" smtClean="0"/>
              <a:t>Odkaz ke stažení (</a:t>
            </a:r>
            <a:r>
              <a:rPr lang="cs-CZ" altLang="cs-CZ" sz="2400" dirty="0" err="1" smtClean="0"/>
              <a:t>progeCAD</a:t>
            </a:r>
            <a:r>
              <a:rPr lang="cs-CZ" altLang="cs-CZ" sz="2400" dirty="0" smtClean="0"/>
              <a:t> Professional)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dirty="0" smtClean="0">
                <a:hlinkClick r:id="rId4"/>
              </a:rPr>
              <a:t>http://www.solicad.com/CZ/2D-CAD-software/progeCAD/progeCAD-ke-stazeni</a:t>
            </a:r>
            <a:endParaRPr lang="cs-CZ" altLang="cs-CZ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8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8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  <p:pic>
        <p:nvPicPr>
          <p:cNvPr id="25604" name="Picture 5" descr="progeCAD Professional pro škol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348880"/>
            <a:ext cx="28575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719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Elipsa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5070177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Elipsa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Při tvorbě elipsy je třeba definovat dva konce x-ové osy (orientaci) a konec y-</a:t>
            </a:r>
            <a:r>
              <a:rPr lang="cs-CZ" altLang="cs-CZ" sz="2000" dirty="0" err="1" smtClean="0"/>
              <a:t>ové</a:t>
            </a:r>
            <a:r>
              <a:rPr lang="cs-CZ" altLang="cs-CZ" sz="2000" dirty="0" smtClean="0"/>
              <a:t> osy elipsy (zploštění).	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Eliptický oblouk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Obdoba kreslení elipsy, ale navíc je třeba určit počáteční a koncový bod oblouku.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>
                <a:hlinkClick r:id="rId2"/>
              </a:rPr>
              <a:t>http://solicad.com/media/video/01-progecad/videonavody/06-04-06_elipsa/index.html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Šrafy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>
                <a:hlinkClick r:id="rId3"/>
              </a:rPr>
              <a:t>http://solicad.com/media/video/01-progecad/videonavody/06-05-01_srafy/index.html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  <p:pic>
        <p:nvPicPr>
          <p:cNvPr id="4506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571625"/>
            <a:ext cx="3000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140968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5445224"/>
            <a:ext cx="300038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2419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Šrafování, oblast, rozlož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Šrafy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K šrafování lze použít příkaz v panelu </a:t>
            </a:r>
            <a:r>
              <a:rPr lang="cs-CZ" altLang="cs-CZ" sz="2000" i="1" smtClean="0"/>
              <a:t>kreslit</a:t>
            </a:r>
            <a:r>
              <a:rPr lang="cs-CZ" altLang="cs-CZ" sz="2000" smtClean="0"/>
              <a:t> nebo v menu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i="1" smtClean="0"/>
              <a:t>kresli</a:t>
            </a:r>
            <a:r>
              <a:rPr lang="cs-CZ" altLang="cs-CZ" sz="2000" smtClean="0"/>
              <a:t> vybrat položku </a:t>
            </a:r>
            <a:r>
              <a:rPr lang="cs-CZ" altLang="cs-CZ" sz="2000" i="1" smtClean="0"/>
              <a:t>šrafy.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Následně</a:t>
            </a:r>
            <a:r>
              <a:rPr lang="cs-CZ" altLang="cs-CZ" sz="2000" i="1" smtClean="0"/>
              <a:t> je třeba zadat plochu nebo vybrat entity a potvrdit</a:t>
            </a:r>
            <a:r>
              <a:rPr lang="cs-CZ" altLang="cs-CZ" sz="2000" smtClean="0"/>
              <a:t>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i="1" smtClean="0"/>
              <a:t>Vlastnosti vzoru – </a:t>
            </a:r>
            <a:r>
              <a:rPr lang="cs-CZ" altLang="cs-CZ" sz="2000" smtClean="0"/>
              <a:t>měřítko, úhel.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i="1" smtClean="0"/>
              <a:t>Vzor</a:t>
            </a:r>
            <a:r>
              <a:rPr lang="cs-CZ" altLang="cs-CZ" sz="2000" smtClean="0"/>
              <a:t> - typ šrafu.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smtClean="0"/>
              <a:t>Oblast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Slouží ke spojení vzájemně se dotýkajících čar v jeden prvek.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i="1" smtClean="0"/>
              <a:t>- nejprve je třeba vybrat prvky, které tvoří danou entitu!</a:t>
            </a:r>
          </a:p>
          <a:p>
            <a:pPr algn="just">
              <a:buFontTx/>
              <a:buChar char="-"/>
            </a:pPr>
            <a:endParaRPr lang="cs-CZ" altLang="cs-CZ" sz="2000" i="1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Rozložení entity na základní prvky je možné provést pomocí </a:t>
            </a:r>
            <a:r>
              <a:rPr lang="cs-CZ" altLang="cs-CZ" sz="2000" i="1" smtClean="0"/>
              <a:t>modifikace – rozložit </a:t>
            </a:r>
            <a:r>
              <a:rPr lang="cs-CZ" altLang="cs-CZ" sz="2000" smtClean="0"/>
              <a:t>nebo</a:t>
            </a:r>
            <a:r>
              <a:rPr lang="cs-CZ" altLang="cs-CZ" sz="2000" i="1" smtClean="0"/>
              <a:t> ikonou rozlož.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4608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57162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412875"/>
            <a:ext cx="1527175" cy="415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4143375"/>
            <a:ext cx="3000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9840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Text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Jednořádkový text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Text se vytvoří pomocí menu </a:t>
            </a:r>
            <a:r>
              <a:rPr lang="cs-CZ" altLang="cs-CZ" sz="2000" i="1" dirty="0" smtClean="0"/>
              <a:t>kresli-text. </a:t>
            </a:r>
            <a:r>
              <a:rPr lang="cs-CZ" altLang="cs-CZ" sz="2000" dirty="0" smtClean="0"/>
              <a:t>K vytvoření jednořádkového textu se zadává bod vložení, velikost textu, směr textu a samotný text.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Úpravu textu je možné provést </a:t>
            </a:r>
            <a:r>
              <a:rPr lang="cs-CZ" altLang="cs-CZ" sz="2000" dirty="0" err="1" smtClean="0"/>
              <a:t>poklikaním</a:t>
            </a:r>
            <a:r>
              <a:rPr lang="cs-CZ" altLang="cs-CZ" sz="2000" dirty="0" smtClean="0"/>
              <a:t> na text, otevře se editace textu.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Víceřádkový text (</a:t>
            </a:r>
            <a:r>
              <a:rPr lang="cs-CZ" altLang="cs-CZ" sz="2000" b="1" dirty="0" err="1" smtClean="0"/>
              <a:t>multitext</a:t>
            </a:r>
            <a:r>
              <a:rPr lang="cs-CZ" altLang="cs-CZ" sz="2000" b="1" dirty="0" smtClean="0"/>
              <a:t>)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Slouží pro psaní delších textů (v nastavení lze měnit barvu, velikost a druh písma). Pro vyvolání funkce </a:t>
            </a:r>
            <a:r>
              <a:rPr lang="cs-CZ" altLang="cs-CZ" sz="2000" dirty="0" err="1" smtClean="0"/>
              <a:t>multi</a:t>
            </a:r>
            <a:r>
              <a:rPr lang="cs-CZ" altLang="cs-CZ" sz="2000" dirty="0" smtClean="0"/>
              <a:t>-text se používá</a:t>
            </a:r>
            <a:r>
              <a:rPr lang="cs-CZ" altLang="cs-CZ" sz="2000" i="1" dirty="0" smtClean="0"/>
              <a:t> ikona </a:t>
            </a:r>
            <a:r>
              <a:rPr lang="cs-CZ" altLang="cs-CZ" sz="2000" dirty="0" smtClean="0"/>
              <a:t>na panelu kresli nebo menu </a:t>
            </a:r>
            <a:r>
              <a:rPr lang="cs-CZ" altLang="cs-CZ" sz="2000" i="1" dirty="0" smtClean="0"/>
              <a:t>kreslit-text-víceřádkový text.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dirty="0" smtClean="0">
                <a:hlinkClick r:id="rId2"/>
              </a:rPr>
              <a:t>http://solicad.com/media/video/01-progecad/videonavody/06-08_text/index.html</a:t>
            </a:r>
            <a:endParaRPr lang="cs-CZ" altLang="cs-CZ" sz="2000" b="1" dirty="0" smtClean="0"/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  <p:pic>
        <p:nvPicPr>
          <p:cNvPr id="4710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62877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02" y="1131887"/>
            <a:ext cx="2771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813175"/>
            <a:ext cx="3095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70763"/>
            <a:ext cx="3995738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389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Panel modifikovat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4926161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>
                <a:solidFill>
                  <a:srgbClr val="FF0000"/>
                </a:solidFill>
              </a:rPr>
              <a:t>Panel Modifikovat </a:t>
            </a:r>
            <a:r>
              <a:rPr lang="cs-CZ" altLang="cs-CZ" sz="2200" dirty="0" smtClean="0"/>
              <a:t>- obsahuje příkazy: smazat, kopie, zrcadlení, </a:t>
            </a:r>
            <a:r>
              <a:rPr lang="cs-CZ" altLang="cs-CZ" sz="2200" dirty="0" err="1" smtClean="0"/>
              <a:t>ekvidistanta</a:t>
            </a:r>
            <a:r>
              <a:rPr lang="cs-CZ" altLang="cs-CZ" sz="2200" dirty="0" smtClean="0"/>
              <a:t>, pole, posunout, natočit, měřítko, natáhnout, oříznout, prodluž, přerušit v bodě, přeruš, spojit, zkosení, zaoblení a rozložit.</a:t>
            </a:r>
            <a:endParaRPr lang="cs-CZ" altLang="cs-CZ" sz="22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200" i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200" i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2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Smazat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dirty="0" smtClean="0"/>
              <a:t>Smaže vybrané prvky (nebo na klávesnici </a:t>
            </a:r>
            <a:r>
              <a:rPr lang="cs-CZ" altLang="cs-CZ" sz="2200" dirty="0" err="1" smtClean="0"/>
              <a:t>delete</a:t>
            </a:r>
            <a:r>
              <a:rPr lang="cs-CZ" altLang="cs-CZ" sz="2200" dirty="0" smtClean="0"/>
              <a:t>).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2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Kopie</a:t>
            </a:r>
            <a:r>
              <a:rPr lang="cs-CZ" altLang="cs-CZ" sz="2200" dirty="0" smtClean="0"/>
              <a:t>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dirty="0" smtClean="0"/>
              <a:t>Zkopíruje vybrané prvky (</a:t>
            </a:r>
            <a:r>
              <a:rPr lang="cs-CZ" altLang="cs-CZ" sz="2200" dirty="0" err="1" smtClean="0"/>
              <a:t>ctrl+C</a:t>
            </a:r>
            <a:r>
              <a:rPr lang="cs-CZ" altLang="cs-CZ" sz="2200" dirty="0" smtClean="0"/>
              <a:t> a </a:t>
            </a:r>
            <a:r>
              <a:rPr lang="cs-CZ" altLang="cs-CZ" sz="2200" dirty="0" err="1" smtClean="0"/>
              <a:t>ctrl+V</a:t>
            </a:r>
            <a:r>
              <a:rPr lang="cs-CZ" altLang="cs-CZ" sz="2200" dirty="0" smtClean="0"/>
              <a:t>).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Zrcadlení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>
                <a:hlinkClick r:id="rId2"/>
              </a:rPr>
              <a:t>http://solicad.com/media/video/01-progecad/videonavody/07-02-03_zrcadleni/index.html</a:t>
            </a:r>
            <a:endParaRPr lang="cs-CZ" altLang="cs-CZ" sz="22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  <p:pic>
        <p:nvPicPr>
          <p:cNvPr id="481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34192"/>
            <a:ext cx="39338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887" y="3387567"/>
            <a:ext cx="3000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156" y="4503737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3614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Zrcadlení a ekvidistanta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4854153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Zrcadlení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Vytvoří zrcadlovou kopii původního prvku podle zadané osy.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K provedení příkazu je třeba provést výběr prvků pro zrcadlení. U</a:t>
            </a:r>
            <a:r>
              <a:rPr lang="pl-PL" altLang="cs-CZ" sz="2200" dirty="0" smtClean="0"/>
              <a:t>rčit počatek a konec čáry (osy), podle které se ozrcadelní provede. </a:t>
            </a:r>
            <a:endParaRPr lang="cs-CZ" altLang="cs-CZ" sz="2200" dirty="0" smtClean="0"/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2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err="1" smtClean="0"/>
              <a:t>Ekvidistanta</a:t>
            </a:r>
            <a:r>
              <a:rPr lang="cs-CZ" altLang="cs-CZ" sz="2200" dirty="0" smtClean="0"/>
              <a:t>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Příkaz </a:t>
            </a:r>
            <a:r>
              <a:rPr lang="cs-CZ" altLang="cs-CZ" sz="2200" dirty="0" err="1" smtClean="0"/>
              <a:t>ekvidistanta</a:t>
            </a:r>
            <a:r>
              <a:rPr lang="cs-CZ" altLang="cs-CZ" sz="2200" dirty="0" smtClean="0"/>
              <a:t> vytvoří kopii podle vybrané čáry posunutou o určitou vzdálenost. Po spuštění funkce je třeba určit vzdálenost nové čáry od čáry původní.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Začne se výběrem kopírovaných prvků (pokud nebyly vybrány před spuštěním funkce). Následným kliknutím do prostoru se </a:t>
            </a:r>
            <a:r>
              <a:rPr lang="pl-PL" altLang="cs-CZ" sz="2200" dirty="0" smtClean="0"/>
              <a:t>určí strana, na kterou se ma kopie vytvořit.</a:t>
            </a:r>
            <a:endParaRPr lang="cs-CZ" altLang="cs-CZ" sz="22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 smtClean="0">
                <a:hlinkClick r:id="rId2"/>
              </a:rPr>
              <a:t>http://solicad.com/media/video/01-progecad/videonavody/07-02-04_ekvidistanta/index.html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  <p:pic>
        <p:nvPicPr>
          <p:cNvPr id="491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57162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3286125"/>
            <a:ext cx="3000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369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Modifikovat – pole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	</a:t>
            </a:r>
            <a:endParaRPr lang="cs-CZ" altLang="cs-CZ" sz="20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Pole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 Pomocí  příkazu pole lze rozkopírovat prvky do obdélníkového nebo kruhového pole.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4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16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1600" dirty="0" smtClean="0"/>
              <a:t> </a:t>
            </a:r>
          </a:p>
        </p:txBody>
      </p:sp>
      <p:pic>
        <p:nvPicPr>
          <p:cNvPr id="1434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43063"/>
            <a:ext cx="39338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3573016"/>
            <a:ext cx="4386263" cy="315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1" y="3576191"/>
            <a:ext cx="4381500" cy="315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428875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781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Pole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sz="2000" b="1" dirty="0" smtClean="0"/>
              <a:t>Pole - obdélníkové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Nejprve se provede výběr </a:t>
            </a:r>
            <a:r>
              <a:rPr lang="it-IT" sz="2000" dirty="0" smtClean="0"/>
              <a:t>prvk</a:t>
            </a:r>
            <a:r>
              <a:rPr lang="cs-CZ" sz="2000" dirty="0" smtClean="0"/>
              <a:t>ů</a:t>
            </a:r>
            <a:r>
              <a:rPr lang="it-IT" sz="2000" dirty="0" smtClean="0"/>
              <a:t> pro kop</a:t>
            </a:r>
            <a:r>
              <a:rPr lang="cs-CZ" sz="2000" dirty="0" smtClean="0"/>
              <a:t>í</a:t>
            </a:r>
            <a:r>
              <a:rPr lang="it-IT" sz="2000" dirty="0" smtClean="0"/>
              <a:t>rovan</a:t>
            </a:r>
            <a:r>
              <a:rPr lang="cs-CZ" sz="2000" dirty="0" smtClean="0"/>
              <a:t>í</a:t>
            </a:r>
            <a:r>
              <a:rPr lang="it-IT" sz="2000" dirty="0" smtClean="0"/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Spustí se funkce </a:t>
            </a:r>
            <a:r>
              <a:rPr lang="cs-CZ" sz="2000" i="1" dirty="0" smtClean="0"/>
              <a:t>POLE (v horním menu nebo na panelu modifikovat).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Vyplní se požadovaný počet řad, sloupců a rozteče řádků a sloupců. Pro rozteče se mohou použít pomocná tlačítka.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Klikne se na </a:t>
            </a:r>
            <a:r>
              <a:rPr lang="cs-CZ" sz="2000" i="1" dirty="0" smtClean="0"/>
              <a:t>Náhled, a pokud rozmístění odpovídá představám, výběr se potvrdí. </a:t>
            </a:r>
            <a:r>
              <a:rPr lang="cs-CZ" sz="2000" dirty="0" smtClean="0"/>
              <a:t>V opačném případě se provede příkaz </a:t>
            </a:r>
            <a:r>
              <a:rPr lang="cs-CZ" sz="2000" i="1" dirty="0" smtClean="0"/>
              <a:t>Edituj.</a:t>
            </a: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>
              <a:hlinkClick r:id="rId2"/>
            </a:endParaRP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2000" b="1" dirty="0" smtClean="0">
                <a:hlinkClick r:id="rId2"/>
              </a:rPr>
              <a:t>http</a:t>
            </a:r>
            <a:r>
              <a:rPr lang="cs-CZ" sz="2000" b="1" dirty="0">
                <a:hlinkClick r:id="rId2"/>
              </a:rPr>
              <a:t>://</a:t>
            </a:r>
            <a:r>
              <a:rPr lang="cs-CZ" sz="2000" b="1" dirty="0" smtClean="0">
                <a:hlinkClick r:id="rId2"/>
              </a:rPr>
              <a:t>solicad.com/media/video/01-progecad/videonavody/07-02-05_pole/index.html</a:t>
            </a: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179472"/>
            <a:ext cx="2293937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28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Pole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sz="2000" b="1" dirty="0" smtClean="0"/>
              <a:t>Pole - kruhové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Provede se výběr </a:t>
            </a:r>
            <a:r>
              <a:rPr lang="it-IT" sz="2000" dirty="0" smtClean="0"/>
              <a:t>prvk</a:t>
            </a:r>
            <a:r>
              <a:rPr lang="cs-CZ" sz="2000" dirty="0" smtClean="0"/>
              <a:t>ů</a:t>
            </a:r>
            <a:r>
              <a:rPr lang="it-IT" sz="2000" dirty="0" smtClean="0"/>
              <a:t> pro kop</a:t>
            </a:r>
            <a:r>
              <a:rPr lang="cs-CZ" sz="2000" dirty="0" smtClean="0"/>
              <a:t>í</a:t>
            </a:r>
            <a:r>
              <a:rPr lang="it-IT" sz="2000" dirty="0" smtClean="0"/>
              <a:t>rov</a:t>
            </a:r>
            <a:r>
              <a:rPr lang="cs-CZ" sz="2000" dirty="0" smtClean="0"/>
              <a:t>á</a:t>
            </a:r>
            <a:r>
              <a:rPr lang="it-IT" sz="2000" dirty="0" smtClean="0"/>
              <a:t>n</a:t>
            </a:r>
            <a:r>
              <a:rPr lang="cs-CZ" sz="2000" dirty="0" smtClean="0"/>
              <a:t>í</a:t>
            </a:r>
            <a:r>
              <a:rPr lang="it-IT" sz="2000" dirty="0" smtClean="0"/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Spustí se funkce </a:t>
            </a:r>
            <a:r>
              <a:rPr lang="cs-CZ" sz="2000" i="1" dirty="0" smtClean="0"/>
              <a:t>POLE (v horním menu nebo na panelu modifikovat).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Přepne se na </a:t>
            </a:r>
            <a:r>
              <a:rPr lang="cs-CZ" sz="2000" i="1" dirty="0" smtClean="0"/>
              <a:t>kruhové pole.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Určí se </a:t>
            </a:r>
            <a:r>
              <a:rPr lang="cs-CZ" sz="2000" i="1" dirty="0" smtClean="0"/>
              <a:t>střed rotace pole</a:t>
            </a:r>
            <a:r>
              <a:rPr lang="cs-CZ" sz="2000" dirty="0" smtClean="0"/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Vyplní se požadovaný </a:t>
            </a:r>
            <a:r>
              <a:rPr lang="cs-CZ" sz="2000" i="1" dirty="0" smtClean="0"/>
              <a:t>počet elementů</a:t>
            </a:r>
            <a:r>
              <a:rPr lang="cs-CZ" sz="2000" dirty="0" smtClean="0"/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pl-PL" sz="2000" dirty="0" smtClean="0"/>
              <a:t>Podle potřeby se zatrhne výběr </a:t>
            </a:r>
            <a:r>
              <a:rPr lang="pl-PL" sz="2000" i="1" dirty="0" smtClean="0"/>
              <a:t>Rotuj objekty.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Klikne se na </a:t>
            </a:r>
            <a:r>
              <a:rPr lang="cs-CZ" sz="2000" i="1" dirty="0" smtClean="0"/>
              <a:t>Náhled, a pokud rozmístění odpovídá představám, výběr se potvrdí. </a:t>
            </a:r>
            <a:r>
              <a:rPr lang="cs-CZ" sz="2000" dirty="0" smtClean="0"/>
              <a:t>V opačném případě se provede příkaz </a:t>
            </a:r>
            <a:r>
              <a:rPr lang="cs-CZ" sz="2000" i="1" dirty="0" smtClean="0"/>
              <a:t>Edituj.</a:t>
            </a: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44864"/>
            <a:ext cx="171450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56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Posunout, natočit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Posunout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Funkce posunout se využívá k posunutí jednoho nebo více prvků. Po vybrání prvků a spuštění funkce je třeba vybrat </a:t>
            </a:r>
            <a:r>
              <a:rPr lang="pl-PL" altLang="cs-CZ" sz="2000" smtClean="0"/>
              <a:t>základní bod, podle kterého se prvky posunují. </a:t>
            </a:r>
            <a:r>
              <a:rPr lang="cs-CZ" altLang="cs-CZ" sz="2000" smtClean="0"/>
              <a:t>	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http://solicad.com/media/video/01-progecad/videonavody/07-02-06_posunout/index.html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Natočit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Příkaz slouží k natáčení prvků kolem vybraného bodu o určitý úhel.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3"/>
              </a:rPr>
              <a:t>http://solicad.com/media/video/01-progecad/videonavody/07-02-07_natocit/index.html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909" y="1531461"/>
            <a:ext cx="300037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908" y="4149080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65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Měřítko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sz="2000" b="1" dirty="0" smtClean="0"/>
              <a:t>Měřítko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2000" dirty="0" smtClean="0"/>
              <a:t>Slouží ke změně velikosti vybraných prvků v určitém poměru.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Provede se výběr prvků,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spustí se </a:t>
            </a:r>
            <a:r>
              <a:rPr lang="cs-CZ" sz="2000" i="1" dirty="0" smtClean="0"/>
              <a:t>Měřítko</a:t>
            </a:r>
            <a:r>
              <a:rPr lang="cs-CZ" sz="2000" dirty="0" smtClean="0"/>
              <a:t>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vybere se referenční bod (vůči tomuto bodu se bude zvětšovat/zmenšovat),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 smtClean="0"/>
              <a:t>do příkazového řádku se zapíše číselně hodnota zvětšení/zmenšení:</a:t>
            </a:r>
          </a:p>
          <a:p>
            <a:pPr marL="457200" indent="-457200">
              <a:buFont typeface="Wingdings 2" panose="05020102010507070707" pitchFamily="18" charset="2"/>
              <a:buNone/>
              <a:defRPr/>
            </a:pPr>
            <a:r>
              <a:rPr lang="cs-CZ" sz="2000" dirty="0" smtClean="0"/>
              <a:t>Zvětšení: 1.5; 2; 5; 10; …</a:t>
            </a:r>
          </a:p>
          <a:p>
            <a:pPr marL="457200" indent="-457200">
              <a:buFont typeface="Wingdings 2" panose="05020102010507070707" pitchFamily="18" charset="2"/>
              <a:buNone/>
              <a:defRPr/>
            </a:pPr>
            <a:r>
              <a:rPr lang="cs-CZ" sz="2000" dirty="0" smtClean="0"/>
              <a:t>Zmenšení: 0.5; 0.3; 0.15; …</a:t>
            </a:r>
          </a:p>
          <a:p>
            <a:pPr marL="457200" indent="-457200">
              <a:buFont typeface="Wingdings 2" panose="05020102010507070707" pitchFamily="18" charset="2"/>
              <a:buNone/>
              <a:defRPr/>
            </a:pPr>
            <a:r>
              <a:rPr lang="cs-CZ" sz="2000" dirty="0" smtClean="0"/>
              <a:t>(Pozor u desetinných míst je třeba používat desetinou tečku</a:t>
            </a:r>
            <a:r>
              <a:rPr lang="cs-CZ" sz="2000" i="1" dirty="0" smtClean="0"/>
              <a:t>).</a:t>
            </a:r>
            <a:endParaRPr lang="cs-CZ" sz="2000" dirty="0" smtClean="0"/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2000" b="1" dirty="0">
                <a:hlinkClick r:id="rId2"/>
              </a:rPr>
              <a:t>http://</a:t>
            </a:r>
            <a:r>
              <a:rPr lang="cs-CZ" sz="2000" b="1" dirty="0" smtClean="0">
                <a:hlinkClick r:id="rId2"/>
              </a:rPr>
              <a:t>solicad.com/media/video/01-progecad/videonavody/07-02-08_meritko/index.html</a:t>
            </a: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</p:txBody>
      </p:sp>
      <p:pic>
        <p:nvPicPr>
          <p:cNvPr id="1843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57162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83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Uživatelské rozhraní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5214194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dirty="0" smtClean="0"/>
              <a:t>	</a:t>
            </a:r>
            <a:endParaRPr lang="cs-CZ" altLang="cs-CZ" sz="20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4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16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1600" dirty="0" smtClean="0"/>
              <a:t>A - Nabídková lišta, B - nástrojový panel a panel hladin, C - Kreslící plocha.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pl-PL" altLang="cs-CZ" sz="1600" dirty="0" smtClean="0"/>
              <a:t>D - Ikona souřadneho systemu, </a:t>
            </a:r>
            <a:r>
              <a:rPr lang="it-IT" altLang="cs-CZ" sz="1600" dirty="0" smtClean="0"/>
              <a:t>E </a:t>
            </a:r>
            <a:r>
              <a:rPr lang="cs-CZ" altLang="cs-CZ" sz="1600" dirty="0" smtClean="0"/>
              <a:t>- </a:t>
            </a:r>
            <a:r>
              <a:rPr lang="it-IT" altLang="cs-CZ" sz="1600" dirty="0" smtClean="0"/>
              <a:t>rozvrženi pro tisk</a:t>
            </a:r>
            <a:r>
              <a:rPr lang="cs-CZ" altLang="cs-CZ" sz="1600" dirty="0" smtClean="0"/>
              <a:t>, F - Příkazové okno.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pl-PL" altLang="cs-CZ" sz="1600" dirty="0" smtClean="0"/>
              <a:t>G - Stavový řadek, H - Nástrojové panely, </a:t>
            </a:r>
            <a:r>
              <a:rPr lang="cs-CZ" altLang="cs-CZ" sz="1600" dirty="0" smtClean="0"/>
              <a:t>I - Panel vlastnosti prvku.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7072312" cy="463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4366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Oříznout, prodluž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499817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b="1" dirty="0" smtClean="0"/>
              <a:t>Oříznout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dirty="0" smtClean="0"/>
              <a:t>Oříznout je funkce, pomocí které lze odstranit přebytečné a přečnívající čary.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200" dirty="0" smtClean="0"/>
              <a:t>Spustí se funkce,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200" dirty="0" smtClean="0"/>
              <a:t>vyberou se entity, podle kterých se bude ořezávat potvrdí se klávesou </a:t>
            </a:r>
            <a:r>
              <a:rPr lang="cs-CZ" sz="2200" i="1" dirty="0" smtClean="0"/>
              <a:t>Enter,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200" i="1" dirty="0" smtClean="0"/>
              <a:t>z</a:t>
            </a:r>
            <a:r>
              <a:rPr lang="cs-CZ" sz="2200" dirty="0" smtClean="0"/>
              <a:t>volí se entity, které se budou ořezávat. Nutná podmínka. čáry musí křižovat vybrané entity.</a:t>
            </a:r>
            <a:endParaRPr lang="cs-CZ" sz="2200" b="1" dirty="0" smtClean="0"/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b="1" dirty="0" smtClean="0"/>
              <a:t>Prodluž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dirty="0" smtClean="0"/>
              <a:t>Funkce prodluž funguje inverzně k funkci oříznout - prodlužuje čary k vybraným entitám.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dirty="0" smtClean="0"/>
              <a:t>Postup je podobný jako v předchozím případě.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b="1" dirty="0">
                <a:hlinkClick r:id="rId2"/>
              </a:rPr>
              <a:t>http://</a:t>
            </a:r>
            <a:r>
              <a:rPr lang="cs-CZ" sz="2200" b="1" dirty="0" smtClean="0">
                <a:hlinkClick r:id="rId2"/>
              </a:rPr>
              <a:t>solicad.com/media/video/01-progecad/videonavody/07-02-11_prodlouzit/index.html</a:t>
            </a: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</p:txBody>
      </p:sp>
      <p:pic>
        <p:nvPicPr>
          <p:cNvPr id="1946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1447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396" y="4365104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38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Zkosení a zaoblení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514218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b="1" dirty="0" smtClean="0"/>
              <a:t>Zkosení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dirty="0" smtClean="0"/>
              <a:t>Slouží ke sražení (zkosení) hrany dvou křižujících se prvků.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200" dirty="0" smtClean="0"/>
              <a:t>Spustí se funkce </a:t>
            </a:r>
            <a:r>
              <a:rPr lang="cs-CZ" sz="2200" i="1" dirty="0" smtClean="0"/>
              <a:t>Zkosení</a:t>
            </a:r>
            <a:r>
              <a:rPr lang="cs-CZ" sz="2200" dirty="0" smtClean="0"/>
              <a:t>,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200" dirty="0" smtClean="0"/>
              <a:t>do příkazového řádku se napíše </a:t>
            </a:r>
            <a:r>
              <a:rPr lang="cs-CZ" sz="2200" i="1" dirty="0" smtClean="0"/>
              <a:t>N a stiskne Enter.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200" dirty="0" smtClean="0"/>
              <a:t>Otevře se okno, kde je možno nastavit druh a velikost zkosení. Po nastavení se potvrdí </a:t>
            </a:r>
            <a:r>
              <a:rPr lang="cs-CZ" sz="2200" i="1" dirty="0" smtClean="0"/>
              <a:t>OK.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200" dirty="0" smtClean="0"/>
              <a:t>Klikne se na dvě křižující entity pro zkosení. Přečnívající časti budou smazány.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b="1" dirty="0" smtClean="0"/>
              <a:t>Zaoblení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dirty="0" smtClean="0"/>
              <a:t>Funkce zaoblení funguje podobně jako zkosení.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200" dirty="0" smtClean="0"/>
              <a:t>Postup je podobný jako v předchozím případě do příkazového řádku se zadává </a:t>
            </a:r>
            <a:r>
              <a:rPr lang="cs-CZ" sz="2200" i="1" dirty="0" smtClean="0"/>
              <a:t>P</a:t>
            </a:r>
            <a:r>
              <a:rPr lang="cs-CZ" sz="2200" dirty="0" smtClean="0"/>
              <a:t> (poloměr zaoblení a uvede hodnota zaoblení).</a:t>
            </a:r>
            <a:endParaRPr lang="cs-CZ" sz="2200" i="1" dirty="0" smtClean="0"/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2200" b="1" dirty="0">
                <a:hlinkClick r:id="rId2"/>
              </a:rPr>
              <a:t>http://</a:t>
            </a:r>
            <a:r>
              <a:rPr lang="cs-CZ" sz="2200" b="1" dirty="0" smtClean="0">
                <a:hlinkClick r:id="rId2"/>
              </a:rPr>
              <a:t>solicad.com/media/video/01-progecad/videonavody/07-02-16_zaoblit/index.html</a:t>
            </a: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</p:txBody>
      </p:sp>
      <p:pic>
        <p:nvPicPr>
          <p:cNvPr id="2048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57162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644" y="4509120"/>
            <a:ext cx="300038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7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Změna vlastností prvků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Barvy, typ a tloušťka čar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U všech prvků v progeCADu lze měnit barvu, typ čáry a tloušťku.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smtClean="0"/>
              <a:t>Jako výchozí vlastnosti prvků je nastavena hodnota </a:t>
            </a:r>
            <a:r>
              <a:rPr lang="cs-CZ" altLang="cs-CZ" sz="2000" i="1" smtClean="0"/>
              <a:t>BYLAYER (podle hladiny). To znamená, že vlastnosti prvků </a:t>
            </a:r>
            <a:r>
              <a:rPr lang="cs-CZ" altLang="cs-CZ" sz="2000" smtClean="0"/>
              <a:t>se</a:t>
            </a:r>
            <a:r>
              <a:rPr lang="cs-CZ" altLang="cs-CZ" sz="2000" i="1" smtClean="0"/>
              <a:t> </a:t>
            </a:r>
            <a:r>
              <a:rPr lang="cs-CZ" altLang="cs-CZ" sz="2000" smtClean="0"/>
              <a:t>budou řídit podle nastavení hladiny. Jestliže se těmto prvkům individuálně nastaví jiné hodnoty (např. červená barva, tloušťka čáry 0.50 mm), hodnota bude nezávislá na nastavení hladiny.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http://solicad.com/media/video/01-progecad/videonavody/08-01_modifikace_car/index.html</a:t>
            </a:r>
            <a:endParaRPr lang="cs-CZ" altLang="cs-CZ" sz="2000" b="1" smtClean="0"/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09120"/>
            <a:ext cx="2714625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19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Změna vlastností prvků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altLang="cs-CZ" sz="2000" smtClean="0"/>
              <a:t>Nastavení vlastností prvků je v panelu „</a:t>
            </a:r>
            <a:r>
              <a:rPr lang="cs-CZ" altLang="cs-CZ" sz="2000" i="1" smtClean="0"/>
              <a:t>Vlastnosti prvku“.</a:t>
            </a:r>
          </a:p>
          <a:p>
            <a:pPr algn="just"/>
            <a:r>
              <a:rPr lang="cs-CZ" altLang="cs-CZ" sz="2000" smtClean="0"/>
              <a:t>Jestliže se nastaví určité vlastnosti </a:t>
            </a:r>
            <a:r>
              <a:rPr lang="cs-CZ" altLang="cs-CZ" sz="2000" i="1" smtClean="0"/>
              <a:t>před kreslením, </a:t>
            </a:r>
            <a:r>
              <a:rPr lang="cs-CZ" altLang="cs-CZ" sz="2000" smtClean="0"/>
              <a:t>všechny následující prvky budou mít stejné vlastnosti.</a:t>
            </a:r>
          </a:p>
          <a:p>
            <a:pPr algn="just"/>
            <a:r>
              <a:rPr lang="cs-CZ" altLang="cs-CZ" sz="2000" smtClean="0"/>
              <a:t>Pro změnu již nakreslených prvků je třeba je označit a poté změnit jejich vlastnosti. Je možno označit i více prvků současně.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P</a:t>
            </a:r>
            <a:r>
              <a:rPr lang="it-IT" altLang="cs-CZ" sz="2000" smtClean="0"/>
              <a:t>anel „</a:t>
            </a:r>
            <a:r>
              <a:rPr lang="it-IT" altLang="cs-CZ" sz="2000" i="1" smtClean="0"/>
              <a:t>Vlastnosti prvku“ (Property)</a:t>
            </a:r>
            <a:r>
              <a:rPr lang="cs-CZ" altLang="cs-CZ" sz="2000" i="1" smtClean="0"/>
              <a:t> se</a:t>
            </a:r>
            <a:endParaRPr lang="it-IT" altLang="cs-CZ" sz="2000" i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a</a:t>
            </a:r>
            <a:r>
              <a:rPr lang="it-IT" altLang="cs-CZ" sz="2000" smtClean="0"/>
              <a:t>ktivuje pomoci </a:t>
            </a:r>
            <a:r>
              <a:rPr lang="it-IT" altLang="cs-CZ" sz="2000" i="1" smtClean="0"/>
              <a:t>Ctrl + 1</a:t>
            </a:r>
            <a:r>
              <a:rPr lang="cs-CZ" altLang="cs-CZ" sz="2000" i="1" smtClean="0"/>
              <a:t> nebo po výběru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i="1" smtClean="0"/>
              <a:t>pravým tlačítkem myši (případně 2x poklikáním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i="1" smtClean="0"/>
              <a:t>na prvek).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http://solicad.com/media/video/01-progecad/videonavody/08-01_modifikace_car/index.html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</p:spTree>
    <p:extLst>
      <p:ext uri="{BB962C8B-B14F-4D97-AF65-F5344CB8AC3E}">
        <p14:creationId xmlns:p14="http://schemas.microsoft.com/office/powerpoint/2010/main" val="281094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Změna vlastností prvků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2000" smtClean="0"/>
              <a:t>Další možností je vybrat prvky a provést volbu v menu </a:t>
            </a:r>
            <a:r>
              <a:rPr lang="cs-CZ" altLang="cs-CZ" sz="2000" i="1" smtClean="0"/>
              <a:t>modifikace – vlastnosti.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20938"/>
            <a:ext cx="2843213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810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Hladiny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5070177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 2" panose="05020102010507070707" pitchFamily="18" charset="2"/>
              <a:buNone/>
            </a:pPr>
            <a:r>
              <a:rPr lang="cs-CZ" altLang="cs-CZ" sz="3200" dirty="0" smtClean="0"/>
              <a:t>Hladina obsahuje prvky a definuje jejich vlastnosti (barva, tloušťka, typ čáry a další). Slouží k zpřehlednění výkresu – stejně jako při kreslení na průhledné fólie, které zapínáním/vypínáním pokládáte přes sebe.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3200" b="1" dirty="0" smtClean="0">
                <a:hlinkClick r:id="rId2"/>
              </a:rPr>
              <a:t>http://solicad.com/media/video/01-progecad/videonavody/09_hladiny/index.html</a:t>
            </a:r>
            <a:endParaRPr lang="cs-CZ" altLang="cs-CZ" sz="3200" b="1" dirty="0" smtClean="0"/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3200" b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3200" b="1" dirty="0" smtClean="0"/>
              <a:t>Správce hladin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3200" dirty="0" smtClean="0"/>
              <a:t>V menu </a:t>
            </a:r>
            <a:r>
              <a:rPr lang="cs-CZ" altLang="cs-CZ" sz="3200" i="1" dirty="0" smtClean="0"/>
              <a:t>Formát → Vrstva...</a:t>
            </a:r>
            <a:r>
              <a:rPr lang="cs-CZ" altLang="cs-CZ" sz="3200" dirty="0" smtClean="0"/>
              <a:t>.</a:t>
            </a:r>
            <a:endParaRPr lang="cs-CZ" altLang="cs-CZ" sz="3200" b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3200" dirty="0" smtClean="0"/>
              <a:t>nebo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3200" dirty="0" smtClean="0"/>
              <a:t>panel vlastnosti prvku.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3200" dirty="0" smtClean="0"/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3200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3200" dirty="0" smtClean="0"/>
              <a:t>Vytvoření nové hladiny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3200" dirty="0" smtClean="0"/>
              <a:t>- ve </a:t>
            </a:r>
            <a:r>
              <a:rPr lang="cs-CZ" altLang="cs-CZ" sz="3200" i="1" dirty="0" smtClean="0"/>
              <a:t>správci hladin pomocí tlačítka Nová hladina</a:t>
            </a:r>
            <a:endParaRPr lang="cs-CZ" altLang="cs-CZ" sz="1600" dirty="0" smtClean="0"/>
          </a:p>
        </p:txBody>
      </p:sp>
      <p:pic>
        <p:nvPicPr>
          <p:cNvPr id="2560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4968875"/>
            <a:ext cx="86010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108750"/>
            <a:ext cx="3190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85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Správce hladin – nová hladina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4998169"/>
          </a:xfrm>
        </p:spPr>
        <p:txBody>
          <a:bodyPr>
            <a:normAutofit fontScale="700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	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dirty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3100" dirty="0" smtClean="0"/>
              <a:t>Umožňuje vytvářet </a:t>
            </a:r>
            <a:r>
              <a:rPr lang="cs-CZ" altLang="cs-CZ" sz="3100" dirty="0" smtClean="0">
                <a:solidFill>
                  <a:srgbClr val="FF0000"/>
                </a:solidFill>
              </a:rPr>
              <a:t>nové hladiny </a:t>
            </a:r>
            <a:r>
              <a:rPr lang="cs-CZ" altLang="cs-CZ" sz="3100" dirty="0" smtClean="0"/>
              <a:t>a nastavovat u hladin </a:t>
            </a:r>
            <a:r>
              <a:rPr lang="cs-CZ" altLang="cs-CZ" sz="3100" i="1" dirty="0" smtClean="0"/>
              <a:t>název, zapnutí/vypnutí, zmražení, zamčení, barvu, typ čáry, šířku čáry, nastavení tisknutí/netisknutí a další.</a:t>
            </a:r>
            <a:endParaRPr lang="cs-CZ" altLang="cs-CZ" sz="3100" dirty="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70000"/>
            <a:ext cx="7162800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2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Hladiny - použití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algn="just">
              <a:buFont typeface="Wingdings 2" panose="05020102010507070707" pitchFamily="18" charset="2"/>
              <a:buNone/>
            </a:pPr>
            <a:r>
              <a:rPr lang="pt-BR" altLang="cs-CZ" sz="2000" b="1" dirty="0" smtClean="0"/>
              <a:t>Vkládání a přesunování entit do hladin</a:t>
            </a:r>
            <a:endParaRPr lang="cs-CZ" altLang="cs-CZ" sz="2000" dirty="0" smtClean="0"/>
          </a:p>
          <a:p>
            <a:pPr algn="just"/>
            <a:r>
              <a:rPr lang="cs-CZ" altLang="cs-CZ" sz="2000" dirty="0" smtClean="0"/>
              <a:t>Při kliknutí na prvek se v panelu „</a:t>
            </a:r>
            <a:r>
              <a:rPr lang="cs-CZ" altLang="cs-CZ" sz="2000" i="1" dirty="0" smtClean="0"/>
              <a:t>Vlastnosti prvku“ zobrazí, v jaké hladině se prvek </a:t>
            </a:r>
            <a:r>
              <a:rPr lang="cs-CZ" altLang="cs-CZ" sz="2000" dirty="0" smtClean="0"/>
              <a:t>nachází.</a:t>
            </a:r>
          </a:p>
          <a:p>
            <a:endParaRPr lang="cs-CZ" altLang="cs-CZ" sz="20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algn="just"/>
            <a:r>
              <a:rPr lang="cs-CZ" altLang="cs-CZ" sz="2000" dirty="0" smtClean="0"/>
              <a:t>Pro </a:t>
            </a:r>
            <a:r>
              <a:rPr lang="cs-CZ" altLang="cs-CZ" sz="2000" i="1" dirty="0" smtClean="0"/>
              <a:t>kreslení prvků v určité hladině je nutné se nejprve přepnout na požadovanou hladinu a poté spustit </a:t>
            </a:r>
            <a:r>
              <a:rPr lang="pl-PL" altLang="cs-CZ" sz="2000" dirty="0" smtClean="0"/>
              <a:t>některou z funkcí pro kreslení.</a:t>
            </a:r>
          </a:p>
          <a:p>
            <a:pPr algn="just"/>
            <a:r>
              <a:rPr lang="cs-CZ" altLang="cs-CZ" sz="2000" dirty="0" smtClean="0"/>
              <a:t>Pro </a:t>
            </a:r>
            <a:r>
              <a:rPr lang="cs-CZ" altLang="cs-CZ" sz="2000" i="1" dirty="0" smtClean="0"/>
              <a:t>přesunutí prvků do jiné hladiny se označí prvky, a vlevo na panelu „Vlastnosti prvku“ se přepne </a:t>
            </a:r>
            <a:r>
              <a:rPr lang="cs-CZ" altLang="cs-CZ" sz="2000" dirty="0" smtClean="0"/>
              <a:t>na požadovanou hladinu.</a:t>
            </a:r>
          </a:p>
        </p:txBody>
      </p:sp>
      <p:pic>
        <p:nvPicPr>
          <p:cNvPr id="2765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6063"/>
            <a:ext cx="911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16" y="5157192"/>
            <a:ext cx="8358187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09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Kóty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4926161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400" b="1" dirty="0" smtClean="0"/>
              <a:t>Styl kótování</a:t>
            </a:r>
            <a:endParaRPr lang="cs-CZ" sz="2400" dirty="0" smtClean="0"/>
          </a:p>
          <a:p>
            <a:pPr marL="457200" indent="-457200" algn="just">
              <a:buFont typeface="+mj-lt"/>
              <a:buAutoNum type="arabicPeriod"/>
              <a:defRPr/>
            </a:pPr>
            <a:endParaRPr lang="cs-CZ" sz="2400" dirty="0" smtClean="0"/>
          </a:p>
          <a:p>
            <a:pPr marL="457200" indent="-457200" algn="just">
              <a:buFont typeface="+mj-lt"/>
              <a:buAutoNum type="arabicPeriod"/>
              <a:defRPr/>
            </a:pPr>
            <a:endParaRPr lang="cs-CZ" sz="2400" dirty="0" smtClean="0"/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Pro změnu stylu kótování je třeba vybrat z horní nabídkové lišty: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400" i="1" dirty="0" smtClean="0"/>
              <a:t>Kóty → Styl kótování nebo použít tlačítko        na </a:t>
            </a:r>
            <a:r>
              <a:rPr lang="cs-CZ" sz="2400" dirty="0" smtClean="0"/>
              <a:t>panelu „</a:t>
            </a:r>
            <a:r>
              <a:rPr lang="cs-CZ" sz="2400" i="1" dirty="0" smtClean="0"/>
              <a:t>Styl“.</a:t>
            </a:r>
            <a:endParaRPr lang="cs-CZ" sz="2400" b="1" dirty="0" smtClean="0"/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V okně lze měnit: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fi-FI" sz="2400" dirty="0" smtClean="0"/>
              <a:t>Šipky - nastaven</a:t>
            </a:r>
            <a:r>
              <a:rPr lang="cs-CZ" sz="2400" dirty="0" smtClean="0"/>
              <a:t>í</a:t>
            </a:r>
            <a:r>
              <a:rPr lang="fi-FI" sz="2400" dirty="0" smtClean="0"/>
              <a:t> velikosti a druhu šipek.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pl-PL" sz="2400" dirty="0" smtClean="0"/>
              <a:t>Formát - nastavení zobrazení čar a místa okolo textu kóty.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Čáry - odsazení, přesahy, kótovací a vynášecí čáry a jejich formát.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Text - formát textu, předponu, příponu a zarovnání textu.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Tolerance - meze a text tolerance.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pl-PL" sz="2400" dirty="0" smtClean="0"/>
              <a:t>Jednotky - nastavení jednotek kot a měřítko kóty.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Alternativní jednotky - nastavení alternativních jednotek a jejich tolerance.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928813"/>
            <a:ext cx="2809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071813"/>
            <a:ext cx="2952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85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Nastavení jednotek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http://solicad.com/media/video/01-progecad/videonavody/10_koty/index.html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2970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64852"/>
            <a:ext cx="5962650" cy="45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28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Panely nástrojů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smtClean="0"/>
              <a:t>Panely slouží k usnadnění a zrychlení práce s programem.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pl-PL" altLang="cs-CZ" sz="2400" smtClean="0"/>
              <a:t>Na panelech se vyskytují 2 druhy ikon, obyčejné a s vyběrem:</a:t>
            </a:r>
            <a:r>
              <a:rPr lang="cs-CZ" altLang="cs-CZ" sz="2400" smtClean="0"/>
              <a:t>	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4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4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Většina méně potřebných panelů je vypnuta.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Pro jejich zapnutí/vypnutí klikněte pravým tlačítkem myši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na některou z nástrojových lišt.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037226"/>
            <a:ext cx="32035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771" y="1988840"/>
            <a:ext cx="1162050" cy="4725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253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Kótování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4"/>
            <a:ext cx="8504238" cy="5142185"/>
          </a:xfrm>
        </p:spPr>
        <p:txBody>
          <a:bodyPr>
            <a:normAutofit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Druhy kót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Menu – </a:t>
            </a:r>
            <a:r>
              <a:rPr lang="cs-CZ" altLang="cs-CZ" sz="2000" i="1" dirty="0" smtClean="0"/>
              <a:t>kóty, nebo panel kóty.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i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Rychlé kóty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Používají se ke kótování ve vodorovném a svislém směru (vybírají se entity).</a:t>
            </a:r>
            <a:endParaRPr lang="cs-CZ" altLang="cs-CZ" sz="2000" i="1" dirty="0" smtClean="0"/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Lineární kóty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Kótování ve vodorovném a svislém směru. Určuje se počáteční a koncový bod pro kótování.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Ve směru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Kótování ve stejném směru jako je entita.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0" y="1920875"/>
            <a:ext cx="4318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2643188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4136039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5647940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9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Kótování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Vynášecí čára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Slouží k vkládání popisů a poznámek (např. tloušťka plechu).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200" b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Poloměr, průměr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Kótování poloměrů a průměrů oblouků a kružnic. 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200" b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Úhlové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Kótování úhlů.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200" b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b="1" dirty="0" smtClean="0"/>
              <a:t>Tolerance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Otevře se okno pro definování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200" dirty="0" smtClean="0"/>
              <a:t>geometrických tolerancí.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571625"/>
            <a:ext cx="2952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2643188"/>
            <a:ext cx="2952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475" y="2643188"/>
            <a:ext cx="3016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3714750"/>
            <a:ext cx="3079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4786313"/>
            <a:ext cx="45529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4857750"/>
            <a:ext cx="277813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99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Kótování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000" b="1" dirty="0" smtClean="0"/>
              <a:t>Od základny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000" dirty="0" smtClean="0"/>
              <a:t>Rychlé kótování od základny.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000" dirty="0" smtClean="0"/>
              <a:t>Nakreslí se první kóta (např. lineární),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pl-PL" sz="2000" dirty="0" smtClean="0"/>
              <a:t>Spustít se kótování </a:t>
            </a:r>
            <a:r>
              <a:rPr lang="pl-PL" sz="2000" i="1" dirty="0" smtClean="0"/>
              <a:t>Od zakladny </a:t>
            </a:r>
            <a:r>
              <a:rPr lang="cs-CZ" sz="2000" dirty="0" smtClean="0"/>
              <a:t>(někdy se musí označit počáteční kóta).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sz="2000" dirty="0" smtClean="0"/>
              <a:t>Postupně se kurzorem určují body pro okótování.</a:t>
            </a:r>
          </a:p>
          <a:p>
            <a:pPr algn="just">
              <a:defRPr/>
            </a:pPr>
            <a:endParaRPr lang="cs-CZ" sz="2000" b="1" dirty="0" smtClean="0"/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000" b="1" dirty="0" smtClean="0"/>
              <a:t>Řetězcové</a:t>
            </a:r>
          </a:p>
          <a:p>
            <a:pPr algn="just">
              <a:buFont typeface="Wingdings 2" panose="05020102010507070707" pitchFamily="18" charset="2"/>
              <a:buNone/>
              <a:defRPr/>
            </a:pPr>
            <a:r>
              <a:rPr lang="cs-CZ" sz="2000" dirty="0" smtClean="0"/>
              <a:t>Rychlé kótování řetězcové - postup tvorby kót je obdobný jako u předchozího  případu. 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  <a:p>
            <a:pPr>
              <a:buFont typeface="Wingdings 2" panose="05020102010507070707" pitchFamily="18" charset="2"/>
              <a:buNone/>
              <a:defRPr/>
            </a:pPr>
            <a:endParaRPr lang="cs-CZ" sz="2000" b="1" dirty="0" smtClean="0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500188"/>
            <a:ext cx="290513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4017963"/>
            <a:ext cx="285750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072063"/>
            <a:ext cx="2886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5072063"/>
            <a:ext cx="305752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54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B9899"/>
                </a:solidFill>
              </a:rPr>
              <a:t>Závěr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</a:t>
            </a:r>
            <a:r>
              <a:rPr lang="cs-CZ" sz="2800" dirty="0" smtClean="0"/>
              <a:t>Doporučená literatura:</a:t>
            </a:r>
          </a:p>
          <a:p>
            <a:pPr>
              <a:buNone/>
            </a:pPr>
            <a:r>
              <a:rPr lang="cs-CZ" sz="2400" dirty="0" smtClean="0"/>
              <a:t>[1] </a:t>
            </a:r>
            <a:r>
              <a:rPr lang="cs-CZ" sz="2400" dirty="0" err="1" smtClean="0"/>
              <a:t>progeCAD</a:t>
            </a:r>
            <a:r>
              <a:rPr lang="cs-CZ" sz="2400" dirty="0"/>
              <a:t> - </a:t>
            </a:r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solicad.com/c/progecad-videa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[2] </a:t>
            </a:r>
            <a:r>
              <a:rPr lang="cs-CZ" sz="2400" dirty="0"/>
              <a:t>Návod - </a:t>
            </a: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solicad.com/c/progecad-ke-stazeni?did=2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Průvodce novým výkresem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i="1" smtClean="0"/>
              <a:t>Soubor – nový</a:t>
            </a:r>
            <a:r>
              <a:rPr lang="cs-CZ" altLang="cs-CZ" sz="2000" smtClean="0"/>
              <a:t> (metrický nebo anglické jednotky)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Výběr šablony (lze měnit </a:t>
            </a:r>
            <a:r>
              <a:rPr lang="cs-CZ" altLang="cs-CZ" sz="2000" i="1" smtClean="0"/>
              <a:t>Nástroje → Možnosti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i="1" smtClean="0"/>
              <a:t>→ Cesty/soubory)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i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i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i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http://solicad.com/media/video/01-progecad/videonavody/04-02_pruvodce_vykresem/index.html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107" y="815975"/>
            <a:ext cx="2714625" cy="440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49" y="1865037"/>
            <a:ext cx="2846090" cy="191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128137"/>
            <a:ext cx="208756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435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Orientace v prostoru a příkazový řádek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err="1" smtClean="0"/>
              <a:t>ProgeCAD</a:t>
            </a:r>
            <a:r>
              <a:rPr lang="cs-CZ" altLang="cs-CZ" sz="2000" dirty="0" smtClean="0"/>
              <a:t> je 2D/3D konstrukční program. Využívaný hlavně pro 2D.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 smtClean="0"/>
              <a:t>Pro pohyb ve 3D prostoru slouží kombinace:</a:t>
            </a:r>
          </a:p>
          <a:p>
            <a:r>
              <a:rPr lang="cs-CZ" altLang="cs-CZ" sz="2000" i="1" dirty="0" smtClean="0"/>
              <a:t>Ctrl + levé tlačítko myši = volná rotace v prostoru</a:t>
            </a:r>
          </a:p>
          <a:p>
            <a:r>
              <a:rPr lang="cs-CZ" altLang="cs-CZ" sz="2000" i="1" dirty="0" smtClean="0"/>
              <a:t>Ctrl + pravé tlačítko myši = rotace kolem osy Z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Příkazový řádek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Příkazový řádek - nastroj, ve kterém program vypisuje operace požadované od uživatele. Uživatel do řádku zadává příkazy .Příkazy lze zadávat česky, anglicky a některé i zkratkou. U anglických musí být před příkazem podtržítko.</a:t>
            </a: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996952"/>
            <a:ext cx="13668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2005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Příkazový řádek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2000" smtClean="0"/>
              <a:t>česky </a:t>
            </a:r>
            <a:r>
              <a:rPr lang="cs-CZ" altLang="cs-CZ" sz="2000" i="1" smtClean="0"/>
              <a:t>ÚSEČKA</a:t>
            </a:r>
          </a:p>
          <a:p>
            <a:r>
              <a:rPr lang="cs-CZ" altLang="cs-CZ" sz="2000" smtClean="0"/>
              <a:t>anglicky </a:t>
            </a:r>
            <a:r>
              <a:rPr lang="cs-CZ" altLang="cs-CZ" sz="2000" i="1" smtClean="0"/>
              <a:t>_LINE</a:t>
            </a:r>
          </a:p>
          <a:p>
            <a:r>
              <a:rPr lang="cs-CZ" altLang="cs-CZ" sz="2000" smtClean="0"/>
              <a:t>zkratka </a:t>
            </a:r>
            <a:r>
              <a:rPr lang="cs-CZ" altLang="cs-CZ" sz="2000" i="1" smtClean="0"/>
              <a:t>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Poznámka: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Klávesou </a:t>
            </a:r>
            <a:r>
              <a:rPr lang="cs-CZ" altLang="cs-CZ" sz="2000" i="1" smtClean="0"/>
              <a:t>F2 otevřete/zavřete příkazový řádek ve vlastním okně (historie výzev).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i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>
                <a:hlinkClick r:id="rId2"/>
              </a:rPr>
              <a:t>http://solicad.com/media/video/01-progecad/videonavody/04-05_prikazovy_radek/index.html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196975"/>
            <a:ext cx="2744788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87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Pohyb ve výkrese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Posunutí výkresu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Pro posunutí výkresu je třeba umístit kurzor na kreslící plochu a stlačit prostřední tlačítko myši. Pohybem myši lze posunout obraz požadovaným směrem nebo je možné použít kombinaci: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b="1" dirty="0" smtClean="0"/>
              <a:t>Zvětšení/Zmenšení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Zvětšení nebo přiblížení pohledu na výkres, se provede otočením kolečka myši nebo kombinací:</a:t>
            </a:r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i="1" dirty="0" smtClean="0"/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b="1" i="1" dirty="0" smtClean="0"/>
          </a:p>
          <a:p>
            <a:pPr algn="just">
              <a:buFont typeface="Wingdings 2" panose="05020102010507070707" pitchFamily="18" charset="2"/>
              <a:buNone/>
            </a:pPr>
            <a:r>
              <a:rPr lang="cs-CZ" altLang="cs-CZ" sz="2000" b="1" dirty="0" smtClean="0">
                <a:hlinkClick r:id="rId2"/>
              </a:rPr>
              <a:t>http://solicad.com/media/video/01-progecad/videonavody/04-07_pohyb_ve_vykresu/index.html</a:t>
            </a:r>
            <a:endParaRPr lang="cs-CZ" altLang="cs-CZ" sz="2000" b="1" dirty="0" smtClean="0"/>
          </a:p>
          <a:p>
            <a:pPr algn="just"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533285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Kreslení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000" b="1" smtClean="0"/>
              <a:t>Základní prvky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- čára, obdélník, oblouk, kružnice, bod</a:t>
            </a:r>
            <a:r>
              <a:rPr lang="cs-CZ" altLang="cs-CZ" sz="2000" i="1" smtClean="0"/>
              <a:t>.</a:t>
            </a: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Příkazy v panelu kreslení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smtClean="0"/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nebo výběrem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smtClean="0"/>
              <a:t>v menu kresli.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sz="2000" b="1" smtClean="0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96952"/>
            <a:ext cx="39338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2000250"/>
            <a:ext cx="3800475" cy="459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7978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očítačový design, modelování a konstruování&amp;quot;&quot;/&gt;&lt;property id=&quot;20307&quot; value=&quot;256&quot;/&gt;&lt;/object&gt;&lt;object type=&quot;3&quot; unique_id=&quot;10026&quot;&gt;&lt;property id=&quot;20148&quot; value=&quot;5&quot;/&gt;&lt;property id=&quot;20300&quot; value=&quot;Slide 43 - &amp;quot;Závěr&amp;quot;&quot;/&gt;&lt;property id=&quot;20307&quot; value=&quot;275&quot;/&gt;&lt;/object&gt;&lt;object type=&quot;3&quot; unique_id=&quot;11415&quot;&gt;&lt;property id=&quot;20148&quot; value=&quot;5&quot;/&gt;&lt;property id=&quot;20300&quot; value=&quot;Slide 2 - &amp;quot;Úvod&amp;quot;&quot;/&gt;&lt;property id=&quot;20307&quot; value=&quot;285&quot;/&gt;&lt;/object&gt;&lt;object type=&quot;3&quot; unique_id=&quot;11416&quot;&gt;&lt;property id=&quot;20148&quot; value=&quot;5&quot;/&gt;&lt;property id=&quot;20300&quot; value=&quot;Slide 3 - &amp;quot;Uživatelské rozhraní&amp;quot;&quot;/&gt;&lt;property id=&quot;20307&quot; value=&quot;286&quot;/&gt;&lt;/object&gt;&lt;object type=&quot;3&quot; unique_id=&quot;11417&quot;&gt;&lt;property id=&quot;20148&quot; value=&quot;5&quot;/&gt;&lt;property id=&quot;20300&quot; value=&quot;Slide 4 - &amp;quot;Panely nástrojů&amp;quot;&quot;/&gt;&lt;property id=&quot;20307&quot; value=&quot;287&quot;/&gt;&lt;/object&gt;&lt;object type=&quot;3&quot; unique_id=&quot;11418&quot;&gt;&lt;property id=&quot;20148&quot; value=&quot;5&quot;/&gt;&lt;property id=&quot;20300&quot; value=&quot;Slide 5 - &amp;quot;Průvodce novým výkresem&amp;quot;&quot;/&gt;&lt;property id=&quot;20307&quot; value=&quot;288&quot;/&gt;&lt;/object&gt;&lt;object type=&quot;3&quot; unique_id=&quot;11419&quot;&gt;&lt;property id=&quot;20148&quot; value=&quot;5&quot;/&gt;&lt;property id=&quot;20300&quot; value=&quot;Slide 6 - &amp;quot;Orientace v prostoru a příkazový řádek&amp;quot;&quot;/&gt;&lt;property id=&quot;20307&quot; value=&quot;289&quot;/&gt;&lt;/object&gt;&lt;object type=&quot;3&quot; unique_id=&quot;11420&quot;&gt;&lt;property id=&quot;20148&quot; value=&quot;5&quot;/&gt;&lt;property id=&quot;20300&quot; value=&quot;Slide 7 - &amp;quot;Příkazový řádek&amp;quot;&quot;/&gt;&lt;property id=&quot;20307&quot; value=&quot;290&quot;/&gt;&lt;/object&gt;&lt;object type=&quot;3&quot; unique_id=&quot;11421&quot;&gt;&lt;property id=&quot;20148&quot; value=&quot;5&quot;/&gt;&lt;property id=&quot;20300&quot; value=&quot;Slide 8 - &amp;quot;Pohyb ve výkrese&amp;quot;&quot;/&gt;&lt;property id=&quot;20307&quot; value=&quot;291&quot;/&gt;&lt;/object&gt;&lt;object type=&quot;3&quot; unique_id=&quot;11422&quot;&gt;&lt;property id=&quot;20148&quot; value=&quot;5&quot;/&gt;&lt;property id=&quot;20300&quot; value=&quot;Slide 9 - &amp;quot;Kreslení&amp;quot;&quot;/&gt;&lt;property id=&quot;20307&quot; value=&quot;292&quot;/&gt;&lt;/object&gt;&lt;object type=&quot;3&quot; unique_id=&quot;11423&quot;&gt;&lt;property id=&quot;20148&quot; value=&quot;5&quot;/&gt;&lt;property id=&quot;20300&quot; value=&quot;Slide 10 - &amp;quot;Kreslení – bod&amp;quot;&quot;/&gt;&lt;property id=&quot;20307&quot; value=&quot;293&quot;/&gt;&lt;/object&gt;&lt;object type=&quot;3&quot; unique_id=&quot;11424&quot;&gt;&lt;property id=&quot;20148&quot; value=&quot;5&quot;/&gt;&lt;property id=&quot;20300&quot; value=&quot;Slide 11 - &amp;quot;Kreslení –čára&amp;quot;&quot;/&gt;&lt;property id=&quot;20307&quot; value=&quot;294&quot;/&gt;&lt;/object&gt;&lt;object type=&quot;3&quot; unique_id=&quot;11425&quot;&gt;&lt;property id=&quot;20148&quot; value=&quot;5&quot;/&gt;&lt;property id=&quot;20300&quot; value=&quot;Slide 12 - &amp;quot;Kreslení –obdélník&amp;quot;&quot;/&gt;&lt;property id=&quot;20307&quot; value=&quot;295&quot;/&gt;&lt;/object&gt;&lt;object type=&quot;3&quot; unique_id=&quot;11426&quot;&gt;&lt;property id=&quot;20148&quot; value=&quot;5&quot;/&gt;&lt;property id=&quot;20300&quot; value=&quot;Slide 13 - &amp;quot;Kreslení –kružnice, oblouk&amp;quot;&quot;/&gt;&lt;property id=&quot;20307&quot; value=&quot;296&quot;/&gt;&lt;/object&gt;&lt;object type=&quot;3&quot; unique_id=&quot;11427&quot;&gt;&lt;property id=&quot;20148&quot; value=&quot;5&quot;/&gt;&lt;property id=&quot;20300&quot; value=&quot;Slide 14 - &amp;quot;Označování prvků&amp;quot;&quot;/&gt;&lt;property id=&quot;20307&quot; value=&quot;297&quot;/&gt;&lt;/object&gt;&lt;object type=&quot;3&quot; unique_id=&quot;11428&quot;&gt;&lt;property id=&quot;20148&quot; value=&quot;5&quot;/&gt;&lt;property id=&quot;20300&quot; value=&quot;Slide 15 - &amp;quot;Pomocné funkce&amp;quot;&quot;/&gt;&lt;property id=&quot;20307&quot; value=&quot;298&quot;/&gt;&lt;/object&gt;&lt;object type=&quot;3&quot; unique_id=&quot;11429&quot;&gt;&lt;property id=&quot;20148&quot; value=&quot;5&quot;/&gt;&lt;property id=&quot;20300&quot; value=&quot;Slide 16 - &amp;quot;Pomocné funkce – kolmo a úchop&amp;quot;&quot;/&gt;&lt;property id=&quot;20307&quot; value=&quot;299&quot;/&gt;&lt;/object&gt;&lt;object type=&quot;3&quot; unique_id=&quot;11430&quot;&gt;&lt;property id=&quot;20148&quot; value=&quot;5&quot;/&gt;&lt;property id=&quot;20300&quot; value=&quot;Slide 17 - &amp;quot;Pomocné funkce –úchop&amp;quot;&quot;/&gt;&lt;property id=&quot;20307&quot; value=&quot;300&quot;/&gt;&lt;/object&gt;&lt;object type=&quot;3&quot; unique_id=&quot;11431&quot;&gt;&lt;property id=&quot;20148&quot; value=&quot;5&quot;/&gt;&lt;property id=&quot;20300&quot; value=&quot;Slide 18 - &amp;quot;Kreslení – konstrukční čára, polyčára&amp;quot;&quot;/&gt;&lt;property id=&quot;20307&quot; value=&quot;302&quot;/&gt;&lt;/object&gt;&lt;object type=&quot;3&quot; unique_id=&quot;11432&quot;&gt;&lt;property id=&quot;20148&quot; value=&quot;5&quot;/&gt;&lt;property id=&quot;20300&quot; value=&quot;Slide 19 - &amp;quot;Mnohoúhelník, spline&amp;quot;&quot;/&gt;&lt;property id=&quot;20307&quot; value=&quot;303&quot;/&gt;&lt;/object&gt;&lt;object type=&quot;3&quot; unique_id=&quot;11433&quot;&gt;&lt;property id=&quot;20148&quot; value=&quot;5&quot;/&gt;&lt;property id=&quot;20300&quot; value=&quot;Slide 20 - &amp;quot;Elipsa&amp;quot;&quot;/&gt;&lt;property id=&quot;20307&quot; value=&quot;304&quot;/&gt;&lt;/object&gt;&lt;object type=&quot;3&quot; unique_id=&quot;11434&quot;&gt;&lt;property id=&quot;20148&quot; value=&quot;5&quot;/&gt;&lt;property id=&quot;20300&quot; value=&quot;Slide 21 - &amp;quot;Šrafování, oblast, rozlož&amp;quot;&quot;/&gt;&lt;property id=&quot;20307&quot; value=&quot;305&quot;/&gt;&lt;/object&gt;&lt;object type=&quot;3&quot; unique_id=&quot;11435&quot;&gt;&lt;property id=&quot;20148&quot; value=&quot;5&quot;/&gt;&lt;property id=&quot;20300&quot; value=&quot;Slide 22 - &amp;quot;Text&amp;quot;&quot;/&gt;&lt;property id=&quot;20307&quot; value=&quot;306&quot;/&gt;&lt;/object&gt;&lt;object type=&quot;3&quot; unique_id=&quot;11436&quot;&gt;&lt;property id=&quot;20148&quot; value=&quot;5&quot;/&gt;&lt;property id=&quot;20300&quot; value=&quot;Slide 23 - &amp;quot;Panel modifikovat&amp;quot;&quot;/&gt;&lt;property id=&quot;20307&quot; value=&quot;307&quot;/&gt;&lt;/object&gt;&lt;object type=&quot;3&quot; unique_id=&quot;11437&quot;&gt;&lt;property id=&quot;20148&quot; value=&quot;5&quot;/&gt;&lt;property id=&quot;20300&quot; value=&quot;Slide 24 - &amp;quot;Zrcadlení a ekvidistanta&amp;quot;&quot;/&gt;&lt;property id=&quot;20307&quot; value=&quot;308&quot;/&gt;&lt;/object&gt;&lt;object type=&quot;3&quot; unique_id=&quot;11438&quot;&gt;&lt;property id=&quot;20148&quot; value=&quot;5&quot;/&gt;&lt;property id=&quot;20300&quot; value=&quot;Slide 25 - &amp;quot;Modifikovat – pole&amp;quot;&quot;/&gt;&lt;property id=&quot;20307&quot; value=&quot;309&quot;/&gt;&lt;/object&gt;&lt;object type=&quot;3&quot; unique_id=&quot;11439&quot;&gt;&lt;property id=&quot;20148&quot; value=&quot;5&quot;/&gt;&lt;property id=&quot;20300&quot; value=&quot;Slide 26 - &amp;quot;Pole&amp;quot;&quot;/&gt;&lt;property id=&quot;20307&quot; value=&quot;310&quot;/&gt;&lt;/object&gt;&lt;object type=&quot;3&quot; unique_id=&quot;11440&quot;&gt;&lt;property id=&quot;20148&quot; value=&quot;5&quot;/&gt;&lt;property id=&quot;20300&quot; value=&quot;Slide 27 - &amp;quot;Pole&amp;quot;&quot;/&gt;&lt;property id=&quot;20307&quot; value=&quot;311&quot;/&gt;&lt;/object&gt;&lt;object type=&quot;3&quot; unique_id=&quot;11441&quot;&gt;&lt;property id=&quot;20148&quot; value=&quot;5&quot;/&gt;&lt;property id=&quot;20300&quot; value=&quot;Slide 28 - &amp;quot;Posunout, natočit&amp;quot;&quot;/&gt;&lt;property id=&quot;20307&quot; value=&quot;312&quot;/&gt;&lt;/object&gt;&lt;object type=&quot;3&quot; unique_id=&quot;11442&quot;&gt;&lt;property id=&quot;20148&quot; value=&quot;5&quot;/&gt;&lt;property id=&quot;20300&quot; value=&quot;Slide 29 - &amp;quot;Měřítko&amp;quot;&quot;/&gt;&lt;property id=&quot;20307&quot; value=&quot;313&quot;/&gt;&lt;/object&gt;&lt;object type=&quot;3&quot; unique_id=&quot;11443&quot;&gt;&lt;property id=&quot;20148&quot; value=&quot;5&quot;/&gt;&lt;property id=&quot;20300&quot; value=&quot;Slide 30 - &amp;quot;Oříznout, prodluž&amp;quot;&quot;/&gt;&lt;property id=&quot;20307&quot; value=&quot;314&quot;/&gt;&lt;/object&gt;&lt;object type=&quot;3&quot; unique_id=&quot;11444&quot;&gt;&lt;property id=&quot;20148&quot; value=&quot;5&quot;/&gt;&lt;property id=&quot;20300&quot; value=&quot;Slide 31 - &amp;quot;Zkosení a zaoblení&amp;quot;&quot;/&gt;&lt;property id=&quot;20307&quot; value=&quot;315&quot;/&gt;&lt;/object&gt;&lt;object type=&quot;3&quot; unique_id=&quot;11445&quot;&gt;&lt;property id=&quot;20148&quot; value=&quot;5&quot;/&gt;&lt;property id=&quot;20300&quot; value=&quot;Slide 32 - &amp;quot;Změna vlastností prvků&amp;quot;&quot;/&gt;&lt;property id=&quot;20307&quot; value=&quot;316&quot;/&gt;&lt;/object&gt;&lt;object type=&quot;3&quot; unique_id=&quot;11446&quot;&gt;&lt;property id=&quot;20148&quot; value=&quot;5&quot;/&gt;&lt;property id=&quot;20300&quot; value=&quot;Slide 33 - &amp;quot;Změna vlastností prvků&amp;quot;&quot;/&gt;&lt;property id=&quot;20307&quot; value=&quot;317&quot;/&gt;&lt;/object&gt;&lt;object type=&quot;3&quot; unique_id=&quot;11447&quot;&gt;&lt;property id=&quot;20148&quot; value=&quot;5&quot;/&gt;&lt;property id=&quot;20300&quot; value=&quot;Slide 34 - &amp;quot;Změna vlastností prvků&amp;quot;&quot;/&gt;&lt;property id=&quot;20307&quot; value=&quot;318&quot;/&gt;&lt;/object&gt;&lt;object type=&quot;3&quot; unique_id=&quot;11448&quot;&gt;&lt;property id=&quot;20148&quot; value=&quot;5&quot;/&gt;&lt;property id=&quot;20300&quot; value=&quot;Slide 35 - &amp;quot;Hladiny&amp;quot;&quot;/&gt;&lt;property id=&quot;20307&quot; value=&quot;320&quot;/&gt;&lt;/object&gt;&lt;object type=&quot;3&quot; unique_id=&quot;11449&quot;&gt;&lt;property id=&quot;20148&quot; value=&quot;5&quot;/&gt;&lt;property id=&quot;20300&quot; value=&quot;Slide 36 - &amp;quot;Správce hladin – nová hladina&amp;quot;&quot;/&gt;&lt;property id=&quot;20307&quot; value=&quot;321&quot;/&gt;&lt;/object&gt;&lt;object type=&quot;3&quot; unique_id=&quot;11450&quot;&gt;&lt;property id=&quot;20148&quot; value=&quot;5&quot;/&gt;&lt;property id=&quot;20300&quot; value=&quot;Slide 37 - &amp;quot;Hladiny - použití&amp;quot;&quot;/&gt;&lt;property id=&quot;20307&quot; value=&quot;322&quot;/&gt;&lt;/object&gt;&lt;object type=&quot;3&quot; unique_id=&quot;11451&quot;&gt;&lt;property id=&quot;20148&quot; value=&quot;5&quot;/&gt;&lt;property id=&quot;20300&quot; value=&quot;Slide 38 - &amp;quot;Kóty&amp;quot;&quot;/&gt;&lt;property id=&quot;20307&quot; value=&quot;323&quot;/&gt;&lt;/object&gt;&lt;object type=&quot;3&quot; unique_id=&quot;11452&quot;&gt;&lt;property id=&quot;20148&quot; value=&quot;5&quot;/&gt;&lt;property id=&quot;20300&quot; value=&quot;Slide 39 - &amp;quot;Nastavení jednotek&amp;quot;&quot;/&gt;&lt;property id=&quot;20307&quot; value=&quot;324&quot;/&gt;&lt;/object&gt;&lt;object type=&quot;3&quot; unique_id=&quot;11453&quot;&gt;&lt;property id=&quot;20148&quot; value=&quot;5&quot;/&gt;&lt;property id=&quot;20300&quot; value=&quot;Slide 40 - &amp;quot;Kótování&amp;quot;&quot;/&gt;&lt;property id=&quot;20307&quot; value=&quot;325&quot;/&gt;&lt;/object&gt;&lt;object type=&quot;3&quot; unique_id=&quot;11454&quot;&gt;&lt;property id=&quot;20148&quot; value=&quot;5&quot;/&gt;&lt;property id=&quot;20300&quot; value=&quot;Slide 41 - &amp;quot;Kótování&amp;quot;&quot;/&gt;&lt;property id=&quot;20307&quot; value=&quot;326&quot;/&gt;&lt;/object&gt;&lt;object type=&quot;3&quot; unique_id=&quot;11455&quot;&gt;&lt;property id=&quot;20148&quot; value=&quot;5&quot;/&gt;&lt;property id=&quot;20300&quot; value=&quot;Slide 42 - &amp;quot;Kótování&amp;quot;&quot;/&gt;&lt;property id=&quot;20307&quot; value=&quot;32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425</TotalTime>
  <Words>2130</Words>
  <Application>Microsoft Office PowerPoint</Application>
  <PresentationFormat>Předvádění na obrazovce (4:3)</PresentationFormat>
  <Paragraphs>482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Trebuchet MS</vt:lpstr>
      <vt:lpstr>Wingdings 2</vt:lpstr>
      <vt:lpstr>Wingdings 3</vt:lpstr>
      <vt:lpstr>Fazeta</vt:lpstr>
      <vt:lpstr>Počítačový design, modelování a konstruování</vt:lpstr>
      <vt:lpstr>Úvod</vt:lpstr>
      <vt:lpstr>Uživatelské rozhraní</vt:lpstr>
      <vt:lpstr>Panely nástrojů</vt:lpstr>
      <vt:lpstr>Průvodce novým výkresem</vt:lpstr>
      <vt:lpstr>Orientace v prostoru a příkazový řádek</vt:lpstr>
      <vt:lpstr>Příkazový řádek</vt:lpstr>
      <vt:lpstr>Pohyb ve výkrese</vt:lpstr>
      <vt:lpstr>Kreslení</vt:lpstr>
      <vt:lpstr>Kreslení – bod</vt:lpstr>
      <vt:lpstr>Kreslení –čára</vt:lpstr>
      <vt:lpstr>Kreslení –obdélník</vt:lpstr>
      <vt:lpstr>Kreslení –kružnice, oblouk</vt:lpstr>
      <vt:lpstr>Označování prvků</vt:lpstr>
      <vt:lpstr>Pomocné funkce</vt:lpstr>
      <vt:lpstr>Pomocné funkce – kolmo a úchop</vt:lpstr>
      <vt:lpstr>Pomocné funkce –úchop</vt:lpstr>
      <vt:lpstr>Kreslení – konstrukční čára, polyčára</vt:lpstr>
      <vt:lpstr>Mnohoúhelník, spline</vt:lpstr>
      <vt:lpstr>Elipsa</vt:lpstr>
      <vt:lpstr>Šrafování, oblast, rozlož</vt:lpstr>
      <vt:lpstr>Text</vt:lpstr>
      <vt:lpstr>Panel modifikovat</vt:lpstr>
      <vt:lpstr>Zrcadlení a ekvidistanta</vt:lpstr>
      <vt:lpstr>Modifikovat – pole</vt:lpstr>
      <vt:lpstr>Pole</vt:lpstr>
      <vt:lpstr>Pole</vt:lpstr>
      <vt:lpstr>Posunout, natočit</vt:lpstr>
      <vt:lpstr>Měřítko</vt:lpstr>
      <vt:lpstr>Oříznout, prodluž</vt:lpstr>
      <vt:lpstr>Zkosení a zaoblení</vt:lpstr>
      <vt:lpstr>Změna vlastností prvků</vt:lpstr>
      <vt:lpstr>Změna vlastností prvků</vt:lpstr>
      <vt:lpstr>Změna vlastností prvků</vt:lpstr>
      <vt:lpstr>Hladiny</vt:lpstr>
      <vt:lpstr>Správce hladin – nová hladina</vt:lpstr>
      <vt:lpstr>Hladiny - použití</vt:lpstr>
      <vt:lpstr>Kóty</vt:lpstr>
      <vt:lpstr>Nastavení jednotek</vt:lpstr>
      <vt:lpstr>Kótování</vt:lpstr>
      <vt:lpstr>Kótování</vt:lpstr>
      <vt:lpstr>Kótování</vt:lpstr>
      <vt:lpstr>Závěr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Technická grafika</dc:title>
  <dc:creator>admin</dc:creator>
  <cp:lastModifiedBy>Zdenek</cp:lastModifiedBy>
  <cp:revision>48</cp:revision>
  <dcterms:created xsi:type="dcterms:W3CDTF">2012-06-06T10:02:39Z</dcterms:created>
  <dcterms:modified xsi:type="dcterms:W3CDTF">2017-03-22T12:39:00Z</dcterms:modified>
</cp:coreProperties>
</file>