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8" r:id="rId4"/>
    <p:sldId id="260" r:id="rId5"/>
    <p:sldId id="261" r:id="rId6"/>
    <p:sldId id="279" r:id="rId7"/>
    <p:sldId id="262" r:id="rId8"/>
    <p:sldId id="263" r:id="rId9"/>
    <p:sldId id="264" r:id="rId10"/>
    <p:sldId id="265" r:id="rId11"/>
    <p:sldId id="266" r:id="rId12"/>
    <p:sldId id="285" r:id="rId13"/>
    <p:sldId id="270" r:id="rId14"/>
    <p:sldId id="287" r:id="rId15"/>
    <p:sldId id="289" r:id="rId16"/>
    <p:sldId id="286" r:id="rId17"/>
    <p:sldId id="281" r:id="rId18"/>
    <p:sldId id="271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EF12-380C-4C76-8EE8-728CA7C3969F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2115-DAA4-4AD3-92BC-B4A1CBA30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363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EF12-380C-4C76-8EE8-728CA7C3969F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2115-DAA4-4AD3-92BC-B4A1CBA30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43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EF12-380C-4C76-8EE8-728CA7C3969F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2115-DAA4-4AD3-92BC-B4A1CBA30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65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EF12-380C-4C76-8EE8-728CA7C3969F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2115-DAA4-4AD3-92BC-B4A1CBA30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501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EF12-380C-4C76-8EE8-728CA7C3969F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2115-DAA4-4AD3-92BC-B4A1CBA30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75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EF12-380C-4C76-8EE8-728CA7C3969F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2115-DAA4-4AD3-92BC-B4A1CBA30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863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EF12-380C-4C76-8EE8-728CA7C3969F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2115-DAA4-4AD3-92BC-B4A1CBA30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39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EF12-380C-4C76-8EE8-728CA7C3969F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2115-DAA4-4AD3-92BC-B4A1CBA30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42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EF12-380C-4C76-8EE8-728CA7C3969F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2115-DAA4-4AD3-92BC-B4A1CBA30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43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EF12-380C-4C76-8EE8-728CA7C3969F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2115-DAA4-4AD3-92BC-B4A1CBA30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181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EF12-380C-4C76-8EE8-728CA7C3969F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2115-DAA4-4AD3-92BC-B4A1CBA30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631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EEF12-380C-4C76-8EE8-728CA7C3969F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D2115-DAA4-4AD3-92BC-B4A1CBA30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521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15.jpeg"/><Relationship Id="rId7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4.jpeg"/><Relationship Id="rId5" Type="http://schemas.openxmlformats.org/officeDocument/2006/relationships/image" Target="../media/image16.jpeg"/><Relationship Id="rId10" Type="http://schemas.openxmlformats.org/officeDocument/2006/relationships/image" Target="../media/image18.jpeg"/><Relationship Id="rId4" Type="http://schemas.openxmlformats.org/officeDocument/2006/relationships/image" Target="../media/image4.jpeg"/><Relationship Id="rId9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15.jpeg"/><Relationship Id="rId7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4.jpeg"/><Relationship Id="rId5" Type="http://schemas.openxmlformats.org/officeDocument/2006/relationships/image" Target="../media/image16.jpeg"/><Relationship Id="rId10" Type="http://schemas.openxmlformats.org/officeDocument/2006/relationships/image" Target="../media/image18.jpeg"/><Relationship Id="rId4" Type="http://schemas.openxmlformats.org/officeDocument/2006/relationships/image" Target="../media/image4.jpeg"/><Relationship Id="rId9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ouvisejÃ­cÃ­ obrÃ¡z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389" y="0"/>
            <a:ext cx="9217024" cy="6912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63688" y="404664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Sluneční soustava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10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Ã½sledek obrÃ¡zku pro hvÄzdnÃ¡ oblo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27384"/>
            <a:ext cx="10715625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Uran 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bg1"/>
                </a:solidFill>
              </a:rPr>
              <a:t>ř</a:t>
            </a:r>
            <a:r>
              <a:rPr lang="cs-CZ" dirty="0" smtClean="0">
                <a:solidFill>
                  <a:schemeClr val="bg1"/>
                </a:solidFill>
              </a:rPr>
              <a:t>adí se mezi plynné obry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    a společně s Neptunem i mezi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   tzv. ledové obry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za příznivých podmínek můžeme pozorovat planetu pouhým okem na noční obloze</a:t>
            </a:r>
          </a:p>
          <a:p>
            <a:r>
              <a:rPr lang="cs-CZ" dirty="0">
                <a:solidFill>
                  <a:schemeClr val="bg1"/>
                </a:solidFill>
              </a:rPr>
              <a:t>b</a:t>
            </a:r>
            <a:r>
              <a:rPr lang="cs-CZ" dirty="0" smtClean="0">
                <a:solidFill>
                  <a:schemeClr val="bg1"/>
                </a:solidFill>
              </a:rPr>
              <a:t>yl prvně považován za hvězdu kvůli pomalé rychlosti a slabé záři</a:t>
            </a:r>
          </a:p>
          <a:p>
            <a:r>
              <a:rPr lang="cs-CZ" dirty="0">
                <a:solidFill>
                  <a:schemeClr val="bg1"/>
                </a:solidFill>
              </a:rPr>
              <a:t>d</a:t>
            </a:r>
            <a:r>
              <a:rPr lang="cs-CZ" dirty="0" smtClean="0">
                <a:solidFill>
                  <a:schemeClr val="bg1"/>
                </a:solidFill>
              </a:rPr>
              <a:t>oba oběhu: 84 let</a:t>
            </a:r>
          </a:p>
          <a:p>
            <a:r>
              <a:rPr lang="cs-CZ" dirty="0">
                <a:solidFill>
                  <a:schemeClr val="bg1"/>
                </a:solidFill>
              </a:rPr>
              <a:t>m</a:t>
            </a:r>
            <a:r>
              <a:rPr lang="cs-CZ" dirty="0" smtClean="0">
                <a:solidFill>
                  <a:schemeClr val="bg1"/>
                </a:solidFill>
              </a:rPr>
              <a:t>ěsíce: </a:t>
            </a:r>
            <a:r>
              <a:rPr lang="cs-CZ" dirty="0" err="1" smtClean="0">
                <a:solidFill>
                  <a:schemeClr val="bg1"/>
                </a:solidFill>
              </a:rPr>
              <a:t>Umbriel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Oberon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Titania</a:t>
            </a:r>
            <a:r>
              <a:rPr lang="cs-CZ" dirty="0" smtClean="0">
                <a:solidFill>
                  <a:schemeClr val="bg1"/>
                </a:solidFill>
              </a:rPr>
              <a:t>,…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5362" name="Picture 2" descr="SouvisejÃ­cÃ­ obrÃ¡z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60648"/>
            <a:ext cx="2952328" cy="292480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64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Ã½sledek obrÃ¡zku pro hvÄzdnÃ¡ oblo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31545"/>
            <a:ext cx="10715625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N</a:t>
            </a:r>
            <a:r>
              <a:rPr lang="cs-CZ" dirty="0" smtClean="0">
                <a:solidFill>
                  <a:schemeClr val="bg1"/>
                </a:solidFill>
              </a:rPr>
              <a:t>eptun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4338" name="Picture 2" descr="VÃ½sledek obrÃ¡zku pro uran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" t="4728" r="3029" b="3390"/>
          <a:stretch/>
        </p:blipFill>
        <p:spPr bwMode="auto">
          <a:xfrm>
            <a:off x="6084168" y="296731"/>
            <a:ext cx="2952328" cy="295232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oslední planeta sluneční soustavy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řadí se mezi plynné obry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m</a:t>
            </a:r>
            <a:r>
              <a:rPr lang="cs-CZ" dirty="0" smtClean="0">
                <a:solidFill>
                  <a:schemeClr val="bg1"/>
                </a:solidFill>
              </a:rPr>
              <a:t>á charakteristicky modrou barvu,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    díky přítomností většího množství metanu </a:t>
            </a:r>
          </a:p>
          <a:p>
            <a:r>
              <a:rPr lang="cs-CZ" dirty="0">
                <a:solidFill>
                  <a:schemeClr val="bg1"/>
                </a:solidFill>
              </a:rPr>
              <a:t>d</a:t>
            </a:r>
            <a:r>
              <a:rPr lang="cs-CZ" dirty="0" smtClean="0">
                <a:solidFill>
                  <a:schemeClr val="bg1"/>
                </a:solidFill>
              </a:rPr>
              <a:t>oba oběhu: 165 let</a:t>
            </a:r>
          </a:p>
          <a:p>
            <a:r>
              <a:rPr lang="cs-CZ" dirty="0">
                <a:solidFill>
                  <a:schemeClr val="bg1"/>
                </a:solidFill>
              </a:rPr>
              <a:t>m</a:t>
            </a:r>
            <a:r>
              <a:rPr lang="cs-CZ" dirty="0" smtClean="0">
                <a:solidFill>
                  <a:schemeClr val="bg1"/>
                </a:solidFill>
              </a:rPr>
              <a:t>ěsíce: Triton, Nereida, Proteus,…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64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3062" y="692696"/>
            <a:ext cx="9347062" cy="3348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test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4041477"/>
            <a:ext cx="8147248" cy="262788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1. Která planeta je pojmenována podle ženy?</a:t>
            </a:r>
          </a:p>
          <a:p>
            <a:pPr marL="0" indent="0">
              <a:buNone/>
            </a:pPr>
            <a:r>
              <a:rPr lang="cs-CZ" dirty="0" smtClean="0"/>
              <a:t>2. Která planeta má poloměr 6 378km?  </a:t>
            </a:r>
          </a:p>
          <a:p>
            <a:pPr marL="0" indent="0">
              <a:buNone/>
            </a:pPr>
            <a:r>
              <a:rPr lang="cs-CZ" dirty="0" smtClean="0"/>
              <a:t>3. Planeta která je z velké části pokrytá sopkami.</a:t>
            </a:r>
          </a:p>
          <a:p>
            <a:pPr marL="0" indent="0">
              <a:buNone/>
            </a:pPr>
            <a:r>
              <a:rPr lang="cs-CZ" dirty="0" smtClean="0"/>
              <a:t>4. Planeta nejblíže k Slunci.</a:t>
            </a:r>
          </a:p>
          <a:p>
            <a:pPr marL="0" indent="0">
              <a:buNone/>
            </a:pPr>
            <a:r>
              <a:rPr lang="cs-CZ" dirty="0" smtClean="0"/>
              <a:t>5. Přirozený satelit-jinak.</a:t>
            </a:r>
          </a:p>
          <a:p>
            <a:pPr marL="0" indent="0">
              <a:buNone/>
            </a:pPr>
            <a:r>
              <a:rPr lang="cs-CZ" dirty="0" smtClean="0"/>
              <a:t>6. Která planeta je největší?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227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32857"/>
            <a:ext cx="8440600" cy="2863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334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Ã½sledek obrÃ¡zku pro hvÄzdnÃ¡ oblo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63802"/>
            <a:ext cx="10715625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379496" cy="114300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Sestav sluneční soustavu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39"/>
            <a:ext cx="2242592" cy="720081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9800" dirty="0" smtClean="0">
                <a:solidFill>
                  <a:schemeClr val="bg1"/>
                </a:solidFill>
              </a:rPr>
              <a:t>Slunce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5" name="Picture 2" descr="VÃ½sledek obrÃ¡zku pro slun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612577" y="-31545"/>
            <a:ext cx="3312368" cy="21293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6728583" y="3148032"/>
            <a:ext cx="2242592" cy="720081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9800" dirty="0" smtClean="0">
                <a:solidFill>
                  <a:schemeClr val="bg1"/>
                </a:solidFill>
              </a:rPr>
              <a:t>Neptun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7236296" y="5041953"/>
            <a:ext cx="2242592" cy="72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>
                <a:solidFill>
                  <a:schemeClr val="bg1"/>
                </a:solidFill>
              </a:rPr>
              <a:t>Uran</a:t>
            </a:r>
            <a:endParaRPr lang="cs-CZ" sz="9800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3834020" y="4681913"/>
            <a:ext cx="2242592" cy="720081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9800" dirty="0" smtClean="0">
                <a:solidFill>
                  <a:schemeClr val="bg1"/>
                </a:solidFill>
              </a:rPr>
              <a:t>Saturn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838535" y="1916832"/>
            <a:ext cx="2242592" cy="72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>
                <a:solidFill>
                  <a:schemeClr val="bg1"/>
                </a:solidFill>
              </a:rPr>
              <a:t>Jupiter</a:t>
            </a:r>
            <a:endParaRPr lang="cs-CZ" sz="9800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2188096" y="5013176"/>
            <a:ext cx="2242592" cy="720081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9800" dirty="0" smtClean="0">
                <a:solidFill>
                  <a:schemeClr val="bg1"/>
                </a:solidFill>
              </a:rPr>
              <a:t>Mars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11560" y="4009756"/>
            <a:ext cx="2242592" cy="720081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9800" dirty="0" smtClean="0">
                <a:solidFill>
                  <a:schemeClr val="bg1"/>
                </a:solidFill>
              </a:rPr>
              <a:t>Země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3779524" y="3055639"/>
            <a:ext cx="2242592" cy="72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>
                <a:solidFill>
                  <a:schemeClr val="bg1"/>
                </a:solidFill>
              </a:rPr>
              <a:t>Venuše</a:t>
            </a:r>
            <a:endParaRPr lang="cs-CZ" sz="9800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6660232" y="1705533"/>
            <a:ext cx="2242592" cy="72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>
                <a:solidFill>
                  <a:schemeClr val="bg1"/>
                </a:solidFill>
              </a:rPr>
              <a:t>Merkur</a:t>
            </a:r>
            <a:endParaRPr lang="cs-CZ" sz="9800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98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Ã½sledek obrÃ¡zku pro hvÄzdnÃ¡ oblo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63802"/>
            <a:ext cx="10715625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Řešení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39"/>
            <a:ext cx="2242592" cy="720081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9800" dirty="0" smtClean="0">
                <a:solidFill>
                  <a:schemeClr val="bg1"/>
                </a:solidFill>
              </a:rPr>
              <a:t>Slunce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5" name="Picture 2" descr="VÃ½sledek obrÃ¡zku pro slun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612577" y="-31545"/>
            <a:ext cx="3312368" cy="21293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6076612" y="4869160"/>
            <a:ext cx="2242592" cy="720081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9800" dirty="0" smtClean="0">
                <a:solidFill>
                  <a:schemeClr val="bg1"/>
                </a:solidFill>
              </a:rPr>
              <a:t>Neptun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148064" y="5041953"/>
            <a:ext cx="2242592" cy="72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>
                <a:solidFill>
                  <a:schemeClr val="bg1"/>
                </a:solidFill>
              </a:rPr>
              <a:t>Uran</a:t>
            </a:r>
            <a:endParaRPr lang="cs-CZ" sz="9800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3834020" y="4681913"/>
            <a:ext cx="2242592" cy="720081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9800" dirty="0" smtClean="0">
                <a:solidFill>
                  <a:schemeClr val="bg1"/>
                </a:solidFill>
              </a:rPr>
              <a:t>Saturn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523480" y="5041952"/>
            <a:ext cx="2242592" cy="72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>
                <a:solidFill>
                  <a:schemeClr val="bg1"/>
                </a:solidFill>
              </a:rPr>
              <a:t>Jupiter</a:t>
            </a:r>
            <a:endParaRPr lang="cs-CZ" sz="9800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2267744" y="4321872"/>
            <a:ext cx="2242592" cy="720081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9800" dirty="0" smtClean="0">
                <a:solidFill>
                  <a:schemeClr val="bg1"/>
                </a:solidFill>
              </a:rPr>
              <a:t>Mars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1578495" y="3649715"/>
            <a:ext cx="2242592" cy="720081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9800" dirty="0" smtClean="0">
                <a:solidFill>
                  <a:schemeClr val="bg1"/>
                </a:solidFill>
              </a:rPr>
              <a:t>Země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1066800" y="3127962"/>
            <a:ext cx="2242592" cy="72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>
                <a:solidFill>
                  <a:schemeClr val="bg1"/>
                </a:solidFill>
              </a:rPr>
              <a:t>Venuše</a:t>
            </a:r>
            <a:endParaRPr lang="cs-CZ" sz="9800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755576" y="2636913"/>
            <a:ext cx="2242592" cy="72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>
                <a:solidFill>
                  <a:schemeClr val="bg1"/>
                </a:solidFill>
              </a:rPr>
              <a:t>Merkur</a:t>
            </a:r>
            <a:endParaRPr lang="cs-CZ" sz="9800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73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Ã½sledek obrÃ¡zku pro hvÄzdnÃ¡ oblo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31545"/>
            <a:ext cx="10715625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       Sestav sluneční soustavu</a:t>
            </a:r>
            <a:endParaRPr lang="cs-CZ" sz="3200" dirty="0">
              <a:solidFill>
                <a:schemeClr val="bg1"/>
              </a:solidFill>
            </a:endParaRPr>
          </a:p>
        </p:txBody>
      </p:sp>
      <p:pic>
        <p:nvPicPr>
          <p:cNvPr id="5" name="Picture 2" descr="VÃ½sledek obrÃ¡zku pro merkur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79" t="9428" r="27969" b="4135"/>
          <a:stretch/>
        </p:blipFill>
        <p:spPr bwMode="auto">
          <a:xfrm>
            <a:off x="8323392" y="2150578"/>
            <a:ext cx="648073" cy="6172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VÃ½sledek obrÃ¡zku pro venuÅ¡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52" t="21703" r="28196" b="21802"/>
          <a:stretch/>
        </p:blipFill>
        <p:spPr bwMode="auto">
          <a:xfrm>
            <a:off x="2286334" y="2291445"/>
            <a:ext cx="1075839" cy="103714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VÃ½sledek obrÃ¡zku pro zemÄ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2" t="1238" r="2725" b="3152"/>
          <a:stretch/>
        </p:blipFill>
        <p:spPr bwMode="auto">
          <a:xfrm>
            <a:off x="6444208" y="1515349"/>
            <a:ext cx="941320" cy="93498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VÃ½sledek obrÃ¡zku pro mars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6" t="3532" r="3752" b="3258"/>
          <a:stretch/>
        </p:blipFill>
        <p:spPr bwMode="auto">
          <a:xfrm>
            <a:off x="2695512" y="3787349"/>
            <a:ext cx="970224" cy="97469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SouvisejÃ­cÃ­ obrÃ¡zek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30" t="2921" r="24256" b="3343"/>
          <a:stretch/>
        </p:blipFill>
        <p:spPr bwMode="auto">
          <a:xfrm>
            <a:off x="7350898" y="3642986"/>
            <a:ext cx="1944988" cy="19697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VÃ½sledek obrÃ¡zku pro satur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50507">
            <a:off x="4379587" y="3848520"/>
            <a:ext cx="2659663" cy="114661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SouvisejÃ­cÃ­ obrÃ¡zek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321" y="2149803"/>
            <a:ext cx="1424412" cy="141113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VÃ½sledek obrÃ¡zku pro uran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" t="4728" r="3029" b="3390"/>
          <a:stretch/>
        </p:blipFill>
        <p:spPr bwMode="auto">
          <a:xfrm>
            <a:off x="179512" y="1982839"/>
            <a:ext cx="1447056" cy="144705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VÃ½sledek obrÃ¡zku pro slunce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612577" y="-31545"/>
            <a:ext cx="3312368" cy="21293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0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Ã½sledek obrÃ¡zku pro hvÄzdnÃ¡ oblo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31545"/>
            <a:ext cx="10715625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Řešení</a:t>
            </a:r>
            <a:endParaRPr lang="cs-CZ" sz="3200" dirty="0">
              <a:solidFill>
                <a:schemeClr val="bg1"/>
              </a:solidFill>
            </a:endParaRPr>
          </a:p>
        </p:txBody>
      </p:sp>
      <p:pic>
        <p:nvPicPr>
          <p:cNvPr id="5" name="Picture 2" descr="VÃ½sledek obrÃ¡zku pro merkur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79" t="9428" r="27969" b="4135"/>
          <a:stretch/>
        </p:blipFill>
        <p:spPr bwMode="auto">
          <a:xfrm>
            <a:off x="588674" y="1982840"/>
            <a:ext cx="648073" cy="6172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VÃ½sledek obrÃ¡zku pro venuÅ¡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52" t="21703" r="28196" b="21802"/>
          <a:stretch/>
        </p:blipFill>
        <p:spPr bwMode="auto">
          <a:xfrm>
            <a:off x="912710" y="2384414"/>
            <a:ext cx="1075839" cy="103714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VÃ½sledek obrÃ¡zku pro zemÄ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2" t="1238" r="2725" b="3152"/>
          <a:stretch/>
        </p:blipFill>
        <p:spPr bwMode="auto">
          <a:xfrm>
            <a:off x="1450629" y="3243221"/>
            <a:ext cx="941320" cy="93498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VÃ½sledek obrÃ¡zku pro mars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6" t="3532" r="3752" b="3258"/>
          <a:stretch/>
        </p:blipFill>
        <p:spPr bwMode="auto">
          <a:xfrm>
            <a:off x="2391949" y="3213075"/>
            <a:ext cx="970224" cy="97469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SouvisejÃ­cÃ­ obrÃ¡zek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30" t="2921" r="24256" b="3343"/>
          <a:stretch/>
        </p:blipFill>
        <p:spPr bwMode="auto">
          <a:xfrm>
            <a:off x="3275856" y="3070999"/>
            <a:ext cx="1944988" cy="19697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VÃ½sledek obrÃ¡zku pro satur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50507">
            <a:off x="4551257" y="4054537"/>
            <a:ext cx="2659663" cy="114661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SouvisejÃ­cÃ­ obrÃ¡zek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528907"/>
            <a:ext cx="1424412" cy="141113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VÃ½sledek obrÃ¡zku pro uran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" t="4728" r="3029" b="3390"/>
          <a:stretch/>
        </p:blipFill>
        <p:spPr bwMode="auto">
          <a:xfrm>
            <a:off x="7663138" y="3904314"/>
            <a:ext cx="1447056" cy="144705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VÃ½sledek obrÃ¡zku pro slunce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612577" y="-31545"/>
            <a:ext cx="3312368" cy="21293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933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Ã½sledek obrÃ¡zku pro hvÄzdnÃ¡ oblo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31545"/>
            <a:ext cx="10715625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400" dirty="0" smtClean="0">
                <a:solidFill>
                  <a:schemeClr val="bg1"/>
                </a:solidFill>
              </a:rPr>
              <a:t>Děkuji za pozornost </a:t>
            </a:r>
            <a:endParaRPr lang="cs-CZ" sz="4400" dirty="0">
              <a:solidFill>
                <a:schemeClr val="bg1"/>
              </a:solidFill>
            </a:endParaRPr>
          </a:p>
        </p:txBody>
      </p:sp>
      <p:pic>
        <p:nvPicPr>
          <p:cNvPr id="6" name="Picture 2" descr="VÃ½sledek obrÃ¡zku pro astronaut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889" b="95397" l="10000" r="90000">
                        <a14:foregroundMark x1="29770" y1="95397" x2="29310" y2="74127"/>
                        <a14:foregroundMark x1="58851" y1="84127" x2="45517" y2="68571"/>
                        <a14:foregroundMark x1="29080" y1="26984" x2="37241" y2="26984"/>
                        <a14:foregroundMark x1="51609" y1="37143" x2="58046" y2="46825"/>
                        <a14:foregroundMark x1="58966" y1="49206" x2="60000" y2="37937"/>
                        <a14:foregroundMark x1="26552" y1="58254" x2="28851" y2="51905"/>
                        <a14:foregroundMark x1="30805" y1="8889" x2="31149" y2="10794"/>
                        <a14:foregroundMark x1="32069" y1="32698" x2="32529" y2="61587"/>
                        <a14:foregroundMark x1="34253" y1="89524" x2="32069" y2="78730"/>
                        <a14:foregroundMark x1="32874" y1="93651" x2="34943" y2="87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366928">
            <a:off x="6133508" y="2687069"/>
            <a:ext cx="2583323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334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Ã½sledek obrÃ¡zku pro hvÄzdnÃ¡ oblo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31545"/>
            <a:ext cx="10715625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Sluneční soustava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je planetární systém hvězdy, která je známá pod názvem Slunce, ve kterém se nachází planeta Země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systém tvoří především 8 planet, 5 trpasličích planet, přes 150 měsíců planet (především u Jupiteru, Saturnu, Uranu a Neptuna) a další menší tělesa jako planetky, komety, meteoroidy</a:t>
            </a:r>
          </a:p>
          <a:p>
            <a:r>
              <a:rPr lang="cs-CZ" dirty="0">
                <a:solidFill>
                  <a:schemeClr val="bg1"/>
                </a:solidFill>
              </a:rPr>
              <a:t>v</a:t>
            </a:r>
            <a:r>
              <a:rPr lang="cs-CZ" dirty="0" smtClean="0">
                <a:solidFill>
                  <a:schemeClr val="bg1"/>
                </a:solidFill>
              </a:rPr>
              <a:t>znik přibližně před 4,5 miliardami let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34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Ã½sledek obrÃ¡zku pro hvÄzdnÃ¡ oblo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31545"/>
            <a:ext cx="10715625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Merkur 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2050" name="Picture 2" descr="VÃ½sledek obrÃ¡zku pro merku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79" t="9428" r="27969" b="4135"/>
          <a:stretch/>
        </p:blipFill>
        <p:spPr bwMode="auto">
          <a:xfrm>
            <a:off x="6012160" y="332656"/>
            <a:ext cx="2909456" cy="277090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8110"/>
            <a:ext cx="8229600" cy="4408053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bg1"/>
                </a:solidFill>
              </a:rPr>
              <a:t>n</a:t>
            </a:r>
            <a:r>
              <a:rPr lang="cs-CZ" dirty="0" smtClean="0">
                <a:solidFill>
                  <a:schemeClr val="bg1"/>
                </a:solidFill>
              </a:rPr>
              <a:t>achází se nejblíže k  </a:t>
            </a:r>
            <a:r>
              <a:rPr lang="cs-CZ" dirty="0">
                <a:solidFill>
                  <a:schemeClr val="bg1"/>
                </a:solidFill>
              </a:rPr>
              <a:t>S</a:t>
            </a:r>
            <a:r>
              <a:rPr lang="cs-CZ" dirty="0" smtClean="0">
                <a:solidFill>
                  <a:schemeClr val="bg1"/>
                </a:solidFill>
              </a:rPr>
              <a:t>lunci 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(57 910 000 km)</a:t>
            </a:r>
          </a:p>
          <a:p>
            <a:r>
              <a:rPr lang="cs-CZ" dirty="0">
                <a:solidFill>
                  <a:schemeClr val="bg1"/>
                </a:solidFill>
              </a:rPr>
              <a:t>n</a:t>
            </a:r>
            <a:r>
              <a:rPr lang="cs-CZ" dirty="0" smtClean="0">
                <a:solidFill>
                  <a:schemeClr val="bg1"/>
                </a:solidFill>
              </a:rPr>
              <a:t>ejkratší oběžná dráha (necelých 88 dní)</a:t>
            </a:r>
          </a:p>
          <a:p>
            <a:r>
              <a:rPr lang="cs-CZ" dirty="0">
                <a:solidFill>
                  <a:schemeClr val="bg1"/>
                </a:solidFill>
              </a:rPr>
              <a:t>j</a:t>
            </a:r>
            <a:r>
              <a:rPr lang="cs-CZ" dirty="0" smtClean="0">
                <a:solidFill>
                  <a:schemeClr val="bg1"/>
                </a:solidFill>
              </a:rPr>
              <a:t>e nejmenší planetou sluneční soustavy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nemá žádný měsíc</a:t>
            </a:r>
          </a:p>
          <a:p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ovrchová teplota:</a:t>
            </a:r>
          </a:p>
          <a:p>
            <a:pPr lvl="7"/>
            <a:r>
              <a:rPr lang="cs-CZ" sz="3200" dirty="0" smtClean="0">
                <a:solidFill>
                  <a:schemeClr val="bg1"/>
                </a:solidFill>
              </a:rPr>
              <a:t>nejvyšší 426°C</a:t>
            </a:r>
          </a:p>
          <a:p>
            <a:pPr lvl="7"/>
            <a:r>
              <a:rPr lang="cs-CZ" sz="3200" dirty="0" smtClean="0">
                <a:solidFill>
                  <a:schemeClr val="bg1"/>
                </a:solidFill>
              </a:rPr>
              <a:t>nejnižší -45°C</a:t>
            </a:r>
          </a:p>
          <a:p>
            <a:endParaRPr lang="cs-CZ" sz="3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endParaRPr lang="cs-CZ" dirty="0" smtClean="0"/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68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Ã½sledek obrÃ¡zku pro hvÄzdnÃ¡ oblo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31545"/>
            <a:ext cx="10715625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Venuše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20482" name="Picture 2" descr="VÃ½sledek obrÃ¡zku pro venuÅ¡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52" t="21703" r="28196" b="21802"/>
          <a:stretch/>
        </p:blipFill>
        <p:spPr bwMode="auto">
          <a:xfrm>
            <a:off x="5969511" y="325729"/>
            <a:ext cx="2994977" cy="288724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pojmenovaná po římské bohyni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lásky a krásy </a:t>
            </a:r>
          </a:p>
          <a:p>
            <a:r>
              <a:rPr lang="cs-CZ" dirty="0">
                <a:solidFill>
                  <a:schemeClr val="bg1"/>
                </a:solidFill>
              </a:rPr>
              <a:t>v</a:t>
            </a:r>
            <a:r>
              <a:rPr lang="cs-CZ" dirty="0" smtClean="0">
                <a:solidFill>
                  <a:schemeClr val="bg1"/>
                </a:solidFill>
              </a:rPr>
              <a:t>elikostí a složením je velmi podobná Zemi &gt;nazývá se „sesterskou planetou“ Země</a:t>
            </a:r>
          </a:p>
          <a:p>
            <a:r>
              <a:rPr lang="pl-PL" dirty="0">
                <a:solidFill>
                  <a:schemeClr val="bg1"/>
                </a:solidFill>
              </a:rPr>
              <a:t>k</a:t>
            </a:r>
            <a:r>
              <a:rPr lang="pl-PL" dirty="0" smtClean="0">
                <a:solidFill>
                  <a:schemeClr val="bg1"/>
                </a:solidFill>
              </a:rPr>
              <a:t>olem Slunce oběhne jednou za 225 dní </a:t>
            </a:r>
          </a:p>
          <a:p>
            <a:r>
              <a:rPr lang="cs-CZ" dirty="0">
                <a:solidFill>
                  <a:schemeClr val="bg1"/>
                </a:solidFill>
              </a:rPr>
              <a:t>v</a:t>
            </a:r>
            <a:r>
              <a:rPr lang="cs-CZ" dirty="0" smtClean="0">
                <a:solidFill>
                  <a:schemeClr val="bg1"/>
                </a:solidFill>
              </a:rPr>
              <a:t>zdálenost od Slunce: 108 200 000 km</a:t>
            </a:r>
          </a:p>
          <a:p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ovrchová teplota:</a:t>
            </a:r>
          </a:p>
          <a:p>
            <a:pPr lvl="7"/>
            <a:r>
              <a:rPr lang="cs-CZ" sz="3200" dirty="0">
                <a:solidFill>
                  <a:schemeClr val="bg1"/>
                </a:solidFill>
              </a:rPr>
              <a:t>n</a:t>
            </a:r>
            <a:r>
              <a:rPr lang="cs-CZ" sz="3200" dirty="0" smtClean="0">
                <a:solidFill>
                  <a:schemeClr val="bg1"/>
                </a:solidFill>
              </a:rPr>
              <a:t>ejnižší −45 °C </a:t>
            </a:r>
          </a:p>
          <a:p>
            <a:pPr lvl="7"/>
            <a:r>
              <a:rPr lang="cs-CZ" sz="3200" dirty="0">
                <a:solidFill>
                  <a:schemeClr val="bg1"/>
                </a:solidFill>
              </a:rPr>
              <a:t>n</a:t>
            </a:r>
            <a:r>
              <a:rPr lang="cs-CZ" sz="3200" dirty="0" smtClean="0">
                <a:solidFill>
                  <a:schemeClr val="bg1"/>
                </a:solidFill>
              </a:rPr>
              <a:t>ejvyšší 500 °C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64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Ã½sledek obrÃ¡zku pro hvÄzdnÃ¡ oblo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31545"/>
            <a:ext cx="10715625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Země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9458" name="Picture 2" descr="VÃ½sledek obrÃ¡zku pro zemÄ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2" t="1238" r="2725" b="3152"/>
          <a:stretch/>
        </p:blipFill>
        <p:spPr bwMode="auto">
          <a:xfrm>
            <a:off x="6084168" y="280044"/>
            <a:ext cx="2880320" cy="286092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20000"/>
          </a:bodyPr>
          <a:lstStyle/>
          <a:p>
            <a:r>
              <a:rPr lang="cs-CZ" sz="3500" dirty="0" smtClean="0">
                <a:solidFill>
                  <a:schemeClr val="bg1"/>
                </a:solidFill>
              </a:rPr>
              <a:t>jediné planetární těleso, na němž je dle současných vědeckých poznatků </a:t>
            </a:r>
          </a:p>
          <a:p>
            <a:pPr marL="0" indent="0">
              <a:buNone/>
            </a:pPr>
            <a:r>
              <a:rPr lang="cs-CZ" sz="3500" dirty="0">
                <a:solidFill>
                  <a:schemeClr val="bg1"/>
                </a:solidFill>
              </a:rPr>
              <a:t> </a:t>
            </a:r>
            <a:r>
              <a:rPr lang="cs-CZ" sz="3500" dirty="0" smtClean="0">
                <a:solidFill>
                  <a:schemeClr val="bg1"/>
                </a:solidFill>
              </a:rPr>
              <a:t>   potvrzen život </a:t>
            </a:r>
          </a:p>
          <a:p>
            <a:r>
              <a:rPr lang="cs-CZ" sz="3500" dirty="0" smtClean="0">
                <a:solidFill>
                  <a:schemeClr val="bg1"/>
                </a:solidFill>
              </a:rPr>
              <a:t>krátce po svém vzniku získala svůj                                 jediný přirozený satelit – Měsíc</a:t>
            </a:r>
            <a:endParaRPr lang="cs-CZ" sz="3500" dirty="0">
              <a:solidFill>
                <a:schemeClr val="bg1"/>
              </a:solidFill>
            </a:endParaRPr>
          </a:p>
          <a:p>
            <a:r>
              <a:rPr lang="cs-CZ" sz="3500" dirty="0" smtClean="0">
                <a:solidFill>
                  <a:schemeClr val="bg1"/>
                </a:solidFill>
              </a:rPr>
              <a:t>obíhá kolem Slunce po elipse </a:t>
            </a:r>
          </a:p>
          <a:p>
            <a:r>
              <a:rPr lang="cs-CZ" sz="3500" dirty="0">
                <a:solidFill>
                  <a:schemeClr val="bg1"/>
                </a:solidFill>
              </a:rPr>
              <a:t>p</a:t>
            </a:r>
            <a:r>
              <a:rPr lang="cs-CZ" sz="3500" dirty="0" smtClean="0">
                <a:solidFill>
                  <a:schemeClr val="bg1"/>
                </a:solidFill>
              </a:rPr>
              <a:t>ovrchová teplota:   </a:t>
            </a:r>
          </a:p>
          <a:p>
            <a:pPr lvl="7"/>
            <a:r>
              <a:rPr lang="cs-CZ" sz="3500" dirty="0" smtClean="0">
                <a:solidFill>
                  <a:schemeClr val="bg1"/>
                </a:solidFill>
              </a:rPr>
              <a:t>nejnižší -89,15 °C</a:t>
            </a:r>
          </a:p>
          <a:p>
            <a:pPr lvl="7"/>
            <a:r>
              <a:rPr lang="cs-CZ" sz="3500" dirty="0">
                <a:solidFill>
                  <a:schemeClr val="bg1"/>
                </a:solidFill>
              </a:rPr>
              <a:t>n</a:t>
            </a:r>
            <a:r>
              <a:rPr lang="cs-CZ" sz="3500" dirty="0" smtClean="0">
                <a:solidFill>
                  <a:schemeClr val="bg1"/>
                </a:solidFill>
              </a:rPr>
              <a:t>ejvyšší 56,7 °C</a:t>
            </a:r>
          </a:p>
          <a:p>
            <a:r>
              <a:rPr lang="cs-CZ" sz="3500" dirty="0">
                <a:solidFill>
                  <a:schemeClr val="bg1"/>
                </a:solidFill>
              </a:rPr>
              <a:t>p</a:t>
            </a:r>
            <a:r>
              <a:rPr lang="cs-CZ" sz="3500" dirty="0" smtClean="0">
                <a:solidFill>
                  <a:schemeClr val="bg1"/>
                </a:solidFill>
              </a:rPr>
              <a:t>oloměr: 6 378 km (šetři se osle)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64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Ã½sledek obrÃ¡zku pro hvÄzdnÃ¡ oblo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31545"/>
            <a:ext cx="10715625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Měsíc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bg1"/>
                </a:solidFill>
              </a:rPr>
              <a:t> je jediná známá přirozená </a:t>
            </a:r>
            <a:r>
              <a:rPr lang="cs-CZ" dirty="0" smtClean="0">
                <a:solidFill>
                  <a:schemeClr val="bg1"/>
                </a:solidFill>
              </a:rPr>
              <a:t>družice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   </a:t>
            </a:r>
            <a:r>
              <a:rPr lang="cs-CZ" dirty="0">
                <a:solidFill>
                  <a:schemeClr val="bg1"/>
                </a:solidFill>
              </a:rPr>
              <a:t> </a:t>
            </a:r>
            <a:r>
              <a:rPr lang="cs-CZ" dirty="0" smtClean="0">
                <a:solidFill>
                  <a:schemeClr val="bg1"/>
                </a:solidFill>
              </a:rPr>
              <a:t>Země</a:t>
            </a:r>
          </a:p>
          <a:p>
            <a:r>
              <a:rPr lang="cs-CZ" dirty="0">
                <a:solidFill>
                  <a:schemeClr val="bg1"/>
                </a:solidFill>
              </a:rPr>
              <a:t>n</a:t>
            </a:r>
            <a:r>
              <a:rPr lang="cs-CZ" dirty="0" smtClean="0">
                <a:solidFill>
                  <a:schemeClr val="bg1"/>
                </a:solidFill>
              </a:rPr>
              <a:t>emá </a:t>
            </a:r>
            <a:r>
              <a:rPr lang="cs-CZ" dirty="0">
                <a:solidFill>
                  <a:schemeClr val="bg1"/>
                </a:solidFill>
              </a:rPr>
              <a:t>jiné formální </a:t>
            </a:r>
            <a:r>
              <a:rPr lang="cs-CZ" dirty="0" smtClean="0">
                <a:solidFill>
                  <a:schemeClr val="bg1"/>
                </a:solidFill>
              </a:rPr>
              <a:t>jméno než </a:t>
            </a:r>
            <a:r>
              <a:rPr lang="cs-CZ" dirty="0">
                <a:solidFill>
                  <a:schemeClr val="bg1"/>
                </a:solidFill>
              </a:rPr>
              <a:t>„</a:t>
            </a:r>
            <a:r>
              <a:rPr lang="cs-CZ" i="1" dirty="0">
                <a:solidFill>
                  <a:schemeClr val="bg1"/>
                </a:solidFill>
              </a:rPr>
              <a:t>měsíc</a:t>
            </a:r>
            <a:r>
              <a:rPr lang="cs-CZ" dirty="0">
                <a:solidFill>
                  <a:schemeClr val="bg1"/>
                </a:solidFill>
              </a:rPr>
              <a:t>“ 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k</a:t>
            </a:r>
            <a:r>
              <a:rPr lang="cs-CZ" dirty="0" smtClean="0">
                <a:solidFill>
                  <a:schemeClr val="bg1"/>
                </a:solidFill>
              </a:rPr>
              <a:t>olem země se otočí za 27 dní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roku</a:t>
            </a:r>
            <a:r>
              <a:rPr lang="cs-CZ" dirty="0">
                <a:solidFill>
                  <a:schemeClr val="bg1"/>
                </a:solidFill>
              </a:rPr>
              <a:t> </a:t>
            </a:r>
            <a:r>
              <a:rPr lang="cs-CZ" dirty="0" smtClean="0">
                <a:solidFill>
                  <a:schemeClr val="bg1"/>
                </a:solidFill>
              </a:rPr>
              <a:t>1969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přistáli</a:t>
            </a:r>
            <a:r>
              <a:rPr lang="cs-CZ" dirty="0">
                <a:solidFill>
                  <a:schemeClr val="bg1"/>
                </a:solidFill>
              </a:rPr>
              <a:t> Neil Armstrong a Edwin Aldrin v rámci programu Apollo jako první lidé na Měsíci, a tím se stali i prvními lidmi, kteří stanuli na povrchu jiného vesmírného tělesa než </a:t>
            </a:r>
            <a:r>
              <a:rPr lang="cs-CZ" dirty="0" smtClean="0">
                <a:solidFill>
                  <a:schemeClr val="bg1"/>
                </a:solidFill>
              </a:rPr>
              <a:t>Země.</a:t>
            </a:r>
          </a:p>
          <a:p>
            <a:r>
              <a:rPr lang="cs-CZ" dirty="0">
                <a:solidFill>
                  <a:schemeClr val="bg1"/>
                </a:solidFill>
              </a:rPr>
              <a:t>c</a:t>
            </a:r>
            <a:r>
              <a:rPr lang="cs-CZ" dirty="0" smtClean="0">
                <a:solidFill>
                  <a:schemeClr val="bg1"/>
                </a:solidFill>
              </a:rPr>
              <a:t>elkem </a:t>
            </a:r>
            <a:r>
              <a:rPr lang="cs-CZ" dirty="0">
                <a:solidFill>
                  <a:schemeClr val="bg1"/>
                </a:solidFill>
              </a:rPr>
              <a:t>Měsíc zatím navštívilo dvanáct </a:t>
            </a:r>
            <a:r>
              <a:rPr lang="cs-CZ" dirty="0" smtClean="0">
                <a:solidFill>
                  <a:schemeClr val="bg1"/>
                </a:solidFill>
              </a:rPr>
              <a:t>lidí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3074" name="Picture 2" descr="VÃ½sledek obrÃ¡zku pro mÄsÃ­c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47" t="6462" r="23333" b="6957"/>
          <a:stretch/>
        </p:blipFill>
        <p:spPr bwMode="auto">
          <a:xfrm>
            <a:off x="6298377" y="332655"/>
            <a:ext cx="2874820" cy="290286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334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Ã½sledek obrÃ¡zku pro hvÄzdnÃ¡ oblo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0"/>
            <a:ext cx="10715625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Mars 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8434" name="Picture 2" descr="VÃ½sledek obrÃ¡zku pro mar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6" t="3532" r="3752" b="3258"/>
          <a:stretch/>
        </p:blipFill>
        <p:spPr bwMode="auto">
          <a:xfrm>
            <a:off x="5868144" y="260648"/>
            <a:ext cx="3006437" cy="302029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500" dirty="0" smtClean="0">
                <a:solidFill>
                  <a:schemeClr val="bg1"/>
                </a:solidFill>
              </a:rPr>
              <a:t>druhá nejmenší planeta soustavy </a:t>
            </a:r>
          </a:p>
          <a:p>
            <a:r>
              <a:rPr lang="cs-CZ" sz="3500" dirty="0" smtClean="0">
                <a:solidFill>
                  <a:schemeClr val="bg1"/>
                </a:solidFill>
              </a:rPr>
              <a:t>pojmenována po římském bohu války </a:t>
            </a:r>
            <a:r>
              <a:rPr lang="cs-CZ" sz="3500" dirty="0" err="1" smtClean="0">
                <a:solidFill>
                  <a:schemeClr val="bg1"/>
                </a:solidFill>
              </a:rPr>
              <a:t>Martovi</a:t>
            </a:r>
            <a:endParaRPr lang="cs-CZ" sz="3500" dirty="0" smtClean="0">
              <a:solidFill>
                <a:schemeClr val="bg1"/>
              </a:solidFill>
            </a:endParaRPr>
          </a:p>
          <a:p>
            <a:r>
              <a:rPr lang="cs-CZ" sz="3500" dirty="0" smtClean="0">
                <a:solidFill>
                  <a:schemeClr val="bg1"/>
                </a:solidFill>
              </a:rPr>
              <a:t>s pevným horninovým povrchem pokrytým krátery, vysokými sopkami, hlubokými kaňony a dalšími útvary</a:t>
            </a:r>
          </a:p>
          <a:p>
            <a:r>
              <a:rPr lang="cs-CZ" sz="3500" dirty="0">
                <a:solidFill>
                  <a:schemeClr val="bg1"/>
                </a:solidFill>
              </a:rPr>
              <a:t>m</a:t>
            </a:r>
            <a:r>
              <a:rPr lang="cs-CZ" sz="3500" dirty="0" smtClean="0">
                <a:solidFill>
                  <a:schemeClr val="bg1"/>
                </a:solidFill>
              </a:rPr>
              <a:t>á dva měsíce: </a:t>
            </a:r>
            <a:r>
              <a:rPr lang="cs-CZ" sz="3500" dirty="0" err="1" smtClean="0">
                <a:solidFill>
                  <a:schemeClr val="bg1"/>
                </a:solidFill>
              </a:rPr>
              <a:t>Phobos</a:t>
            </a:r>
            <a:r>
              <a:rPr lang="cs-CZ" sz="3500" dirty="0" smtClean="0">
                <a:solidFill>
                  <a:schemeClr val="bg1"/>
                </a:solidFill>
              </a:rPr>
              <a:t> a </a:t>
            </a:r>
            <a:r>
              <a:rPr lang="cs-CZ" sz="3500" dirty="0" err="1" smtClean="0">
                <a:solidFill>
                  <a:schemeClr val="bg1"/>
                </a:solidFill>
              </a:rPr>
              <a:t>Deimos</a:t>
            </a:r>
            <a:endParaRPr lang="cs-CZ" sz="3500" dirty="0" smtClean="0">
              <a:solidFill>
                <a:schemeClr val="bg1"/>
              </a:solidFill>
            </a:endParaRPr>
          </a:p>
          <a:p>
            <a:r>
              <a:rPr lang="cs-CZ" sz="3500" dirty="0">
                <a:solidFill>
                  <a:schemeClr val="bg1"/>
                </a:solidFill>
              </a:rPr>
              <a:t>p</a:t>
            </a:r>
            <a:r>
              <a:rPr lang="cs-CZ" sz="3500" dirty="0" smtClean="0">
                <a:solidFill>
                  <a:schemeClr val="bg1"/>
                </a:solidFill>
              </a:rPr>
              <a:t>ovrchová teplota: </a:t>
            </a:r>
          </a:p>
          <a:p>
            <a:pPr lvl="7"/>
            <a:r>
              <a:rPr lang="cs-CZ" sz="3500" dirty="0" smtClean="0">
                <a:solidFill>
                  <a:schemeClr val="bg1"/>
                </a:solidFill>
              </a:rPr>
              <a:t>Nejnižší −143 °C</a:t>
            </a:r>
          </a:p>
          <a:p>
            <a:pPr lvl="7"/>
            <a:r>
              <a:rPr lang="cs-CZ" sz="3500" dirty="0" smtClean="0">
                <a:solidFill>
                  <a:schemeClr val="bg1"/>
                </a:solidFill>
              </a:rPr>
              <a:t>Nejvyšší 35°C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64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Ã½sledek obrÃ¡zku pro hvÄzdnÃ¡ oblo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27384"/>
            <a:ext cx="10715625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Jupiter 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7410" name="Picture 2" descr="SouvisejÃ­cÃ­ obrÃ¡zek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30" t="2921" r="24256" b="3343"/>
          <a:stretch/>
        </p:blipFill>
        <p:spPr bwMode="auto">
          <a:xfrm>
            <a:off x="5796136" y="188640"/>
            <a:ext cx="3150201" cy="319024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je největší planeta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sluneční soustavy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Jupiter má hmotnost: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 přibližně jedné tisíciny Slunce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dva a půl krát více než všechny ostatní 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    planety sluneční soustavy dohromady.</a:t>
            </a:r>
          </a:p>
          <a:p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ovrchová teplota  - nejmenší -163 °C </a:t>
            </a:r>
          </a:p>
          <a:p>
            <a:r>
              <a:rPr lang="cs-CZ" dirty="0">
                <a:solidFill>
                  <a:schemeClr val="bg1"/>
                </a:solidFill>
              </a:rPr>
              <a:t>d</a:t>
            </a:r>
            <a:r>
              <a:rPr lang="cs-CZ" dirty="0" smtClean="0">
                <a:solidFill>
                  <a:schemeClr val="bg1"/>
                </a:solidFill>
              </a:rPr>
              <a:t>oba oběhu: 12 let</a:t>
            </a:r>
          </a:p>
          <a:p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oloměr: 69 911 km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měsíce: Europa, </a:t>
            </a:r>
            <a:r>
              <a:rPr lang="cs-CZ" dirty="0" err="1" smtClean="0">
                <a:solidFill>
                  <a:schemeClr val="bg1"/>
                </a:solidFill>
              </a:rPr>
              <a:t>Ganymed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Io</a:t>
            </a:r>
            <a:r>
              <a:rPr lang="cs-CZ" dirty="0">
                <a:solidFill>
                  <a:schemeClr val="bg1"/>
                </a:solidFill>
              </a:rPr>
              <a:t>,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Callisto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Amalthea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Adrastea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Thebe</a:t>
            </a:r>
            <a:r>
              <a:rPr lang="cs-CZ" dirty="0" smtClean="0">
                <a:solidFill>
                  <a:schemeClr val="bg1"/>
                </a:solidFill>
              </a:rPr>
              <a:t>…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64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Ã½sledek obrÃ¡zku pro hvÄzdnÃ¡ oblo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7" y="-7640"/>
            <a:ext cx="10715625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VÃ½sledek obrÃ¡zku pro satur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04252">
            <a:off x="5097583" y="729544"/>
            <a:ext cx="4286250" cy="184785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patří mezi velké plynné obry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pro které je typické, že nemají pevný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   povrch, ale pouze hustou atmosféru</a:t>
            </a:r>
          </a:p>
          <a:p>
            <a:r>
              <a:rPr lang="cs-CZ" dirty="0">
                <a:solidFill>
                  <a:schemeClr val="bg1"/>
                </a:solidFill>
              </a:rPr>
              <a:t>a</a:t>
            </a:r>
            <a:r>
              <a:rPr lang="cs-CZ" dirty="0" smtClean="0">
                <a:solidFill>
                  <a:schemeClr val="bg1"/>
                </a:solidFill>
              </a:rPr>
              <a:t>tmosféra je tvořena převážně lehkými plyny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(vodíkem 96,3 %)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má ze všech planet nejmenší hustotu</a:t>
            </a:r>
          </a:p>
          <a:p>
            <a:r>
              <a:rPr lang="cs-CZ" dirty="0">
                <a:solidFill>
                  <a:schemeClr val="bg1"/>
                </a:solidFill>
              </a:rPr>
              <a:t>d</a:t>
            </a:r>
            <a:r>
              <a:rPr lang="cs-CZ" dirty="0" smtClean="0">
                <a:solidFill>
                  <a:schemeClr val="bg1"/>
                </a:solidFill>
              </a:rPr>
              <a:t>oba oběhu: 29 let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Saturn 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64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622</Words>
  <Application>Microsoft Office PowerPoint</Application>
  <PresentationFormat>Předvádění na obrazovce (4:3)</PresentationFormat>
  <Paragraphs>122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systému Office</vt:lpstr>
      <vt:lpstr>Sluneční soustava </vt:lpstr>
      <vt:lpstr>Sluneční soustava</vt:lpstr>
      <vt:lpstr>Merkur </vt:lpstr>
      <vt:lpstr>Venuše</vt:lpstr>
      <vt:lpstr>Země</vt:lpstr>
      <vt:lpstr>Měsíc</vt:lpstr>
      <vt:lpstr>Mars </vt:lpstr>
      <vt:lpstr>Jupiter </vt:lpstr>
      <vt:lpstr>Saturn </vt:lpstr>
      <vt:lpstr>Uran  </vt:lpstr>
      <vt:lpstr>Neptun</vt:lpstr>
      <vt:lpstr>Kontrolní test </vt:lpstr>
      <vt:lpstr>Řešení </vt:lpstr>
      <vt:lpstr>Sestav sluneční soustavu</vt:lpstr>
      <vt:lpstr>Řešení</vt:lpstr>
      <vt:lpstr>       Sestav sluneční soustavu</vt:lpstr>
      <vt:lpstr>Řešení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Sluneční soustava</dc:title>
  <dc:creator>Věra Pokorná</dc:creator>
  <cp:lastModifiedBy>Vybiral</cp:lastModifiedBy>
  <cp:revision>29</cp:revision>
  <dcterms:created xsi:type="dcterms:W3CDTF">2019-06-02T11:59:14Z</dcterms:created>
  <dcterms:modified xsi:type="dcterms:W3CDTF">2020-03-13T11:54:24Z</dcterms:modified>
</cp:coreProperties>
</file>