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84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96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807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44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50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18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61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27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12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40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9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A7827-F2C8-4974-BFAA-3B2901618E24}" type="datetimeFigureOut">
              <a:rPr lang="cs-CZ" smtClean="0"/>
              <a:t>13.03.2020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5A8A1-4B6A-45B6-8A86-D47B3D992D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30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 VE STŘEDOVĚKU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Vlastivěda pro 4. ročník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9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6"/>
                </a:solidFill>
              </a:rPr>
              <a:t>SPOLEČENSKÉ VRSTVY STŘEDOVĚKU</a:t>
            </a:r>
            <a:endParaRPr lang="cs-CZ" dirty="0">
              <a:solidFill>
                <a:schemeClr val="accent6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208912" cy="5130571"/>
          </a:xfrm>
        </p:spPr>
      </p:pic>
    </p:spTree>
    <p:extLst>
      <p:ext uri="{BB962C8B-B14F-4D97-AF65-F5344CB8AC3E}">
        <p14:creationId xmlns:p14="http://schemas.microsoft.com/office/powerpoint/2010/main" val="4246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GOTICKÝ SLOH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568952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-v polovině 14.stol., uplatňován v architektuře</a:t>
            </a:r>
          </a:p>
          <a:p>
            <a:pPr marL="0" indent="0">
              <a:buNone/>
            </a:pPr>
            <a:r>
              <a:rPr lang="cs-CZ" dirty="0" smtClean="0"/>
              <a:t>-dostal se k nám z Francie</a:t>
            </a:r>
          </a:p>
          <a:p>
            <a:pPr marL="0" indent="0">
              <a:buNone/>
            </a:pPr>
            <a:r>
              <a:rPr lang="cs-CZ" dirty="0" smtClean="0"/>
              <a:t>-typické znaky: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stavby stavěny do výšky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opěrný systém zdoben mnoha věžičkami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(např. Chrám Sv. Barbory v Kutné Hoře)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okna mají tvar </a:t>
            </a:r>
            <a:r>
              <a:rPr lang="cs-CZ" dirty="0" err="1" smtClean="0"/>
              <a:t>obdelníku</a:t>
            </a:r>
            <a:r>
              <a:rPr lang="cs-CZ" dirty="0" smtClean="0"/>
              <a:t>, zakončena lomeným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obloukem, často vyplněna obrazy z barevných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sklíček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5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GOTIKA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Období budování mohutných hradů na těžko</a:t>
            </a:r>
          </a:p>
          <a:p>
            <a:pPr marL="0" indent="0">
              <a:buNone/>
            </a:pPr>
            <a:r>
              <a:rPr lang="cs-CZ" dirty="0" smtClean="0"/>
              <a:t>    přístupných místech, nádherných chrámů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klášterů.</a:t>
            </a:r>
            <a:endParaRPr lang="cs-CZ" dirty="0"/>
          </a:p>
        </p:txBody>
      </p:sp>
      <p:pic>
        <p:nvPicPr>
          <p:cNvPr id="4098" name="Picture 2" descr="VÃ½sledek obrÃ¡zku pro gotickÃ© stav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743" y="2859085"/>
            <a:ext cx="2311524" cy="1733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VÃ½sledek obrÃ¡zku pro gotickÃ© stavb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3493222"/>
            <a:ext cx="2592288" cy="1730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VÃ½sledek obrÃ¡zku pro gotickÃ© stavb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398" y="4264827"/>
            <a:ext cx="2419023" cy="1597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5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DOPLŇ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Šlechta je ……… stav, sídlí v …….., vlastní v......,</a:t>
            </a:r>
          </a:p>
          <a:p>
            <a:pPr marL="0" indent="0">
              <a:buNone/>
            </a:pPr>
            <a:r>
              <a:rPr lang="cs-CZ" dirty="0" smtClean="0"/>
              <a:t>l…, p…, r……, a p…… </a:t>
            </a:r>
            <a:r>
              <a:rPr lang="cs-CZ" dirty="0" err="1" smtClean="0"/>
              <a:t>lid.Zemani</a:t>
            </a:r>
            <a:r>
              <a:rPr lang="cs-CZ" dirty="0" smtClean="0"/>
              <a:t> jsou ch… š…..,</a:t>
            </a:r>
          </a:p>
          <a:p>
            <a:pPr marL="0" indent="0">
              <a:buNone/>
            </a:pPr>
            <a:r>
              <a:rPr lang="cs-CZ" dirty="0"/>
              <a:t>ž</a:t>
            </a:r>
            <a:r>
              <a:rPr lang="cs-CZ" dirty="0" smtClean="0"/>
              <a:t>ili v t…..</a:t>
            </a:r>
          </a:p>
          <a:p>
            <a:pPr marL="0" indent="0">
              <a:buNone/>
            </a:pPr>
            <a:r>
              <a:rPr lang="cs-CZ" dirty="0" smtClean="0"/>
              <a:t>Církev vlastnila k……. a k…… Vysocí představitelé byli b…….., řadoví byli k…. a m….</a:t>
            </a:r>
          </a:p>
          <a:p>
            <a:pPr marL="0" indent="0">
              <a:buNone/>
            </a:pPr>
            <a:r>
              <a:rPr lang="cs-CZ" dirty="0" smtClean="0"/>
              <a:t>Na vesnici hlavní skupinou byli p……, odváděli</a:t>
            </a:r>
          </a:p>
          <a:p>
            <a:pPr marL="0" indent="0">
              <a:buNone/>
            </a:pPr>
            <a:r>
              <a:rPr lang="cs-CZ" dirty="0" smtClean="0"/>
              <a:t>p…….. </a:t>
            </a:r>
            <a:r>
              <a:rPr lang="cs-CZ" dirty="0"/>
              <a:t>d</a:t>
            </a:r>
            <a:r>
              <a:rPr lang="cs-CZ" dirty="0" smtClean="0"/>
              <a:t>…. </a:t>
            </a:r>
            <a:r>
              <a:rPr lang="cs-CZ" dirty="0"/>
              <a:t>n</a:t>
            </a:r>
            <a:r>
              <a:rPr lang="cs-CZ" dirty="0" smtClean="0"/>
              <a:t>ebo d……Nejchudší byli b…….</a:t>
            </a:r>
          </a:p>
        </p:txBody>
      </p:sp>
    </p:spTree>
    <p:extLst>
      <p:ext uri="{BB962C8B-B14F-4D97-AF65-F5344CB8AC3E}">
        <p14:creationId xmlns:p14="http://schemas.microsoft.com/office/powerpoint/2010/main" val="374035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DĚKUJI ZA POZORNOST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1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RANNÝ STŘEDOVĚK</a:t>
            </a:r>
            <a:endParaRPr lang="cs-CZ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06916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od konce 5.stol. – 11. stol.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rozvoj románské kultury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vznikají samostatné raně feudální státy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např. francká říše</a:t>
            </a:r>
            <a:endParaRPr lang="cs-CZ" dirty="0"/>
          </a:p>
        </p:txBody>
      </p:sp>
      <p:pic>
        <p:nvPicPr>
          <p:cNvPr id="1026" name="Picture 2" descr="VÃ½sledek obrÃ¡zku pro ranÃ½ stÅedovÄk obrÃ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58816"/>
            <a:ext cx="38100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82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VRCHOLNÝ (rozvinutý) STŘEDOVĚK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 - od 11. stol. – do počátku 14. stol.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probíhají mocenské konflikty mezi panovníkem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(centralistické řízení) a šlechtou (snaží se o au-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tonomii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prosazuje se gotická kultura</a:t>
            </a:r>
            <a:endParaRPr lang="cs-CZ" dirty="0"/>
          </a:p>
        </p:txBody>
      </p:sp>
      <p:sp>
        <p:nvSpPr>
          <p:cNvPr id="4" name="AutoShape 2" descr="VÃ½sledek obrÃ¡zku pro rozvinutÃ½ stÅedovÄk obrÃ¡z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Ã½sledek obrÃ¡zku pro rozvinutÃ½ stÅedovÄk obrÃ¡ze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VÃ½sledek obrÃ¡zku pro rozvinutÃ½ stÅedovÄk obrÃ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5023" y="3501008"/>
            <a:ext cx="3012654" cy="260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57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POZDNÍ STŘEDOVĚK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- 14. stol. – 1492 – 15. stol.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krize společnosti, expanze osmanské říše, zá-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nik byzantské říše a slovanských států na Bal-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káně.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první zámořské objevy – Portugalci, Španělé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posílil vliv měšťanství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vynález palných zbraní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7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ŠLECHTA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BOHATŠÍ (panský stav – páni)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sídlí na hradech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- vlastní velká panství s několika vesnicemi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mnoha poddanými</a:t>
            </a:r>
          </a:p>
          <a:p>
            <a:pPr>
              <a:buFontTx/>
              <a:buChar char="-"/>
            </a:pPr>
            <a:r>
              <a:rPr lang="cs-CZ" dirty="0" smtClean="0"/>
              <a:t>Součástí života hostiny, turnaje, lovy</a:t>
            </a:r>
          </a:p>
          <a:p>
            <a:pPr marL="0" indent="0">
              <a:buNone/>
            </a:pPr>
            <a:r>
              <a:rPr lang="cs-CZ" dirty="0" smtClean="0"/>
              <a:t>CHUDŠÍ – zemani</a:t>
            </a:r>
          </a:p>
          <a:p>
            <a:pPr marL="0" indent="0">
              <a:buNone/>
            </a:pPr>
            <a:r>
              <a:rPr lang="cs-CZ" dirty="0" smtClean="0"/>
              <a:t>-vlastnili jen jednu vesnici, žili ve tvrzích</a:t>
            </a:r>
          </a:p>
          <a:p>
            <a:pPr>
              <a:buFontTx/>
              <a:buChar char="-"/>
            </a:pPr>
            <a:r>
              <a:rPr lang="cs-CZ" dirty="0" smtClean="0"/>
              <a:t>chudli, nuceni sloužit ve vojsku, u královského</a:t>
            </a:r>
          </a:p>
          <a:p>
            <a:pPr marL="0" indent="0">
              <a:buNone/>
            </a:pPr>
            <a:r>
              <a:rPr lang="cs-CZ" dirty="0" smtClean="0"/>
              <a:t>    dvora nebo bohatých pánů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7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CÍRKEV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ysocí představitelé – arcibiskupové, biskupové</a:t>
            </a:r>
          </a:p>
          <a:p>
            <a:pPr>
              <a:buFontTx/>
              <a:buChar char="-"/>
            </a:pPr>
            <a:r>
              <a:rPr lang="cs-CZ" dirty="0"/>
              <a:t>ř</a:t>
            </a:r>
            <a:r>
              <a:rPr lang="cs-CZ" dirty="0" smtClean="0"/>
              <a:t>adoví představitelé – kněží, mniši</a:t>
            </a:r>
          </a:p>
          <a:p>
            <a:pPr>
              <a:buFontTx/>
              <a:buChar char="-"/>
            </a:pPr>
            <a:r>
              <a:rPr lang="cs-CZ" dirty="0" smtClean="0"/>
              <a:t>Vlastnila kláštery, kostely, ale i vesnice s poddanými</a:t>
            </a:r>
          </a:p>
          <a:p>
            <a:pPr>
              <a:buFontTx/>
              <a:buChar char="-"/>
            </a:pPr>
            <a:r>
              <a:rPr lang="cs-CZ" dirty="0" smtClean="0"/>
              <a:t>Další peníze plynuly z poplatků za církevní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úkony – pohřby, křtiny</a:t>
            </a:r>
          </a:p>
          <a:p>
            <a:pPr marL="0" indent="0">
              <a:buNone/>
            </a:pPr>
            <a:r>
              <a:rPr lang="cs-CZ" dirty="0" smtClean="0"/>
              <a:t>- Velmi bohatla, hodnostáři žili v přepychu</a:t>
            </a:r>
          </a:p>
        </p:txBody>
      </p:sp>
    </p:spTree>
    <p:extLst>
      <p:ext uri="{BB962C8B-B14F-4D97-AF65-F5344CB8AC3E}">
        <p14:creationId xmlns:p14="http://schemas.microsoft.com/office/powerpoint/2010/main" val="124204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STŘEDOVĚKÁ VESNICE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Žila zde většina lidí</a:t>
            </a:r>
          </a:p>
          <a:p>
            <a:pPr>
              <a:buFontTx/>
              <a:buChar char="-"/>
            </a:pPr>
            <a:r>
              <a:rPr lang="cs-CZ" dirty="0" smtClean="0"/>
              <a:t>Hlavní skupina byli </a:t>
            </a:r>
            <a:r>
              <a:rPr lang="cs-CZ" i="1" dirty="0" smtClean="0"/>
              <a:t>poddaní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Odváděli </a:t>
            </a:r>
            <a:r>
              <a:rPr lang="cs-CZ" i="1" dirty="0" smtClean="0"/>
              <a:t>poddanské dávky</a:t>
            </a:r>
            <a:r>
              <a:rPr lang="cs-CZ" dirty="0" smtClean="0"/>
              <a:t> a to v penězích</a:t>
            </a:r>
          </a:p>
          <a:p>
            <a:pPr marL="0" indent="0">
              <a:buNone/>
            </a:pPr>
            <a:r>
              <a:rPr lang="cs-CZ" dirty="0" smtClean="0"/>
              <a:t>    nebo částí úrody </a:t>
            </a:r>
            <a:r>
              <a:rPr lang="cs-CZ" i="1" dirty="0" smtClean="0">
                <a:solidFill>
                  <a:schemeClr val="accent6"/>
                </a:solidFill>
              </a:rPr>
              <a:t>desátky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2"/>
                </a:solidFill>
              </a:rPr>
              <a:t>bezzemci -</a:t>
            </a:r>
            <a:r>
              <a:rPr lang="cs-CZ" dirty="0" smtClean="0"/>
              <a:t>nevlastní žádné </a:t>
            </a:r>
            <a:r>
              <a:rPr lang="cs-CZ" dirty="0" err="1" smtClean="0"/>
              <a:t>pozemky,museli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pracovat na cizí půdě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2"/>
                </a:solidFill>
              </a:rPr>
              <a:t>- Bohatí sedláci - </a:t>
            </a:r>
            <a:r>
              <a:rPr lang="cs-CZ" dirty="0" smtClean="0"/>
              <a:t>lepší podmínky k životu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STŘEDOVĚKÉ MĚSTO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Nejbohatší </a:t>
            </a:r>
            <a:r>
              <a:rPr lang="cs-CZ" dirty="0" smtClean="0">
                <a:solidFill>
                  <a:schemeClr val="accent2"/>
                </a:solidFill>
              </a:rPr>
              <a:t>OBCHODNÍCI </a:t>
            </a:r>
            <a:r>
              <a:rPr lang="cs-CZ" dirty="0" smtClean="0"/>
              <a:t>si stavěli honosné do-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my</a:t>
            </a:r>
          </a:p>
          <a:p>
            <a:pPr>
              <a:buFontTx/>
              <a:buChar char="-"/>
            </a:pPr>
            <a:r>
              <a:rPr lang="cs-CZ" dirty="0" smtClean="0"/>
              <a:t>Početnější </a:t>
            </a:r>
            <a:r>
              <a:rPr lang="cs-CZ" dirty="0" smtClean="0">
                <a:solidFill>
                  <a:schemeClr val="accent2"/>
                </a:solidFill>
              </a:rPr>
              <a:t>ŘEMESLNÍCI</a:t>
            </a:r>
            <a:r>
              <a:rPr lang="cs-CZ" dirty="0" smtClean="0"/>
              <a:t> (např. kováři, truhláři,</a:t>
            </a:r>
          </a:p>
          <a:p>
            <a:pPr marL="0" indent="0">
              <a:buNone/>
            </a:pPr>
            <a:r>
              <a:rPr lang="cs-CZ" dirty="0" smtClean="0"/>
              <a:t>    krejčí, apod..), vlastnili chudší příbytky s krám-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ky</a:t>
            </a:r>
            <a:r>
              <a:rPr lang="cs-CZ" dirty="0" smtClean="0"/>
              <a:t> a dílnami</a:t>
            </a:r>
          </a:p>
          <a:p>
            <a:pPr>
              <a:buFontTx/>
              <a:buChar char="-"/>
            </a:pPr>
            <a:r>
              <a:rPr lang="cs-CZ" dirty="0" smtClean="0"/>
              <a:t>Nemajetná </a:t>
            </a:r>
            <a:r>
              <a:rPr lang="cs-CZ" dirty="0" smtClean="0">
                <a:solidFill>
                  <a:schemeClr val="accent2"/>
                </a:solidFill>
              </a:rPr>
              <a:t>CHUDINA</a:t>
            </a:r>
            <a:r>
              <a:rPr lang="cs-CZ" dirty="0" smtClean="0"/>
              <a:t> – tvořili ji tovaryši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učedníci, dělníci na stavbách, žebráci.</a:t>
            </a:r>
          </a:p>
        </p:txBody>
      </p:sp>
    </p:spTree>
    <p:extLst>
      <p:ext uri="{BB962C8B-B14F-4D97-AF65-F5344CB8AC3E}">
        <p14:creationId xmlns:p14="http://schemas.microsoft.com/office/powerpoint/2010/main" val="41013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/>
                </a:solidFill>
              </a:rPr>
              <a:t>VZNIK MĚST</a:t>
            </a:r>
            <a:endParaRPr lang="cs-CZ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Zakládány od 13. století</a:t>
            </a:r>
          </a:p>
          <a:p>
            <a:pPr>
              <a:buFontTx/>
              <a:buChar char="-"/>
            </a:pPr>
            <a:r>
              <a:rPr lang="cs-CZ" dirty="0" smtClean="0"/>
              <a:t>Největší rozkvět za vlády Karla IV.</a:t>
            </a:r>
          </a:p>
          <a:p>
            <a:pPr>
              <a:buFontTx/>
              <a:buChar char="-"/>
            </a:pPr>
            <a:r>
              <a:rPr lang="cs-CZ" dirty="0" smtClean="0"/>
              <a:t>Kolem měst vznikají </a:t>
            </a:r>
            <a:r>
              <a:rPr lang="cs-CZ" i="1" dirty="0" smtClean="0"/>
              <a:t>kamenné hradby</a:t>
            </a:r>
            <a:r>
              <a:rPr lang="cs-CZ" dirty="0" smtClean="0"/>
              <a:t> – ochrana proti přepadům</a:t>
            </a:r>
          </a:p>
          <a:p>
            <a:pPr>
              <a:buFontTx/>
              <a:buChar char="-"/>
            </a:pPr>
            <a:r>
              <a:rPr lang="cs-CZ" dirty="0" smtClean="0"/>
              <a:t>Hradby opatřeny </a:t>
            </a:r>
            <a:r>
              <a:rPr lang="cs-CZ" i="1" dirty="0" err="1" smtClean="0"/>
              <a:t>branami</a:t>
            </a:r>
            <a:r>
              <a:rPr lang="cs-CZ" dirty="0" err="1" smtClean="0"/>
              <a:t>,na</a:t>
            </a:r>
            <a:r>
              <a:rPr lang="cs-CZ" dirty="0" smtClean="0"/>
              <a:t> noc se zavíraly</a:t>
            </a:r>
          </a:p>
          <a:p>
            <a:pPr marL="0" indent="0">
              <a:buNone/>
            </a:pPr>
            <a:r>
              <a:rPr lang="cs-CZ" dirty="0" smtClean="0"/>
              <a:t>-  Byla zde </a:t>
            </a:r>
            <a:r>
              <a:rPr lang="cs-CZ" i="1" dirty="0" smtClean="0"/>
              <a:t>radnice, kostel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 Na ulicích se konaly </a:t>
            </a:r>
            <a:r>
              <a:rPr lang="cs-CZ" i="1" dirty="0" smtClean="0"/>
              <a:t>jarmarky </a:t>
            </a:r>
            <a:r>
              <a:rPr lang="cs-CZ" dirty="0" smtClean="0"/>
              <a:t>(trhy)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63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531</Words>
  <Application>Microsoft Office PowerPoint</Application>
  <PresentationFormat>Předvádění na obrazovce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ŽIVOT VE STŘEDOVĚKU </vt:lpstr>
      <vt:lpstr>RANNÝ STŘEDOVĚK</vt:lpstr>
      <vt:lpstr>VRCHOLNÝ (rozvinutý) STŘEDOVĚK</vt:lpstr>
      <vt:lpstr>POZDNÍ STŘEDOVĚK</vt:lpstr>
      <vt:lpstr>ŠLECHTA</vt:lpstr>
      <vt:lpstr>CÍRKEV</vt:lpstr>
      <vt:lpstr>STŘEDOVĚKÁ VESNICE</vt:lpstr>
      <vt:lpstr>STŘEDOVĚKÉ MĚSTO</vt:lpstr>
      <vt:lpstr>VZNIK MĚST</vt:lpstr>
      <vt:lpstr>SPOLEČENSKÉ VRSTVY STŘEDOVĚKU</vt:lpstr>
      <vt:lpstr>GOTICKÝ SLOH</vt:lpstr>
      <vt:lpstr>GOTIKA</vt:lpstr>
      <vt:lpstr>DOPLŇ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VE STŘEDOVĚKU</dc:title>
  <dc:creator>Pedagog</dc:creator>
  <cp:lastModifiedBy>Vybiral</cp:lastModifiedBy>
  <cp:revision>8</cp:revision>
  <dcterms:created xsi:type="dcterms:W3CDTF">2019-05-12T13:03:34Z</dcterms:created>
  <dcterms:modified xsi:type="dcterms:W3CDTF">2020-03-13T11:52:13Z</dcterms:modified>
</cp:coreProperties>
</file>