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4"/>
  </p:notesMasterIdLst>
  <p:sldIdLst>
    <p:sldId id="518" r:id="rId2"/>
    <p:sldId id="519" r:id="rId3"/>
    <p:sldId id="256" r:id="rId4"/>
    <p:sldId id="291" r:id="rId5"/>
    <p:sldId id="292" r:id="rId6"/>
    <p:sldId id="293" r:id="rId7"/>
    <p:sldId id="294" r:id="rId8"/>
    <p:sldId id="277" r:id="rId9"/>
    <p:sldId id="278" r:id="rId10"/>
    <p:sldId id="279" r:id="rId11"/>
    <p:sldId id="280" r:id="rId12"/>
    <p:sldId id="281" r:id="rId13"/>
    <p:sldId id="289" r:id="rId14"/>
    <p:sldId id="282" r:id="rId15"/>
    <p:sldId id="283" r:id="rId16"/>
    <p:sldId id="284" r:id="rId17"/>
    <p:sldId id="285" r:id="rId18"/>
    <p:sldId id="286" r:id="rId19"/>
    <p:sldId id="290" r:id="rId20"/>
    <p:sldId id="288" r:id="rId21"/>
    <p:sldId id="287" r:id="rId22"/>
    <p:sldId id="295" r:id="rId23"/>
    <p:sldId id="296" r:id="rId24"/>
    <p:sldId id="297"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1" r:id="rId86"/>
    <p:sldId id="362" r:id="rId87"/>
    <p:sldId id="363" r:id="rId88"/>
    <p:sldId id="364" r:id="rId89"/>
    <p:sldId id="365" r:id="rId90"/>
    <p:sldId id="366" r:id="rId91"/>
    <p:sldId id="367" r:id="rId92"/>
    <p:sldId id="368" r:id="rId93"/>
    <p:sldId id="370" r:id="rId94"/>
    <p:sldId id="371" r:id="rId95"/>
    <p:sldId id="372" r:id="rId96"/>
    <p:sldId id="373" r:id="rId97"/>
    <p:sldId id="374" r:id="rId98"/>
    <p:sldId id="375" r:id="rId99"/>
    <p:sldId id="376" r:id="rId100"/>
    <p:sldId id="377" r:id="rId101"/>
    <p:sldId id="378"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7" r:id="rId120"/>
    <p:sldId id="398" r:id="rId121"/>
    <p:sldId id="399" r:id="rId122"/>
    <p:sldId id="400" r:id="rId123"/>
    <p:sldId id="401" r:id="rId124"/>
    <p:sldId id="402" r:id="rId125"/>
    <p:sldId id="403" r:id="rId126"/>
    <p:sldId id="404" r:id="rId127"/>
    <p:sldId id="405" r:id="rId128"/>
    <p:sldId id="406" r:id="rId129"/>
    <p:sldId id="407" r:id="rId130"/>
    <p:sldId id="408" r:id="rId131"/>
    <p:sldId id="409" r:id="rId132"/>
    <p:sldId id="410" r:id="rId133"/>
    <p:sldId id="411" r:id="rId134"/>
    <p:sldId id="412" r:id="rId135"/>
    <p:sldId id="413" r:id="rId136"/>
    <p:sldId id="414" r:id="rId137"/>
    <p:sldId id="415" r:id="rId138"/>
    <p:sldId id="416" r:id="rId139"/>
    <p:sldId id="417" r:id="rId140"/>
    <p:sldId id="418" r:id="rId141"/>
    <p:sldId id="419"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50" r:id="rId170"/>
    <p:sldId id="448" r:id="rId171"/>
    <p:sldId id="449" r:id="rId172"/>
    <p:sldId id="451" r:id="rId173"/>
    <p:sldId id="452" r:id="rId174"/>
    <p:sldId id="453" r:id="rId175"/>
    <p:sldId id="456" r:id="rId176"/>
    <p:sldId id="457" r:id="rId177"/>
    <p:sldId id="458" r:id="rId178"/>
    <p:sldId id="459" r:id="rId179"/>
    <p:sldId id="460" r:id="rId180"/>
    <p:sldId id="461" r:id="rId181"/>
    <p:sldId id="462" r:id="rId182"/>
    <p:sldId id="463" r:id="rId183"/>
    <p:sldId id="464" r:id="rId184"/>
    <p:sldId id="465" r:id="rId185"/>
    <p:sldId id="466" r:id="rId186"/>
    <p:sldId id="467" r:id="rId187"/>
    <p:sldId id="468" r:id="rId188"/>
    <p:sldId id="470" r:id="rId189"/>
    <p:sldId id="471"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20" r:id="rId235"/>
    <p:sldId id="521" r:id="rId236"/>
    <p:sldId id="522" r:id="rId237"/>
    <p:sldId id="523" r:id="rId238"/>
    <p:sldId id="524" r:id="rId239"/>
    <p:sldId id="525" r:id="rId240"/>
    <p:sldId id="526" r:id="rId241"/>
    <p:sldId id="528" r:id="rId242"/>
    <p:sldId id="530" r:id="rId243"/>
  </p:sldIdLst>
  <p:sldSz cx="9144000" cy="6858000" type="screen4x3"/>
  <p:notesSz cx="6858000" cy="9144000"/>
  <p:custDataLst>
    <p:tags r:id="rId24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16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gs" Target="tags/tag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447CA-1254-4E3F-84E1-708EA416BA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81BDC711-6DC2-4D33-AC8C-3905D270F04B}" type="pres">
      <dgm:prSet presAssocID="{A05447CA-1254-4E3F-84E1-708EA416BA15}" presName="outerComposite" presStyleCnt="0">
        <dgm:presLayoutVars>
          <dgm:chMax val="5"/>
          <dgm:dir/>
          <dgm:resizeHandles val="exact"/>
        </dgm:presLayoutVars>
      </dgm:prSet>
      <dgm:spPr/>
      <dgm:t>
        <a:bodyPr/>
        <a:lstStyle/>
        <a:p>
          <a:endParaRPr lang="cs-CZ"/>
        </a:p>
      </dgm:t>
    </dgm:pt>
    <dgm:pt modelId="{FFEB8B7D-78E5-4F16-A154-E1F8075B9CBE}" type="pres">
      <dgm:prSet presAssocID="{A05447CA-1254-4E3F-84E1-708EA416BA15}" presName="dummyMaxCanvas" presStyleCnt="0">
        <dgm:presLayoutVars/>
      </dgm:prSet>
      <dgm:spPr/>
    </dgm:pt>
    <dgm:pt modelId="{33302142-E119-425F-A730-5021F03E67F6}" type="pres">
      <dgm:prSet presAssocID="{A05447CA-1254-4E3F-84E1-708EA416BA15}" presName="FourNodes_1" presStyleLbl="node1" presStyleIdx="0" presStyleCnt="4" custLinFactNeighborX="-953" custLinFactNeighborY="-12520">
        <dgm:presLayoutVars>
          <dgm:bulletEnabled val="1"/>
        </dgm:presLayoutVars>
      </dgm:prSet>
      <dgm:spPr/>
      <dgm:t>
        <a:bodyPr/>
        <a:lstStyle/>
        <a:p>
          <a:endParaRPr lang="cs-CZ"/>
        </a:p>
      </dgm:t>
    </dgm:pt>
    <dgm:pt modelId="{535854C7-305C-4011-A23F-EEBA8CABF8E6}" type="pres">
      <dgm:prSet presAssocID="{A05447CA-1254-4E3F-84E1-708EA416BA15}" presName="FourNodes_2" presStyleLbl="node1" presStyleIdx="1" presStyleCnt="4">
        <dgm:presLayoutVars>
          <dgm:bulletEnabled val="1"/>
        </dgm:presLayoutVars>
      </dgm:prSet>
      <dgm:spPr/>
      <dgm:t>
        <a:bodyPr/>
        <a:lstStyle/>
        <a:p>
          <a:endParaRPr lang="cs-CZ"/>
        </a:p>
      </dgm:t>
    </dgm:pt>
    <dgm:pt modelId="{4003622D-6F7F-4594-972E-AC125BCB1837}" type="pres">
      <dgm:prSet presAssocID="{A05447CA-1254-4E3F-84E1-708EA416BA15}" presName="FourNodes_3" presStyleLbl="node1" presStyleIdx="2" presStyleCnt="4">
        <dgm:presLayoutVars>
          <dgm:bulletEnabled val="1"/>
        </dgm:presLayoutVars>
      </dgm:prSet>
      <dgm:spPr/>
      <dgm:t>
        <a:bodyPr/>
        <a:lstStyle/>
        <a:p>
          <a:endParaRPr lang="cs-CZ"/>
        </a:p>
      </dgm:t>
    </dgm:pt>
    <dgm:pt modelId="{DFACD25E-470D-46BD-8DDF-C1F066E4FAA5}" type="pres">
      <dgm:prSet presAssocID="{A05447CA-1254-4E3F-84E1-708EA416BA15}" presName="FourNodes_4" presStyleLbl="node1" presStyleIdx="3" presStyleCnt="4">
        <dgm:presLayoutVars>
          <dgm:bulletEnabled val="1"/>
        </dgm:presLayoutVars>
      </dgm:prSet>
      <dgm:spPr/>
      <dgm:t>
        <a:bodyPr/>
        <a:lstStyle/>
        <a:p>
          <a:endParaRPr lang="cs-CZ"/>
        </a:p>
      </dgm:t>
    </dgm:pt>
    <dgm:pt modelId="{6D304037-8AF9-42A9-AF9A-A87FE373FFDB}" type="pres">
      <dgm:prSet presAssocID="{A05447CA-1254-4E3F-84E1-708EA416BA15}" presName="FourConn_1-2" presStyleLbl="fgAccFollowNode1" presStyleIdx="0" presStyleCnt="3">
        <dgm:presLayoutVars>
          <dgm:bulletEnabled val="1"/>
        </dgm:presLayoutVars>
      </dgm:prSet>
      <dgm:spPr/>
      <dgm:t>
        <a:bodyPr/>
        <a:lstStyle/>
        <a:p>
          <a:endParaRPr lang="cs-CZ"/>
        </a:p>
      </dgm:t>
    </dgm:pt>
    <dgm:pt modelId="{1B3D3089-3711-43C8-B67A-916743AE901E}" type="pres">
      <dgm:prSet presAssocID="{A05447CA-1254-4E3F-84E1-708EA416BA15}" presName="FourConn_2-3" presStyleLbl="fgAccFollowNode1" presStyleIdx="1" presStyleCnt="3">
        <dgm:presLayoutVars>
          <dgm:bulletEnabled val="1"/>
        </dgm:presLayoutVars>
      </dgm:prSet>
      <dgm:spPr/>
      <dgm:t>
        <a:bodyPr/>
        <a:lstStyle/>
        <a:p>
          <a:endParaRPr lang="cs-CZ"/>
        </a:p>
      </dgm:t>
    </dgm:pt>
    <dgm:pt modelId="{49FEF651-FE93-4324-B70D-A16181F17FDB}" type="pres">
      <dgm:prSet presAssocID="{A05447CA-1254-4E3F-84E1-708EA416BA15}" presName="FourConn_3-4" presStyleLbl="fgAccFollowNode1" presStyleIdx="2" presStyleCnt="3">
        <dgm:presLayoutVars>
          <dgm:bulletEnabled val="1"/>
        </dgm:presLayoutVars>
      </dgm:prSet>
      <dgm:spPr/>
      <dgm:t>
        <a:bodyPr/>
        <a:lstStyle/>
        <a:p>
          <a:endParaRPr lang="cs-CZ"/>
        </a:p>
      </dgm:t>
    </dgm:pt>
    <dgm:pt modelId="{B510F613-41B7-416A-8F9D-54917FAB430C}" type="pres">
      <dgm:prSet presAssocID="{A05447CA-1254-4E3F-84E1-708EA416BA15}" presName="FourNodes_1_text" presStyleLbl="node1" presStyleIdx="3" presStyleCnt="4">
        <dgm:presLayoutVars>
          <dgm:bulletEnabled val="1"/>
        </dgm:presLayoutVars>
      </dgm:prSet>
      <dgm:spPr/>
      <dgm:t>
        <a:bodyPr/>
        <a:lstStyle/>
        <a:p>
          <a:endParaRPr lang="cs-CZ"/>
        </a:p>
      </dgm:t>
    </dgm:pt>
    <dgm:pt modelId="{F1E1D7FB-2ECA-4C59-AE2E-434EFD94AF63}" type="pres">
      <dgm:prSet presAssocID="{A05447CA-1254-4E3F-84E1-708EA416BA15}" presName="FourNodes_2_text" presStyleLbl="node1" presStyleIdx="3" presStyleCnt="4">
        <dgm:presLayoutVars>
          <dgm:bulletEnabled val="1"/>
        </dgm:presLayoutVars>
      </dgm:prSet>
      <dgm:spPr/>
      <dgm:t>
        <a:bodyPr/>
        <a:lstStyle/>
        <a:p>
          <a:endParaRPr lang="cs-CZ"/>
        </a:p>
      </dgm:t>
    </dgm:pt>
    <dgm:pt modelId="{6075A770-7175-40C5-B44C-C6AEA4966FFC}" type="pres">
      <dgm:prSet presAssocID="{A05447CA-1254-4E3F-84E1-708EA416BA15}" presName="FourNodes_3_text" presStyleLbl="node1" presStyleIdx="3" presStyleCnt="4">
        <dgm:presLayoutVars>
          <dgm:bulletEnabled val="1"/>
        </dgm:presLayoutVars>
      </dgm:prSet>
      <dgm:spPr/>
      <dgm:t>
        <a:bodyPr/>
        <a:lstStyle/>
        <a:p>
          <a:endParaRPr lang="cs-CZ"/>
        </a:p>
      </dgm:t>
    </dgm:pt>
    <dgm:pt modelId="{D46B7187-FEDE-44BA-9EC7-A6C251247A47}" type="pres">
      <dgm:prSet presAssocID="{A05447CA-1254-4E3F-84E1-708EA416BA15}" presName="FourNodes_4_text" presStyleLbl="node1" presStyleIdx="3" presStyleCnt="4">
        <dgm:presLayoutVars>
          <dgm:bulletEnabled val="1"/>
        </dgm:presLayoutVars>
      </dgm:prSet>
      <dgm:spPr/>
      <dgm:t>
        <a:bodyPr/>
        <a:lstStyle/>
        <a:p>
          <a:endParaRPr lang="cs-CZ"/>
        </a:p>
      </dgm:t>
    </dgm:pt>
  </dgm:ptLst>
  <dgm:cxnLst>
    <dgm:cxn modelId="{27F4CB01-D4C2-4794-B38F-FA89200A220A}" type="presOf" srcId="{A05447CA-1254-4E3F-84E1-708EA416BA15}" destId="{81BDC711-6DC2-4D33-AC8C-3905D270F04B}" srcOrd="0" destOrd="0" presId="urn:microsoft.com/office/officeart/2005/8/layout/vProcess5"/>
    <dgm:cxn modelId="{4B049AC4-AF70-4359-AE1F-986303FCE25E}" type="presOf" srcId="{15AB54DA-C155-4F41-9F37-9EA4FEAABAB4}" destId="{6075A770-7175-40C5-B44C-C6AEA4966FFC}" srcOrd="1" destOrd="0" presId="urn:microsoft.com/office/officeart/2005/8/layout/vProcess5"/>
    <dgm:cxn modelId="{CC53C877-427F-4FB7-A3ED-AD7E0F98B1A8}" srcId="{A05447CA-1254-4E3F-84E1-708EA416BA15}" destId="{BC799A80-D062-4259-A298-8F2FCC1BA79C}" srcOrd="3" destOrd="0" parTransId="{D9B0E76E-5770-4986-9F38-D47A820893DD}" sibTransId="{C6629CDC-1791-423D-AFA0-EBBCC29DFAC8}"/>
    <dgm:cxn modelId="{9FD37F0F-81D0-4ECC-A9F2-EC5DBFD23F6E}" type="presOf" srcId="{1C99834F-F5AB-4C61-BEB4-1E6108579856}" destId="{F1E1D7FB-2ECA-4C59-AE2E-434EFD94AF63}" srcOrd="1" destOrd="0" presId="urn:microsoft.com/office/officeart/2005/8/layout/vProcess5"/>
    <dgm:cxn modelId="{AC203467-0F53-4FE0-826B-71F40D6A6954}" srcId="{A05447CA-1254-4E3F-84E1-708EA416BA15}" destId="{15AB54DA-C155-4F41-9F37-9EA4FEAABAB4}" srcOrd="2" destOrd="0" parTransId="{4C3F1932-D55F-4CBC-A26F-432600322767}" sibTransId="{FA293F68-E2A1-4E6F-ACA6-00398E43EFA2}"/>
    <dgm:cxn modelId="{37A4ABA7-7CBE-464D-A753-FB07C40A6984}" type="presOf" srcId="{4099C457-F198-42E4-906B-E5185418E4AD}" destId="{B510F613-41B7-416A-8F9D-54917FAB430C}" srcOrd="1" destOrd="0" presId="urn:microsoft.com/office/officeart/2005/8/layout/vProcess5"/>
    <dgm:cxn modelId="{EEAC4816-BB9B-45DB-9727-B698A7EF721A}" type="presOf" srcId="{4099C457-F198-42E4-906B-E5185418E4AD}" destId="{33302142-E119-425F-A730-5021F03E67F6}" srcOrd="0" destOrd="0" presId="urn:microsoft.com/office/officeart/2005/8/layout/vProcess5"/>
    <dgm:cxn modelId="{FD68D37F-F8B6-4D3F-B805-58219DF9857C}" type="presOf" srcId="{1C99834F-F5AB-4C61-BEB4-1E6108579856}" destId="{535854C7-305C-4011-A23F-EEBA8CABF8E6}" srcOrd="0" destOrd="0" presId="urn:microsoft.com/office/officeart/2005/8/layout/vProcess5"/>
    <dgm:cxn modelId="{32653EBB-1DE1-4AEB-B4AE-43B586E86A10}" srcId="{A05447CA-1254-4E3F-84E1-708EA416BA15}" destId="{1C99834F-F5AB-4C61-BEB4-1E6108579856}" srcOrd="1" destOrd="0" parTransId="{8E2D1272-66E5-4B5B-B5A8-84D2C3EF9347}" sibTransId="{6AD8FAEE-7F98-4854-B4B0-62103A7D8051}"/>
    <dgm:cxn modelId="{4AD4C3F5-4E9F-4258-BB54-5905B5CEBBF5}" type="presOf" srcId="{171C7361-7A81-4ED7-8CF2-EEE9B45F1CB7}" destId="{6D304037-8AF9-42A9-AF9A-A87FE373FFDB}" srcOrd="0" destOrd="0" presId="urn:microsoft.com/office/officeart/2005/8/layout/vProcess5"/>
    <dgm:cxn modelId="{B3C3CE95-693F-419B-BBD8-8C97A2CD66D7}" type="presOf" srcId="{FA293F68-E2A1-4E6F-ACA6-00398E43EFA2}" destId="{49FEF651-FE93-4324-B70D-A16181F17FDB}" srcOrd="0" destOrd="0" presId="urn:microsoft.com/office/officeart/2005/8/layout/vProcess5"/>
    <dgm:cxn modelId="{E6B037C9-3090-4D23-8692-DEFA1C03ABC1}" srcId="{A05447CA-1254-4E3F-84E1-708EA416BA15}" destId="{4099C457-F198-42E4-906B-E5185418E4AD}" srcOrd="0" destOrd="0" parTransId="{0AD6ADA0-B2B9-4A09-81A7-D95324242E0E}" sibTransId="{171C7361-7A81-4ED7-8CF2-EEE9B45F1CB7}"/>
    <dgm:cxn modelId="{D828A55F-42FB-4A3E-9D6D-CCB625B5668C}" type="presOf" srcId="{15AB54DA-C155-4F41-9F37-9EA4FEAABAB4}" destId="{4003622D-6F7F-4594-972E-AC125BCB1837}" srcOrd="0" destOrd="0" presId="urn:microsoft.com/office/officeart/2005/8/layout/vProcess5"/>
    <dgm:cxn modelId="{E5CBE3A0-32A3-4E13-8A4B-AEE1C1AC0E4A}" type="presOf" srcId="{6AD8FAEE-7F98-4854-B4B0-62103A7D8051}" destId="{1B3D3089-3711-43C8-B67A-916743AE901E}" srcOrd="0" destOrd="0" presId="urn:microsoft.com/office/officeart/2005/8/layout/vProcess5"/>
    <dgm:cxn modelId="{A0677BDE-2F98-4225-8426-A513F8E27A97}" type="presOf" srcId="{BC799A80-D062-4259-A298-8F2FCC1BA79C}" destId="{D46B7187-FEDE-44BA-9EC7-A6C251247A47}" srcOrd="1" destOrd="0" presId="urn:microsoft.com/office/officeart/2005/8/layout/vProcess5"/>
    <dgm:cxn modelId="{DEFED5B9-7779-47AC-AB33-F881689F0A53}" type="presOf" srcId="{BC799A80-D062-4259-A298-8F2FCC1BA79C}" destId="{DFACD25E-470D-46BD-8DDF-C1F066E4FAA5}" srcOrd="0" destOrd="0" presId="urn:microsoft.com/office/officeart/2005/8/layout/vProcess5"/>
    <dgm:cxn modelId="{121E9621-696C-4AA5-A46E-A0870682018E}" type="presParOf" srcId="{81BDC711-6DC2-4D33-AC8C-3905D270F04B}" destId="{FFEB8B7D-78E5-4F16-A154-E1F8075B9CBE}" srcOrd="0" destOrd="0" presId="urn:microsoft.com/office/officeart/2005/8/layout/vProcess5"/>
    <dgm:cxn modelId="{E9D07169-DDDB-485D-BD63-F07377613D64}" type="presParOf" srcId="{81BDC711-6DC2-4D33-AC8C-3905D270F04B}" destId="{33302142-E119-425F-A730-5021F03E67F6}" srcOrd="1" destOrd="0" presId="urn:microsoft.com/office/officeart/2005/8/layout/vProcess5"/>
    <dgm:cxn modelId="{8E48E834-996C-409F-84A4-6E0906CC2311}" type="presParOf" srcId="{81BDC711-6DC2-4D33-AC8C-3905D270F04B}" destId="{535854C7-305C-4011-A23F-EEBA8CABF8E6}" srcOrd="2" destOrd="0" presId="urn:microsoft.com/office/officeart/2005/8/layout/vProcess5"/>
    <dgm:cxn modelId="{9380D978-04C4-426A-A39D-DEAD34398F41}" type="presParOf" srcId="{81BDC711-6DC2-4D33-AC8C-3905D270F04B}" destId="{4003622D-6F7F-4594-972E-AC125BCB1837}" srcOrd="3" destOrd="0" presId="urn:microsoft.com/office/officeart/2005/8/layout/vProcess5"/>
    <dgm:cxn modelId="{421472CE-4198-409B-8CFB-1AE435FA39C3}" type="presParOf" srcId="{81BDC711-6DC2-4D33-AC8C-3905D270F04B}" destId="{DFACD25E-470D-46BD-8DDF-C1F066E4FAA5}" srcOrd="4" destOrd="0" presId="urn:microsoft.com/office/officeart/2005/8/layout/vProcess5"/>
    <dgm:cxn modelId="{797FD695-B5D9-4976-AADC-DBCCE8EBF42C}" type="presParOf" srcId="{81BDC711-6DC2-4D33-AC8C-3905D270F04B}" destId="{6D304037-8AF9-42A9-AF9A-A87FE373FFDB}" srcOrd="5" destOrd="0" presId="urn:microsoft.com/office/officeart/2005/8/layout/vProcess5"/>
    <dgm:cxn modelId="{629A757B-D063-4291-9F31-315A1E842150}" type="presParOf" srcId="{81BDC711-6DC2-4D33-AC8C-3905D270F04B}" destId="{1B3D3089-3711-43C8-B67A-916743AE901E}" srcOrd="6" destOrd="0" presId="urn:microsoft.com/office/officeart/2005/8/layout/vProcess5"/>
    <dgm:cxn modelId="{10E6FA89-A047-4206-88BC-BAB9E3CF8F25}" type="presParOf" srcId="{81BDC711-6DC2-4D33-AC8C-3905D270F04B}" destId="{49FEF651-FE93-4324-B70D-A16181F17FDB}" srcOrd="7" destOrd="0" presId="urn:microsoft.com/office/officeart/2005/8/layout/vProcess5"/>
    <dgm:cxn modelId="{F9618105-3AC5-42FB-82A7-263EC310B851}" type="presParOf" srcId="{81BDC711-6DC2-4D33-AC8C-3905D270F04B}" destId="{B510F613-41B7-416A-8F9D-54917FAB430C}" srcOrd="8" destOrd="0" presId="urn:microsoft.com/office/officeart/2005/8/layout/vProcess5"/>
    <dgm:cxn modelId="{5B98D7B1-B36C-420F-944A-2B7FBC818800}" type="presParOf" srcId="{81BDC711-6DC2-4D33-AC8C-3905D270F04B}" destId="{F1E1D7FB-2ECA-4C59-AE2E-434EFD94AF63}" srcOrd="9" destOrd="0" presId="urn:microsoft.com/office/officeart/2005/8/layout/vProcess5"/>
    <dgm:cxn modelId="{24836D29-C12F-4651-926A-B559925586B7}" type="presParOf" srcId="{81BDC711-6DC2-4D33-AC8C-3905D270F04B}" destId="{6075A770-7175-40C5-B44C-C6AEA4966FFC}" srcOrd="10" destOrd="0" presId="urn:microsoft.com/office/officeart/2005/8/layout/vProcess5"/>
    <dgm:cxn modelId="{56E768CC-3DBE-41C2-A2FD-C1F295A0E1F5}" type="presParOf" srcId="{81BDC711-6DC2-4D33-AC8C-3905D270F04B}" destId="{D46B7187-FEDE-44BA-9EC7-A6C251247A4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47CA-1254-4E3F-84E1-708EA416BA1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103ABDC2-459B-48A3-91A9-C2F189D18ADF}" type="pres">
      <dgm:prSet presAssocID="{A05447CA-1254-4E3F-84E1-708EA416BA15}" presName="Name0" presStyleCnt="0">
        <dgm:presLayoutVars>
          <dgm:dir/>
          <dgm:resizeHandles val="exact"/>
        </dgm:presLayoutVars>
      </dgm:prSet>
      <dgm:spPr/>
      <dgm:t>
        <a:bodyPr/>
        <a:lstStyle/>
        <a:p>
          <a:endParaRPr lang="cs-CZ"/>
        </a:p>
      </dgm:t>
    </dgm:pt>
    <dgm:pt modelId="{334BCF41-7199-4FDD-8128-4876B548D45F}" type="pres">
      <dgm:prSet presAssocID="{4099C457-F198-42E4-906B-E5185418E4AD}" presName="node" presStyleLbl="node1" presStyleIdx="0" presStyleCnt="4">
        <dgm:presLayoutVars>
          <dgm:bulletEnabled val="1"/>
        </dgm:presLayoutVars>
      </dgm:prSet>
      <dgm:spPr/>
      <dgm:t>
        <a:bodyPr/>
        <a:lstStyle/>
        <a:p>
          <a:endParaRPr lang="cs-CZ"/>
        </a:p>
      </dgm:t>
    </dgm:pt>
    <dgm:pt modelId="{1343ED0F-2402-4BB4-89E5-328155E7676E}" type="pres">
      <dgm:prSet presAssocID="{171C7361-7A81-4ED7-8CF2-EEE9B45F1CB7}" presName="sibTrans" presStyleLbl="sibTrans2D1" presStyleIdx="0" presStyleCnt="3"/>
      <dgm:spPr/>
      <dgm:t>
        <a:bodyPr/>
        <a:lstStyle/>
        <a:p>
          <a:endParaRPr lang="cs-CZ"/>
        </a:p>
      </dgm:t>
    </dgm:pt>
    <dgm:pt modelId="{E996F5C6-751A-4C4E-B00D-E5D8472AD313}" type="pres">
      <dgm:prSet presAssocID="{171C7361-7A81-4ED7-8CF2-EEE9B45F1CB7}" presName="connectorText" presStyleLbl="sibTrans2D1" presStyleIdx="0" presStyleCnt="3"/>
      <dgm:spPr/>
      <dgm:t>
        <a:bodyPr/>
        <a:lstStyle/>
        <a:p>
          <a:endParaRPr lang="cs-CZ"/>
        </a:p>
      </dgm:t>
    </dgm:pt>
    <dgm:pt modelId="{CBD20B3C-744B-4A74-BCFD-ECF8D2DBF9CE}" type="pres">
      <dgm:prSet presAssocID="{1C99834F-F5AB-4C61-BEB4-1E6108579856}" presName="node" presStyleLbl="node1" presStyleIdx="1" presStyleCnt="4">
        <dgm:presLayoutVars>
          <dgm:bulletEnabled val="1"/>
        </dgm:presLayoutVars>
      </dgm:prSet>
      <dgm:spPr/>
      <dgm:t>
        <a:bodyPr/>
        <a:lstStyle/>
        <a:p>
          <a:endParaRPr lang="cs-CZ"/>
        </a:p>
      </dgm:t>
    </dgm:pt>
    <dgm:pt modelId="{CE0878CD-BBCF-479E-B275-90871FB4D0D4}" type="pres">
      <dgm:prSet presAssocID="{6AD8FAEE-7F98-4854-B4B0-62103A7D8051}" presName="sibTrans" presStyleLbl="sibTrans2D1" presStyleIdx="1" presStyleCnt="3"/>
      <dgm:spPr/>
      <dgm:t>
        <a:bodyPr/>
        <a:lstStyle/>
        <a:p>
          <a:endParaRPr lang="cs-CZ"/>
        </a:p>
      </dgm:t>
    </dgm:pt>
    <dgm:pt modelId="{4B1E242C-1E12-4982-A0BA-72F69D0D8154}" type="pres">
      <dgm:prSet presAssocID="{6AD8FAEE-7F98-4854-B4B0-62103A7D8051}" presName="connectorText" presStyleLbl="sibTrans2D1" presStyleIdx="1" presStyleCnt="3"/>
      <dgm:spPr/>
      <dgm:t>
        <a:bodyPr/>
        <a:lstStyle/>
        <a:p>
          <a:endParaRPr lang="cs-CZ"/>
        </a:p>
      </dgm:t>
    </dgm:pt>
    <dgm:pt modelId="{62EC8C63-55EC-4A06-90C3-952C7B9A365D}" type="pres">
      <dgm:prSet presAssocID="{15AB54DA-C155-4F41-9F37-9EA4FEAABAB4}" presName="node" presStyleLbl="node1" presStyleIdx="2" presStyleCnt="4">
        <dgm:presLayoutVars>
          <dgm:bulletEnabled val="1"/>
        </dgm:presLayoutVars>
      </dgm:prSet>
      <dgm:spPr/>
      <dgm:t>
        <a:bodyPr/>
        <a:lstStyle/>
        <a:p>
          <a:endParaRPr lang="cs-CZ"/>
        </a:p>
      </dgm:t>
    </dgm:pt>
    <dgm:pt modelId="{B0CB03FC-C689-4A94-8491-1BBEB0D73C37}" type="pres">
      <dgm:prSet presAssocID="{FA293F68-E2A1-4E6F-ACA6-00398E43EFA2}" presName="sibTrans" presStyleLbl="sibTrans2D1" presStyleIdx="2" presStyleCnt="3"/>
      <dgm:spPr/>
      <dgm:t>
        <a:bodyPr/>
        <a:lstStyle/>
        <a:p>
          <a:endParaRPr lang="cs-CZ"/>
        </a:p>
      </dgm:t>
    </dgm:pt>
    <dgm:pt modelId="{DDEA5B65-922F-4ABC-BF51-2021DEB2C7BF}" type="pres">
      <dgm:prSet presAssocID="{FA293F68-E2A1-4E6F-ACA6-00398E43EFA2}" presName="connectorText" presStyleLbl="sibTrans2D1" presStyleIdx="2" presStyleCnt="3"/>
      <dgm:spPr/>
      <dgm:t>
        <a:bodyPr/>
        <a:lstStyle/>
        <a:p>
          <a:endParaRPr lang="cs-CZ"/>
        </a:p>
      </dgm:t>
    </dgm:pt>
    <dgm:pt modelId="{B382A71D-2132-497D-85C4-DA00766517C4}" type="pres">
      <dgm:prSet presAssocID="{BC799A80-D062-4259-A298-8F2FCC1BA79C}" presName="node" presStyleLbl="node1" presStyleIdx="3" presStyleCnt="4">
        <dgm:presLayoutVars>
          <dgm:bulletEnabled val="1"/>
        </dgm:presLayoutVars>
      </dgm:prSet>
      <dgm:spPr/>
      <dgm:t>
        <a:bodyPr/>
        <a:lstStyle/>
        <a:p>
          <a:endParaRPr lang="cs-CZ"/>
        </a:p>
      </dgm:t>
    </dgm:pt>
  </dgm:ptLst>
  <dgm:cxnLst>
    <dgm:cxn modelId="{B0A4714E-4B71-4C0B-BFEC-A0B25F9CA0EE}" type="presOf" srcId="{4099C457-F198-42E4-906B-E5185418E4AD}" destId="{334BCF41-7199-4FDD-8128-4876B548D45F}" srcOrd="0" destOrd="0" presId="urn:microsoft.com/office/officeart/2005/8/layout/process1"/>
    <dgm:cxn modelId="{58026788-1CF9-411C-AEF1-AC31B70C2E64}" type="presOf" srcId="{15AB54DA-C155-4F41-9F37-9EA4FEAABAB4}" destId="{62EC8C63-55EC-4A06-90C3-952C7B9A365D}" srcOrd="0" destOrd="0" presId="urn:microsoft.com/office/officeart/2005/8/layout/process1"/>
    <dgm:cxn modelId="{CC53C877-427F-4FB7-A3ED-AD7E0F98B1A8}" srcId="{A05447CA-1254-4E3F-84E1-708EA416BA15}" destId="{BC799A80-D062-4259-A298-8F2FCC1BA79C}" srcOrd="3" destOrd="0" parTransId="{D9B0E76E-5770-4986-9F38-D47A820893DD}" sibTransId="{C6629CDC-1791-423D-AFA0-EBBCC29DFAC8}"/>
    <dgm:cxn modelId="{6C196247-A642-420A-8F87-2353FB29A64B}" type="presOf" srcId="{A05447CA-1254-4E3F-84E1-708EA416BA15}" destId="{103ABDC2-459B-48A3-91A9-C2F189D18ADF}" srcOrd="0" destOrd="0" presId="urn:microsoft.com/office/officeart/2005/8/layout/process1"/>
    <dgm:cxn modelId="{E1B6F015-AC56-48EF-81E6-0FBC9D6CF219}" type="presOf" srcId="{171C7361-7A81-4ED7-8CF2-EEE9B45F1CB7}" destId="{E996F5C6-751A-4C4E-B00D-E5D8472AD313}" srcOrd="1" destOrd="0" presId="urn:microsoft.com/office/officeart/2005/8/layout/process1"/>
    <dgm:cxn modelId="{E0AE718A-319B-430C-BE6A-FC732A7B4909}" type="presOf" srcId="{BC799A80-D062-4259-A298-8F2FCC1BA79C}" destId="{B382A71D-2132-497D-85C4-DA00766517C4}" srcOrd="0" destOrd="0" presId="urn:microsoft.com/office/officeart/2005/8/layout/process1"/>
    <dgm:cxn modelId="{32653EBB-1DE1-4AEB-B4AE-43B586E86A10}" srcId="{A05447CA-1254-4E3F-84E1-708EA416BA15}" destId="{1C99834F-F5AB-4C61-BEB4-1E6108579856}" srcOrd="1" destOrd="0" parTransId="{8E2D1272-66E5-4B5B-B5A8-84D2C3EF9347}" sibTransId="{6AD8FAEE-7F98-4854-B4B0-62103A7D8051}"/>
    <dgm:cxn modelId="{B4A09357-7B1D-466B-99D9-19D23EC65EE2}" type="presOf" srcId="{1C99834F-F5AB-4C61-BEB4-1E6108579856}" destId="{CBD20B3C-744B-4A74-BCFD-ECF8D2DBF9CE}" srcOrd="0" destOrd="0" presId="urn:microsoft.com/office/officeart/2005/8/layout/process1"/>
    <dgm:cxn modelId="{FFCA77FC-50EF-449F-AF14-A996E2B9734A}" type="presOf" srcId="{171C7361-7A81-4ED7-8CF2-EEE9B45F1CB7}" destId="{1343ED0F-2402-4BB4-89E5-328155E7676E}" srcOrd="0" destOrd="0" presId="urn:microsoft.com/office/officeart/2005/8/layout/process1"/>
    <dgm:cxn modelId="{E3333216-5F6C-4A49-BD5A-8A693718073F}" type="presOf" srcId="{FA293F68-E2A1-4E6F-ACA6-00398E43EFA2}" destId="{B0CB03FC-C689-4A94-8491-1BBEB0D73C37}" srcOrd="0" destOrd="0" presId="urn:microsoft.com/office/officeart/2005/8/layout/process1"/>
    <dgm:cxn modelId="{DC385943-E2A8-4935-A77A-A4390511B2F6}" type="presOf" srcId="{6AD8FAEE-7F98-4854-B4B0-62103A7D8051}" destId="{CE0878CD-BBCF-479E-B275-90871FB4D0D4}" srcOrd="0" destOrd="0" presId="urn:microsoft.com/office/officeart/2005/8/layout/process1"/>
    <dgm:cxn modelId="{E6B037C9-3090-4D23-8692-DEFA1C03ABC1}" srcId="{A05447CA-1254-4E3F-84E1-708EA416BA15}" destId="{4099C457-F198-42E4-906B-E5185418E4AD}" srcOrd="0" destOrd="0" parTransId="{0AD6ADA0-B2B9-4A09-81A7-D95324242E0E}" sibTransId="{171C7361-7A81-4ED7-8CF2-EEE9B45F1CB7}"/>
    <dgm:cxn modelId="{97C3AB49-79A3-48A9-A541-31627050FC82}" type="presOf" srcId="{6AD8FAEE-7F98-4854-B4B0-62103A7D8051}" destId="{4B1E242C-1E12-4982-A0BA-72F69D0D8154}" srcOrd="1" destOrd="0" presId="urn:microsoft.com/office/officeart/2005/8/layout/process1"/>
    <dgm:cxn modelId="{BE15D78E-E367-4EDE-B7C2-1B2575E4AE39}" type="presOf" srcId="{FA293F68-E2A1-4E6F-ACA6-00398E43EFA2}" destId="{DDEA5B65-922F-4ABC-BF51-2021DEB2C7BF}" srcOrd="1" destOrd="0" presId="urn:microsoft.com/office/officeart/2005/8/layout/process1"/>
    <dgm:cxn modelId="{AC203467-0F53-4FE0-826B-71F40D6A6954}" srcId="{A05447CA-1254-4E3F-84E1-708EA416BA15}" destId="{15AB54DA-C155-4F41-9F37-9EA4FEAABAB4}" srcOrd="2" destOrd="0" parTransId="{4C3F1932-D55F-4CBC-A26F-432600322767}" sibTransId="{FA293F68-E2A1-4E6F-ACA6-00398E43EFA2}"/>
    <dgm:cxn modelId="{0C4F0858-1A23-461D-B0D0-89CA86748122}" type="presParOf" srcId="{103ABDC2-459B-48A3-91A9-C2F189D18ADF}" destId="{334BCF41-7199-4FDD-8128-4876B548D45F}" srcOrd="0" destOrd="0" presId="urn:microsoft.com/office/officeart/2005/8/layout/process1"/>
    <dgm:cxn modelId="{687C3667-7C51-4E55-B422-01F3848AFBFA}" type="presParOf" srcId="{103ABDC2-459B-48A3-91A9-C2F189D18ADF}" destId="{1343ED0F-2402-4BB4-89E5-328155E7676E}" srcOrd="1" destOrd="0" presId="urn:microsoft.com/office/officeart/2005/8/layout/process1"/>
    <dgm:cxn modelId="{3647C789-DDF3-4386-BE55-A13E3CF3C70C}" type="presParOf" srcId="{1343ED0F-2402-4BB4-89E5-328155E7676E}" destId="{E996F5C6-751A-4C4E-B00D-E5D8472AD313}" srcOrd="0" destOrd="0" presId="urn:microsoft.com/office/officeart/2005/8/layout/process1"/>
    <dgm:cxn modelId="{9657A25A-A1BE-45BE-B354-4DE49721AB4A}" type="presParOf" srcId="{103ABDC2-459B-48A3-91A9-C2F189D18ADF}" destId="{CBD20B3C-744B-4A74-BCFD-ECF8D2DBF9CE}" srcOrd="2" destOrd="0" presId="urn:microsoft.com/office/officeart/2005/8/layout/process1"/>
    <dgm:cxn modelId="{25001C30-8AF0-48F6-841D-D2351D515F86}" type="presParOf" srcId="{103ABDC2-459B-48A3-91A9-C2F189D18ADF}" destId="{CE0878CD-BBCF-479E-B275-90871FB4D0D4}" srcOrd="3" destOrd="0" presId="urn:microsoft.com/office/officeart/2005/8/layout/process1"/>
    <dgm:cxn modelId="{76A5DC53-D55F-4B12-B5B8-A86326B9633C}" type="presParOf" srcId="{CE0878CD-BBCF-479E-B275-90871FB4D0D4}" destId="{4B1E242C-1E12-4982-A0BA-72F69D0D8154}" srcOrd="0" destOrd="0" presId="urn:microsoft.com/office/officeart/2005/8/layout/process1"/>
    <dgm:cxn modelId="{6D2B43FF-7A26-45CD-9D86-6D76B943B36C}" type="presParOf" srcId="{103ABDC2-459B-48A3-91A9-C2F189D18ADF}" destId="{62EC8C63-55EC-4A06-90C3-952C7B9A365D}" srcOrd="4" destOrd="0" presId="urn:microsoft.com/office/officeart/2005/8/layout/process1"/>
    <dgm:cxn modelId="{D9D1CD9F-4690-437C-B7EE-A37EC2C28163}" type="presParOf" srcId="{103ABDC2-459B-48A3-91A9-C2F189D18ADF}" destId="{B0CB03FC-C689-4A94-8491-1BBEB0D73C37}" srcOrd="5" destOrd="0" presId="urn:microsoft.com/office/officeart/2005/8/layout/process1"/>
    <dgm:cxn modelId="{42DBC6EC-CCF7-4EDA-AEA1-75FE5A9D5CF6}" type="presParOf" srcId="{B0CB03FC-C689-4A94-8491-1BBEB0D73C37}" destId="{DDEA5B65-922F-4ABC-BF51-2021DEB2C7BF}" srcOrd="0" destOrd="0" presId="urn:microsoft.com/office/officeart/2005/8/layout/process1"/>
    <dgm:cxn modelId="{1B3D4AEB-BB2D-40A1-A1A7-DD9611F0DB0E}" type="presParOf" srcId="{103ABDC2-459B-48A3-91A9-C2F189D18ADF}" destId="{B382A71D-2132-497D-85C4-DA00766517C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2142-E119-425F-A730-5021F03E67F6}">
      <dsp:nvSpPr>
        <dsp:cNvPr id="0" name=""/>
        <dsp:cNvSpPr/>
      </dsp:nvSpPr>
      <dsp:spPr>
        <a:xfrm>
          <a:off x="0" y="0"/>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Úvod</a:t>
          </a:r>
          <a:endParaRPr lang="cs-CZ" sz="3700" kern="1200" dirty="0"/>
        </a:p>
      </dsp:txBody>
      <dsp:txXfrm>
        <a:off x="25000" y="25000"/>
        <a:ext cx="2206767" cy="803574"/>
      </dsp:txXfrm>
    </dsp:sp>
    <dsp:sp modelId="{535854C7-305C-4011-A23F-EEBA8CABF8E6}">
      <dsp:nvSpPr>
        <dsp:cNvPr id="0" name=""/>
        <dsp:cNvSpPr/>
      </dsp:nvSpPr>
      <dsp:spPr>
        <a:xfrm>
          <a:off x="267997" y="1008769"/>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jádro</a:t>
          </a:r>
          <a:endParaRPr lang="cs-CZ" sz="3700" kern="1200" dirty="0"/>
        </a:p>
      </dsp:txBody>
      <dsp:txXfrm>
        <a:off x="292997" y="1033769"/>
        <a:ext cx="2327146" cy="803574"/>
      </dsp:txXfrm>
    </dsp:sp>
    <dsp:sp modelId="{4003622D-6F7F-4594-972E-AC125BCB1837}">
      <dsp:nvSpPr>
        <dsp:cNvPr id="0" name=""/>
        <dsp:cNvSpPr/>
      </dsp:nvSpPr>
      <dsp:spPr>
        <a:xfrm>
          <a:off x="531994" y="2017538"/>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ověření</a:t>
          </a:r>
          <a:endParaRPr lang="cs-CZ" sz="3700" kern="1200" dirty="0"/>
        </a:p>
      </dsp:txBody>
      <dsp:txXfrm>
        <a:off x="556994" y="2042538"/>
        <a:ext cx="2331146" cy="803574"/>
      </dsp:txXfrm>
    </dsp:sp>
    <dsp:sp modelId="{DFACD25E-470D-46BD-8DDF-C1F066E4FAA5}">
      <dsp:nvSpPr>
        <dsp:cNvPr id="0" name=""/>
        <dsp:cNvSpPr/>
      </dsp:nvSpPr>
      <dsp:spPr>
        <a:xfrm>
          <a:off x="799991" y="3026307"/>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závěr</a:t>
          </a:r>
          <a:endParaRPr lang="cs-CZ" sz="3700" kern="1200" dirty="0"/>
        </a:p>
      </dsp:txBody>
      <dsp:txXfrm>
        <a:off x="824991" y="3051307"/>
        <a:ext cx="2327146" cy="803574"/>
      </dsp:txXfrm>
    </dsp:sp>
    <dsp:sp modelId="{6D304037-8AF9-42A9-AF9A-A87FE373FFDB}">
      <dsp:nvSpPr>
        <dsp:cNvPr id="0" name=""/>
        <dsp:cNvSpPr/>
      </dsp:nvSpPr>
      <dsp:spPr>
        <a:xfrm>
          <a:off x="2645143" y="653760"/>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2769978" y="653760"/>
        <a:ext cx="305153" cy="417504"/>
      </dsp:txXfrm>
    </dsp:sp>
    <dsp:sp modelId="{1B3D3089-3711-43C8-B67A-916743AE901E}">
      <dsp:nvSpPr>
        <dsp:cNvPr id="0" name=""/>
        <dsp:cNvSpPr/>
      </dsp:nvSpPr>
      <dsp:spPr>
        <a:xfrm>
          <a:off x="2913140" y="1662529"/>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037975" y="1662529"/>
        <a:ext cx="305153" cy="417504"/>
      </dsp:txXfrm>
    </dsp:sp>
    <dsp:sp modelId="{49FEF651-FE93-4324-B70D-A16181F17FDB}">
      <dsp:nvSpPr>
        <dsp:cNvPr id="0" name=""/>
        <dsp:cNvSpPr/>
      </dsp:nvSpPr>
      <dsp:spPr>
        <a:xfrm>
          <a:off x="3177137" y="2671298"/>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301972" y="2671298"/>
        <a:ext cx="305153" cy="41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BCF41-7199-4FDD-8128-4876B548D45F}">
      <dsp:nvSpPr>
        <dsp:cNvPr id="0" name=""/>
        <dsp:cNvSpPr/>
      </dsp:nvSpPr>
      <dsp:spPr>
        <a:xfrm>
          <a:off x="3673"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úvod</a:t>
          </a:r>
          <a:endParaRPr lang="cs-CZ" sz="3300" kern="1200" dirty="0"/>
        </a:p>
      </dsp:txBody>
      <dsp:txXfrm>
        <a:off x="31895" y="276687"/>
        <a:ext cx="1549498" cy="907121"/>
      </dsp:txXfrm>
    </dsp:sp>
    <dsp:sp modelId="{1343ED0F-2402-4BB4-89E5-328155E7676E}">
      <dsp:nvSpPr>
        <dsp:cNvPr id="0" name=""/>
        <dsp:cNvSpPr/>
      </dsp:nvSpPr>
      <dsp:spPr>
        <a:xfrm>
          <a:off x="1770209"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1770209" y="610766"/>
        <a:ext cx="238321" cy="238963"/>
      </dsp:txXfrm>
    </dsp:sp>
    <dsp:sp modelId="{CBD20B3C-744B-4A74-BCFD-ECF8D2DBF9CE}">
      <dsp:nvSpPr>
        <dsp:cNvPr id="0" name=""/>
        <dsp:cNvSpPr/>
      </dsp:nvSpPr>
      <dsp:spPr>
        <a:xfrm>
          <a:off x="2251992"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jádro</a:t>
          </a:r>
          <a:endParaRPr lang="cs-CZ" sz="3300" kern="1200" dirty="0"/>
        </a:p>
      </dsp:txBody>
      <dsp:txXfrm>
        <a:off x="2280214" y="276687"/>
        <a:ext cx="1549498" cy="907121"/>
      </dsp:txXfrm>
    </dsp:sp>
    <dsp:sp modelId="{CE0878CD-BBCF-479E-B275-90871FB4D0D4}">
      <dsp:nvSpPr>
        <dsp:cNvPr id="0" name=""/>
        <dsp:cNvSpPr/>
      </dsp:nvSpPr>
      <dsp:spPr>
        <a:xfrm>
          <a:off x="4018528"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4018528" y="610766"/>
        <a:ext cx="238321" cy="238963"/>
      </dsp:txXfrm>
    </dsp:sp>
    <dsp:sp modelId="{62EC8C63-55EC-4A06-90C3-952C7B9A365D}">
      <dsp:nvSpPr>
        <dsp:cNvPr id="0" name=""/>
        <dsp:cNvSpPr/>
      </dsp:nvSpPr>
      <dsp:spPr>
        <a:xfrm>
          <a:off x="4500311"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ověření</a:t>
          </a:r>
          <a:endParaRPr lang="cs-CZ" sz="3300" kern="1200" dirty="0"/>
        </a:p>
      </dsp:txBody>
      <dsp:txXfrm>
        <a:off x="4528533" y="276687"/>
        <a:ext cx="1549498" cy="907121"/>
      </dsp:txXfrm>
    </dsp:sp>
    <dsp:sp modelId="{B0CB03FC-C689-4A94-8491-1BBEB0D73C37}">
      <dsp:nvSpPr>
        <dsp:cNvPr id="0" name=""/>
        <dsp:cNvSpPr/>
      </dsp:nvSpPr>
      <dsp:spPr>
        <a:xfrm>
          <a:off x="6266847"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6266847" y="610766"/>
        <a:ext cx="238321" cy="238963"/>
      </dsp:txXfrm>
    </dsp:sp>
    <dsp:sp modelId="{B382A71D-2132-497D-85C4-DA00766517C4}">
      <dsp:nvSpPr>
        <dsp:cNvPr id="0" name=""/>
        <dsp:cNvSpPr/>
      </dsp:nvSpPr>
      <dsp:spPr>
        <a:xfrm>
          <a:off x="6748630"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závěr</a:t>
          </a:r>
          <a:endParaRPr lang="cs-CZ" sz="3300" kern="1200" dirty="0"/>
        </a:p>
      </dsp:txBody>
      <dsp:txXfrm>
        <a:off x="6776852" y="276687"/>
        <a:ext cx="1549498" cy="90712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7B17D-B70D-4B8D-91ED-3A1A00F69A44}" type="datetimeFigureOut">
              <a:rPr lang="cs-CZ" smtClean="0"/>
              <a:pPr/>
              <a:t>26.03.2021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33BAA-959F-4E09-93CE-54955A6A7994}" type="slidenum">
              <a:rPr lang="cs-CZ" smtClean="0"/>
              <a:pPr/>
              <a:t>‹#›</a:t>
            </a:fld>
            <a:endParaRPr lang="cs-CZ"/>
          </a:p>
        </p:txBody>
      </p:sp>
    </p:spTree>
    <p:extLst>
      <p:ext uri="{BB962C8B-B14F-4D97-AF65-F5344CB8AC3E}">
        <p14:creationId xmlns:p14="http://schemas.microsoft.com/office/powerpoint/2010/main" val="58894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http://business.center.cz/business/pravo/zakony/autorsky/</a:t>
            </a:r>
          </a:p>
          <a:p>
            <a:endParaRPr lang="cs-CZ" dirty="0"/>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9</a:t>
            </a:fld>
            <a:endParaRPr lang="cs-CZ"/>
          </a:p>
        </p:txBody>
      </p:sp>
    </p:spTree>
    <p:extLst>
      <p:ext uri="{BB962C8B-B14F-4D97-AF65-F5344CB8AC3E}">
        <p14:creationId xmlns:p14="http://schemas.microsoft.com/office/powerpoint/2010/main" val="157275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i="1" smtClean="0"/>
              <a:t>G</a:t>
            </a:r>
            <a:r>
              <a:rPr lang="cs-CZ" i="1" smtClean="0"/>
              <a:t>NU's </a:t>
            </a:r>
            <a:r>
              <a:rPr lang="cs-CZ" b="1" i="1" smtClean="0"/>
              <a:t>N</a:t>
            </a:r>
            <a:r>
              <a:rPr lang="cs-CZ" i="1" smtClean="0"/>
              <a:t>ot </a:t>
            </a:r>
            <a:r>
              <a:rPr lang="cs-CZ" b="1" i="1" smtClean="0"/>
              <a:t>U</a:t>
            </a:r>
            <a:r>
              <a:rPr lang="cs-CZ" i="1" smtClean="0"/>
              <a:t>nix!</a:t>
            </a:r>
            <a:endParaRPr lang="cs-CZ"/>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19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fld id="{18A2481B-5154-415F-B752-558547769AA3}" type="datetimeFigureOut">
              <a:rPr lang="cs-CZ" smtClean="0"/>
              <a:pPr/>
              <a:t>26.03.2021</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datum 25"/>
          <p:cNvSpPr>
            <a:spLocks noGrp="1"/>
          </p:cNvSpPr>
          <p:nvPr>
            <p:ph type="dt" sz="half" idx="10"/>
          </p:nvPr>
        </p:nvSpPr>
        <p:spPr/>
        <p:txBody>
          <a:bodyPr rtlCol="0"/>
          <a:lstStyle/>
          <a:p>
            <a:fld id="{18A2481B-5154-415F-B752-558547769AA3}" type="datetimeFigureOut">
              <a:rPr lang="cs-CZ" smtClean="0"/>
              <a:pPr/>
              <a:t>26.03.2021</a:t>
            </a:fld>
            <a:endParaRPr lang="cs-CZ"/>
          </a:p>
        </p:txBody>
      </p:sp>
      <p:sp>
        <p:nvSpPr>
          <p:cNvPr id="27" name="Zástupný symbol pro číslo snímku 26"/>
          <p:cNvSpPr>
            <a:spLocks noGrp="1"/>
          </p:cNvSpPr>
          <p:nvPr>
            <p:ph type="sldNum" sz="quarter" idx="11"/>
          </p:nvPr>
        </p:nvSpPr>
        <p:spPr/>
        <p:txBody>
          <a:bodyPr rtlCol="0"/>
          <a:lstStyle/>
          <a:p>
            <a:fld id="{20264769-77EF-4CD0-90DE-F7D7F2D423C4}" type="slidenum">
              <a:rPr lang="cs-CZ" smtClean="0"/>
              <a:pPr/>
              <a:t>‹#›</a:t>
            </a:fld>
            <a:endParaRPr lang="cs-CZ"/>
          </a:p>
        </p:txBody>
      </p:sp>
      <p:sp>
        <p:nvSpPr>
          <p:cNvPr id="28" name="Zástupný symbol pro zápatí 27"/>
          <p:cNvSpPr>
            <a:spLocks noGrp="1"/>
          </p:cNvSpPr>
          <p:nvPr>
            <p:ph type="ftr" sz="quarter" idx="12"/>
          </p:nvPr>
        </p:nvSpPr>
        <p:spPr/>
        <p:txBody>
          <a:bodyPr rtlCol="0"/>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fld id="{18A2481B-5154-415F-B752-558547769AA3}" type="datetimeFigureOut">
              <a:rPr lang="cs-CZ" smtClean="0"/>
              <a:pPr/>
              <a:t>26.03.2021</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8A2481B-5154-415F-B752-558547769AA3}" type="datetimeFigureOut">
              <a:rPr lang="cs-CZ" smtClean="0"/>
              <a:pPr/>
              <a:t>26.03.2021</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http://cs.wikipedia.org/wiki/Autentizace" TargetMode="External"/><Relationship Id="rId3" Type="http://schemas.openxmlformats.org/officeDocument/2006/relationships/hyperlink" Target="http://www.cl.cam.ac.uk/~rja14/Papers/SEv2-c05.pdf" TargetMode="External"/><Relationship Id="rId7" Type="http://schemas.openxmlformats.org/officeDocument/2006/relationships/hyperlink" Target="http://www.flops.cz/zaklady-sifrovani-symetricka-a-asymetricka-kryptografie" TargetMode="External"/><Relationship Id="rId2" Type="http://schemas.openxmlformats.org/officeDocument/2006/relationships/hyperlink" Target="http://prf-czv.osu.cz/nabidka/seminar/data/Kryptografie.pdf" TargetMode="External"/><Relationship Id="rId1" Type="http://schemas.openxmlformats.org/officeDocument/2006/relationships/slideLayout" Target="../slideLayouts/slideLayout2.xml"/><Relationship Id="rId6" Type="http://schemas.openxmlformats.org/officeDocument/2006/relationships/hyperlink" Target="http://www.cl.cam.ac.uk/~rja14/Papers/SEv2-c02.pdf" TargetMode="External"/><Relationship Id="rId5" Type="http://schemas.openxmlformats.org/officeDocument/2006/relationships/hyperlink" Target="http://frakira.fi.muni.cz/~izaak/PBIT/Kryptografie_a_bezpe%C4%8Dnost.html" TargetMode="External"/><Relationship Id="rId4" Type="http://schemas.openxmlformats.org/officeDocument/2006/relationships/hyperlink" Target="http://mi21.vsb.cz/sites/mi21.vsb.cz/files/unit/mzka.png" TargetMode="External"/><Relationship Id="rId9" Type="http://schemas.openxmlformats.org/officeDocument/2006/relationships/hyperlink" Target="http://www.guardmyip.com/images/wireless_security1.jp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frakira.fi.muni.cz/~izaak/PBIT/Kryptografie_a_bezpe%C4%8Dnost.html" TargetMode="External"/><Relationship Id="rId2" Type="http://schemas.openxmlformats.org/officeDocument/2006/relationships/hyperlink" Target="http://www.fi.muni.cz/~xstehl2/SITMU/Home.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sohunt.com/" TargetMode="External"/><Relationship Id="rId2" Type="http://schemas.openxmlformats.org/officeDocument/2006/relationships/hyperlink" Target="http://thepiratebay.sx/" TargetMode="External"/><Relationship Id="rId1" Type="http://schemas.openxmlformats.org/officeDocument/2006/relationships/slideLayout" Target="../slideLayouts/slideLayout2.xml"/><Relationship Id="rId4" Type="http://schemas.openxmlformats.org/officeDocument/2006/relationships/hyperlink" Target="http://www.utorrent.cz/"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vpn.muni.cz/doku.php"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datagenetics.com/blog/september32012/"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Megaupload"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kydrive.live.com/" TargetMode="External"/><Relationship Id="rId2" Type="http://schemas.openxmlformats.org/officeDocument/2006/relationships/hyperlink" Target="http://docs.google.com/" TargetMode="External"/><Relationship Id="rId1" Type="http://schemas.openxmlformats.org/officeDocument/2006/relationships/slideLayout" Target="../slideLayouts/slideLayout2.xml"/><Relationship Id="rId6" Type="http://schemas.openxmlformats.org/officeDocument/2006/relationships/hyperlink" Target="http://www.zoho.com/show/" TargetMode="External"/><Relationship Id="rId5" Type="http://schemas.openxmlformats.org/officeDocument/2006/relationships/hyperlink" Target="http://www.sliderocket.com/" TargetMode="External"/><Relationship Id="rId4" Type="http://schemas.openxmlformats.org/officeDocument/2006/relationships/hyperlink" Target="http://prezi.com/"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www.photodex.com/proshow/gold" TargetMode="External"/><Relationship Id="rId2" Type="http://schemas.openxmlformats.org/officeDocument/2006/relationships/hyperlink" Target="http://www.apple.com/cz/iwork/keynote/" TargetMode="External"/><Relationship Id="rId1" Type="http://schemas.openxmlformats.org/officeDocument/2006/relationships/slideLayout" Target="../slideLayouts/slideLayout2.xml"/><Relationship Id="rId6" Type="http://schemas.openxmlformats.org/officeDocument/2006/relationships/hyperlink" Target="http://www.debugmode.com/wink/" TargetMode="External"/><Relationship Id="rId5" Type="http://schemas.openxmlformats.org/officeDocument/2006/relationships/hyperlink" Target="http://www.screenr.com/" TargetMode="External"/><Relationship Id="rId4" Type="http://schemas.openxmlformats.org/officeDocument/2006/relationships/hyperlink" Target="http://www.adobe.com/cz/products/captivate.html" TargetMode="Externa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ed.muni.cz/wlib/neweb/index.php?sekce=3" TargetMode="External"/><Relationship Id="rId2" Type="http://schemas.openxmlformats.org/officeDocument/2006/relationships/hyperlink" Target="http://ezdroje.muni.cz/prehled/abecedne.php" TargetMode="External"/><Relationship Id="rId1" Type="http://schemas.openxmlformats.org/officeDocument/2006/relationships/slideLayout" Target="../slideLayouts/slideLayout2.xml"/><Relationship Id="rId4" Type="http://schemas.openxmlformats.org/officeDocument/2006/relationships/hyperlink" Target="https://history.google.com/history/"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present.me/"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http://moodle.cz/" TargetMode="External"/><Relationship Id="rId3" Type="http://schemas.openxmlformats.org/officeDocument/2006/relationships/hyperlink" Target="http://drupal.org/" TargetMode="External"/><Relationship Id="rId7" Type="http://schemas.openxmlformats.org/officeDocument/2006/relationships/hyperlink" Target="http://pkp.sfu.ca/?q=ojs" TargetMode="External"/><Relationship Id="rId2" Type="http://schemas.openxmlformats.org/officeDocument/2006/relationships/hyperlink" Target="http://www.drupal.cz/" TargetMode="External"/><Relationship Id="rId1" Type="http://schemas.openxmlformats.org/officeDocument/2006/relationships/slideLayout" Target="../slideLayouts/slideLayout2.xml"/><Relationship Id="rId6" Type="http://schemas.openxmlformats.org/officeDocument/2006/relationships/hyperlink" Target="http://wordpress.org/" TargetMode="External"/><Relationship Id="rId5" Type="http://schemas.openxmlformats.org/officeDocument/2006/relationships/hyperlink" Target="http://www.joomla.org/" TargetMode="External"/><Relationship Id="rId10" Type="http://schemas.openxmlformats.org/officeDocument/2006/relationships/hyperlink" Target="http://basecamp.com/" TargetMode="External"/><Relationship Id="rId4" Type="http://schemas.openxmlformats.org/officeDocument/2006/relationships/hyperlink" Target="http://www.joomlaportal.cz/" TargetMode="External"/><Relationship Id="rId9" Type="http://schemas.openxmlformats.org/officeDocument/2006/relationships/hyperlink" Target="http://www.survs.com/"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hyperlink" Target="http://technet.idnes.cz/rusky-proton-nedoletel-0v9-/tec_vesmir.aspx?c=A120807_181717_tec_vesmir_vse" TargetMode="External"/><Relationship Id="rId13" Type="http://schemas.openxmlformats.org/officeDocument/2006/relationships/hyperlink" Target="http://randomoverload.net/wp-content/uploads/2009/11/ba49498c6drpoint.jpg.jpg" TargetMode="External"/><Relationship Id="rId18" Type="http://schemas.openxmlformats.org/officeDocument/2006/relationships/hyperlink" Target="http://intercommwinter11.blogspot.cz/2011/02/kinesics-jandt-119.html" TargetMode="External"/><Relationship Id="rId26" Type="http://schemas.openxmlformats.org/officeDocument/2006/relationships/hyperlink" Target="http://nonv2ttu.files.wordpress.com/2011/12/personal-space.jpg" TargetMode="External"/><Relationship Id="rId39" Type="http://schemas.openxmlformats.org/officeDocument/2006/relationships/hyperlink" Target="http://obrazky.superia.cz/nahled-velky/presypaci_hodiny.png" TargetMode="External"/><Relationship Id="rId3" Type="http://schemas.openxmlformats.org/officeDocument/2006/relationships/hyperlink" Target="http://www.uloz.to/xnB6jmW/modul-c-2-prezentacni-a-komunikacni-dovednosti-pdf" TargetMode="External"/><Relationship Id="rId21" Type="http://schemas.openxmlformats.org/officeDocument/2006/relationships/hyperlink" Target="http://www.gesture.com/body_language.jpg" TargetMode="External"/><Relationship Id="rId34" Type="http://schemas.openxmlformats.org/officeDocument/2006/relationships/hyperlink" Target="http://www.wallchan.com/images/sandbox/14934-colt-python-gun-bullet.png" TargetMode="External"/><Relationship Id="rId7" Type="http://schemas.openxmlformats.org/officeDocument/2006/relationships/hyperlink" Target="http://technet.idnes.cz/bezec-oscar-pistorius-s-protezou-dq9-/tec_technika.aspx?c=A120803_131005_tec_technika_mla" TargetMode="External"/><Relationship Id="rId12" Type="http://schemas.openxmlformats.org/officeDocument/2006/relationships/hyperlink" Target="http://www.johnhpanos.com/jpeg.jpg" TargetMode="External"/><Relationship Id="rId17" Type="http://schemas.openxmlformats.org/officeDocument/2006/relationships/hyperlink" Target="http://f00.inventorspot.com/images/printedhug.img_assist_custom.jpg" TargetMode="External"/><Relationship Id="rId25" Type="http://schemas.openxmlformats.org/officeDocument/2006/relationships/hyperlink" Target="http://www.lepsi-firma.cz/neverbalni-komunikace-prezentace" TargetMode="External"/><Relationship Id="rId33" Type="http://schemas.openxmlformats.org/officeDocument/2006/relationships/hyperlink" Target="http://harryneelam.com/photoblog/wp-content/uploads/2012/04/Einstein.jpg" TargetMode="External"/><Relationship Id="rId38" Type="http://schemas.openxmlformats.org/officeDocument/2006/relationships/hyperlink" Target="http://i.lagardere.cz/evropa2/img/content/blog/pavelc/nuda.jpg" TargetMode="External"/><Relationship Id="rId2" Type="http://schemas.openxmlformats.org/officeDocument/2006/relationships/hyperlink" Target="http://www.uloz.to/x9UwsRm/2010-04-14-prezentacni-dovednosti-doc" TargetMode="External"/><Relationship Id="rId16" Type="http://schemas.openxmlformats.org/officeDocument/2006/relationships/hyperlink" Target="http://attachments.conceptart.org/forums/attachment.php?attachmentid=529915&amp;stc=1&amp;d=1227942979" TargetMode="External"/><Relationship Id="rId20" Type="http://schemas.openxmlformats.org/officeDocument/2006/relationships/hyperlink" Target="http://img.ibtimes.com/www/data/images/full/2010/05/06/7925-u-s-president-barack-obama-gestures-as-he-speaks.jpg" TargetMode="External"/><Relationship Id="rId29" Type="http://schemas.openxmlformats.org/officeDocument/2006/relationships/hyperlink" Target="http://www.ikoss.cz/images/thb_view/22-shutterstock_55310137.jpg" TargetMode="External"/><Relationship Id="rId41" Type="http://schemas.openxmlformats.org/officeDocument/2006/relationships/hyperlink" Target="http://www.globalwarmingisreal.com/wp-content/uploads/2010/09/No-button.jpg" TargetMode="External"/><Relationship Id="rId1" Type="http://schemas.openxmlformats.org/officeDocument/2006/relationships/slideLayout" Target="../slideLayouts/slideLayout2.xml"/><Relationship Id="rId6" Type="http://schemas.openxmlformats.org/officeDocument/2006/relationships/hyperlink" Target="http://www.ljcreate.com/products/img/st80sci_srs.jpg" TargetMode="External"/><Relationship Id="rId11" Type="http://schemas.openxmlformats.org/officeDocument/2006/relationships/hyperlink" Target="http://www.eamos.cz/amos/zsrudolfovska/externi/zsrudolfovska_783/dpi.png" TargetMode="External"/><Relationship Id="rId24" Type="http://schemas.openxmlformats.org/officeDocument/2006/relationships/hyperlink" Target="http://citelighter-cards.s3.amazonaws.com/p1730clni11hdg5alid1u1qd5a0_42685.png" TargetMode="External"/><Relationship Id="rId32" Type="http://schemas.openxmlformats.org/officeDocument/2006/relationships/hyperlink" Target="http://www.flickr.com/photos/rockersdelight/6285751053/sizes/l/in/photostream/" TargetMode="External"/><Relationship Id="rId37" Type="http://schemas.openxmlformats.org/officeDocument/2006/relationships/hyperlink" Target="http://www.vzdelavacifilmy.cz/userdata/products/16/steve-jobs.jpg" TargetMode="External"/><Relationship Id="rId40" Type="http://schemas.openxmlformats.org/officeDocument/2006/relationships/hyperlink" Target="http://sranda.kdecoje.cz/obrazek/student.jpg" TargetMode="External"/><Relationship Id="rId5" Type="http://schemas.openxmlformats.org/officeDocument/2006/relationships/hyperlink" Target="http://3.bp.blogspot.com/_9gn6KLa5xtY/RrimkRTnubI/AAAAAAAAAss/YeUVMfwZ_gA/s400/BatBoy3.jpg" TargetMode="External"/><Relationship Id="rId15" Type="http://schemas.openxmlformats.org/officeDocument/2006/relationships/hyperlink" Target="http://cs.wikipedia.org/wiki/Neverb%C3%A1ln%C3%AD_komunikace" TargetMode="External"/><Relationship Id="rId23" Type="http://schemas.openxmlformats.org/officeDocument/2006/relationships/hyperlink" Target="http://images.sciencedaily.com/2009/08/090813142131-large.jpg" TargetMode="External"/><Relationship Id="rId28" Type="http://schemas.openxmlformats.org/officeDocument/2006/relationships/hyperlink" Target="http://media.novinky.cz/161/221617-original1-e9xgn.jpg" TargetMode="External"/><Relationship Id="rId36" Type="http://schemas.openxmlformats.org/officeDocument/2006/relationships/hyperlink" Target="http://www.flickr.com/photos/43659079@N03/5569862071/sizes/l/in/photostream/" TargetMode="External"/><Relationship Id="rId10" Type="http://schemas.openxmlformats.org/officeDocument/2006/relationships/hyperlink" Target="http://cs.wikipedia.org/wiki/Multim%C3%A9dia" TargetMode="External"/><Relationship Id="rId19" Type="http://schemas.openxmlformats.org/officeDocument/2006/relationships/hyperlink" Target="http://stallonezone.com/imgs/news/2007/011507sly_gestures.jpg" TargetMode="External"/><Relationship Id="rId31" Type="http://schemas.openxmlformats.org/officeDocument/2006/relationships/hyperlink" Target="http://www.flickr.com/photos/janettowbin/3472292148/sizes/l/in/photostream/" TargetMode="External"/><Relationship Id="rId4" Type="http://schemas.openxmlformats.org/officeDocument/2006/relationships/hyperlink" Target="http://rossrightangle.files.wordpress.com/2011/07/bomb01.jpg" TargetMode="External"/><Relationship Id="rId9" Type="http://schemas.openxmlformats.org/officeDocument/2006/relationships/hyperlink" Target="http://ilgresults.com/wp-content/uploads/2010/02/Question-mark-in-blue.jpg" TargetMode="External"/><Relationship Id="rId14" Type="http://schemas.openxmlformats.org/officeDocument/2006/relationships/hyperlink" Target="http://lh6.ggpht.com/-pzCwVtRAJLo/T16-yZJ-aPI/AAAAAAAAA-8/ls5kRH1uezs/death-by-powerpoint%5b8%5d.jpg" TargetMode="External"/><Relationship Id="rId22" Type="http://schemas.openxmlformats.org/officeDocument/2006/relationships/hyperlink" Target="http://www.dgps.de/fachgruppen/methoden/mpr-online/issue4/art3/img4.gif" TargetMode="External"/><Relationship Id="rId27" Type="http://schemas.openxmlformats.org/officeDocument/2006/relationships/hyperlink" Target="http://www.tiesncuffs.com.au/blog/wp-content/uploads/man-dressed-for-black-tie-event.jpg" TargetMode="External"/><Relationship Id="rId30" Type="http://schemas.openxmlformats.org/officeDocument/2006/relationships/hyperlink" Target="http://www.uspesnaprezentace.cz/vystupovani-a-forma/" TargetMode="External"/><Relationship Id="rId35" Type="http://schemas.openxmlformats.org/officeDocument/2006/relationships/hyperlink" Target="http://www.charlesrussell.co.uk/UserFiles/image/blackboard-with-chalk.jpg"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nic.cz/"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duroam.muni.cz/" TargetMode="External"/><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gigaserver.cz/"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b.gigaserver.cz/co-je-to-ip-adresa-jak-funguje-dn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eduroam.muni.cz/"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elearn.vsb.cz/archivcd/FS/Zaut/Animace/VzorkovaniKvantovani/VzorkovaniKvantovani.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business.center.cz/business/pravo/zakony/autorsk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elmood.ped.muni.cz/elearning/mod/page/view.php?id=124"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elmood.ped.muni.cz/elearning/mod/page/view.php?id=12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00B050"/>
                </a:solidFill>
              </a:rPr>
              <a:t>DIDAKTICKÉ TECHNOLOGIE 2</a:t>
            </a:r>
            <a:br>
              <a:rPr lang="cs-CZ" b="1" dirty="0" smtClean="0">
                <a:solidFill>
                  <a:srgbClr val="00B050"/>
                </a:solidFill>
              </a:rPr>
            </a:br>
            <a:endParaRPr lang="cs-CZ" b="1" dirty="0">
              <a:solidFill>
                <a:srgbClr val="00B050"/>
              </a:solidFill>
            </a:endParaRPr>
          </a:p>
        </p:txBody>
      </p:sp>
      <p:sp>
        <p:nvSpPr>
          <p:cNvPr id="3" name="Podnadpis 2"/>
          <p:cNvSpPr>
            <a:spLocks noGrp="1"/>
          </p:cNvSpPr>
          <p:nvPr>
            <p:ph type="subTitle" idx="1"/>
          </p:nvPr>
        </p:nvSpPr>
        <p:spPr>
          <a:xfrm>
            <a:off x="457200" y="4437112"/>
            <a:ext cx="4953000" cy="1752600"/>
          </a:xfrm>
        </p:spPr>
        <p:txBody>
          <a:bodyPr/>
          <a:lstStyle/>
          <a:p>
            <a:r>
              <a:rPr lang="cs-CZ" dirty="0" smtClean="0">
                <a:solidFill>
                  <a:srgbClr val="FF0000"/>
                </a:solidFill>
              </a:rPr>
              <a:t>Mgr. Petr Vybíral, Ph.D.</a:t>
            </a:r>
          </a:p>
          <a:p>
            <a:r>
              <a:rPr lang="cs-CZ" dirty="0" smtClean="0">
                <a:solidFill>
                  <a:srgbClr val="FF0000"/>
                </a:solidFill>
              </a:rPr>
              <a:t>27.3.2021</a:t>
            </a:r>
            <a:endParaRPr lang="cs-CZ" dirty="0">
              <a:solidFill>
                <a:srgbClr val="FF0000"/>
              </a:solidFill>
            </a:endParaRPr>
          </a:p>
        </p:txBody>
      </p:sp>
    </p:spTree>
    <p:extLst>
      <p:ext uri="{BB962C8B-B14F-4D97-AF65-F5344CB8AC3E}">
        <p14:creationId xmlns:p14="http://schemas.microsoft.com/office/powerpoint/2010/main" val="2509066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dílo</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Dílo </a:t>
            </a:r>
            <a:r>
              <a:rPr lang="cs-CZ" dirty="0"/>
              <a:t>literární a jiné dílo umělecké a dílo vědecké, které je </a:t>
            </a:r>
            <a:r>
              <a:rPr lang="cs-CZ" dirty="0" smtClean="0"/>
              <a:t>jedinečným výsledkem </a:t>
            </a:r>
            <a:r>
              <a:rPr lang="cs-CZ" dirty="0"/>
              <a:t>tvůrčí činnosti autora a je vyjádřeno v jakékoli objektivně vnímatelné podobě </a:t>
            </a:r>
            <a:r>
              <a:rPr lang="cs-CZ" dirty="0" smtClean="0"/>
              <a:t>včetně podoby </a:t>
            </a:r>
            <a:r>
              <a:rPr lang="cs-CZ" dirty="0"/>
              <a:t>elektronické, trvale nebo dočasně, bez ohledu na jeho rozsah, účel nebo význam</a:t>
            </a:r>
            <a:r>
              <a:rPr lang="cs-CZ" dirty="0" smtClean="0"/>
              <a:t>.</a:t>
            </a:r>
          </a:p>
          <a:p>
            <a:pPr lvl="1"/>
            <a:r>
              <a:rPr lang="cs-CZ" dirty="0" smtClean="0"/>
              <a:t>Zákon (§ 2) uvádí demonstrativní výčet, co je a není považováno za autorské dílo z hlediska zákona</a:t>
            </a:r>
          </a:p>
          <a:p>
            <a:r>
              <a:rPr lang="cs-CZ" dirty="0" smtClean="0"/>
              <a:t>Předmětem ochrany je duševní vlastnictví - ne hmotná věc (např. DVD)</a:t>
            </a:r>
            <a:endParaRPr lang="cs-CZ" dirty="0"/>
          </a:p>
        </p:txBody>
      </p:sp>
    </p:spTree>
    <p:extLst>
      <p:ext uri="{BB962C8B-B14F-4D97-AF65-F5344CB8AC3E}">
        <p14:creationId xmlns:p14="http://schemas.microsoft.com/office/powerpoint/2010/main" val="35090705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3D</a:t>
            </a:r>
            <a:endParaRPr lang="cs-CZ" dirty="0"/>
          </a:p>
        </p:txBody>
      </p:sp>
      <p:sp>
        <p:nvSpPr>
          <p:cNvPr id="3" name="Zástupný symbol pro obsah 2"/>
          <p:cNvSpPr>
            <a:spLocks noGrp="1"/>
          </p:cNvSpPr>
          <p:nvPr>
            <p:ph idx="1"/>
          </p:nvPr>
        </p:nvSpPr>
        <p:spPr>
          <a:xfrm>
            <a:off x="457200" y="1412776"/>
            <a:ext cx="8229600" cy="2808312"/>
          </a:xfrm>
        </p:spPr>
        <p:txBody>
          <a:bodyPr>
            <a:normAutofit fontScale="70000" lnSpcReduction="20000"/>
          </a:bodyPr>
          <a:lstStyle/>
          <a:p>
            <a:r>
              <a:rPr lang="cs-CZ" b="1" dirty="0" smtClean="0"/>
              <a:t>3D</a:t>
            </a:r>
            <a:r>
              <a:rPr lang="cs-CZ" dirty="0" smtClean="0"/>
              <a:t> model popisuje tvar objektů ve scéně, vlastnosti jejich povrchu a zdroje světla</a:t>
            </a:r>
          </a:p>
          <a:p>
            <a:r>
              <a:rPr lang="cs-CZ" dirty="0" smtClean="0"/>
              <a:t>Objekty 3D scény jsou </a:t>
            </a:r>
            <a:r>
              <a:rPr lang="cs-CZ" b="1" dirty="0" smtClean="0"/>
              <a:t>modelovány</a:t>
            </a:r>
            <a:r>
              <a:rPr lang="cs-CZ" dirty="0" smtClean="0"/>
              <a:t> jen pomocí svého </a:t>
            </a:r>
            <a:r>
              <a:rPr lang="cs-CZ" b="1" dirty="0" smtClean="0"/>
              <a:t>povrchu</a:t>
            </a:r>
          </a:p>
          <a:p>
            <a:r>
              <a:rPr lang="cs-CZ" dirty="0" smtClean="0"/>
              <a:t>Ten je popsán jako síť mnohoúhelníků (tzv</a:t>
            </a:r>
            <a:r>
              <a:rPr lang="cs-CZ" b="1" dirty="0" smtClean="0"/>
              <a:t>. polygonů</a:t>
            </a:r>
            <a:r>
              <a:rPr lang="cs-CZ" dirty="0" smtClean="0"/>
              <a:t>, nejčastěji trojúhelníků) a jeho optické vlastnosti, jako barva, rozptyl a odraz světla a struktura, se definují pomocí </a:t>
            </a:r>
            <a:r>
              <a:rPr lang="cs-CZ" b="1" dirty="0" smtClean="0"/>
              <a:t>textur</a:t>
            </a:r>
            <a:r>
              <a:rPr lang="cs-CZ" dirty="0" smtClean="0"/>
              <a:t> — obrázků "natažených" na plochý povrch polygonů. </a:t>
            </a:r>
          </a:p>
          <a:p>
            <a:r>
              <a:rPr lang="cs-CZ" dirty="0" smtClean="0"/>
              <a:t>Proces vytvoření výsledného obrazu z 3D modelu scény se nazývá </a:t>
            </a:r>
            <a:r>
              <a:rPr lang="cs-CZ" b="1" dirty="0" err="1" smtClean="0"/>
              <a:t>renderování</a:t>
            </a:r>
            <a:r>
              <a:rPr lang="cs-CZ" dirty="0" smtClean="0"/>
              <a:t>. (tento proces může být velmi výpočetně náročný v závislosti na složitosti a realističnosti)</a:t>
            </a:r>
          </a:p>
          <a:p>
            <a:endParaRPr lang="cs-CZ" dirty="0"/>
          </a:p>
        </p:txBody>
      </p:sp>
      <p:pic>
        <p:nvPicPr>
          <p:cNvPr id="21506" name="Picture 2" descr="http://frakira.fi.muni.cz/%7Eizaak/PBIT/Po%C4%8D%C3%ADta%C4%8Dov%C3%A1_grafika/pasted_image037.png"/>
          <p:cNvPicPr>
            <a:picLocks noChangeAspect="1" noChangeArrowheads="1"/>
          </p:cNvPicPr>
          <p:nvPr/>
        </p:nvPicPr>
        <p:blipFill>
          <a:blip r:embed="rId2" cstate="print"/>
          <a:srcRect/>
          <a:stretch>
            <a:fillRect/>
          </a:stretch>
        </p:blipFill>
        <p:spPr bwMode="auto">
          <a:xfrm>
            <a:off x="2699792" y="4293096"/>
            <a:ext cx="3810000" cy="2343151"/>
          </a:xfrm>
          <a:prstGeom prst="rect">
            <a:avLst/>
          </a:prstGeom>
          <a:noFill/>
        </p:spPr>
      </p:pic>
    </p:spTree>
    <p:extLst>
      <p:ext uri="{BB962C8B-B14F-4D97-AF65-F5344CB8AC3E}">
        <p14:creationId xmlns:p14="http://schemas.microsoft.com/office/powerpoint/2010/main" val="38763463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941040"/>
          </a:xfrm>
        </p:spPr>
        <p:txBody>
          <a:bodyPr/>
          <a:lstStyle/>
          <a:p>
            <a:r>
              <a:rPr lang="cs-CZ" dirty="0" smtClean="0"/>
              <a:t>Vektorová grafika</a:t>
            </a:r>
            <a:endParaRPr lang="cs-CZ" dirty="0"/>
          </a:p>
        </p:txBody>
      </p:sp>
      <p:sp>
        <p:nvSpPr>
          <p:cNvPr id="3" name="Zástupný symbol pro obsah 2"/>
          <p:cNvSpPr>
            <a:spLocks noGrp="1"/>
          </p:cNvSpPr>
          <p:nvPr>
            <p:ph idx="1"/>
          </p:nvPr>
        </p:nvSpPr>
        <p:spPr>
          <a:xfrm>
            <a:off x="457200" y="1412776"/>
            <a:ext cx="8229600" cy="3168352"/>
          </a:xfrm>
        </p:spPr>
        <p:txBody>
          <a:bodyPr>
            <a:normAutofit fontScale="92500" lnSpcReduction="20000"/>
          </a:bodyPr>
          <a:lstStyle/>
          <a:p>
            <a:r>
              <a:rPr lang="cs-CZ" dirty="0" smtClean="0"/>
              <a:t>Obraz který není reprezentovaný rastrem bodů, ale pomocí matematických primitiv a jejich vlastností</a:t>
            </a:r>
          </a:p>
          <a:p>
            <a:pPr lvl="1"/>
            <a:r>
              <a:rPr lang="cs-CZ" dirty="0" smtClean="0"/>
              <a:t>Body, úsečky, křivky, n-úhelníky, …</a:t>
            </a:r>
          </a:p>
          <a:p>
            <a:r>
              <a:rPr lang="cs-CZ" dirty="0" smtClean="0"/>
              <a:t>Lze ji libovolně zvětšovat a transformovat beze ztráty detailů</a:t>
            </a:r>
          </a:p>
          <a:p>
            <a:r>
              <a:rPr lang="cs-CZ" dirty="0" smtClean="0"/>
              <a:t>Nevhodná pro fotorealistickou grafiku</a:t>
            </a:r>
          </a:p>
          <a:p>
            <a:r>
              <a:rPr lang="cs-CZ" dirty="0" smtClean="0"/>
              <a:t>Paměťová náročnost závislá na složitosti a ne rozlišení</a:t>
            </a:r>
          </a:p>
          <a:p>
            <a:r>
              <a:rPr lang="cs-CZ" dirty="0" smtClean="0"/>
              <a:t>Vhodná pro:</a:t>
            </a:r>
          </a:p>
          <a:p>
            <a:pPr lvl="1"/>
            <a:r>
              <a:rPr lang="cs-CZ" dirty="0" smtClean="0"/>
              <a:t>Loga, písma, návrhy plakátů, apod.</a:t>
            </a:r>
            <a:endParaRPr lang="cs-CZ" dirty="0"/>
          </a:p>
        </p:txBody>
      </p:sp>
      <p:pic>
        <p:nvPicPr>
          <p:cNvPr id="23554" name="Picture 2" descr="H:\ai\APPROVED\10\ocicka.jpg"/>
          <p:cNvPicPr>
            <a:picLocks noChangeAspect="1" noChangeArrowheads="1"/>
          </p:cNvPicPr>
          <p:nvPr/>
        </p:nvPicPr>
        <p:blipFill>
          <a:blip r:embed="rId2" cstate="print"/>
          <a:srcRect/>
          <a:stretch>
            <a:fillRect/>
          </a:stretch>
        </p:blipFill>
        <p:spPr bwMode="auto">
          <a:xfrm>
            <a:off x="5940152" y="4077072"/>
            <a:ext cx="2500139" cy="2500139"/>
          </a:xfrm>
          <a:prstGeom prst="rect">
            <a:avLst/>
          </a:prstGeom>
          <a:noFill/>
        </p:spPr>
      </p:pic>
      <p:pic>
        <p:nvPicPr>
          <p:cNvPr id="23555" name="Picture 3" descr="H:\ai\APPROVED\09\navy.jpg"/>
          <p:cNvPicPr>
            <a:picLocks noChangeAspect="1" noChangeArrowheads="1"/>
          </p:cNvPicPr>
          <p:nvPr/>
        </p:nvPicPr>
        <p:blipFill>
          <a:blip r:embed="rId3" cstate="print"/>
          <a:srcRect/>
          <a:stretch>
            <a:fillRect/>
          </a:stretch>
        </p:blipFill>
        <p:spPr bwMode="auto">
          <a:xfrm>
            <a:off x="467544" y="4581128"/>
            <a:ext cx="2033042" cy="2033042"/>
          </a:xfrm>
          <a:prstGeom prst="rect">
            <a:avLst/>
          </a:prstGeom>
          <a:noFill/>
        </p:spPr>
      </p:pic>
      <p:pic>
        <p:nvPicPr>
          <p:cNvPr id="23556" name="Picture 4" descr="H:\ai\APPROVED\09\pilotky1.jpg"/>
          <p:cNvPicPr>
            <a:picLocks noChangeAspect="1" noChangeArrowheads="1"/>
          </p:cNvPicPr>
          <p:nvPr/>
        </p:nvPicPr>
        <p:blipFill>
          <a:blip r:embed="rId4" cstate="print"/>
          <a:srcRect/>
          <a:stretch>
            <a:fillRect/>
          </a:stretch>
        </p:blipFill>
        <p:spPr bwMode="auto">
          <a:xfrm>
            <a:off x="3131840" y="4581128"/>
            <a:ext cx="2070820" cy="2070820"/>
          </a:xfrm>
          <a:prstGeom prst="rect">
            <a:avLst/>
          </a:prstGeom>
          <a:noFill/>
        </p:spPr>
      </p:pic>
    </p:spTree>
    <p:extLst>
      <p:ext uri="{BB962C8B-B14F-4D97-AF65-F5344CB8AC3E}">
        <p14:creationId xmlns:p14="http://schemas.microsoft.com/office/powerpoint/2010/main" val="16598590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Kryptografie a bezpečnost 1</a:t>
            </a:r>
            <a:endParaRPr lang="cs-CZ" dirty="0"/>
          </a:p>
        </p:txBody>
      </p:sp>
      <p:pic>
        <p:nvPicPr>
          <p:cNvPr id="3074" name="Picture 2" descr="C:\Users\Karel\Desktop\Quantum-Encryption-Will-Stop-Hackers.jpg"/>
          <p:cNvPicPr>
            <a:picLocks noChangeAspect="1" noChangeArrowheads="1"/>
          </p:cNvPicPr>
          <p:nvPr/>
        </p:nvPicPr>
        <p:blipFill>
          <a:blip r:embed="rId2" cstate="print"/>
          <a:srcRect/>
          <a:stretch>
            <a:fillRect/>
          </a:stretch>
        </p:blipFill>
        <p:spPr bwMode="auto">
          <a:xfrm>
            <a:off x="467544" y="4221088"/>
            <a:ext cx="4943461" cy="2415555"/>
          </a:xfrm>
          <a:prstGeom prst="rect">
            <a:avLst/>
          </a:prstGeom>
          <a:noFill/>
          <a:effectLst>
            <a:softEdge rad="635000"/>
          </a:effectLst>
        </p:spPr>
      </p:pic>
    </p:spTree>
    <p:extLst>
      <p:ext uri="{BB962C8B-B14F-4D97-AF65-F5344CB8AC3E}">
        <p14:creationId xmlns:p14="http://schemas.microsoft.com/office/powerpoint/2010/main" val="3647109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80728"/>
            <a:ext cx="8229600" cy="1066800"/>
          </a:xfrm>
        </p:spPr>
        <p:txBody>
          <a:bodyPr/>
          <a:lstStyle/>
          <a:p>
            <a:r>
              <a:rPr lang="cs-CZ" dirty="0" smtClean="0"/>
              <a:t>Kryptografie</a:t>
            </a:r>
            <a:endParaRPr lang="cs-CZ" dirty="0"/>
          </a:p>
        </p:txBody>
      </p:sp>
      <p:sp>
        <p:nvSpPr>
          <p:cNvPr id="3" name="Zástupný symbol pro obsah 2"/>
          <p:cNvSpPr>
            <a:spLocks noGrp="1"/>
          </p:cNvSpPr>
          <p:nvPr>
            <p:ph idx="1"/>
          </p:nvPr>
        </p:nvSpPr>
        <p:spPr>
          <a:xfrm>
            <a:off x="539552" y="2276872"/>
            <a:ext cx="8229600" cy="2475720"/>
          </a:xfrm>
        </p:spPr>
        <p:txBody>
          <a:bodyPr/>
          <a:lstStyle/>
          <a:p>
            <a:r>
              <a:rPr lang="cs-CZ" dirty="0" smtClean="0"/>
              <a:t>věda zabývající se zajištěním utajené a důvěryhodné komunikace – tedy tvorbou šifer pro lepší zabezpečení nás na síti</a:t>
            </a:r>
            <a:endParaRPr lang="cs-CZ" dirty="0"/>
          </a:p>
        </p:txBody>
      </p:sp>
      <p:pic>
        <p:nvPicPr>
          <p:cNvPr id="2050" name="Picture 2" descr="C:\Users\Karel\Desktop\crypt.jpg"/>
          <p:cNvPicPr>
            <a:picLocks noChangeAspect="1" noChangeArrowheads="1"/>
          </p:cNvPicPr>
          <p:nvPr/>
        </p:nvPicPr>
        <p:blipFill>
          <a:blip r:embed="rId2" cstate="print"/>
          <a:srcRect/>
          <a:stretch>
            <a:fillRect/>
          </a:stretch>
        </p:blipFill>
        <p:spPr bwMode="auto">
          <a:xfrm>
            <a:off x="5724128" y="3861048"/>
            <a:ext cx="2799482" cy="2799482"/>
          </a:xfrm>
          <a:prstGeom prst="rect">
            <a:avLst/>
          </a:prstGeom>
          <a:noFill/>
          <a:effectLst>
            <a:softEdge rad="127000"/>
          </a:effectLst>
        </p:spPr>
      </p:pic>
    </p:spTree>
    <p:extLst>
      <p:ext uri="{BB962C8B-B14F-4D97-AF65-F5344CB8AC3E}">
        <p14:creationId xmlns:p14="http://schemas.microsoft.com/office/powerpoint/2010/main" val="2262149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64704"/>
            <a:ext cx="7571184" cy="653008"/>
          </a:xfrm>
        </p:spPr>
        <p:txBody>
          <a:bodyPr>
            <a:normAutofit fontScale="90000"/>
          </a:bodyPr>
          <a:lstStyle/>
          <a:p>
            <a:r>
              <a:rPr lang="cs-CZ" dirty="0" smtClean="0"/>
              <a:t>Proč kryptografie?</a:t>
            </a:r>
            <a:endParaRPr lang="cs-CZ" dirty="0"/>
          </a:p>
        </p:txBody>
      </p:sp>
      <p:sp>
        <p:nvSpPr>
          <p:cNvPr id="3" name="Zástupný symbol pro obsah 2"/>
          <p:cNvSpPr>
            <a:spLocks noGrp="1"/>
          </p:cNvSpPr>
          <p:nvPr>
            <p:ph idx="1"/>
          </p:nvPr>
        </p:nvSpPr>
        <p:spPr>
          <a:xfrm>
            <a:off x="457200" y="2249424"/>
            <a:ext cx="6563072" cy="4325112"/>
          </a:xfrm>
        </p:spPr>
        <p:txBody>
          <a:bodyPr>
            <a:normAutofit/>
          </a:bodyPr>
          <a:lstStyle/>
          <a:p>
            <a:r>
              <a:rPr lang="cs-CZ" sz="2000" dirty="0" smtClean="0"/>
              <a:t>Stále větší část našich dat je na síti</a:t>
            </a:r>
          </a:p>
          <a:p>
            <a:endParaRPr lang="cs-CZ" sz="2000" dirty="0" smtClean="0"/>
          </a:p>
          <a:p>
            <a:r>
              <a:rPr lang="cs-CZ" sz="2000" dirty="0" smtClean="0"/>
              <a:t>Prostřednictvím internetu děláme i důležité úkony (el. Podpis, žádosti o práci, platby…)</a:t>
            </a:r>
          </a:p>
          <a:p>
            <a:endParaRPr lang="cs-CZ" sz="2000" dirty="0" smtClean="0"/>
          </a:p>
          <a:p>
            <a:r>
              <a:rPr lang="cs-CZ" sz="2000" dirty="0" smtClean="0"/>
              <a:t>Kryptografie na síti je stejně logická jako to, že zamykáme svoje domy nebo auta</a:t>
            </a:r>
          </a:p>
          <a:p>
            <a:endParaRPr lang="cs-CZ" sz="2000" dirty="0" smtClean="0"/>
          </a:p>
          <a:p>
            <a:r>
              <a:rPr lang="cs-CZ" sz="2000" dirty="0" smtClean="0"/>
              <a:t>S kryptografií se setkáváme každý den, i když si to ani neuvědomujeme -&gt; třeba při přihlašování do IS MU</a:t>
            </a:r>
            <a:endParaRPr lang="cs-CZ" sz="2000" dirty="0"/>
          </a:p>
        </p:txBody>
      </p:sp>
      <p:pic>
        <p:nvPicPr>
          <p:cNvPr id="4098" name="Picture 2" descr="C:\Users\Karel\Desktop\images.jpg"/>
          <p:cNvPicPr>
            <a:picLocks noChangeAspect="1" noChangeArrowheads="1"/>
          </p:cNvPicPr>
          <p:nvPr/>
        </p:nvPicPr>
        <p:blipFill>
          <a:blip r:embed="rId2" cstate="print"/>
          <a:srcRect/>
          <a:stretch>
            <a:fillRect/>
          </a:stretch>
        </p:blipFill>
        <p:spPr bwMode="auto">
          <a:xfrm>
            <a:off x="6228184" y="908720"/>
            <a:ext cx="2543175" cy="1800225"/>
          </a:xfrm>
          <a:prstGeom prst="rect">
            <a:avLst/>
          </a:prstGeom>
          <a:noFill/>
        </p:spPr>
      </p:pic>
    </p:spTree>
    <p:extLst>
      <p:ext uri="{BB962C8B-B14F-4D97-AF65-F5344CB8AC3E}">
        <p14:creationId xmlns:p14="http://schemas.microsoft.com/office/powerpoint/2010/main" val="3755320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Něco z historie </a:t>
            </a:r>
            <a:endParaRPr lang="cs-CZ" dirty="0"/>
          </a:p>
        </p:txBody>
      </p:sp>
      <p:sp>
        <p:nvSpPr>
          <p:cNvPr id="3" name="Zástupný symbol pro obsah 2"/>
          <p:cNvSpPr>
            <a:spLocks noGrp="1"/>
          </p:cNvSpPr>
          <p:nvPr>
            <p:ph idx="1"/>
          </p:nvPr>
        </p:nvSpPr>
        <p:spPr>
          <a:xfrm>
            <a:off x="457200" y="2249424"/>
            <a:ext cx="8435280" cy="3627848"/>
          </a:xfrm>
        </p:spPr>
        <p:txBody>
          <a:bodyPr>
            <a:normAutofit/>
          </a:bodyPr>
          <a:lstStyle/>
          <a:p>
            <a:r>
              <a:rPr lang="cs-CZ" dirty="0" smtClean="0"/>
              <a:t>Lidé šifrovali svoji komunikaci již od starověku</a:t>
            </a:r>
          </a:p>
          <a:p>
            <a:endParaRPr lang="cs-CZ" dirty="0" smtClean="0"/>
          </a:p>
          <a:p>
            <a:r>
              <a:rPr lang="cs-CZ" dirty="0" smtClean="0"/>
              <a:t>Šifrovali se rozkazy pro vojska, deníky politiků, depeše diplomatů…</a:t>
            </a:r>
          </a:p>
          <a:p>
            <a:endParaRPr lang="cs-CZ" dirty="0" smtClean="0"/>
          </a:p>
          <a:p>
            <a:r>
              <a:rPr lang="cs-CZ" dirty="0" smtClean="0"/>
              <a:t>Kryptografie nebyla tedy vědou spojenou s IT, ale obecně s šifrováním zpráv</a:t>
            </a:r>
            <a:endParaRPr lang="cs-CZ" dirty="0"/>
          </a:p>
        </p:txBody>
      </p:sp>
      <p:pic>
        <p:nvPicPr>
          <p:cNvPr id="22530" name="Picture 2" descr="http://cryptographicsoftware.com/wp-content/uploads/2011/08/History-of-Cryptography.png"/>
          <p:cNvPicPr>
            <a:picLocks noChangeAspect="1" noChangeArrowheads="1"/>
          </p:cNvPicPr>
          <p:nvPr/>
        </p:nvPicPr>
        <p:blipFill>
          <a:blip r:embed="rId2" cstate="print"/>
          <a:srcRect/>
          <a:stretch>
            <a:fillRect/>
          </a:stretch>
        </p:blipFill>
        <p:spPr bwMode="auto">
          <a:xfrm>
            <a:off x="6588224" y="836712"/>
            <a:ext cx="2372596" cy="1161058"/>
          </a:xfrm>
          <a:prstGeom prst="rect">
            <a:avLst/>
          </a:prstGeom>
          <a:noFill/>
        </p:spPr>
      </p:pic>
    </p:spTree>
    <p:extLst>
      <p:ext uri="{BB962C8B-B14F-4D97-AF65-F5344CB8AC3E}">
        <p14:creationId xmlns:p14="http://schemas.microsoft.com/office/powerpoint/2010/main" val="15094474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rel\Desktop\Skytale.png"/>
          <p:cNvPicPr>
            <a:picLocks noChangeAspect="1" noChangeArrowheads="1"/>
          </p:cNvPicPr>
          <p:nvPr/>
        </p:nvPicPr>
        <p:blipFill>
          <a:blip r:embed="rId2" cstate="print"/>
          <a:srcRect/>
          <a:stretch>
            <a:fillRect/>
          </a:stretch>
        </p:blipFill>
        <p:spPr bwMode="auto">
          <a:xfrm>
            <a:off x="539552" y="980728"/>
            <a:ext cx="3384376" cy="2140102"/>
          </a:xfrm>
          <a:prstGeom prst="rect">
            <a:avLst/>
          </a:prstGeom>
          <a:noFill/>
        </p:spPr>
      </p:pic>
      <p:pic>
        <p:nvPicPr>
          <p:cNvPr id="2050" name="Picture 2" descr="C:\Users\Karel\Desktop\enigma.jpg"/>
          <p:cNvPicPr>
            <a:picLocks noChangeAspect="1" noChangeArrowheads="1"/>
          </p:cNvPicPr>
          <p:nvPr/>
        </p:nvPicPr>
        <p:blipFill>
          <a:blip r:embed="rId3" cstate="print"/>
          <a:srcRect/>
          <a:stretch>
            <a:fillRect/>
          </a:stretch>
        </p:blipFill>
        <p:spPr bwMode="auto">
          <a:xfrm>
            <a:off x="1115616" y="4221088"/>
            <a:ext cx="1924050" cy="2371725"/>
          </a:xfrm>
          <a:prstGeom prst="rect">
            <a:avLst/>
          </a:prstGeom>
          <a:noFill/>
        </p:spPr>
      </p:pic>
      <p:sp>
        <p:nvSpPr>
          <p:cNvPr id="6" name="Zaoblený obdélník 5"/>
          <p:cNvSpPr/>
          <p:nvPr/>
        </p:nvSpPr>
        <p:spPr>
          <a:xfrm>
            <a:off x="4139952" y="1052736"/>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err="1" smtClean="0"/>
              <a:t>Skytalé</a:t>
            </a:r>
            <a:r>
              <a:rPr lang="cs-CZ" dirty="0" smtClean="0"/>
              <a:t> - šifrování, který se skládá z válce a na něm navinutém pergamenu na kterém je napsaný vzkaz. Používali je Řekové, kteří ji využívali během válek.</a:t>
            </a:r>
            <a:endParaRPr lang="cs-CZ" dirty="0"/>
          </a:p>
        </p:txBody>
      </p:sp>
      <p:sp>
        <p:nvSpPr>
          <p:cNvPr id="7" name="Zaoblený obdélník 6"/>
          <p:cNvSpPr/>
          <p:nvPr/>
        </p:nvSpPr>
        <p:spPr>
          <a:xfrm>
            <a:off x="4139952" y="4365104"/>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smtClean="0"/>
              <a:t>Enigma</a:t>
            </a:r>
            <a:r>
              <a:rPr lang="cs-CZ" dirty="0" smtClean="0"/>
              <a:t> - šifrovací stroj používaný za války německou armádou</a:t>
            </a:r>
            <a:endParaRPr lang="cs-CZ" dirty="0"/>
          </a:p>
        </p:txBody>
      </p:sp>
    </p:spTree>
    <p:extLst>
      <p:ext uri="{BB962C8B-B14F-4D97-AF65-F5344CB8AC3E}">
        <p14:creationId xmlns:p14="http://schemas.microsoft.com/office/powerpoint/2010/main" val="1473216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6491064" cy="485800"/>
          </a:xfrm>
        </p:spPr>
        <p:txBody>
          <a:bodyPr>
            <a:normAutofit fontScale="90000"/>
          </a:bodyPr>
          <a:lstStyle/>
          <a:p>
            <a:r>
              <a:rPr lang="cs-CZ" dirty="0" smtClean="0"/>
              <a:t>Kryptografie vs. Kryptoanalýza</a:t>
            </a:r>
            <a:endParaRPr lang="cs-CZ" dirty="0"/>
          </a:p>
        </p:txBody>
      </p:sp>
      <p:sp>
        <p:nvSpPr>
          <p:cNvPr id="4" name="Zaoblený obdélník 3"/>
          <p:cNvSpPr/>
          <p:nvPr/>
        </p:nvSpPr>
        <p:spPr>
          <a:xfrm>
            <a:off x="3059832" y="1628800"/>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t>Kryptologie</a:t>
            </a:r>
            <a:endParaRPr lang="cs-CZ" sz="3000" dirty="0"/>
          </a:p>
        </p:txBody>
      </p:sp>
      <p:sp>
        <p:nvSpPr>
          <p:cNvPr id="5" name="Zaoblený obdélník 4"/>
          <p:cNvSpPr/>
          <p:nvPr/>
        </p:nvSpPr>
        <p:spPr>
          <a:xfrm>
            <a:off x="82758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Kryptografie</a:t>
            </a:r>
            <a:endParaRPr lang="cs-CZ" sz="2800" dirty="0"/>
          </a:p>
        </p:txBody>
      </p:sp>
      <p:sp>
        <p:nvSpPr>
          <p:cNvPr id="6" name="Zaoblený obdélník 5"/>
          <p:cNvSpPr/>
          <p:nvPr/>
        </p:nvSpPr>
        <p:spPr>
          <a:xfrm>
            <a:off x="586814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Kryptoanalýza</a:t>
            </a:r>
            <a:endParaRPr lang="cs-CZ" sz="2800" dirty="0"/>
          </a:p>
        </p:txBody>
      </p:sp>
      <p:sp>
        <p:nvSpPr>
          <p:cNvPr id="9" name="Obousměrná svislá šipka 8"/>
          <p:cNvSpPr/>
          <p:nvPr/>
        </p:nvSpPr>
        <p:spPr>
          <a:xfrm rot="1650114">
            <a:off x="3218133" y="2849767"/>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1" name="TextovéPole 10"/>
          <p:cNvSpPr txBox="1"/>
          <p:nvPr/>
        </p:nvSpPr>
        <p:spPr>
          <a:xfrm>
            <a:off x="827584" y="5661248"/>
            <a:ext cx="2952328" cy="1246495"/>
          </a:xfrm>
          <a:prstGeom prst="rect">
            <a:avLst/>
          </a:prstGeom>
          <a:noFill/>
        </p:spPr>
        <p:txBody>
          <a:bodyPr wrap="square" rtlCol="0">
            <a:spAutoFit/>
          </a:bodyPr>
          <a:lstStyle/>
          <a:p>
            <a:r>
              <a:rPr lang="cs-CZ" sz="1900" dirty="0" smtClean="0"/>
              <a:t>Zabývá se </a:t>
            </a:r>
            <a:r>
              <a:rPr lang="cs-CZ" sz="1900" b="1" dirty="0"/>
              <a:t>zajištěním</a:t>
            </a:r>
            <a:r>
              <a:rPr lang="cs-CZ" sz="1900" dirty="0"/>
              <a:t> utajené a důvěryhodné </a:t>
            </a:r>
            <a:r>
              <a:rPr lang="cs-CZ" sz="1900" dirty="0" smtClean="0"/>
              <a:t>komunikace – tvoří šifry</a:t>
            </a:r>
            <a:endParaRPr lang="cs-CZ" sz="1900" dirty="0"/>
          </a:p>
          <a:p>
            <a:endParaRPr lang="cs-CZ" dirty="0"/>
          </a:p>
        </p:txBody>
      </p:sp>
      <p:sp>
        <p:nvSpPr>
          <p:cNvPr id="12" name="TextovéPole 11"/>
          <p:cNvSpPr txBox="1"/>
          <p:nvPr/>
        </p:nvSpPr>
        <p:spPr>
          <a:xfrm>
            <a:off x="5940152" y="5733256"/>
            <a:ext cx="2880320" cy="969496"/>
          </a:xfrm>
          <a:prstGeom prst="rect">
            <a:avLst/>
          </a:prstGeom>
          <a:noFill/>
        </p:spPr>
        <p:txBody>
          <a:bodyPr wrap="square" rtlCol="0">
            <a:spAutoFit/>
          </a:bodyPr>
          <a:lstStyle/>
          <a:p>
            <a:r>
              <a:rPr lang="cs-CZ" sz="1900" dirty="0" smtClean="0"/>
              <a:t>Zabývá se </a:t>
            </a:r>
            <a:r>
              <a:rPr lang="cs-CZ" sz="1900" b="1" dirty="0" smtClean="0"/>
              <a:t>získáváním</a:t>
            </a:r>
            <a:r>
              <a:rPr lang="cs-CZ" sz="1900" dirty="0" smtClean="0"/>
              <a:t> tajných informací – snaží se šifry prolomit</a:t>
            </a:r>
            <a:endParaRPr lang="cs-CZ" sz="1900" dirty="0"/>
          </a:p>
        </p:txBody>
      </p:sp>
      <p:sp>
        <p:nvSpPr>
          <p:cNvPr id="13" name="TextovéPole 12"/>
          <p:cNvSpPr txBox="1"/>
          <p:nvPr/>
        </p:nvSpPr>
        <p:spPr>
          <a:xfrm>
            <a:off x="5868144" y="1556792"/>
            <a:ext cx="2736304" cy="969496"/>
          </a:xfrm>
          <a:prstGeom prst="rect">
            <a:avLst/>
          </a:prstGeom>
          <a:noFill/>
        </p:spPr>
        <p:txBody>
          <a:bodyPr wrap="square" rtlCol="0">
            <a:spAutoFit/>
          </a:bodyPr>
          <a:lstStyle/>
          <a:p>
            <a:r>
              <a:rPr lang="cs-CZ" sz="1900" dirty="0" smtClean="0"/>
              <a:t>Zahrnuje obojí – tedy jak vytváření, tak i luštění šifer</a:t>
            </a:r>
            <a:endParaRPr lang="cs-CZ" sz="1900" dirty="0"/>
          </a:p>
        </p:txBody>
      </p:sp>
      <p:sp>
        <p:nvSpPr>
          <p:cNvPr id="14" name="Obousměrná svislá šipka 13"/>
          <p:cNvSpPr/>
          <p:nvPr/>
        </p:nvSpPr>
        <p:spPr>
          <a:xfrm rot="9282768">
            <a:off x="5450331" y="2944770"/>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481474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88832" cy="504056"/>
          </a:xfrm>
        </p:spPr>
        <p:txBody>
          <a:bodyPr>
            <a:normAutofit fontScale="90000"/>
          </a:bodyPr>
          <a:lstStyle/>
          <a:p>
            <a:r>
              <a:rPr lang="cs-CZ" dirty="0" smtClean="0"/>
              <a:t>Cíle kryptografie</a:t>
            </a:r>
            <a:endParaRPr lang="cs-CZ" dirty="0"/>
          </a:p>
        </p:txBody>
      </p:sp>
      <p:sp>
        <p:nvSpPr>
          <p:cNvPr id="3" name="Zástupný symbol pro obsah 2"/>
          <p:cNvSpPr>
            <a:spLocks noGrp="1"/>
          </p:cNvSpPr>
          <p:nvPr>
            <p:ph idx="1"/>
          </p:nvPr>
        </p:nvSpPr>
        <p:spPr>
          <a:xfrm>
            <a:off x="395536" y="1988840"/>
            <a:ext cx="8229600" cy="4325112"/>
          </a:xfrm>
        </p:spPr>
        <p:txBody>
          <a:bodyPr>
            <a:normAutofit fontScale="92500" lnSpcReduction="20000"/>
          </a:bodyPr>
          <a:lstStyle/>
          <a:p>
            <a:r>
              <a:rPr lang="cs-CZ" sz="3000" dirty="0" smtClean="0"/>
              <a:t>zabezpečit komunikaci citlivých dat mezi uživatelem a internetovou službou</a:t>
            </a:r>
          </a:p>
          <a:p>
            <a:endParaRPr lang="cs-CZ" sz="3000" dirty="0" smtClean="0"/>
          </a:p>
          <a:p>
            <a:r>
              <a:rPr lang="cs-CZ" sz="3000" dirty="0" smtClean="0"/>
              <a:t>zajistit důvěryhodnost komunikace mezi uživateli (např. email)</a:t>
            </a:r>
          </a:p>
          <a:p>
            <a:endParaRPr lang="cs-CZ" sz="3000" dirty="0" smtClean="0"/>
          </a:p>
          <a:p>
            <a:r>
              <a:rPr lang="cs-CZ" sz="3000" dirty="0" smtClean="0"/>
              <a:t>autorizace závažných úkolů (</a:t>
            </a:r>
            <a:r>
              <a:rPr lang="cs-CZ" sz="3000" dirty="0" err="1" smtClean="0"/>
              <a:t>ebanking</a:t>
            </a:r>
            <a:r>
              <a:rPr lang="cs-CZ" sz="3000" dirty="0" smtClean="0"/>
              <a:t>, el. obchody, ...)</a:t>
            </a:r>
          </a:p>
          <a:p>
            <a:endParaRPr lang="cs-CZ" sz="3000" dirty="0" smtClean="0"/>
          </a:p>
          <a:p>
            <a:r>
              <a:rPr lang="cs-CZ" sz="3000" dirty="0" smtClean="0"/>
              <a:t>omezit přístup k určitým službám jen pro určené jedince (zabezpečená </a:t>
            </a:r>
            <a:r>
              <a:rPr lang="cs-CZ" sz="3000" dirty="0" err="1" smtClean="0"/>
              <a:t>wi</a:t>
            </a:r>
            <a:r>
              <a:rPr lang="cs-CZ" sz="3000" dirty="0" smtClean="0"/>
              <a:t>-</a:t>
            </a:r>
            <a:r>
              <a:rPr lang="cs-CZ" sz="3000" dirty="0" err="1" smtClean="0"/>
              <a:t>fi</a:t>
            </a:r>
            <a:r>
              <a:rPr lang="cs-CZ" sz="3000" dirty="0" smtClean="0"/>
              <a:t>)</a:t>
            </a:r>
          </a:p>
          <a:p>
            <a:endParaRPr lang="cs-CZ" dirty="0"/>
          </a:p>
        </p:txBody>
      </p:sp>
      <p:pic>
        <p:nvPicPr>
          <p:cNvPr id="19458" name="Picture 2" descr="http://data.computerworld.cz/img/article_title/title_l/40/5b0483af5cae9bf06db589a68cb133.jpg"/>
          <p:cNvPicPr>
            <a:picLocks noChangeAspect="1" noChangeArrowheads="1"/>
          </p:cNvPicPr>
          <p:nvPr/>
        </p:nvPicPr>
        <p:blipFill>
          <a:blip r:embed="rId2" cstate="print"/>
          <a:srcRect/>
          <a:stretch>
            <a:fillRect/>
          </a:stretch>
        </p:blipFill>
        <p:spPr bwMode="auto">
          <a:xfrm>
            <a:off x="6660232" y="692696"/>
            <a:ext cx="2337115" cy="1112912"/>
          </a:xfrm>
          <a:prstGeom prst="rect">
            <a:avLst/>
          </a:prstGeom>
          <a:noFill/>
          <a:effectLst>
            <a:softEdge rad="127000"/>
          </a:effectLst>
        </p:spPr>
      </p:pic>
    </p:spTree>
    <p:extLst>
      <p:ext uri="{BB962C8B-B14F-4D97-AF65-F5344CB8AC3E}">
        <p14:creationId xmlns:p14="http://schemas.microsoft.com/office/powerpoint/2010/main" val="28155739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Časté omyly uživatelů</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„V tom e-mailu stejně nemám nic co by stálo za to ukrást.“ – chyba. Stačí i to, že znají vaše e-</a:t>
            </a:r>
            <a:r>
              <a:rPr lang="cs-CZ" dirty="0" err="1" smtClean="0"/>
              <a:t>mailové</a:t>
            </a:r>
            <a:r>
              <a:rPr lang="cs-CZ" dirty="0" smtClean="0"/>
              <a:t> heslo, které může být stejné/podobné jako heslo k e-</a:t>
            </a:r>
            <a:r>
              <a:rPr lang="cs-CZ" dirty="0" err="1" smtClean="0"/>
              <a:t>bankingu</a:t>
            </a:r>
            <a:r>
              <a:rPr lang="cs-CZ" dirty="0" smtClean="0"/>
              <a:t>, pracovním datům a podobně</a:t>
            </a:r>
          </a:p>
          <a:p>
            <a:endParaRPr lang="cs-CZ" dirty="0" smtClean="0"/>
          </a:p>
          <a:p>
            <a:r>
              <a:rPr lang="cs-CZ" dirty="0" smtClean="0"/>
              <a:t>„Jaká je pravděpodobnost, že se to stane zrovna mě?“ – docela slušná. Data o uživatelích dnes kradou často autonomní programy. Pokud odhalí že máte slabé zabezpečení zaměří se na vás.</a:t>
            </a:r>
          </a:p>
          <a:p>
            <a:endParaRPr lang="cs-CZ" dirty="0" smtClean="0"/>
          </a:p>
          <a:p>
            <a:r>
              <a:rPr lang="cs-CZ" dirty="0" smtClean="0"/>
              <a:t>I když vy sami nejste pro hackera zajímavý, může z vašich dat získat informace třeba o vašem zaměstnavateli</a:t>
            </a:r>
            <a:endParaRPr lang="cs-CZ" dirty="0"/>
          </a:p>
        </p:txBody>
      </p:sp>
    </p:spTree>
    <p:extLst>
      <p:ext uri="{BB962C8B-B14F-4D97-AF65-F5344CB8AC3E}">
        <p14:creationId xmlns:p14="http://schemas.microsoft.com/office/powerpoint/2010/main" val="3355859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Licenční smlouva</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Je třeba k užití díla – souhlas autora</a:t>
            </a:r>
          </a:p>
          <a:p>
            <a:r>
              <a:rPr lang="cs-CZ" dirty="0" smtClean="0"/>
              <a:t>Mimo volného využití díla pro osobní potřebu a tzv. zákonných licencí</a:t>
            </a:r>
          </a:p>
          <a:p>
            <a:r>
              <a:rPr lang="cs-CZ" dirty="0" smtClean="0"/>
              <a:t>Zákonná opatření platí tehdy, není-li smluvními stranami sjednáno jinak</a:t>
            </a:r>
          </a:p>
          <a:p>
            <a:endParaRPr lang="cs-CZ" dirty="0"/>
          </a:p>
        </p:txBody>
      </p:sp>
    </p:spTree>
    <p:extLst>
      <p:ext uri="{BB962C8B-B14F-4D97-AF65-F5344CB8AC3E}">
        <p14:creationId xmlns:p14="http://schemas.microsoft.com/office/powerpoint/2010/main" val="4069088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980728"/>
            <a:ext cx="7643192" cy="485800"/>
          </a:xfrm>
        </p:spPr>
        <p:txBody>
          <a:bodyPr>
            <a:normAutofit fontScale="90000"/>
          </a:bodyPr>
          <a:lstStyle/>
          <a:p>
            <a:r>
              <a:rPr lang="cs-CZ" dirty="0" smtClean="0"/>
              <a:t>Co tedy napomáhá k naší ochraně?</a:t>
            </a:r>
            <a:endParaRPr lang="cs-CZ" dirty="0"/>
          </a:p>
        </p:txBody>
      </p:sp>
      <p:sp>
        <p:nvSpPr>
          <p:cNvPr id="3" name="Zástupný symbol pro obsah 2"/>
          <p:cNvSpPr>
            <a:spLocks noGrp="1"/>
          </p:cNvSpPr>
          <p:nvPr>
            <p:ph idx="1"/>
          </p:nvPr>
        </p:nvSpPr>
        <p:spPr/>
        <p:txBody>
          <a:bodyPr/>
          <a:lstStyle/>
          <a:p>
            <a:r>
              <a:rPr lang="cs-CZ" dirty="0" smtClean="0"/>
              <a:t>Dobré heslo</a:t>
            </a:r>
          </a:p>
          <a:p>
            <a:r>
              <a:rPr lang="cs-CZ" dirty="0" smtClean="0"/>
              <a:t>Certifikační systém</a:t>
            </a:r>
          </a:p>
          <a:p>
            <a:r>
              <a:rPr lang="cs-CZ" dirty="0" smtClean="0"/>
              <a:t>Šifrované spojení</a:t>
            </a:r>
          </a:p>
          <a:p>
            <a:r>
              <a:rPr lang="cs-CZ" dirty="0" smtClean="0"/>
              <a:t>Zdravá paranoia </a:t>
            </a:r>
            <a:r>
              <a:rPr lang="cs-CZ" dirty="0" smtClean="0">
                <a:sym typeface="Wingdings" pitchFamily="2" charset="2"/>
              </a:rPr>
              <a:t></a:t>
            </a:r>
            <a:endParaRPr lang="cs-CZ" dirty="0"/>
          </a:p>
        </p:txBody>
      </p:sp>
      <p:pic>
        <p:nvPicPr>
          <p:cNvPr id="17410" name="Picture 2" descr="http://icomputerdenver.com/wp-content/uploads/2013/10/Data-Protection.jpg"/>
          <p:cNvPicPr>
            <a:picLocks noChangeAspect="1" noChangeArrowheads="1"/>
          </p:cNvPicPr>
          <p:nvPr/>
        </p:nvPicPr>
        <p:blipFill>
          <a:blip r:embed="rId2" cstate="print"/>
          <a:srcRect/>
          <a:stretch>
            <a:fillRect/>
          </a:stretch>
        </p:blipFill>
        <p:spPr bwMode="auto">
          <a:xfrm>
            <a:off x="4283968" y="3789040"/>
            <a:ext cx="4444269" cy="2639591"/>
          </a:xfrm>
          <a:prstGeom prst="rect">
            <a:avLst/>
          </a:prstGeom>
          <a:noFill/>
          <a:effectLst>
            <a:softEdge rad="127000"/>
          </a:effectLst>
        </p:spPr>
      </p:pic>
    </p:spTree>
    <p:extLst>
      <p:ext uri="{BB962C8B-B14F-4D97-AF65-F5344CB8AC3E}">
        <p14:creationId xmlns:p14="http://schemas.microsoft.com/office/powerpoint/2010/main" val="3264989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7560840" cy="648072"/>
          </a:xfrm>
        </p:spPr>
        <p:txBody>
          <a:bodyPr>
            <a:normAutofit fontScale="90000"/>
          </a:bodyPr>
          <a:lstStyle/>
          <a:p>
            <a:r>
              <a:rPr lang="cs-CZ" dirty="0" smtClean="0"/>
              <a:t>Autentizace</a:t>
            </a:r>
            <a:endParaRPr lang="cs-CZ" dirty="0"/>
          </a:p>
        </p:txBody>
      </p:sp>
      <p:sp>
        <p:nvSpPr>
          <p:cNvPr id="3" name="Zástupný symbol pro obsah 2"/>
          <p:cNvSpPr>
            <a:spLocks noGrp="1"/>
          </p:cNvSpPr>
          <p:nvPr>
            <p:ph idx="1"/>
          </p:nvPr>
        </p:nvSpPr>
        <p:spPr>
          <a:xfrm>
            <a:off x="323528" y="1340768"/>
            <a:ext cx="8229600" cy="1179576"/>
          </a:xfrm>
        </p:spPr>
        <p:txBody>
          <a:bodyPr>
            <a:normAutofit fontScale="92500"/>
          </a:bodyPr>
          <a:lstStyle/>
          <a:p>
            <a:r>
              <a:rPr lang="cs-CZ" dirty="0" smtClean="0"/>
              <a:t>… je ověření identity uživatele, který se pokouší přihlásit do služby, systému apod. (od slova autentický)</a:t>
            </a:r>
          </a:p>
          <a:p>
            <a:pPr>
              <a:buNone/>
            </a:pPr>
            <a:endParaRPr lang="cs-CZ" dirty="0" smtClean="0"/>
          </a:p>
        </p:txBody>
      </p:sp>
      <p:sp>
        <p:nvSpPr>
          <p:cNvPr id="4" name="TextovéPole 3"/>
          <p:cNvSpPr txBox="1"/>
          <p:nvPr/>
        </p:nvSpPr>
        <p:spPr>
          <a:xfrm>
            <a:off x="0" y="2924944"/>
            <a:ext cx="9144000" cy="4201150"/>
          </a:xfrm>
          <a:prstGeom prst="rect">
            <a:avLst/>
          </a:prstGeom>
          <a:noFill/>
        </p:spPr>
        <p:txBody>
          <a:bodyPr wrap="square" rtlCol="0">
            <a:spAutoFit/>
          </a:bodyPr>
          <a:lstStyle/>
          <a:p>
            <a:pPr>
              <a:buNone/>
            </a:pPr>
            <a:endParaRPr lang="cs-CZ" dirty="0" smtClean="0"/>
          </a:p>
          <a:p>
            <a:pPr>
              <a:buFont typeface="Wingdings" pitchFamily="2" charset="2"/>
              <a:buChar char="v"/>
            </a:pPr>
            <a:r>
              <a:rPr lang="cs-CZ" sz="2100" dirty="0" smtClean="0"/>
              <a:t>podle toho, co uživatel zná (zná správnou kombinaci uživatelského označení a hesla nebo PIN)</a:t>
            </a:r>
          </a:p>
          <a:p>
            <a:pPr>
              <a:buFont typeface="Wingdings" pitchFamily="2" charset="2"/>
              <a:buChar char="v"/>
            </a:pPr>
            <a:endParaRPr lang="cs-CZ" sz="2100" dirty="0" smtClean="0"/>
          </a:p>
          <a:p>
            <a:pPr>
              <a:buFont typeface="Wingdings" pitchFamily="2" charset="2"/>
              <a:buChar char="v"/>
            </a:pPr>
            <a:r>
              <a:rPr lang="cs-CZ" sz="2100" dirty="0" smtClean="0"/>
              <a:t>podle toho, co uživatel má (nějaký technický prostředek, který uživatel vlastní – hardwarový klíč, </a:t>
            </a:r>
            <a:r>
              <a:rPr lang="cs-CZ" sz="2100" dirty="0" err="1" smtClean="0"/>
              <a:t>smart</a:t>
            </a:r>
            <a:r>
              <a:rPr lang="cs-CZ" sz="2100" dirty="0" smtClean="0"/>
              <a:t> </a:t>
            </a:r>
            <a:r>
              <a:rPr lang="cs-CZ" sz="2100" dirty="0" err="1" smtClean="0"/>
              <a:t>card</a:t>
            </a:r>
            <a:r>
              <a:rPr lang="cs-CZ" sz="2100" dirty="0" smtClean="0"/>
              <a:t>, privátní klíč apod.)</a:t>
            </a:r>
          </a:p>
          <a:p>
            <a:pPr>
              <a:buFont typeface="Wingdings" pitchFamily="2" charset="2"/>
              <a:buChar char="v"/>
            </a:pPr>
            <a:endParaRPr lang="cs-CZ" sz="2100" dirty="0" smtClean="0"/>
          </a:p>
          <a:p>
            <a:pPr>
              <a:buFont typeface="Wingdings" pitchFamily="2" charset="2"/>
              <a:buChar char="v"/>
            </a:pPr>
            <a:r>
              <a:rPr lang="cs-CZ" sz="2100" dirty="0" smtClean="0"/>
              <a:t>podle toho, čím uživatel je (uživatel má biometrické vlastnosti, které lze prověřit – otisk prstu, snímek oční duhovky či sítnice apod.)</a:t>
            </a:r>
          </a:p>
          <a:p>
            <a:pPr>
              <a:buFont typeface="Wingdings" pitchFamily="2" charset="2"/>
              <a:buChar char="v"/>
            </a:pPr>
            <a:endParaRPr lang="cs-CZ" sz="2100" dirty="0" smtClean="0"/>
          </a:p>
          <a:p>
            <a:pPr>
              <a:buFont typeface="Wingdings" pitchFamily="2" charset="2"/>
              <a:buChar char="v"/>
            </a:pPr>
            <a:r>
              <a:rPr lang="cs-CZ" sz="2100" dirty="0" smtClean="0"/>
              <a:t>podle toho, co uživatel umí (umí správně odpovědět na náhodně vygenerovaný kontrolní dotaz)</a:t>
            </a:r>
          </a:p>
          <a:p>
            <a:endParaRPr lang="cs-CZ" dirty="0"/>
          </a:p>
        </p:txBody>
      </p:sp>
      <p:sp>
        <p:nvSpPr>
          <p:cNvPr id="6" name="Nadpis 1"/>
          <p:cNvSpPr txBox="1">
            <a:spLocks/>
          </p:cNvSpPr>
          <p:nvPr/>
        </p:nvSpPr>
        <p:spPr>
          <a:xfrm>
            <a:off x="467544" y="2564904"/>
            <a:ext cx="7560840" cy="648072"/>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2500" b="0" i="0" u="none" strike="noStrike" kern="1200" cap="none" spc="0" normalizeH="0" baseline="0" noProof="0" dirty="0" smtClean="0">
                <a:ln>
                  <a:noFill/>
                </a:ln>
                <a:solidFill>
                  <a:schemeClr val="tx2"/>
                </a:solidFill>
                <a:effectLst/>
                <a:uLnTx/>
                <a:uFillTx/>
                <a:latin typeface="+mj-lt"/>
                <a:ea typeface="+mj-ea"/>
                <a:cs typeface="+mj-cs"/>
              </a:rPr>
              <a:t>Autentizace – jak se provádí?</a:t>
            </a:r>
            <a:endParaRPr kumimoji="0" lang="cs-CZ" sz="25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8213266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564904"/>
            <a:ext cx="8229600" cy="1066800"/>
          </a:xfrm>
        </p:spPr>
        <p:txBody>
          <a:bodyPr/>
          <a:lstStyle/>
          <a:p>
            <a:r>
              <a:rPr lang="cs-CZ" dirty="0" smtClean="0"/>
              <a:t>Heslo – vaše osobní šifra</a:t>
            </a:r>
            <a:endParaRPr lang="cs-CZ" dirty="0"/>
          </a:p>
        </p:txBody>
      </p:sp>
      <p:pic>
        <p:nvPicPr>
          <p:cNvPr id="44034" name="Picture 2" descr="https://blog.lookout.com/wp-content/uploads/2013/11/password.jpg"/>
          <p:cNvPicPr>
            <a:picLocks noChangeAspect="1" noChangeArrowheads="1"/>
          </p:cNvPicPr>
          <p:nvPr/>
        </p:nvPicPr>
        <p:blipFill>
          <a:blip r:embed="rId2" cstate="print"/>
          <a:srcRect/>
          <a:stretch>
            <a:fillRect/>
          </a:stretch>
        </p:blipFill>
        <p:spPr bwMode="auto">
          <a:xfrm>
            <a:off x="2051720" y="4005064"/>
            <a:ext cx="5250496" cy="2252192"/>
          </a:xfrm>
          <a:prstGeom prst="rect">
            <a:avLst/>
          </a:prstGeom>
          <a:noFill/>
          <a:effectLst>
            <a:softEdge rad="127000"/>
          </a:effectLst>
        </p:spPr>
      </p:pic>
    </p:spTree>
    <p:extLst>
      <p:ext uri="{BB962C8B-B14F-4D97-AF65-F5344CB8AC3E}">
        <p14:creationId xmlns:p14="http://schemas.microsoft.com/office/powerpoint/2010/main" val="16524387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Co je to „dobré heslo“</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…je takové, co půjde špatně odhalit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1) </a:t>
            </a:r>
            <a:r>
              <a:rPr lang="cs-CZ" dirty="0" smtClean="0"/>
              <a:t>Heslo by se neměl tvořit nějaký snadno dohádatelný údaj o uživateli. – tedy ne vaše jméno, jména vašich dětí apod.</a:t>
            </a:r>
          </a:p>
          <a:p>
            <a:endParaRPr lang="cs-CZ" dirty="0" smtClean="0"/>
          </a:p>
          <a:p>
            <a:r>
              <a:rPr lang="cs-CZ" dirty="0" smtClean="0"/>
              <a:t>2) Mělo by být dostatečně dlouhé – čím delší tím déle trvá jeho odhalení. S každým dalším znakem se násobí časová  délka nutná k jeho odhalení</a:t>
            </a:r>
          </a:p>
          <a:p>
            <a:endParaRPr lang="cs-CZ" dirty="0" smtClean="0"/>
          </a:p>
          <a:p>
            <a:r>
              <a:rPr lang="cs-CZ" dirty="0" smtClean="0"/>
              <a:t>3) Mělo by obsahovat velká a malá písmena, čísla a speciální znaky (@, ?). Nejdůležitější je ale jeho délka</a:t>
            </a:r>
            <a:endParaRPr lang="cs-CZ" dirty="0"/>
          </a:p>
        </p:txBody>
      </p:sp>
    </p:spTree>
    <p:extLst>
      <p:ext uri="{BB962C8B-B14F-4D97-AF65-F5344CB8AC3E}">
        <p14:creationId xmlns:p14="http://schemas.microsoft.com/office/powerpoint/2010/main" val="27291117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Jak s heslem zacházet</a:t>
            </a:r>
            <a:endParaRPr lang="cs-CZ" dirty="0"/>
          </a:p>
        </p:txBody>
      </p:sp>
      <p:sp>
        <p:nvSpPr>
          <p:cNvPr id="3" name="Zástupný symbol pro obsah 2"/>
          <p:cNvSpPr>
            <a:spLocks noGrp="1"/>
          </p:cNvSpPr>
          <p:nvPr>
            <p:ph idx="1"/>
          </p:nvPr>
        </p:nvSpPr>
        <p:spPr>
          <a:xfrm>
            <a:off x="457200" y="1772816"/>
            <a:ext cx="8229600" cy="4801720"/>
          </a:xfrm>
        </p:spPr>
        <p:txBody>
          <a:bodyPr>
            <a:normAutofit/>
          </a:bodyPr>
          <a:lstStyle/>
          <a:p>
            <a:r>
              <a:rPr lang="cs-CZ" dirty="0" smtClean="0"/>
              <a:t>hesla k důležitým službám (</a:t>
            </a:r>
            <a:r>
              <a:rPr lang="cs-CZ" dirty="0" err="1" smtClean="0"/>
              <a:t>ebanking</a:t>
            </a:r>
            <a:r>
              <a:rPr lang="cs-CZ" dirty="0" smtClean="0"/>
              <a:t>, IS, email, ...) nesmí být stejná</a:t>
            </a:r>
          </a:p>
          <a:p>
            <a:r>
              <a:rPr lang="cs-CZ" dirty="0" smtClean="0"/>
              <a:t>heslo nikdy nikomu nesdělujte</a:t>
            </a:r>
          </a:p>
          <a:p>
            <a:r>
              <a:rPr lang="cs-CZ" dirty="0" smtClean="0"/>
              <a:t>důležitá hesla neukládejte v prohlížeči, ani je nikam nezapisujte</a:t>
            </a:r>
          </a:p>
          <a:p>
            <a:r>
              <a:rPr lang="cs-CZ" dirty="0" smtClean="0"/>
              <a:t>po zadání hesla na nedůvěryhodném stroji (např. na cestách) jej při nejbližší příležitosti změňte</a:t>
            </a:r>
            <a:endParaRPr lang="cs-CZ" dirty="0"/>
          </a:p>
        </p:txBody>
      </p:sp>
    </p:spTree>
    <p:extLst>
      <p:ext uri="{BB962C8B-B14F-4D97-AF65-F5344CB8AC3E}">
        <p14:creationId xmlns:p14="http://schemas.microsoft.com/office/powerpoint/2010/main" val="12127917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Útoky na hesla</a:t>
            </a:r>
            <a:endParaRPr lang="cs-CZ" dirty="0"/>
          </a:p>
        </p:txBody>
      </p:sp>
      <p:sp>
        <p:nvSpPr>
          <p:cNvPr id="3" name="Zástupný symbol pro obsah 2"/>
          <p:cNvSpPr>
            <a:spLocks noGrp="1"/>
          </p:cNvSpPr>
          <p:nvPr>
            <p:ph idx="1"/>
          </p:nvPr>
        </p:nvSpPr>
        <p:spPr>
          <a:xfrm>
            <a:off x="457200" y="1700808"/>
            <a:ext cx="8229600" cy="4873728"/>
          </a:xfrm>
        </p:spPr>
        <p:txBody>
          <a:bodyPr>
            <a:normAutofit fontScale="70000" lnSpcReduction="20000"/>
          </a:bodyPr>
          <a:lstStyle/>
          <a:p>
            <a:r>
              <a:rPr lang="cs-CZ" b="1" dirty="0" smtClean="0"/>
              <a:t>Sociální inženýrství</a:t>
            </a:r>
            <a:r>
              <a:rPr lang="cs-CZ" dirty="0" smtClean="0"/>
              <a:t>  - patří mezi nejúčinnější metody útoků . Útočník se snaží zjistit buď přímo zjistit heslo, nebo informace, které ho k heslu dovedou. Prostě se vás zeptá. Druhá varianta je zjistit si základní informace o daném člověku a potom zkusit zmiňované jméno partnera, dětí, dalších rodinných příslušníků, nebo domácích zvířat. </a:t>
            </a:r>
          </a:p>
          <a:p>
            <a:endParaRPr lang="cs-CZ" b="1" dirty="0" smtClean="0"/>
          </a:p>
          <a:p>
            <a:r>
              <a:rPr lang="cs-CZ" b="1" dirty="0" smtClean="0"/>
              <a:t>Odchycení hesla-   </a:t>
            </a:r>
            <a:r>
              <a:rPr lang="cs-CZ" dirty="0" smtClean="0"/>
              <a:t>používají se například </a:t>
            </a:r>
            <a:r>
              <a:rPr lang="cs-CZ" dirty="0" err="1" smtClean="0"/>
              <a:t>keyloggery</a:t>
            </a:r>
            <a:r>
              <a:rPr lang="cs-CZ" dirty="0" smtClean="0"/>
              <a:t> (programy pro snímání stisknutých kláves na klávesnici).</a:t>
            </a:r>
          </a:p>
          <a:p>
            <a:endParaRPr lang="cs-CZ" dirty="0" smtClean="0"/>
          </a:p>
          <a:p>
            <a:r>
              <a:rPr lang="cs-CZ" b="1" dirty="0" smtClean="0"/>
              <a:t>Slovníkový útok - </a:t>
            </a:r>
            <a:r>
              <a:rPr lang="cs-CZ" dirty="0" smtClean="0"/>
              <a:t>Útočník má slovník slov daného jazyka a zkouší zadat jako heslo jednotlivá slova z tohoto slovníku. Nezadává ručně, ale automaticky pomocí počítačového programu. Takovým způsobem pak může vyzkoušet mnoho hesel za sekundu.</a:t>
            </a:r>
          </a:p>
          <a:p>
            <a:endParaRPr lang="cs-CZ" b="1" dirty="0" smtClean="0"/>
          </a:p>
          <a:p>
            <a:r>
              <a:rPr lang="cs-CZ" b="1" dirty="0" smtClean="0"/>
              <a:t>Útok hrubou silou - </a:t>
            </a:r>
            <a:r>
              <a:rPr lang="cs-CZ" dirty="0" smtClean="0"/>
              <a:t>Nejprimitivnější varianta útoku, útočník zkouší postupně zadávat všechny kombinace, například: </a:t>
            </a:r>
            <a:r>
              <a:rPr lang="cs-CZ" dirty="0" err="1" smtClean="0"/>
              <a:t>aaa</a:t>
            </a:r>
            <a:r>
              <a:rPr lang="cs-CZ" dirty="0" smtClean="0"/>
              <a:t>, </a:t>
            </a:r>
            <a:r>
              <a:rPr lang="cs-CZ" dirty="0" err="1" smtClean="0"/>
              <a:t>aab</a:t>
            </a:r>
            <a:r>
              <a:rPr lang="cs-CZ" dirty="0" smtClean="0"/>
              <a:t>, </a:t>
            </a:r>
            <a:r>
              <a:rPr lang="cs-CZ" dirty="0" err="1" smtClean="0"/>
              <a:t>aac</a:t>
            </a:r>
            <a:r>
              <a:rPr lang="cs-CZ" dirty="0" smtClean="0"/>
              <a:t>, </a:t>
            </a:r>
            <a:r>
              <a:rPr lang="cs-CZ" dirty="0" err="1" smtClean="0"/>
              <a:t>aad</a:t>
            </a:r>
            <a:r>
              <a:rPr lang="cs-CZ" dirty="0" smtClean="0"/>
              <a:t>,... </a:t>
            </a:r>
          </a:p>
          <a:p>
            <a:endParaRPr lang="cs-CZ" dirty="0"/>
          </a:p>
        </p:txBody>
      </p:sp>
    </p:spTree>
    <p:extLst>
      <p:ext uri="{BB962C8B-B14F-4D97-AF65-F5344CB8AC3E}">
        <p14:creationId xmlns:p14="http://schemas.microsoft.com/office/powerpoint/2010/main" val="12014024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Symetrická kryptografie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Funguje na jednodušším principu než asymetrická</a:t>
            </a:r>
          </a:p>
          <a:p>
            <a:endParaRPr lang="cs-CZ" dirty="0" smtClean="0"/>
          </a:p>
          <a:p>
            <a:r>
              <a:rPr lang="cs-CZ" dirty="0" smtClean="0"/>
              <a:t>Odesilatel  i příjemce zprávy mají ten stejný klíč k zašifrování i rozšifrování – typicky heslo</a:t>
            </a:r>
          </a:p>
          <a:p>
            <a:endParaRPr lang="cs-CZ" dirty="0" smtClean="0"/>
          </a:p>
          <a:p>
            <a:r>
              <a:rPr lang="cs-CZ" b="1" dirty="0" smtClean="0"/>
              <a:t>Příklad:</a:t>
            </a:r>
            <a:r>
              <a:rPr lang="cs-CZ" dirty="0" smtClean="0"/>
              <a:t> Posíláte symetricky zašifrovaná data vašemu známému. Jako heslo si určíte „heslo123“ , které mu předtím řeknete. Vy toto heslo použijete na zašifrování dat on toto stejné heslo použije na rozšifrování dat a převedení zašifrovaných dat zpět do podoby běžného textu. Je to v principu stejné jako když má více lidí stejný klíč k jedněm dveřím</a:t>
            </a:r>
            <a:endParaRPr lang="cs-CZ" dirty="0"/>
          </a:p>
        </p:txBody>
      </p:sp>
    </p:spTree>
    <p:extLst>
      <p:ext uri="{BB962C8B-B14F-4D97-AF65-F5344CB8AC3E}">
        <p14:creationId xmlns:p14="http://schemas.microsoft.com/office/powerpoint/2010/main" val="29361147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l\Desktop\symetricke.gif"/>
          <p:cNvPicPr>
            <a:picLocks noChangeAspect="1" noChangeArrowheads="1"/>
          </p:cNvPicPr>
          <p:nvPr/>
        </p:nvPicPr>
        <p:blipFill>
          <a:blip r:embed="rId2" cstate="print"/>
          <a:srcRect/>
          <a:stretch>
            <a:fillRect/>
          </a:stretch>
        </p:blipFill>
        <p:spPr bwMode="auto">
          <a:xfrm>
            <a:off x="323528" y="579474"/>
            <a:ext cx="8377198" cy="6278526"/>
          </a:xfrm>
          <a:prstGeom prst="rect">
            <a:avLst/>
          </a:prstGeom>
          <a:noFill/>
        </p:spPr>
      </p:pic>
    </p:spTree>
    <p:extLst>
      <p:ext uri="{BB962C8B-B14F-4D97-AF65-F5344CB8AC3E}">
        <p14:creationId xmlns:p14="http://schemas.microsoft.com/office/powerpoint/2010/main" val="17885351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Symetrická kryptografie</a:t>
            </a:r>
            <a:endParaRPr lang="cs-CZ" dirty="0"/>
          </a:p>
        </p:txBody>
      </p:sp>
      <p:sp>
        <p:nvSpPr>
          <p:cNvPr id="4" name="Zástupný symbol pro obsah 3"/>
          <p:cNvSpPr>
            <a:spLocks noGrp="1"/>
          </p:cNvSpPr>
          <p:nvPr>
            <p:ph sz="half" idx="1"/>
          </p:nvPr>
        </p:nvSpPr>
        <p:spPr/>
        <p:txBody>
          <a:bodyPr/>
          <a:lstStyle/>
          <a:p>
            <a:r>
              <a:rPr lang="cs-CZ" dirty="0" smtClean="0"/>
              <a:t>Výhody: </a:t>
            </a:r>
          </a:p>
          <a:p>
            <a:endParaRPr lang="cs-CZ" dirty="0" smtClean="0"/>
          </a:p>
          <a:p>
            <a:r>
              <a:rPr lang="cs-CZ" dirty="0" smtClean="0"/>
              <a:t>Jednodušší na výpočetní výkon – symetrická šifra je vytvořena velice rychle</a:t>
            </a:r>
            <a:endParaRPr lang="cs-CZ" dirty="0"/>
          </a:p>
        </p:txBody>
      </p:sp>
      <p:sp>
        <p:nvSpPr>
          <p:cNvPr id="5" name="Zástupný symbol pro obsah 4"/>
          <p:cNvSpPr>
            <a:spLocks noGrp="1"/>
          </p:cNvSpPr>
          <p:nvPr>
            <p:ph sz="half" idx="2"/>
          </p:nvPr>
        </p:nvSpPr>
        <p:spPr/>
        <p:txBody>
          <a:bodyPr/>
          <a:lstStyle/>
          <a:p>
            <a:r>
              <a:rPr lang="cs-CZ" dirty="0" smtClean="0"/>
              <a:t>Nevýhody:</a:t>
            </a:r>
          </a:p>
          <a:p>
            <a:endParaRPr lang="cs-CZ" dirty="0" smtClean="0"/>
          </a:p>
          <a:p>
            <a:r>
              <a:rPr lang="cs-CZ" dirty="0" smtClean="0"/>
              <a:t>Nutnost předání soukromého klíče druhé straně</a:t>
            </a:r>
          </a:p>
          <a:p>
            <a:endParaRPr lang="cs-CZ" dirty="0"/>
          </a:p>
        </p:txBody>
      </p:sp>
      <p:pic>
        <p:nvPicPr>
          <p:cNvPr id="13314" name="Picture 2" descr="http://news.sciencemag.org/sites/default/files/styles/thumb_article_l/public/media/sn-cryptography_0.jpg?itok=a4H3ZoHu"/>
          <p:cNvPicPr>
            <a:picLocks noChangeAspect="1" noChangeArrowheads="1"/>
          </p:cNvPicPr>
          <p:nvPr/>
        </p:nvPicPr>
        <p:blipFill>
          <a:blip r:embed="rId2" cstate="print"/>
          <a:srcRect/>
          <a:stretch>
            <a:fillRect/>
          </a:stretch>
        </p:blipFill>
        <p:spPr bwMode="auto">
          <a:xfrm>
            <a:off x="3131840" y="4149080"/>
            <a:ext cx="3122712" cy="2342034"/>
          </a:xfrm>
          <a:prstGeom prst="rect">
            <a:avLst/>
          </a:prstGeom>
          <a:noFill/>
          <a:effectLst>
            <a:softEdge rad="317500"/>
          </a:effectLst>
        </p:spPr>
      </p:pic>
    </p:spTree>
    <p:extLst>
      <p:ext uri="{BB962C8B-B14F-4D97-AF65-F5344CB8AC3E}">
        <p14:creationId xmlns:p14="http://schemas.microsoft.com/office/powerpoint/2010/main" val="29927088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548680"/>
            <a:ext cx="7560840" cy="864096"/>
          </a:xfrm>
        </p:spPr>
        <p:txBody>
          <a:bodyPr/>
          <a:lstStyle/>
          <a:p>
            <a:r>
              <a:rPr lang="cs-CZ" dirty="0" smtClean="0"/>
              <a:t>Asymetrická kryptografie</a:t>
            </a:r>
            <a:endParaRPr lang="cs-CZ" dirty="0"/>
          </a:p>
        </p:txBody>
      </p:sp>
      <p:sp>
        <p:nvSpPr>
          <p:cNvPr id="6" name="Zástupný symbol pro obsah 5"/>
          <p:cNvSpPr>
            <a:spLocks noGrp="1"/>
          </p:cNvSpPr>
          <p:nvPr>
            <p:ph idx="1"/>
          </p:nvPr>
        </p:nvSpPr>
        <p:spPr>
          <a:xfrm>
            <a:off x="457200" y="1628800"/>
            <a:ext cx="8229600" cy="4945736"/>
          </a:xfrm>
        </p:spPr>
        <p:txBody>
          <a:bodyPr>
            <a:normAutofit/>
          </a:bodyPr>
          <a:lstStyle/>
          <a:p>
            <a:r>
              <a:rPr lang="cs-CZ" dirty="0" smtClean="0"/>
              <a:t>Tyto šifry nepoužívají jeden tajný šifrovací klíč sdílený mezi odesilatelem a příjemcem, ale vždy se používá </a:t>
            </a:r>
            <a:r>
              <a:rPr lang="cs-CZ" b="1" dirty="0" smtClean="0"/>
              <a:t>pár šifrovacích klíčů</a:t>
            </a:r>
            <a:r>
              <a:rPr lang="cs-CZ" dirty="0" smtClean="0"/>
              <a:t>. Jeden klíč </a:t>
            </a:r>
            <a:r>
              <a:rPr lang="cs-CZ" b="1" dirty="0" smtClean="0"/>
              <a:t>pro šifrování </a:t>
            </a:r>
            <a:r>
              <a:rPr lang="cs-CZ" dirty="0" smtClean="0"/>
              <a:t>a </a:t>
            </a:r>
            <a:r>
              <a:rPr lang="cs-CZ" b="1" dirty="0" smtClean="0"/>
              <a:t>druhý pro dešifrování</a:t>
            </a:r>
            <a:r>
              <a:rPr lang="cs-CZ" dirty="0" smtClean="0"/>
              <a:t>. U digitálního podpisu pak uvedeme, že operace šifrování a dešifrování jsou u některých šifer zaměnitelné, proto u asymetrických šifer nemluvíme o šifrovacím a dešifrovacím klíči, ale o </a:t>
            </a:r>
            <a:r>
              <a:rPr lang="cs-CZ" b="1" dirty="0" smtClean="0"/>
              <a:t>veřejném a soukromém klíči</a:t>
            </a:r>
            <a:r>
              <a:rPr lang="cs-CZ" dirty="0" smtClean="0"/>
              <a:t>. </a:t>
            </a:r>
            <a:endParaRPr lang="cs-CZ" dirty="0"/>
          </a:p>
        </p:txBody>
      </p:sp>
      <p:pic>
        <p:nvPicPr>
          <p:cNvPr id="12290" name="Picture 2" descr="http://blog.pubnub.com/wp-content/uploads/2012/07/lock.png"/>
          <p:cNvPicPr>
            <a:picLocks noChangeAspect="1" noChangeArrowheads="1"/>
          </p:cNvPicPr>
          <p:nvPr/>
        </p:nvPicPr>
        <p:blipFill>
          <a:blip r:embed="rId2" cstate="print"/>
          <a:srcRect/>
          <a:stretch>
            <a:fillRect/>
          </a:stretch>
        </p:blipFill>
        <p:spPr bwMode="auto">
          <a:xfrm>
            <a:off x="6588224" y="5201816"/>
            <a:ext cx="1656184" cy="1656184"/>
          </a:xfrm>
          <a:prstGeom prst="rect">
            <a:avLst/>
          </a:prstGeom>
          <a:noFill/>
        </p:spPr>
      </p:pic>
    </p:spTree>
    <p:extLst>
      <p:ext uri="{BB962C8B-B14F-4D97-AF65-F5344CB8AC3E}">
        <p14:creationId xmlns:p14="http://schemas.microsoft.com/office/powerpoint/2010/main" val="35736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066800"/>
          </a:xfrm>
        </p:spPr>
        <p:txBody>
          <a:bodyPr/>
          <a:lstStyle/>
          <a:p>
            <a:r>
              <a:rPr lang="cs-CZ" dirty="0" smtClean="0"/>
              <a:t>Volné užití</a:t>
            </a:r>
            <a:endParaRPr lang="cs-CZ" dirty="0"/>
          </a:p>
        </p:txBody>
      </p:sp>
      <p:sp>
        <p:nvSpPr>
          <p:cNvPr id="3" name="Zástupný symbol pro obsah 2"/>
          <p:cNvSpPr>
            <a:spLocks noGrp="1"/>
          </p:cNvSpPr>
          <p:nvPr>
            <p:ph idx="1"/>
          </p:nvPr>
        </p:nvSpPr>
        <p:spPr>
          <a:xfrm>
            <a:off x="457200" y="1268760"/>
            <a:ext cx="8229600" cy="5305776"/>
          </a:xfrm>
        </p:spPr>
        <p:txBody>
          <a:bodyPr>
            <a:normAutofit/>
          </a:bodyPr>
          <a:lstStyle/>
          <a:p>
            <a:r>
              <a:rPr lang="cs-CZ" b="1" dirty="0" smtClean="0"/>
              <a:t>Pro osobní nekomerční potřebu fyzické osoby</a:t>
            </a:r>
          </a:p>
          <a:p>
            <a:pPr lvl="1"/>
            <a:r>
              <a:rPr lang="cs-CZ" dirty="0" smtClean="0"/>
              <a:t>Využití v rámci jejího vlastního soukromí</a:t>
            </a:r>
          </a:p>
          <a:p>
            <a:pPr lvl="1"/>
            <a:r>
              <a:rPr lang="cs-CZ" dirty="0" smtClean="0"/>
              <a:t>(zahrnující rodinu a osoby blízké)</a:t>
            </a:r>
          </a:p>
          <a:p>
            <a:pPr lvl="1"/>
            <a:r>
              <a:rPr lang="cs-CZ" dirty="0" smtClean="0"/>
              <a:t>Podmínky blíže vymezeny v AZ § 30</a:t>
            </a:r>
          </a:p>
          <a:p>
            <a:pPr lvl="1"/>
            <a:r>
              <a:rPr lang="cs-CZ" dirty="0" smtClean="0"/>
              <a:t>Vztahuje se jen na díla zveřejněná</a:t>
            </a:r>
          </a:p>
          <a:p>
            <a:pPr lvl="1"/>
            <a:r>
              <a:rPr lang="cs-CZ" dirty="0" smtClean="0"/>
              <a:t>Není nadřazeno k právu autora na opatření technickými prostředky k ochraně práv</a:t>
            </a:r>
          </a:p>
          <a:p>
            <a:pPr lvl="2"/>
            <a:r>
              <a:rPr lang="cs-CZ" dirty="0" smtClean="0"/>
              <a:t>Nemůže dojít k prolomení ochrany (i pro zhotovení kopie pro vlastní potřebu) – DRM – Digital </a:t>
            </a:r>
            <a:r>
              <a:rPr lang="cs-CZ" dirty="0" err="1" smtClean="0"/>
              <a:t>Rights</a:t>
            </a:r>
            <a:r>
              <a:rPr lang="cs-CZ" dirty="0" smtClean="0"/>
              <a:t> Management</a:t>
            </a:r>
          </a:p>
          <a:p>
            <a:r>
              <a:rPr lang="cs-CZ" dirty="0" smtClean="0"/>
              <a:t>Nevztahuje se na (§ 30):</a:t>
            </a:r>
          </a:p>
          <a:p>
            <a:pPr lvl="1"/>
            <a:r>
              <a:rPr lang="cs-CZ" b="1" dirty="0" smtClean="0"/>
              <a:t>Počítačový program</a:t>
            </a:r>
            <a:r>
              <a:rPr lang="cs-CZ" dirty="0" smtClean="0"/>
              <a:t>, el. databázi, arch. stavbu, záznam z kina, …</a:t>
            </a:r>
          </a:p>
          <a:p>
            <a:pPr marL="109728" indent="0">
              <a:buNone/>
            </a:pPr>
            <a:endParaRPr lang="cs-CZ" dirty="0"/>
          </a:p>
        </p:txBody>
      </p:sp>
    </p:spTree>
    <p:extLst>
      <p:ext uri="{BB962C8B-B14F-4D97-AF65-F5344CB8AC3E}">
        <p14:creationId xmlns:p14="http://schemas.microsoft.com/office/powerpoint/2010/main" val="25550028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413792"/>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395536" y="1916832"/>
            <a:ext cx="8291264" cy="4657704"/>
          </a:xfrm>
        </p:spPr>
        <p:txBody>
          <a:bodyPr>
            <a:normAutofit fontScale="77500" lnSpcReduction="20000"/>
          </a:bodyPr>
          <a:lstStyle/>
          <a:p>
            <a:r>
              <a:rPr lang="cs-CZ" dirty="0" smtClean="0"/>
              <a:t>Bohumila, tj. příjemce zprávy, si musí vygenerovat dvojici klíčů: </a:t>
            </a:r>
            <a:r>
              <a:rPr lang="cs-CZ" b="1" dirty="0" smtClean="0"/>
              <a:t>veřejný klíč </a:t>
            </a:r>
            <a:r>
              <a:rPr lang="cs-CZ" dirty="0" smtClean="0"/>
              <a:t>(VK-B) a </a:t>
            </a:r>
            <a:r>
              <a:rPr lang="cs-CZ" b="1" dirty="0" smtClean="0"/>
              <a:t>soukromý klíč </a:t>
            </a:r>
            <a:r>
              <a:rPr lang="cs-CZ" dirty="0" smtClean="0"/>
              <a:t>(SK-B).</a:t>
            </a:r>
          </a:p>
          <a:p>
            <a:endParaRPr lang="cs-CZ" dirty="0" smtClean="0"/>
          </a:p>
          <a:p>
            <a:r>
              <a:rPr lang="cs-CZ" dirty="0" smtClean="0"/>
              <a:t>Bohumila si uloží svůj soukromý klíč do důvěryhodného úložiště klíčů. Např. na disk, na čipovou kartu atd. </a:t>
            </a:r>
            <a:r>
              <a:rPr lang="cs-CZ" b="1" dirty="0" smtClean="0"/>
              <a:t>Soukromý klíč je aktivem Bohumily, které si musí střežit.</a:t>
            </a:r>
          </a:p>
          <a:p>
            <a:endParaRPr lang="cs-CZ" b="1" dirty="0" smtClean="0"/>
          </a:p>
          <a:p>
            <a:r>
              <a:rPr lang="cs-CZ" dirty="0" smtClean="0"/>
              <a:t>Bohumila distribuuje svůj veřejný klíč (VK-B) </a:t>
            </a:r>
            <a:r>
              <a:rPr lang="cs-CZ" b="1" dirty="0" smtClean="0"/>
              <a:t>do celého světa</a:t>
            </a:r>
            <a:r>
              <a:rPr lang="cs-CZ" dirty="0" smtClean="0"/>
              <a:t>. Klidně může svůj veřejný klíč poslat Aloisovi po slídivém Cyrilovi.</a:t>
            </a:r>
          </a:p>
          <a:p>
            <a:endParaRPr lang="cs-CZ" dirty="0" smtClean="0"/>
          </a:p>
          <a:p>
            <a:r>
              <a:rPr lang="cs-CZ" dirty="0" smtClean="0"/>
              <a:t>Alois po obdržení veřejného klíče Bohumily šifruje zprávu Bohumile jejím veřejným klíčem (VK-B).</a:t>
            </a:r>
          </a:p>
          <a:p>
            <a:endParaRPr lang="cs-CZ" dirty="0" smtClean="0"/>
          </a:p>
          <a:p>
            <a:r>
              <a:rPr lang="cs-CZ" dirty="0" smtClean="0"/>
              <a:t>Bohumila (příjemce) dešifruje přijatou šifrovanou zprávu svým soukromým klíčem (SK-B) a získá původní zprávu.</a:t>
            </a:r>
          </a:p>
          <a:p>
            <a:endParaRPr lang="cs-CZ" dirty="0"/>
          </a:p>
        </p:txBody>
      </p:sp>
    </p:spTree>
    <p:extLst>
      <p:ext uri="{BB962C8B-B14F-4D97-AF65-F5344CB8AC3E}">
        <p14:creationId xmlns:p14="http://schemas.microsoft.com/office/powerpoint/2010/main" val="13413647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139136" cy="557808"/>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467544" y="4941168"/>
            <a:ext cx="8229600" cy="1705376"/>
          </a:xfrm>
        </p:spPr>
        <p:txBody>
          <a:bodyPr>
            <a:normAutofit fontScale="92500" lnSpcReduction="20000"/>
          </a:bodyPr>
          <a:lstStyle/>
          <a:p>
            <a:r>
              <a:rPr lang="cs-CZ" dirty="0" smtClean="0"/>
              <a:t>Základní vlastností šifrování na bázi asymetrických algoritmů je skutečnost, že je relativně jednoduché za využití veřejného klíče šifrovat text, ale na základě znalosti veřejného klíče a veřejným klíčem šifrované zprávy je velice obtížné získat původní zprávu.</a:t>
            </a:r>
            <a:endParaRPr lang="cs-CZ" dirty="0"/>
          </a:p>
        </p:txBody>
      </p:sp>
      <p:pic>
        <p:nvPicPr>
          <p:cNvPr id="40962" name="Picture 2" descr="http://www.flops.cz/sites/default/files/obrazky/clanky/509/sifry7.gif"/>
          <p:cNvPicPr>
            <a:picLocks noChangeAspect="1" noChangeArrowheads="1"/>
          </p:cNvPicPr>
          <p:nvPr/>
        </p:nvPicPr>
        <p:blipFill>
          <a:blip r:embed="rId2" cstate="print"/>
          <a:srcRect/>
          <a:stretch>
            <a:fillRect/>
          </a:stretch>
        </p:blipFill>
        <p:spPr bwMode="auto">
          <a:xfrm>
            <a:off x="395536" y="1556792"/>
            <a:ext cx="8404052" cy="2952353"/>
          </a:xfrm>
          <a:prstGeom prst="rect">
            <a:avLst/>
          </a:prstGeom>
          <a:noFill/>
        </p:spPr>
      </p:pic>
    </p:spTree>
    <p:extLst>
      <p:ext uri="{BB962C8B-B14F-4D97-AF65-F5344CB8AC3E}">
        <p14:creationId xmlns:p14="http://schemas.microsoft.com/office/powerpoint/2010/main" val="41665376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836712"/>
            <a:ext cx="7499176" cy="413792"/>
          </a:xfrm>
        </p:spPr>
        <p:txBody>
          <a:bodyPr>
            <a:normAutofit fontScale="90000"/>
          </a:bodyPr>
          <a:lstStyle/>
          <a:p>
            <a:r>
              <a:rPr lang="cs-CZ" dirty="0" smtClean="0"/>
              <a:t>Elektronický podpis</a:t>
            </a:r>
            <a:endParaRPr lang="cs-CZ" dirty="0"/>
          </a:p>
        </p:txBody>
      </p:sp>
      <p:sp>
        <p:nvSpPr>
          <p:cNvPr id="3" name="Zástupný symbol pro obsah 2"/>
          <p:cNvSpPr>
            <a:spLocks noGrp="1"/>
          </p:cNvSpPr>
          <p:nvPr>
            <p:ph idx="1"/>
          </p:nvPr>
        </p:nvSpPr>
        <p:spPr>
          <a:xfrm>
            <a:off x="457200" y="1556792"/>
            <a:ext cx="7859216" cy="5017744"/>
          </a:xfrm>
        </p:spPr>
        <p:txBody>
          <a:bodyPr/>
          <a:lstStyle/>
          <a:p>
            <a:r>
              <a:rPr lang="cs-CZ" dirty="0" smtClean="0"/>
              <a:t>Vychází z principů asymetrického šifrování</a:t>
            </a:r>
          </a:p>
          <a:p>
            <a:endParaRPr lang="cs-CZ" dirty="0" smtClean="0"/>
          </a:p>
          <a:p>
            <a:r>
              <a:rPr lang="cs-CZ" dirty="0" smtClean="0"/>
              <a:t>El. podpis je potvrzení, že zpráva byla vytvořena daným autorem</a:t>
            </a:r>
          </a:p>
          <a:p>
            <a:r>
              <a:rPr lang="cs-CZ" dirty="0" smtClean="0"/>
              <a:t>realizován pomocí asymetrické kryptografie:</a:t>
            </a:r>
          </a:p>
          <a:p>
            <a:pPr lvl="1"/>
            <a:r>
              <a:rPr lang="cs-CZ" dirty="0" smtClean="0"/>
              <a:t>pomocí soukromého klíče je k dané zprávě vytvořen podpis</a:t>
            </a:r>
          </a:p>
          <a:p>
            <a:pPr lvl="1"/>
            <a:r>
              <a:rPr lang="cs-CZ" dirty="0" smtClean="0"/>
              <a:t>příslušný veřejný klíč umožňuje ověřit pravost podpisu</a:t>
            </a:r>
          </a:p>
          <a:p>
            <a:endParaRPr lang="cs-CZ" dirty="0"/>
          </a:p>
        </p:txBody>
      </p:sp>
      <p:pic>
        <p:nvPicPr>
          <p:cNvPr id="41986" name="Picture 2" descr="http://www.datoveschranky.eu/wp-content/uploads/elektronicky-podpis.jpg"/>
          <p:cNvPicPr>
            <a:picLocks noChangeAspect="1" noChangeArrowheads="1"/>
          </p:cNvPicPr>
          <p:nvPr/>
        </p:nvPicPr>
        <p:blipFill>
          <a:blip r:embed="rId2" cstate="print"/>
          <a:srcRect/>
          <a:stretch>
            <a:fillRect/>
          </a:stretch>
        </p:blipFill>
        <p:spPr bwMode="auto">
          <a:xfrm>
            <a:off x="7812360" y="836712"/>
            <a:ext cx="1224136" cy="1657063"/>
          </a:xfrm>
          <a:prstGeom prst="rect">
            <a:avLst/>
          </a:prstGeom>
          <a:noFill/>
          <a:effectLst>
            <a:softEdge rad="127000"/>
          </a:effectLst>
        </p:spPr>
      </p:pic>
    </p:spTree>
    <p:extLst>
      <p:ext uri="{BB962C8B-B14F-4D97-AF65-F5344CB8AC3E}">
        <p14:creationId xmlns:p14="http://schemas.microsoft.com/office/powerpoint/2010/main" val="15585611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859216" cy="629816"/>
          </a:xfrm>
        </p:spPr>
        <p:txBody>
          <a:bodyPr>
            <a:normAutofit fontScale="90000"/>
          </a:bodyPr>
          <a:lstStyle/>
          <a:p>
            <a:r>
              <a:rPr lang="cs-CZ" dirty="0" err="1" smtClean="0"/>
              <a:t>Hash</a:t>
            </a:r>
            <a:r>
              <a:rPr lang="cs-CZ" dirty="0" smtClean="0"/>
              <a:t> – kontrolní výpočet</a:t>
            </a:r>
            <a:endParaRPr lang="cs-CZ" dirty="0"/>
          </a:p>
        </p:txBody>
      </p:sp>
      <p:sp>
        <p:nvSpPr>
          <p:cNvPr id="3" name="Zástupný symbol pro obsah 2"/>
          <p:cNvSpPr>
            <a:spLocks noGrp="1"/>
          </p:cNvSpPr>
          <p:nvPr>
            <p:ph idx="1"/>
          </p:nvPr>
        </p:nvSpPr>
        <p:spPr/>
        <p:txBody>
          <a:bodyPr/>
          <a:lstStyle/>
          <a:p>
            <a:r>
              <a:rPr lang="cs-CZ" dirty="0" smtClean="0"/>
              <a:t>Krátký </a:t>
            </a:r>
            <a:r>
              <a:rPr lang="cs-CZ" b="1" dirty="0" smtClean="0"/>
              <a:t>otisk</a:t>
            </a:r>
            <a:r>
              <a:rPr lang="cs-CZ" dirty="0" smtClean="0"/>
              <a:t> textu (zprávy, hesla) vytvořený jednocestnou funkcí. Pro daný text je </a:t>
            </a:r>
            <a:r>
              <a:rPr lang="cs-CZ" dirty="0" err="1" smtClean="0"/>
              <a:t>hash</a:t>
            </a:r>
            <a:r>
              <a:rPr lang="cs-CZ" dirty="0" smtClean="0"/>
              <a:t> jednoznačně daný, nelze z něj ale zrekonstruovat žádné informace o původním textu</a:t>
            </a:r>
          </a:p>
          <a:p>
            <a:endParaRPr lang="cs-CZ" dirty="0" smtClean="0"/>
          </a:p>
          <a:p>
            <a:r>
              <a:rPr lang="cs-CZ" dirty="0" smtClean="0"/>
              <a:t>…. ale lze jej použít pro kontrolu přijaté zprávy, že nebyla cestou změněna </a:t>
            </a:r>
            <a:endParaRPr lang="cs-CZ" dirty="0"/>
          </a:p>
        </p:txBody>
      </p:sp>
      <p:pic>
        <p:nvPicPr>
          <p:cNvPr id="2050" name="Picture 2" descr="http://bitcoingarden.tk/wp-content/uploads/2014/04/cryptography-cover-image-logo-4.jpg"/>
          <p:cNvPicPr>
            <a:picLocks noChangeAspect="1" noChangeArrowheads="1"/>
          </p:cNvPicPr>
          <p:nvPr/>
        </p:nvPicPr>
        <p:blipFill>
          <a:blip r:embed="rId2" cstate="print"/>
          <a:srcRect/>
          <a:stretch>
            <a:fillRect/>
          </a:stretch>
        </p:blipFill>
        <p:spPr bwMode="auto">
          <a:xfrm>
            <a:off x="6300192" y="620688"/>
            <a:ext cx="2543685" cy="1575892"/>
          </a:xfrm>
          <a:prstGeom prst="rect">
            <a:avLst/>
          </a:prstGeom>
          <a:noFill/>
          <a:effectLst>
            <a:softEdge rad="127000"/>
          </a:effectLst>
        </p:spPr>
      </p:pic>
    </p:spTree>
    <p:extLst>
      <p:ext uri="{BB962C8B-B14F-4D97-AF65-F5344CB8AC3E}">
        <p14:creationId xmlns:p14="http://schemas.microsoft.com/office/powerpoint/2010/main" val="35992355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571184" cy="629816"/>
          </a:xfrm>
        </p:spPr>
        <p:txBody>
          <a:bodyPr>
            <a:normAutofit fontScale="90000"/>
          </a:bodyPr>
          <a:lstStyle/>
          <a:p>
            <a:r>
              <a:rPr lang="cs-CZ" dirty="0" err="1" smtClean="0"/>
              <a:t>Hash</a:t>
            </a:r>
            <a:r>
              <a:rPr lang="cs-CZ" dirty="0" smtClean="0"/>
              <a:t> – jak funguje?</a:t>
            </a:r>
            <a:endParaRPr lang="cs-CZ" dirty="0"/>
          </a:p>
        </p:txBody>
      </p:sp>
      <p:sp>
        <p:nvSpPr>
          <p:cNvPr id="3" name="Zástupný symbol pro obsah 2"/>
          <p:cNvSpPr>
            <a:spLocks noGrp="1"/>
          </p:cNvSpPr>
          <p:nvPr>
            <p:ph idx="1"/>
          </p:nvPr>
        </p:nvSpPr>
        <p:spPr>
          <a:xfrm>
            <a:off x="395536" y="4797152"/>
            <a:ext cx="8291264" cy="1777384"/>
          </a:xfrm>
        </p:spPr>
        <p:txBody>
          <a:bodyPr>
            <a:normAutofit fontScale="92500" lnSpcReduction="20000"/>
          </a:bodyPr>
          <a:lstStyle/>
          <a:p>
            <a:r>
              <a:rPr lang="cs-CZ" dirty="0" smtClean="0"/>
              <a:t>Alois posílá zprávu Bohumile. Spolu s ní odešle </a:t>
            </a:r>
            <a:r>
              <a:rPr lang="cs-CZ" dirty="0" err="1" smtClean="0"/>
              <a:t>hash</a:t>
            </a:r>
            <a:r>
              <a:rPr lang="cs-CZ" dirty="0" smtClean="0"/>
              <a:t>. Bohumila, poté co přijme zprávu, spočte otisk (</a:t>
            </a:r>
            <a:r>
              <a:rPr lang="cs-CZ" dirty="0" err="1" smtClean="0"/>
              <a:t>hash</a:t>
            </a:r>
            <a:r>
              <a:rPr lang="cs-CZ" dirty="0" smtClean="0"/>
              <a:t>) z přijaté zprávy a porovná svůj výsledek s otiskem ze zápatí přijaté zprávy (tj. s otiskem spočteným Aloisem). Pokud jsou oba otisky shodné, zpráva nebyla cestou změněna. </a:t>
            </a:r>
            <a:endParaRPr lang="cs-CZ" dirty="0"/>
          </a:p>
        </p:txBody>
      </p:sp>
      <p:pic>
        <p:nvPicPr>
          <p:cNvPr id="1026" name="Picture 2" descr="http://www.flops.cz/sites/default/files/obrazky/clanky/509/sifry2.gif"/>
          <p:cNvPicPr>
            <a:picLocks noChangeAspect="1" noChangeArrowheads="1"/>
          </p:cNvPicPr>
          <p:nvPr/>
        </p:nvPicPr>
        <p:blipFill>
          <a:blip r:embed="rId2" cstate="print"/>
          <a:srcRect/>
          <a:stretch>
            <a:fillRect/>
          </a:stretch>
        </p:blipFill>
        <p:spPr bwMode="auto">
          <a:xfrm>
            <a:off x="611560" y="1412776"/>
            <a:ext cx="7806630" cy="3110086"/>
          </a:xfrm>
          <a:prstGeom prst="rect">
            <a:avLst/>
          </a:prstGeom>
          <a:noFill/>
        </p:spPr>
      </p:pic>
    </p:spTree>
    <p:extLst>
      <p:ext uri="{BB962C8B-B14F-4D97-AF65-F5344CB8AC3E}">
        <p14:creationId xmlns:p14="http://schemas.microsoft.com/office/powerpoint/2010/main" val="34628742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7643192" cy="629816"/>
          </a:xfrm>
        </p:spPr>
        <p:txBody>
          <a:bodyPr>
            <a:normAutofit fontScale="90000"/>
          </a:bodyPr>
          <a:lstStyle/>
          <a:p>
            <a:r>
              <a:rPr lang="cs-CZ" dirty="0" err="1" smtClean="0"/>
              <a:t>Hash</a:t>
            </a:r>
            <a:r>
              <a:rPr lang="cs-CZ" dirty="0" smtClean="0"/>
              <a:t> – jak funguje? </a:t>
            </a:r>
            <a:endParaRPr lang="cs-CZ" dirty="0"/>
          </a:p>
        </p:txBody>
      </p:sp>
      <p:sp>
        <p:nvSpPr>
          <p:cNvPr id="3" name="Zástupný symbol pro obsah 2"/>
          <p:cNvSpPr>
            <a:spLocks noGrp="1"/>
          </p:cNvSpPr>
          <p:nvPr>
            <p:ph idx="1"/>
          </p:nvPr>
        </p:nvSpPr>
        <p:spPr>
          <a:xfrm>
            <a:off x="457200" y="4797152"/>
            <a:ext cx="8229600" cy="1777384"/>
          </a:xfrm>
        </p:spPr>
        <p:txBody>
          <a:bodyPr>
            <a:normAutofit lnSpcReduction="10000"/>
          </a:bodyPr>
          <a:lstStyle/>
          <a:p>
            <a:r>
              <a:rPr lang="cs-CZ" dirty="0" smtClean="0"/>
              <a:t>Zprávu odchytí (a tím pozmění) slídil Cyril. Zpráva dojde (pozměněná) Bohumile. Tím že došlo ke změně zprávy, tak už nejde zpětně dopočítat </a:t>
            </a:r>
            <a:r>
              <a:rPr lang="cs-CZ" dirty="0" err="1" smtClean="0"/>
              <a:t>hash</a:t>
            </a:r>
            <a:r>
              <a:rPr lang="cs-CZ" dirty="0" smtClean="0"/>
              <a:t>, Bohumila tedy ví, že zpráva byla po cestě změněna.</a:t>
            </a:r>
            <a:endParaRPr lang="cs-CZ" dirty="0"/>
          </a:p>
        </p:txBody>
      </p:sp>
      <p:pic>
        <p:nvPicPr>
          <p:cNvPr id="38914" name="Picture 2" descr="http://www.flops.cz/sites/default/files/obrazky/clanky/509/sifry3.gif"/>
          <p:cNvPicPr>
            <a:picLocks noChangeAspect="1" noChangeArrowheads="1"/>
          </p:cNvPicPr>
          <p:nvPr/>
        </p:nvPicPr>
        <p:blipFill>
          <a:blip r:embed="rId2" cstate="print"/>
          <a:srcRect/>
          <a:stretch>
            <a:fillRect/>
          </a:stretch>
        </p:blipFill>
        <p:spPr bwMode="auto">
          <a:xfrm>
            <a:off x="395536" y="1484784"/>
            <a:ext cx="8513432" cy="3345160"/>
          </a:xfrm>
          <a:prstGeom prst="rect">
            <a:avLst/>
          </a:prstGeom>
          <a:noFill/>
        </p:spPr>
      </p:pic>
    </p:spTree>
    <p:extLst>
      <p:ext uri="{BB962C8B-B14F-4D97-AF65-F5344CB8AC3E}">
        <p14:creationId xmlns:p14="http://schemas.microsoft.com/office/powerpoint/2010/main" val="8776425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Certifikace pomocí </a:t>
            </a:r>
            <a:r>
              <a:rPr lang="cs-CZ" dirty="0" err="1" smtClean="0"/>
              <a:t>https</a:t>
            </a:r>
            <a:endParaRPr lang="cs-CZ" dirty="0"/>
          </a:p>
        </p:txBody>
      </p:sp>
      <p:sp>
        <p:nvSpPr>
          <p:cNvPr id="3" name="Zástupný symbol pro obsah 2"/>
          <p:cNvSpPr>
            <a:spLocks noGrp="1"/>
          </p:cNvSpPr>
          <p:nvPr>
            <p:ph idx="1"/>
          </p:nvPr>
        </p:nvSpPr>
        <p:spPr/>
        <p:txBody>
          <a:bodyPr>
            <a:normAutofit/>
          </a:bodyPr>
          <a:lstStyle/>
          <a:p>
            <a:r>
              <a:rPr lang="cs-CZ" dirty="0" smtClean="0"/>
              <a:t>Nástavba běžného http protokolu, který není šifrován</a:t>
            </a:r>
          </a:p>
          <a:p>
            <a:endParaRPr lang="cs-CZ" dirty="0" smtClean="0"/>
          </a:p>
          <a:p>
            <a:r>
              <a:rPr lang="cs-CZ" dirty="0" smtClean="0"/>
              <a:t>U </a:t>
            </a:r>
            <a:r>
              <a:rPr lang="cs-CZ" dirty="0" err="1" smtClean="0"/>
              <a:t>https</a:t>
            </a:r>
            <a:r>
              <a:rPr lang="cs-CZ" dirty="0" smtClean="0"/>
              <a:t> jsou využívány certifikáty důvěryhodnosti, které vydává nějaká velká certifikační autorita </a:t>
            </a:r>
          </a:p>
          <a:p>
            <a:endParaRPr lang="cs-CZ" dirty="0" smtClean="0"/>
          </a:p>
          <a:p>
            <a:r>
              <a:rPr lang="cs-CZ" dirty="0" smtClean="0"/>
              <a:t>Dnešní prohlížeče s certifikáty umí běžně pracovat a pokud web žádnou certifikaci nemá (nebo ji jen předstírá) snaží se vás většinou varovat</a:t>
            </a:r>
            <a:endParaRPr lang="cs-CZ" dirty="0"/>
          </a:p>
        </p:txBody>
      </p:sp>
    </p:spTree>
    <p:extLst>
      <p:ext uri="{BB962C8B-B14F-4D97-AF65-F5344CB8AC3E}">
        <p14:creationId xmlns:p14="http://schemas.microsoft.com/office/powerpoint/2010/main" val="32524704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67544" y="6381328"/>
            <a:ext cx="8229600" cy="476672"/>
          </a:xfrm>
        </p:spPr>
        <p:txBody>
          <a:bodyPr>
            <a:normAutofit fontScale="92500" lnSpcReduction="10000"/>
          </a:bodyPr>
          <a:lstStyle/>
          <a:p>
            <a:r>
              <a:rPr lang="cs-CZ" dirty="0" smtClean="0"/>
              <a:t>Certifikát v </a:t>
            </a:r>
            <a:r>
              <a:rPr lang="cs-CZ" dirty="0" err="1" smtClean="0"/>
              <a:t>Google</a:t>
            </a:r>
            <a:r>
              <a:rPr lang="cs-CZ" dirty="0" smtClean="0"/>
              <a:t> Chrome</a:t>
            </a:r>
            <a:endParaRPr lang="cs-CZ" dirty="0"/>
          </a:p>
        </p:txBody>
      </p:sp>
      <p:pic>
        <p:nvPicPr>
          <p:cNvPr id="47106" name="Picture 2" descr="http://frakira.fi.muni.cz/~izaak/PBIT/Kryptografie_a_bezpe%C4%8Dnost/pasted_image001.png"/>
          <p:cNvPicPr>
            <a:picLocks noChangeAspect="1" noChangeArrowheads="1"/>
          </p:cNvPicPr>
          <p:nvPr/>
        </p:nvPicPr>
        <p:blipFill>
          <a:blip r:embed="rId2" cstate="print"/>
          <a:srcRect/>
          <a:stretch>
            <a:fillRect/>
          </a:stretch>
        </p:blipFill>
        <p:spPr bwMode="auto">
          <a:xfrm>
            <a:off x="0" y="0"/>
            <a:ext cx="9144000" cy="6299880"/>
          </a:xfrm>
          <a:prstGeom prst="rect">
            <a:avLst/>
          </a:prstGeom>
          <a:noFill/>
        </p:spPr>
      </p:pic>
    </p:spTree>
    <p:extLst>
      <p:ext uri="{BB962C8B-B14F-4D97-AF65-F5344CB8AC3E}">
        <p14:creationId xmlns:p14="http://schemas.microsoft.com/office/powerpoint/2010/main" val="39944355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093296"/>
            <a:ext cx="8229600" cy="481240"/>
          </a:xfrm>
        </p:spPr>
        <p:txBody>
          <a:bodyPr>
            <a:normAutofit lnSpcReduction="10000"/>
          </a:bodyPr>
          <a:lstStyle/>
          <a:p>
            <a:r>
              <a:rPr lang="cs-CZ" dirty="0" smtClean="0"/>
              <a:t>Odhalení nedůvěryhodného certifikátu</a:t>
            </a:r>
            <a:endParaRPr lang="cs-CZ" dirty="0"/>
          </a:p>
        </p:txBody>
      </p:sp>
      <p:pic>
        <p:nvPicPr>
          <p:cNvPr id="49154" name="Picture 2" descr="http://frakira.fi.muni.cz/~izaak/PBIT/Kryptografie_a_bezpe%C4%8Dnost/pasted_image002.png"/>
          <p:cNvPicPr>
            <a:picLocks noChangeAspect="1" noChangeArrowheads="1"/>
          </p:cNvPicPr>
          <p:nvPr/>
        </p:nvPicPr>
        <p:blipFill>
          <a:blip r:embed="rId2" cstate="print"/>
          <a:srcRect/>
          <a:stretch>
            <a:fillRect/>
          </a:stretch>
        </p:blipFill>
        <p:spPr bwMode="auto">
          <a:xfrm>
            <a:off x="971599" y="0"/>
            <a:ext cx="7061329" cy="6021288"/>
          </a:xfrm>
          <a:prstGeom prst="rect">
            <a:avLst/>
          </a:prstGeom>
          <a:noFill/>
        </p:spPr>
      </p:pic>
    </p:spTree>
    <p:extLst>
      <p:ext uri="{BB962C8B-B14F-4D97-AF65-F5344CB8AC3E}">
        <p14:creationId xmlns:p14="http://schemas.microsoft.com/office/powerpoint/2010/main" val="29668520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Některé formy útoku</a:t>
            </a:r>
            <a:endParaRPr lang="cs-CZ" dirty="0"/>
          </a:p>
        </p:txBody>
      </p:sp>
      <p:sp>
        <p:nvSpPr>
          <p:cNvPr id="3" name="Zástupný symbol pro obsah 2"/>
          <p:cNvSpPr>
            <a:spLocks noGrp="1"/>
          </p:cNvSpPr>
          <p:nvPr>
            <p:ph idx="1"/>
          </p:nvPr>
        </p:nvSpPr>
        <p:spPr/>
        <p:txBody>
          <a:bodyPr>
            <a:normAutofit lnSpcReduction="10000"/>
          </a:bodyPr>
          <a:lstStyle/>
          <a:p>
            <a:r>
              <a:rPr lang="cs-CZ" b="1" dirty="0" err="1" smtClean="0"/>
              <a:t>Phising</a:t>
            </a:r>
            <a:r>
              <a:rPr lang="cs-CZ" b="1" dirty="0" smtClean="0"/>
              <a:t> </a:t>
            </a:r>
            <a:r>
              <a:rPr lang="cs-CZ" dirty="0" smtClean="0"/>
              <a:t>– podvržené stránky a zahrávání si s psychologií uživatele</a:t>
            </a:r>
          </a:p>
          <a:p>
            <a:endParaRPr lang="cs-CZ" dirty="0" smtClean="0"/>
          </a:p>
          <a:p>
            <a:r>
              <a:rPr lang="cs-CZ" b="1" dirty="0" smtClean="0"/>
              <a:t>Útoky na hesla </a:t>
            </a:r>
            <a:r>
              <a:rPr lang="cs-CZ" dirty="0" smtClean="0"/>
              <a:t>– různé metody jak odhalit vaše heslo. Viz. kapitola o heslech</a:t>
            </a:r>
          </a:p>
          <a:p>
            <a:endParaRPr lang="cs-CZ" dirty="0" smtClean="0">
              <a:solidFill>
                <a:srgbClr val="FF0000"/>
              </a:solidFill>
            </a:endParaRPr>
          </a:p>
          <a:p>
            <a:r>
              <a:rPr lang="cs-CZ" b="1" dirty="0" smtClean="0"/>
              <a:t>Odposlech bezdrátové komunikace</a:t>
            </a:r>
          </a:p>
          <a:p>
            <a:endParaRPr lang="cs-CZ" dirty="0" smtClean="0">
              <a:solidFill>
                <a:srgbClr val="FF0000"/>
              </a:solidFill>
            </a:endParaRPr>
          </a:p>
          <a:p>
            <a:r>
              <a:rPr lang="cs-CZ" b="1" dirty="0" err="1" smtClean="0"/>
              <a:t>Malware</a:t>
            </a:r>
            <a:r>
              <a:rPr lang="cs-CZ" b="1" dirty="0" smtClean="0"/>
              <a:t> </a:t>
            </a:r>
            <a:r>
              <a:rPr lang="cs-CZ" dirty="0" smtClean="0"/>
              <a:t>– různé druhy škodlivého softwaru, které mohou získat vaše hesla, nebo přímo data</a:t>
            </a:r>
          </a:p>
        </p:txBody>
      </p:sp>
    </p:spTree>
    <p:extLst>
      <p:ext uri="{BB962C8B-B14F-4D97-AF65-F5344CB8AC3E}">
        <p14:creationId xmlns:p14="http://schemas.microsoft.com/office/powerpoint/2010/main" val="3787810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Ale…</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20000"/>
          </a:bodyPr>
          <a:lstStyle/>
          <a:p>
            <a:r>
              <a:rPr lang="cs-CZ" dirty="0" smtClean="0"/>
              <a:t>V § 29 AZ existuje „bernský třístupňový test“ pro volné použití díla (splnění všech podmínek):</a:t>
            </a:r>
          </a:p>
          <a:p>
            <a:pPr lvl="1"/>
            <a:r>
              <a:rPr lang="cs-CZ" dirty="0" smtClean="0"/>
              <a:t>Jen ve zvláštních případech stanovených autorským zákonem</a:t>
            </a:r>
          </a:p>
          <a:p>
            <a:pPr lvl="1"/>
            <a:r>
              <a:rPr lang="cs-CZ" dirty="0" smtClean="0"/>
              <a:t>Užití není v rozporu s běžným užitím díla</a:t>
            </a:r>
          </a:p>
          <a:p>
            <a:pPr lvl="1"/>
            <a:r>
              <a:rPr lang="cs-CZ" dirty="0" smtClean="0"/>
              <a:t>Nejsou nepřiměřeně dotčeny oprávněné zájmy autora</a:t>
            </a:r>
          </a:p>
          <a:p>
            <a:endParaRPr lang="cs-CZ" dirty="0" smtClean="0"/>
          </a:p>
          <a:p>
            <a:r>
              <a:rPr lang="cs-CZ" dirty="0" smtClean="0"/>
              <a:t>Výklad bodů je poměrně sporný!</a:t>
            </a:r>
          </a:p>
          <a:p>
            <a:pPr lvl="1"/>
            <a:r>
              <a:rPr lang="cs-CZ" dirty="0" smtClean="0"/>
              <a:t>Soudy v ČR rozhodly u trestní odpovědnosti, že uživatel nemusí zkoumat zdroj odkud film pochází (tj. jak se na internet dostal) -</a:t>
            </a:r>
            <a:r>
              <a:rPr lang="en-US" dirty="0" smtClean="0"/>
              <a:t>&gt; </a:t>
            </a:r>
            <a:r>
              <a:rPr lang="cs-CZ" dirty="0" smtClean="0"/>
              <a:t>lze stahovat i z nelegálního zdroje?</a:t>
            </a:r>
          </a:p>
          <a:p>
            <a:pPr lvl="1"/>
            <a:endParaRPr lang="cs-CZ" dirty="0" smtClean="0"/>
          </a:p>
          <a:p>
            <a:r>
              <a:rPr lang="cs-CZ" dirty="0" smtClean="0"/>
              <a:t>Konečný výrok má případný soud!</a:t>
            </a:r>
          </a:p>
          <a:p>
            <a:r>
              <a:rPr lang="cs-CZ" dirty="0" smtClean="0"/>
              <a:t>Žalobce musí prokazovat!</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Psychologie v útoku - </a:t>
            </a:r>
            <a:r>
              <a:rPr lang="cs-CZ" dirty="0" err="1" smtClean="0"/>
              <a:t>phishing</a:t>
            </a:r>
            <a:endParaRPr lang="cs-CZ" dirty="0"/>
          </a:p>
        </p:txBody>
      </p:sp>
      <p:sp>
        <p:nvSpPr>
          <p:cNvPr id="3" name="Zástupný symbol pro obsah 2"/>
          <p:cNvSpPr>
            <a:spLocks noGrp="1"/>
          </p:cNvSpPr>
          <p:nvPr>
            <p:ph idx="1"/>
          </p:nvPr>
        </p:nvSpPr>
        <p:spPr>
          <a:xfrm>
            <a:off x="539552" y="3068960"/>
            <a:ext cx="8229600" cy="1489352"/>
          </a:xfrm>
        </p:spPr>
        <p:txBody>
          <a:bodyPr>
            <a:normAutofit fontScale="92500" lnSpcReduction="20000"/>
          </a:bodyPr>
          <a:lstStyle/>
          <a:p>
            <a:r>
              <a:rPr lang="en-US" i="1" dirty="0" smtClean="0"/>
              <a:t>Only amateurs attack machines; professionals target people.</a:t>
            </a:r>
            <a:endParaRPr lang="cs-CZ" i="1" dirty="0" smtClean="0"/>
          </a:p>
          <a:p>
            <a:endParaRPr lang="en-US" i="1" dirty="0" smtClean="0"/>
          </a:p>
          <a:p>
            <a:pPr lvl="2"/>
            <a:r>
              <a:rPr lang="en-US" i="1" dirty="0" smtClean="0"/>
              <a:t>— Bruce </a:t>
            </a:r>
            <a:r>
              <a:rPr lang="en-US" i="1" dirty="0" err="1" smtClean="0"/>
              <a:t>Schneier</a:t>
            </a:r>
            <a:endParaRPr lang="cs-CZ" i="1" dirty="0"/>
          </a:p>
        </p:txBody>
      </p:sp>
      <p:pic>
        <p:nvPicPr>
          <p:cNvPr id="6147" name="Picture 3" descr="C:\Users\Karel\Desktop\phishing-cat-page.jpg"/>
          <p:cNvPicPr>
            <a:picLocks noChangeAspect="1" noChangeArrowheads="1"/>
          </p:cNvPicPr>
          <p:nvPr/>
        </p:nvPicPr>
        <p:blipFill>
          <a:blip r:embed="rId2" cstate="print"/>
          <a:srcRect/>
          <a:stretch>
            <a:fillRect/>
          </a:stretch>
        </p:blipFill>
        <p:spPr bwMode="auto">
          <a:xfrm>
            <a:off x="5220072" y="4221088"/>
            <a:ext cx="3200549" cy="2128365"/>
          </a:xfrm>
          <a:prstGeom prst="rect">
            <a:avLst/>
          </a:prstGeom>
          <a:noFill/>
          <a:effectLst>
            <a:softEdge rad="127000"/>
          </a:effectLst>
        </p:spPr>
      </p:pic>
    </p:spTree>
    <p:extLst>
      <p:ext uri="{BB962C8B-B14F-4D97-AF65-F5344CB8AC3E}">
        <p14:creationId xmlns:p14="http://schemas.microsoft.com/office/powerpoint/2010/main" val="32389073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endParaRPr lang="cs-CZ" dirty="0"/>
          </a:p>
        </p:txBody>
      </p:sp>
      <p:sp>
        <p:nvSpPr>
          <p:cNvPr id="3" name="Zástupný symbol pro obsah 2"/>
          <p:cNvSpPr>
            <a:spLocks noGrp="1"/>
          </p:cNvSpPr>
          <p:nvPr>
            <p:ph idx="1"/>
          </p:nvPr>
        </p:nvSpPr>
        <p:spPr/>
        <p:txBody>
          <a:bodyPr/>
          <a:lstStyle/>
          <a:p>
            <a:r>
              <a:rPr lang="cs-CZ" dirty="0" smtClean="0"/>
              <a:t>Pro útočníka je jednodušší využít neopatrnosti cíle (vás) a jeho oklamání, než složitě nabourávat šifrované stroje</a:t>
            </a:r>
          </a:p>
          <a:p>
            <a:endParaRPr lang="cs-CZ" dirty="0" smtClean="0"/>
          </a:p>
          <a:p>
            <a:r>
              <a:rPr lang="cs-CZ" dirty="0" smtClean="0"/>
              <a:t>Evolučně jsme si vytvořili poznávací mechanismy, proti podvodům z očí do očí, teď se musíme naučit mechanismy pro odhalení podvodů skrze monitor. </a:t>
            </a:r>
          </a:p>
          <a:p>
            <a:endParaRPr lang="cs-CZ" dirty="0"/>
          </a:p>
        </p:txBody>
      </p:sp>
    </p:spTree>
    <p:extLst>
      <p:ext uri="{BB962C8B-B14F-4D97-AF65-F5344CB8AC3E}">
        <p14:creationId xmlns:p14="http://schemas.microsoft.com/office/powerpoint/2010/main" val="543030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r>
              <a:rPr lang="cs-CZ" dirty="0" smtClean="0"/>
              <a:t> – jak funguje</a:t>
            </a:r>
            <a:endParaRPr lang="cs-CZ" dirty="0"/>
          </a:p>
        </p:txBody>
      </p:sp>
      <p:sp>
        <p:nvSpPr>
          <p:cNvPr id="3" name="Zástupný symbol pro obsah 2"/>
          <p:cNvSpPr>
            <a:spLocks noGrp="1"/>
          </p:cNvSpPr>
          <p:nvPr>
            <p:ph idx="1"/>
          </p:nvPr>
        </p:nvSpPr>
        <p:spPr/>
        <p:txBody>
          <a:bodyPr>
            <a:normAutofit/>
          </a:bodyPr>
          <a:lstStyle/>
          <a:p>
            <a:r>
              <a:rPr lang="cs-CZ" dirty="0" smtClean="0"/>
              <a:t>Vytvoření návnady  (falešná stránka vaší banky)</a:t>
            </a:r>
          </a:p>
          <a:p>
            <a:r>
              <a:rPr lang="cs-CZ" dirty="0" smtClean="0"/>
              <a:t>Rozeslání e-mailů uživatelům (výzva ke změně hesla, kontrole údajů…)</a:t>
            </a:r>
          </a:p>
          <a:p>
            <a:r>
              <a:rPr lang="cs-CZ" dirty="0" smtClean="0"/>
              <a:t>Uložení vašich údajů u útočníka</a:t>
            </a:r>
          </a:p>
          <a:p>
            <a:r>
              <a:rPr lang="cs-CZ" dirty="0" smtClean="0"/>
              <a:t>…poté proběhne standardní přihlášení do běžné služby, aby se nevytvořilo podezření</a:t>
            </a:r>
          </a:p>
          <a:p>
            <a:endParaRPr lang="cs-CZ" dirty="0"/>
          </a:p>
        </p:txBody>
      </p:sp>
      <p:pic>
        <p:nvPicPr>
          <p:cNvPr id="7170" name="Picture 2" descr="C:\Users\Karel\Desktop\Phishing-tactic.jpg"/>
          <p:cNvPicPr>
            <a:picLocks noChangeAspect="1" noChangeArrowheads="1"/>
          </p:cNvPicPr>
          <p:nvPr/>
        </p:nvPicPr>
        <p:blipFill>
          <a:blip r:embed="rId2" cstate="print"/>
          <a:srcRect/>
          <a:stretch>
            <a:fillRect/>
          </a:stretch>
        </p:blipFill>
        <p:spPr bwMode="auto">
          <a:xfrm>
            <a:off x="6300191" y="599688"/>
            <a:ext cx="2304257" cy="1636022"/>
          </a:xfrm>
          <a:prstGeom prst="rect">
            <a:avLst/>
          </a:prstGeom>
          <a:noFill/>
          <a:effectLst>
            <a:softEdge rad="127000"/>
          </a:effectLst>
        </p:spPr>
      </p:pic>
    </p:spTree>
    <p:extLst>
      <p:ext uri="{BB962C8B-B14F-4D97-AF65-F5344CB8AC3E}">
        <p14:creationId xmlns:p14="http://schemas.microsoft.com/office/powerpoint/2010/main" val="2049068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l\Desktop\nigerian-prince-LBD-232x300.jpg"/>
          <p:cNvPicPr>
            <a:picLocks noChangeAspect="1" noChangeArrowheads="1"/>
          </p:cNvPicPr>
          <p:nvPr/>
        </p:nvPicPr>
        <p:blipFill>
          <a:blip r:embed="rId2" cstate="print"/>
          <a:srcRect/>
          <a:stretch>
            <a:fillRect/>
          </a:stretch>
        </p:blipFill>
        <p:spPr bwMode="auto">
          <a:xfrm>
            <a:off x="2411760" y="548680"/>
            <a:ext cx="4680520" cy="6052396"/>
          </a:xfrm>
          <a:prstGeom prst="rect">
            <a:avLst/>
          </a:prstGeom>
          <a:noFill/>
        </p:spPr>
      </p:pic>
    </p:spTree>
    <p:extLst>
      <p:ext uri="{BB962C8B-B14F-4D97-AF65-F5344CB8AC3E}">
        <p14:creationId xmlns:p14="http://schemas.microsoft.com/office/powerpoint/2010/main" val="23389934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99176" cy="413792"/>
          </a:xfrm>
        </p:spPr>
        <p:txBody>
          <a:bodyPr>
            <a:normAutofit fontScale="90000"/>
          </a:bodyPr>
          <a:lstStyle/>
          <a:p>
            <a:r>
              <a:rPr lang="cs-CZ" dirty="0" smtClean="0"/>
              <a:t>Šifrování </a:t>
            </a:r>
            <a:r>
              <a:rPr lang="cs-CZ" dirty="0" err="1" smtClean="0"/>
              <a:t>wifi</a:t>
            </a:r>
            <a:r>
              <a:rPr lang="cs-CZ" dirty="0" smtClean="0"/>
              <a:t> vs. odposlech</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Na rozdíl od pevné (drátové) sítě nelze fyzicky omezit přístup k bezdrátové síti. U </a:t>
            </a:r>
            <a:r>
              <a:rPr lang="cs-CZ" dirty="0" err="1" smtClean="0"/>
              <a:t>wifi</a:t>
            </a:r>
            <a:r>
              <a:rPr lang="cs-CZ" dirty="0" smtClean="0"/>
              <a:t> není možné zjistit, zda probíhající komunikaci někdo nesleduje (a nenahrává). Z těchto důvodů se zavádí autentizace (přihlašování) při připojení síti a šifrování provozu přihlášených uživatelů</a:t>
            </a:r>
          </a:p>
          <a:p>
            <a:endParaRPr lang="cs-CZ" dirty="0" smtClean="0"/>
          </a:p>
          <a:p>
            <a:r>
              <a:rPr lang="cs-CZ" dirty="0" smtClean="0"/>
              <a:t>Pozor tedy na </a:t>
            </a:r>
            <a:r>
              <a:rPr lang="cs-CZ" dirty="0" err="1" smtClean="0"/>
              <a:t>wifi</a:t>
            </a:r>
            <a:r>
              <a:rPr lang="cs-CZ" dirty="0" smtClean="0"/>
              <a:t> zdarma! </a:t>
            </a:r>
            <a:r>
              <a:rPr lang="cs-CZ" dirty="0" smtClean="0">
                <a:sym typeface="Wingdings" pitchFamily="2" charset="2"/>
              </a:rPr>
              <a:t></a:t>
            </a:r>
            <a:endParaRPr lang="cs-CZ" dirty="0"/>
          </a:p>
        </p:txBody>
      </p:sp>
      <p:pic>
        <p:nvPicPr>
          <p:cNvPr id="52226" name="Picture 2" descr="http://www.wisconsinsmp.org/wp-content/uploads/2014/08/wifi.png"/>
          <p:cNvPicPr>
            <a:picLocks noChangeAspect="1" noChangeArrowheads="1"/>
          </p:cNvPicPr>
          <p:nvPr/>
        </p:nvPicPr>
        <p:blipFill>
          <a:blip r:embed="rId2" cstate="print"/>
          <a:srcRect/>
          <a:stretch>
            <a:fillRect/>
          </a:stretch>
        </p:blipFill>
        <p:spPr bwMode="auto">
          <a:xfrm>
            <a:off x="6228184" y="4478188"/>
            <a:ext cx="2379812" cy="2379812"/>
          </a:xfrm>
          <a:prstGeom prst="rect">
            <a:avLst/>
          </a:prstGeom>
          <a:noFill/>
        </p:spPr>
      </p:pic>
    </p:spTree>
    <p:extLst>
      <p:ext uri="{BB962C8B-B14F-4D97-AF65-F5344CB8AC3E}">
        <p14:creationId xmlns:p14="http://schemas.microsoft.com/office/powerpoint/2010/main" val="15810424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7704856" cy="720080"/>
          </a:xfrm>
        </p:spPr>
        <p:txBody>
          <a:bodyPr/>
          <a:lstStyle/>
          <a:p>
            <a:r>
              <a:rPr lang="cs-CZ" dirty="0" smtClean="0"/>
              <a:t>Útok na </a:t>
            </a:r>
            <a:r>
              <a:rPr lang="cs-CZ" dirty="0" err="1" smtClean="0"/>
              <a:t>wifi</a:t>
            </a:r>
            <a:endParaRPr lang="cs-CZ" dirty="0"/>
          </a:p>
        </p:txBody>
      </p:sp>
      <p:sp>
        <p:nvSpPr>
          <p:cNvPr id="4" name="Zástupný symbol pro obsah 3"/>
          <p:cNvSpPr>
            <a:spLocks noGrp="1"/>
          </p:cNvSpPr>
          <p:nvPr>
            <p:ph sz="half" idx="1"/>
          </p:nvPr>
        </p:nvSpPr>
        <p:spPr>
          <a:xfrm>
            <a:off x="457200" y="1628800"/>
            <a:ext cx="4038600" cy="5146587"/>
          </a:xfrm>
        </p:spPr>
        <p:txBody>
          <a:bodyPr>
            <a:normAutofit/>
          </a:bodyPr>
          <a:lstStyle/>
          <a:p>
            <a:r>
              <a:rPr lang="cs-CZ" b="1" u="sng" dirty="0" smtClean="0"/>
              <a:t>Odposlech</a:t>
            </a:r>
          </a:p>
          <a:p>
            <a:r>
              <a:rPr lang="cs-CZ" dirty="0" smtClean="0"/>
              <a:t>není možné jeho aktivitu zjistit</a:t>
            </a:r>
          </a:p>
          <a:p>
            <a:r>
              <a:rPr lang="cs-CZ" dirty="0" smtClean="0"/>
              <a:t>v případě nešifrované (nebo slabě šifrované — WEP) vidí veškerou komunikaci vedenou mimo zabezpečené protokoly (např. </a:t>
            </a:r>
            <a:r>
              <a:rPr lang="cs-CZ" dirty="0" err="1" smtClean="0"/>
              <a:t>https</a:t>
            </a:r>
            <a:r>
              <a:rPr lang="cs-CZ" dirty="0" smtClean="0"/>
              <a:t>)</a:t>
            </a:r>
          </a:p>
          <a:p>
            <a:r>
              <a:rPr lang="cs-CZ" dirty="0" smtClean="0"/>
              <a:t>může sledovat například osobní údaje, stahované dokumenty a další data putující sítí, které mu umožní vést přímé útoky: vydávání se za uživatele (krádež identity), získání přístupu přes fingovanou ztrátu hesla a pod.</a:t>
            </a:r>
          </a:p>
          <a:p>
            <a:endParaRPr lang="cs-CZ" dirty="0"/>
          </a:p>
        </p:txBody>
      </p:sp>
      <p:sp>
        <p:nvSpPr>
          <p:cNvPr id="5" name="Zástupný symbol pro obsah 4"/>
          <p:cNvSpPr>
            <a:spLocks noGrp="1"/>
          </p:cNvSpPr>
          <p:nvPr>
            <p:ph sz="half" idx="2"/>
          </p:nvPr>
        </p:nvSpPr>
        <p:spPr>
          <a:xfrm>
            <a:off x="4648200" y="1628800"/>
            <a:ext cx="4038600" cy="5146587"/>
          </a:xfrm>
        </p:spPr>
        <p:txBody>
          <a:bodyPr>
            <a:normAutofit/>
          </a:bodyPr>
          <a:lstStyle/>
          <a:p>
            <a:r>
              <a:rPr lang="cs-CZ" b="1" u="sng" dirty="0" smtClean="0"/>
              <a:t>Ofenzivní útočník</a:t>
            </a:r>
          </a:p>
          <a:p>
            <a:r>
              <a:rPr lang="cs-CZ" dirty="0" smtClean="0"/>
              <a:t>v případě slabého šifrování může získat klíč pro vstup do sítě (WEP)</a:t>
            </a:r>
          </a:p>
          <a:p>
            <a:r>
              <a:rPr lang="cs-CZ" dirty="0" smtClean="0"/>
              <a:t>může získat přístup k nastavení přípojného bodu (a využít jej např. ke sledování aktivity na síti)</a:t>
            </a:r>
          </a:p>
          <a:p>
            <a:r>
              <a:rPr lang="cs-CZ" dirty="0" smtClean="0"/>
              <a:t>po získání přístupu do sítě útočit na jednotlivé počítače (i tak jednoduše, jako vyhledávání nevědomky sdílených složek)</a:t>
            </a:r>
          </a:p>
          <a:p>
            <a:r>
              <a:rPr lang="cs-CZ" dirty="0" smtClean="0"/>
              <a:t>vytvořit volně přístupný přípojný bod, na kterém bude sledovat veškerou komunikaci</a:t>
            </a:r>
          </a:p>
          <a:p>
            <a:endParaRPr lang="cs-CZ" dirty="0"/>
          </a:p>
        </p:txBody>
      </p:sp>
    </p:spTree>
    <p:extLst>
      <p:ext uri="{BB962C8B-B14F-4D97-AF65-F5344CB8AC3E}">
        <p14:creationId xmlns:p14="http://schemas.microsoft.com/office/powerpoint/2010/main" val="14707834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2" descr="http://www.guardmyip.com/images/wireless_security1.jpg"/>
          <p:cNvPicPr>
            <a:picLocks noChangeAspect="1" noChangeArrowheads="1"/>
          </p:cNvPicPr>
          <p:nvPr/>
        </p:nvPicPr>
        <p:blipFill>
          <a:blip r:embed="rId2" cstate="print"/>
          <a:srcRect/>
          <a:stretch>
            <a:fillRect/>
          </a:stretch>
        </p:blipFill>
        <p:spPr bwMode="auto">
          <a:xfrm>
            <a:off x="395536" y="620688"/>
            <a:ext cx="8521035" cy="5616624"/>
          </a:xfrm>
          <a:prstGeom prst="rect">
            <a:avLst/>
          </a:prstGeom>
          <a:noFill/>
        </p:spPr>
      </p:pic>
    </p:spTree>
    <p:extLst>
      <p:ext uri="{BB962C8B-B14F-4D97-AF65-F5344CB8AC3E}">
        <p14:creationId xmlns:p14="http://schemas.microsoft.com/office/powerpoint/2010/main" val="36328258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7992888" cy="720080"/>
          </a:xfrm>
        </p:spPr>
        <p:txBody>
          <a:bodyPr/>
          <a:lstStyle/>
          <a:p>
            <a:r>
              <a:rPr lang="cs-CZ" dirty="0" smtClean="0"/>
              <a:t>Jak se tedy bránit?</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b="1" dirty="0" smtClean="0"/>
              <a:t>jako uživatel</a:t>
            </a:r>
          </a:p>
          <a:p>
            <a:pPr lvl="1"/>
            <a:r>
              <a:rPr lang="cs-CZ" dirty="0" smtClean="0"/>
              <a:t>nepřipojujte se k nedůvěryhodným přípojným bodům</a:t>
            </a:r>
          </a:p>
          <a:p>
            <a:pPr lvl="1"/>
            <a:r>
              <a:rPr lang="cs-CZ" dirty="0" smtClean="0"/>
              <a:t>používejte zabezpečený protokol </a:t>
            </a:r>
            <a:r>
              <a:rPr lang="cs-CZ" dirty="0" err="1" smtClean="0"/>
              <a:t>https</a:t>
            </a:r>
            <a:endParaRPr lang="cs-CZ" dirty="0" smtClean="0"/>
          </a:p>
          <a:p>
            <a:pPr lvl="1"/>
            <a:r>
              <a:rPr lang="cs-CZ" dirty="0" smtClean="0"/>
              <a:t>mějte zapnutý firewall</a:t>
            </a:r>
          </a:p>
          <a:p>
            <a:r>
              <a:rPr lang="cs-CZ" b="1" dirty="0" smtClean="0"/>
              <a:t>při nastavení domácí sítě</a:t>
            </a:r>
          </a:p>
          <a:p>
            <a:pPr lvl="1"/>
            <a:r>
              <a:rPr lang="cs-CZ" dirty="0" smtClean="0"/>
              <a:t>změňte výchozí hodnoty pro název sítě a heslo pro administraci</a:t>
            </a:r>
          </a:p>
          <a:p>
            <a:pPr lvl="1"/>
            <a:r>
              <a:rPr lang="cs-CZ" dirty="0" smtClean="0"/>
              <a:t>vyberte šifrování provozu pomocí WPA (WPA-2), </a:t>
            </a:r>
            <a:r>
              <a:rPr lang="cs-CZ" b="1" dirty="0" smtClean="0"/>
              <a:t>WEP varianta je dnes již považována za slabou</a:t>
            </a:r>
          </a:p>
          <a:p>
            <a:pPr lvl="1"/>
            <a:r>
              <a:rPr lang="cs-CZ" dirty="0" smtClean="0"/>
              <a:t>zvolte dostatečně silné heslo (viz výše)</a:t>
            </a:r>
          </a:p>
          <a:p>
            <a:endParaRPr lang="cs-CZ" dirty="0"/>
          </a:p>
        </p:txBody>
      </p:sp>
    </p:spTree>
    <p:extLst>
      <p:ext uri="{BB962C8B-B14F-4D97-AF65-F5344CB8AC3E}">
        <p14:creationId xmlns:p14="http://schemas.microsoft.com/office/powerpoint/2010/main" val="31005845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err="1" smtClean="0"/>
              <a:t>Malware</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 škodlivý software, jehož účelem je poškození, nebo infiltrace počítačového systému</a:t>
            </a:r>
          </a:p>
          <a:p>
            <a:endParaRPr lang="cs-CZ" dirty="0" smtClean="0"/>
          </a:p>
          <a:p>
            <a:r>
              <a:rPr lang="cs-CZ" dirty="0" smtClean="0"/>
              <a:t>Řadí se sem různé viry, trojské koně, </a:t>
            </a:r>
            <a:r>
              <a:rPr lang="cs-CZ" dirty="0" err="1" smtClean="0"/>
              <a:t>keylogery</a:t>
            </a:r>
            <a:r>
              <a:rPr lang="cs-CZ" dirty="0" smtClean="0"/>
              <a:t>, atp.</a:t>
            </a:r>
          </a:p>
          <a:p>
            <a:endParaRPr lang="cs-CZ" dirty="0" smtClean="0"/>
          </a:p>
          <a:p>
            <a:r>
              <a:rPr lang="cs-CZ" dirty="0" smtClean="0"/>
              <a:t>Pomocí </a:t>
            </a:r>
            <a:r>
              <a:rPr lang="cs-CZ" dirty="0" err="1" smtClean="0"/>
              <a:t>malwaru</a:t>
            </a:r>
            <a:r>
              <a:rPr lang="cs-CZ" dirty="0" smtClean="0"/>
              <a:t> je možné:</a:t>
            </a:r>
          </a:p>
          <a:p>
            <a:pPr lvl="3"/>
            <a:r>
              <a:rPr lang="cs-CZ" dirty="0" smtClean="0"/>
              <a:t>Získávat data a údaje z postiženého PC (třeba hesla, soukromá data…)</a:t>
            </a:r>
          </a:p>
          <a:p>
            <a:pPr lvl="3"/>
            <a:r>
              <a:rPr lang="cs-CZ" dirty="0" smtClean="0"/>
              <a:t> Použít ovládnutý počítač k nelegální aktivitě (rozesílání dalších virů, útokům na velké cíle…)</a:t>
            </a:r>
          </a:p>
        </p:txBody>
      </p:sp>
    </p:spTree>
    <p:extLst>
      <p:ext uri="{BB962C8B-B14F-4D97-AF65-F5344CB8AC3E}">
        <p14:creationId xmlns:p14="http://schemas.microsoft.com/office/powerpoint/2010/main" val="409317459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064896" cy="792088"/>
          </a:xfrm>
        </p:spPr>
        <p:txBody>
          <a:bodyPr/>
          <a:lstStyle/>
          <a:p>
            <a:r>
              <a:rPr lang="cs-CZ" dirty="0" smtClean="0"/>
              <a:t>Některé druhy </a:t>
            </a:r>
            <a:r>
              <a:rPr lang="cs-CZ" dirty="0" err="1" smtClean="0"/>
              <a:t>malwaru</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Trojský kůň – vydává se za užitečný SW, po instalaci uživatelem provádí svoji pravou funkci</a:t>
            </a:r>
          </a:p>
          <a:p>
            <a:endParaRPr lang="cs-CZ" dirty="0" smtClean="0"/>
          </a:p>
          <a:p>
            <a:r>
              <a:rPr lang="cs-CZ" dirty="0" err="1" smtClean="0"/>
              <a:t>Keylogger</a:t>
            </a:r>
            <a:r>
              <a:rPr lang="cs-CZ" dirty="0" smtClean="0"/>
              <a:t> – program který snímá stisknuté klávesy (odposlech hesel)</a:t>
            </a:r>
          </a:p>
          <a:p>
            <a:endParaRPr lang="cs-CZ" dirty="0" smtClean="0"/>
          </a:p>
          <a:p>
            <a:r>
              <a:rPr lang="cs-CZ" dirty="0" err="1" smtClean="0"/>
              <a:t>Adware</a:t>
            </a:r>
            <a:r>
              <a:rPr lang="cs-CZ" dirty="0" smtClean="0"/>
              <a:t> – méně škodlivý, způsobuje časté zahlcování reklamou</a:t>
            </a:r>
          </a:p>
        </p:txBody>
      </p:sp>
      <p:pic>
        <p:nvPicPr>
          <p:cNvPr id="50178" name="Picture 2" descr="http://4.bp.blogspot.com/-0WvexwTGYPA/UwxP3kCclRI/AAAAAAAAAC8/sUL6uqAuK24/s1600/First+Tor-Based+Android+Malware+Spotted+in+the+Wild.jpg"/>
          <p:cNvPicPr>
            <a:picLocks noChangeAspect="1" noChangeArrowheads="1"/>
          </p:cNvPicPr>
          <p:nvPr/>
        </p:nvPicPr>
        <p:blipFill>
          <a:blip r:embed="rId2" cstate="print"/>
          <a:srcRect/>
          <a:stretch>
            <a:fillRect/>
          </a:stretch>
        </p:blipFill>
        <p:spPr bwMode="auto">
          <a:xfrm>
            <a:off x="6876256" y="4690233"/>
            <a:ext cx="1944216" cy="2167767"/>
          </a:xfrm>
          <a:prstGeom prst="rect">
            <a:avLst/>
          </a:prstGeom>
          <a:noFill/>
        </p:spPr>
      </p:pic>
    </p:spTree>
    <p:extLst>
      <p:ext uri="{BB962C8B-B14F-4D97-AF65-F5344CB8AC3E}">
        <p14:creationId xmlns:p14="http://schemas.microsoft.com/office/powerpoint/2010/main" val="4120151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Bezúplatné zákonné licence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Neporušení AZ v případě specifických užití definovaných zákonem v § 30 a dále..</a:t>
            </a:r>
          </a:p>
          <a:p>
            <a:pPr lvl="1"/>
            <a:r>
              <a:rPr lang="cs-CZ" dirty="0" smtClean="0"/>
              <a:t>Rozmnožování na papír</a:t>
            </a:r>
          </a:p>
          <a:p>
            <a:pPr lvl="1"/>
            <a:r>
              <a:rPr lang="cs-CZ" dirty="0" smtClean="0"/>
              <a:t>Předvedení či oprava přístroje zákazníkovi</a:t>
            </a:r>
          </a:p>
          <a:p>
            <a:pPr lvl="1"/>
            <a:r>
              <a:rPr lang="cs-CZ" b="1" dirty="0" smtClean="0"/>
              <a:t>Citace – „odůvodněná míra“, vyučování, vědecký výzkum, … (nutnost uvedení autora)</a:t>
            </a:r>
          </a:p>
          <a:p>
            <a:pPr lvl="1"/>
            <a:r>
              <a:rPr lang="cs-CZ" dirty="0" smtClean="0"/>
              <a:t>Propagace výstavy uměleckých děl</a:t>
            </a:r>
          </a:p>
          <a:p>
            <a:pPr lvl="1"/>
            <a:r>
              <a:rPr lang="cs-CZ" dirty="0" smtClean="0"/>
              <a:t>Užití díla umístěného na veřejném prostranství</a:t>
            </a:r>
          </a:p>
          <a:p>
            <a:pPr lvl="1"/>
            <a:r>
              <a:rPr lang="cs-CZ" dirty="0" smtClean="0"/>
              <a:t>Úřední a zpravodajská licence</a:t>
            </a:r>
          </a:p>
          <a:p>
            <a:pPr lvl="1"/>
            <a:r>
              <a:rPr lang="cs-CZ" dirty="0" smtClean="0"/>
              <a:t>Občanské, náboženské obřady, úřední akce, školní představení, …</a:t>
            </a:r>
          </a:p>
          <a:p>
            <a:pPr lvl="1"/>
            <a:r>
              <a:rPr lang="cs-CZ" dirty="0" smtClean="0"/>
              <a:t>Dílo souborné</a:t>
            </a:r>
          </a:p>
          <a:p>
            <a:pPr lvl="1"/>
            <a:r>
              <a:rPr lang="cs-CZ" dirty="0" smtClean="0"/>
              <a:t>Knihovní licence</a:t>
            </a:r>
          </a:p>
          <a:p>
            <a:pPr lvl="1"/>
            <a:r>
              <a:rPr lang="cs-CZ" dirty="0" smtClean="0"/>
              <a:t>Licence pro zdravotně postižené</a:t>
            </a:r>
          </a:p>
          <a:p>
            <a:pPr lvl="1"/>
            <a:r>
              <a:rPr lang="cs-CZ" dirty="0" smtClean="0"/>
              <a:t>Dočasné rozmnoženiny</a:t>
            </a:r>
          </a:p>
          <a:p>
            <a:pPr lvl="1"/>
            <a:r>
              <a:rPr lang="cs-CZ" dirty="0" smtClean="0"/>
              <a:t>Fotografická podobizna</a:t>
            </a:r>
          </a:p>
          <a:p>
            <a:pPr lvl="1"/>
            <a:r>
              <a:rPr lang="cs-CZ" dirty="0" smtClean="0"/>
              <a:t>… a dále</a:t>
            </a:r>
          </a:p>
          <a:p>
            <a:pPr lvl="1"/>
            <a:endParaRPr lang="cs-CZ" dirty="0"/>
          </a:p>
        </p:txBody>
      </p:sp>
    </p:spTree>
    <p:extLst>
      <p:ext uri="{BB962C8B-B14F-4D97-AF65-F5344CB8AC3E}">
        <p14:creationId xmlns:p14="http://schemas.microsoft.com/office/powerpoint/2010/main" val="174500793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Rady na závěr</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Buďte paranoidní ! Pomáhá to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Nepodceňujte svoji významnost !</a:t>
            </a:r>
          </a:p>
          <a:p>
            <a:endParaRPr lang="cs-CZ" dirty="0" smtClean="0">
              <a:sym typeface="Wingdings" pitchFamily="2" charset="2"/>
            </a:endParaRPr>
          </a:p>
          <a:p>
            <a:r>
              <a:rPr lang="cs-CZ" dirty="0" smtClean="0">
                <a:sym typeface="Wingdings" pitchFamily="2" charset="2"/>
              </a:rPr>
              <a:t>Když nevíte nechte si poradit od vašeho správce sítě!</a:t>
            </a:r>
          </a:p>
          <a:p>
            <a:endParaRPr lang="cs-CZ" dirty="0" smtClean="0">
              <a:sym typeface="Wingdings" pitchFamily="2" charset="2"/>
            </a:endParaRPr>
          </a:p>
          <a:p>
            <a:r>
              <a:rPr lang="cs-CZ" dirty="0" smtClean="0">
                <a:sym typeface="Wingdings" pitchFamily="2" charset="2"/>
              </a:rPr>
              <a:t>Vždycky někdo někde poslouchá !</a:t>
            </a:r>
          </a:p>
          <a:p>
            <a:endParaRPr lang="cs-CZ" dirty="0" smtClean="0">
              <a:sym typeface="Wingdings" pitchFamily="2" charset="2"/>
            </a:endParaRPr>
          </a:p>
          <a:p>
            <a:endParaRPr lang="cs-CZ" dirty="0"/>
          </a:p>
        </p:txBody>
      </p:sp>
      <p:pic>
        <p:nvPicPr>
          <p:cNvPr id="54274" name="Picture 2" descr="http://cdn.makeuseof.com/wp-content/uploads/2012/11/black-lock-icon.png?2d92c1"/>
          <p:cNvPicPr>
            <a:picLocks noChangeAspect="1" noChangeArrowheads="1"/>
          </p:cNvPicPr>
          <p:nvPr/>
        </p:nvPicPr>
        <p:blipFill>
          <a:blip r:embed="rId2" cstate="print"/>
          <a:srcRect/>
          <a:stretch>
            <a:fillRect/>
          </a:stretch>
        </p:blipFill>
        <p:spPr bwMode="auto">
          <a:xfrm>
            <a:off x="7020272" y="4365104"/>
            <a:ext cx="1700808" cy="1700808"/>
          </a:xfrm>
          <a:prstGeom prst="rect">
            <a:avLst/>
          </a:prstGeom>
          <a:noFill/>
          <a:effectLst>
            <a:softEdge rad="317500"/>
          </a:effectLst>
        </p:spPr>
      </p:pic>
    </p:spTree>
    <p:extLst>
      <p:ext uri="{BB962C8B-B14F-4D97-AF65-F5344CB8AC3E}">
        <p14:creationId xmlns:p14="http://schemas.microsoft.com/office/powerpoint/2010/main" val="335975721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Zdroje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10000"/>
          </a:bodyPr>
          <a:lstStyle/>
          <a:p>
            <a:r>
              <a:rPr lang="cs-CZ" dirty="0" smtClean="0">
                <a:hlinkClick r:id="rId2"/>
              </a:rPr>
              <a:t>http://prf-czv.osu.cz/nabidka/seminar/data/Kryptografie.pdf</a:t>
            </a:r>
            <a:endParaRPr lang="cs-CZ" dirty="0" smtClean="0"/>
          </a:p>
          <a:p>
            <a:r>
              <a:rPr lang="cs-CZ" dirty="0" smtClean="0">
                <a:hlinkClick r:id="rId3"/>
              </a:rPr>
              <a:t>http://www.cl.</a:t>
            </a:r>
            <a:r>
              <a:rPr lang="cs-CZ" dirty="0" err="1" smtClean="0">
                <a:hlinkClick r:id="rId3"/>
              </a:rPr>
              <a:t>cam.ac.uk</a:t>
            </a:r>
            <a:r>
              <a:rPr lang="cs-CZ" dirty="0" smtClean="0">
                <a:hlinkClick r:id="rId3"/>
              </a:rPr>
              <a:t>/~rja14/</a:t>
            </a:r>
            <a:r>
              <a:rPr lang="cs-CZ" dirty="0" err="1" smtClean="0">
                <a:hlinkClick r:id="rId3"/>
              </a:rPr>
              <a:t>Papers</a:t>
            </a:r>
            <a:r>
              <a:rPr lang="cs-CZ" dirty="0" smtClean="0">
                <a:hlinkClick r:id="rId3"/>
              </a:rPr>
              <a:t>/SEv2-c05.pdf</a:t>
            </a:r>
            <a:endParaRPr lang="cs-CZ" dirty="0" smtClean="0"/>
          </a:p>
          <a:p>
            <a:r>
              <a:rPr lang="cs-CZ" dirty="0" smtClean="0">
                <a:hlinkClick r:id="rId4"/>
              </a:rPr>
              <a:t>http://mi21.vsb.cz/</a:t>
            </a:r>
            <a:r>
              <a:rPr lang="cs-CZ" dirty="0" err="1" smtClean="0">
                <a:hlinkClick r:id="rId4"/>
              </a:rPr>
              <a:t>sites</a:t>
            </a:r>
            <a:r>
              <a:rPr lang="cs-CZ" dirty="0" smtClean="0">
                <a:hlinkClick r:id="rId4"/>
              </a:rPr>
              <a:t>/mi21.vsb.cz/</a:t>
            </a:r>
            <a:r>
              <a:rPr lang="cs-CZ" dirty="0" err="1" smtClean="0">
                <a:hlinkClick r:id="rId4"/>
              </a:rPr>
              <a:t>files</a:t>
            </a:r>
            <a:r>
              <a:rPr lang="cs-CZ" dirty="0" smtClean="0">
                <a:hlinkClick r:id="rId4"/>
              </a:rPr>
              <a:t>/unit/</a:t>
            </a:r>
            <a:r>
              <a:rPr lang="cs-CZ" dirty="0" err="1" smtClean="0">
                <a:hlinkClick r:id="rId4"/>
              </a:rPr>
              <a:t>mzka.png</a:t>
            </a:r>
            <a:endParaRPr lang="cs-CZ" dirty="0" smtClean="0"/>
          </a:p>
          <a:p>
            <a:r>
              <a:rPr lang="cs-CZ" dirty="0" smtClean="0">
                <a:hlinkClick r:id="rId5"/>
              </a:rPr>
              <a:t>http://frakira.fi.muni.cz/~izaak/PBIT/Kryptografie_a_bezpe%C4%8Dnost.html</a:t>
            </a:r>
            <a:endParaRPr lang="cs-CZ" dirty="0" smtClean="0"/>
          </a:p>
          <a:p>
            <a:r>
              <a:rPr lang="cs-CZ" dirty="0" smtClean="0">
                <a:hlinkClick r:id="rId6"/>
              </a:rPr>
              <a:t>http://www.cl.</a:t>
            </a:r>
            <a:r>
              <a:rPr lang="cs-CZ" dirty="0" err="1" smtClean="0">
                <a:hlinkClick r:id="rId6"/>
              </a:rPr>
              <a:t>cam.ac.uk</a:t>
            </a:r>
            <a:r>
              <a:rPr lang="cs-CZ" dirty="0" smtClean="0">
                <a:hlinkClick r:id="rId6"/>
              </a:rPr>
              <a:t>/~rja14/</a:t>
            </a:r>
            <a:r>
              <a:rPr lang="cs-CZ" dirty="0" err="1" smtClean="0">
                <a:hlinkClick r:id="rId6"/>
              </a:rPr>
              <a:t>Papers</a:t>
            </a:r>
            <a:r>
              <a:rPr lang="cs-CZ" dirty="0" smtClean="0">
                <a:hlinkClick r:id="rId6"/>
              </a:rPr>
              <a:t>/SEv2-c02.pdf</a:t>
            </a:r>
            <a:endParaRPr lang="cs-CZ" dirty="0" smtClean="0"/>
          </a:p>
          <a:p>
            <a:r>
              <a:rPr lang="cs-CZ" dirty="0" smtClean="0">
                <a:hlinkClick r:id="rId7"/>
              </a:rPr>
              <a:t>http://www.</a:t>
            </a:r>
            <a:r>
              <a:rPr lang="cs-CZ" dirty="0" err="1" smtClean="0">
                <a:hlinkClick r:id="rId7"/>
              </a:rPr>
              <a:t>flops.cz</a:t>
            </a:r>
            <a:r>
              <a:rPr lang="cs-CZ" dirty="0" smtClean="0">
                <a:hlinkClick r:id="rId7"/>
              </a:rPr>
              <a:t>/</a:t>
            </a:r>
            <a:r>
              <a:rPr lang="cs-CZ" dirty="0" err="1" smtClean="0">
                <a:hlinkClick r:id="rId7"/>
              </a:rPr>
              <a:t>zaklady</a:t>
            </a:r>
            <a:r>
              <a:rPr lang="cs-CZ" dirty="0" smtClean="0">
                <a:hlinkClick r:id="rId7"/>
              </a:rPr>
              <a:t>-</a:t>
            </a:r>
            <a:r>
              <a:rPr lang="cs-CZ" dirty="0" err="1" smtClean="0">
                <a:hlinkClick r:id="rId7"/>
              </a:rPr>
              <a:t>sifrovani</a:t>
            </a:r>
            <a:r>
              <a:rPr lang="cs-CZ" dirty="0" smtClean="0">
                <a:hlinkClick r:id="rId7"/>
              </a:rPr>
              <a:t>-</a:t>
            </a:r>
            <a:r>
              <a:rPr lang="cs-CZ" dirty="0" err="1" smtClean="0">
                <a:hlinkClick r:id="rId7"/>
              </a:rPr>
              <a:t>symetricka</a:t>
            </a:r>
            <a:r>
              <a:rPr lang="cs-CZ" dirty="0" smtClean="0">
                <a:hlinkClick r:id="rId7"/>
              </a:rPr>
              <a:t>-a-</a:t>
            </a:r>
            <a:r>
              <a:rPr lang="cs-CZ" dirty="0" err="1" smtClean="0">
                <a:hlinkClick r:id="rId7"/>
              </a:rPr>
              <a:t>asymetricka</a:t>
            </a:r>
            <a:r>
              <a:rPr lang="cs-CZ" dirty="0" smtClean="0">
                <a:hlinkClick r:id="rId7"/>
              </a:rPr>
              <a:t>-kryptografie</a:t>
            </a:r>
            <a:endParaRPr lang="cs-CZ" dirty="0" smtClean="0"/>
          </a:p>
          <a:p>
            <a:r>
              <a:rPr lang="cs-CZ" dirty="0" smtClean="0">
                <a:hlinkClick r:id="rId8"/>
              </a:rPr>
              <a:t>http://cs.wikipedia.org/wiki/Autentizace</a:t>
            </a:r>
            <a:endParaRPr lang="cs-CZ" dirty="0" smtClean="0"/>
          </a:p>
          <a:p>
            <a:r>
              <a:rPr lang="cs-CZ" dirty="0" smtClean="0">
                <a:hlinkClick r:id="rId9"/>
              </a:rPr>
              <a:t>http://www.</a:t>
            </a:r>
            <a:r>
              <a:rPr lang="cs-CZ" dirty="0" err="1" smtClean="0">
                <a:hlinkClick r:id="rId9"/>
              </a:rPr>
              <a:t>guardmyip.com</a:t>
            </a:r>
            <a:r>
              <a:rPr lang="cs-CZ" dirty="0" smtClean="0">
                <a:hlinkClick r:id="rId9"/>
              </a:rPr>
              <a:t>/</a:t>
            </a:r>
            <a:r>
              <a:rPr lang="cs-CZ" dirty="0" err="1" smtClean="0">
                <a:hlinkClick r:id="rId9"/>
              </a:rPr>
              <a:t>images</a:t>
            </a:r>
            <a:r>
              <a:rPr lang="cs-CZ" dirty="0" smtClean="0">
                <a:hlinkClick r:id="rId9"/>
              </a:rPr>
              <a:t>/</a:t>
            </a:r>
            <a:r>
              <a:rPr lang="cs-CZ" dirty="0" err="1" smtClean="0">
                <a:hlinkClick r:id="rId9"/>
              </a:rPr>
              <a:t>wireless</a:t>
            </a:r>
            <a:r>
              <a:rPr lang="cs-CZ" dirty="0" smtClean="0">
                <a:hlinkClick r:id="rId9"/>
              </a:rPr>
              <a:t>_security1.jpg</a:t>
            </a:r>
            <a:endParaRPr lang="cs-CZ" dirty="0" smtClean="0"/>
          </a:p>
          <a:p>
            <a:endParaRPr lang="cs-CZ" dirty="0" smtClean="0"/>
          </a:p>
          <a:p>
            <a:r>
              <a:rPr lang="cs-CZ" sz="1900" dirty="0" smtClean="0"/>
              <a:t>DOSTÁLEK, Libor, Marta VOHNOUTOVÁ a Miroslav KNOTEK. </a:t>
            </a:r>
            <a:r>
              <a:rPr lang="cs-CZ" sz="1900" i="1" dirty="0" smtClean="0"/>
              <a:t>Velký průvodce infrastrukturou PKI a technologií elektronického podpisu</a:t>
            </a:r>
            <a:r>
              <a:rPr lang="cs-CZ" sz="1900" dirty="0" smtClean="0"/>
              <a:t>. 2., </a:t>
            </a:r>
            <a:r>
              <a:rPr lang="cs-CZ" sz="1900" dirty="0" err="1" smtClean="0"/>
              <a:t>aktualiz</a:t>
            </a:r>
            <a:r>
              <a:rPr lang="cs-CZ" sz="1900" dirty="0" smtClean="0"/>
              <a:t>. </a:t>
            </a:r>
            <a:r>
              <a:rPr lang="cs-CZ" sz="1900" dirty="0" err="1" smtClean="0"/>
              <a:t>vyd</a:t>
            </a:r>
            <a:r>
              <a:rPr lang="cs-CZ" sz="1900" dirty="0" smtClean="0"/>
              <a:t>. Brno: </a:t>
            </a:r>
            <a:r>
              <a:rPr lang="cs-CZ" sz="1900" dirty="0" err="1" smtClean="0"/>
              <a:t>Computer</a:t>
            </a:r>
            <a:r>
              <a:rPr lang="cs-CZ" sz="1900" dirty="0" smtClean="0"/>
              <a:t> </a:t>
            </a:r>
            <a:r>
              <a:rPr lang="cs-CZ" sz="1900" dirty="0" err="1" smtClean="0"/>
              <a:t>Press</a:t>
            </a:r>
            <a:r>
              <a:rPr lang="cs-CZ" sz="1900" dirty="0" smtClean="0"/>
              <a:t>, 2009, 542 s. ISBN 978-80-251-2619-6.</a:t>
            </a:r>
          </a:p>
          <a:p>
            <a:endParaRPr lang="cs-CZ" dirty="0" smtClean="0"/>
          </a:p>
          <a:p>
            <a:endParaRPr lang="cs-CZ" dirty="0" smtClean="0"/>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15336033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b="1" dirty="0"/>
              <a:t>Kryptografie a bezpečnost </a:t>
            </a:r>
            <a:r>
              <a:rPr lang="cs-CZ" b="1" dirty="0" smtClean="0"/>
              <a:t>2</a:t>
            </a:r>
            <a:endParaRPr lang="cs-CZ" dirty="0"/>
          </a:p>
        </p:txBody>
      </p:sp>
    </p:spTree>
    <p:extLst>
      <p:ext uri="{BB962C8B-B14F-4D97-AF65-F5344CB8AC3E}">
        <p14:creationId xmlns:p14="http://schemas.microsoft.com/office/powerpoint/2010/main" val="23394267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Osnova</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cs-CZ" dirty="0" smtClean="0"/>
              <a:t>Základní pojmy</a:t>
            </a:r>
          </a:p>
          <a:p>
            <a:pPr marL="514350" indent="-514350">
              <a:buFont typeface="+mj-lt"/>
              <a:buAutoNum type="arabicPeriod"/>
            </a:pPr>
            <a:r>
              <a:rPr lang="cs-CZ" dirty="0" smtClean="0"/>
              <a:t>Bezpečnost sítí</a:t>
            </a:r>
          </a:p>
          <a:p>
            <a:pPr marL="514350" indent="-514350">
              <a:buFont typeface="+mj-lt"/>
              <a:buAutoNum type="arabicPeriod"/>
            </a:pPr>
            <a:r>
              <a:rPr lang="cs-CZ" dirty="0" smtClean="0"/>
              <a:t>Kryptografie</a:t>
            </a:r>
          </a:p>
          <a:p>
            <a:pPr marL="514350" indent="-514350">
              <a:buFont typeface="+mj-lt"/>
              <a:buAutoNum type="arabicPeriod"/>
            </a:pPr>
            <a:r>
              <a:rPr lang="cs-CZ" dirty="0" smtClean="0"/>
              <a:t>Autentizace</a:t>
            </a:r>
            <a:endParaRPr lang="en-US" dirty="0" smtClean="0"/>
          </a:p>
          <a:p>
            <a:pPr marL="514350" indent="-514350">
              <a:buFont typeface="+mj-lt"/>
              <a:buAutoNum type="arabicPeriod"/>
            </a:pPr>
            <a:r>
              <a:rPr lang="cs-CZ" dirty="0" smtClean="0"/>
              <a:t>Zálohování dat</a:t>
            </a:r>
          </a:p>
        </p:txBody>
      </p:sp>
    </p:spTree>
    <p:extLst>
      <p:ext uri="{BB962C8B-B14F-4D97-AF65-F5344CB8AC3E}">
        <p14:creationId xmlns:p14="http://schemas.microsoft.com/office/powerpoint/2010/main" val="9119464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Pomocné materiály</a:t>
            </a:r>
            <a:endParaRPr lang="cs-CZ" dirty="0"/>
          </a:p>
        </p:txBody>
      </p:sp>
      <p:sp>
        <p:nvSpPr>
          <p:cNvPr id="3" name="Content Placeholder 2"/>
          <p:cNvSpPr>
            <a:spLocks noGrp="1"/>
          </p:cNvSpPr>
          <p:nvPr>
            <p:ph idx="1"/>
          </p:nvPr>
        </p:nvSpPr>
        <p:spPr/>
        <p:txBody>
          <a:bodyPr/>
          <a:lstStyle/>
          <a:p>
            <a:r>
              <a:rPr lang="cs-CZ" dirty="0" smtClean="0">
                <a:hlinkClick r:id="rId2"/>
              </a:rPr>
              <a:t>http://www.fi.muni.cz/~xstehl2/SITMU/Home.html</a:t>
            </a:r>
            <a:r>
              <a:rPr lang="cs-CZ" dirty="0" smtClean="0"/>
              <a:t>.</a:t>
            </a:r>
          </a:p>
          <a:p>
            <a:pPr lvl="1"/>
            <a:r>
              <a:rPr lang="cs-CZ" dirty="0" smtClean="0"/>
              <a:t>Rozpracované materiály v rámci projektu SITMU.</a:t>
            </a:r>
          </a:p>
          <a:p>
            <a:r>
              <a:rPr lang="cs-CZ" dirty="0" smtClean="0">
                <a:hlinkClick r:id="rId3"/>
              </a:rPr>
              <a:t>http://frakira.fi.muni.cz/~izaak/PBIT/Kryptografie_a_bezpe%C4%8Dnost.html</a:t>
            </a:r>
            <a:r>
              <a:rPr lang="cs-CZ" dirty="0" smtClean="0"/>
              <a:t>.</a:t>
            </a:r>
          </a:p>
          <a:p>
            <a:pPr lvl="1"/>
            <a:r>
              <a:rPr lang="cs-CZ" dirty="0" smtClean="0"/>
              <a:t>Kapitola o bezpečnosti IT a kryptografii v rámci materiálů „Základy IT gramotnosti“.</a:t>
            </a:r>
            <a:endParaRPr lang="cs-CZ" dirty="0"/>
          </a:p>
        </p:txBody>
      </p:sp>
    </p:spTree>
    <p:extLst>
      <p:ext uri="{BB962C8B-B14F-4D97-AF65-F5344CB8AC3E}">
        <p14:creationId xmlns:p14="http://schemas.microsoft.com/office/powerpoint/2010/main" val="9349785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pojmy</a:t>
            </a:r>
            <a:endParaRPr lang="cs-CZ" dirty="0"/>
          </a:p>
        </p:txBody>
      </p:sp>
      <p:sp>
        <p:nvSpPr>
          <p:cNvPr id="3" name="Content Placeholder 2"/>
          <p:cNvSpPr>
            <a:spLocks noGrp="1"/>
          </p:cNvSpPr>
          <p:nvPr>
            <p:ph idx="1"/>
          </p:nvPr>
        </p:nvSpPr>
        <p:spPr/>
        <p:txBody>
          <a:bodyPr>
            <a:normAutofit fontScale="77500" lnSpcReduction="20000"/>
          </a:bodyPr>
          <a:lstStyle/>
          <a:p>
            <a:r>
              <a:rPr lang="cs-CZ" dirty="0" smtClean="0"/>
              <a:t>Informační soukromí</a:t>
            </a:r>
          </a:p>
          <a:p>
            <a:pPr lvl="1"/>
            <a:r>
              <a:rPr lang="cs-CZ" dirty="0" smtClean="0"/>
              <a:t>Možnost kontroly informací osobních dat a jiných citlivých informací.</a:t>
            </a:r>
          </a:p>
          <a:p>
            <a:r>
              <a:rPr lang="cs-CZ" dirty="0" smtClean="0"/>
              <a:t>Funkce zajišťující informační soukromí</a:t>
            </a:r>
          </a:p>
          <a:p>
            <a:pPr lvl="1"/>
            <a:r>
              <a:rPr lang="cs-CZ" i="1" dirty="0" smtClean="0"/>
              <a:t>Anonymita</a:t>
            </a:r>
            <a:r>
              <a:rPr lang="cs-CZ" dirty="0" smtClean="0"/>
              <a:t> - vlastnost systému, který zajišťuje možnost použití zdrojů nebo služeb bez zjištění identity uživatele tohoto systému.</a:t>
            </a:r>
          </a:p>
          <a:p>
            <a:pPr lvl="1"/>
            <a:r>
              <a:rPr lang="cs-CZ" i="1" dirty="0" smtClean="0"/>
              <a:t>Pseudonymita</a:t>
            </a:r>
            <a:r>
              <a:rPr lang="cs-CZ" dirty="0" smtClean="0"/>
              <a:t> - vlastnost systému, který zajišťuje možnost použití zdrojů nebo služeb bez zjištění identity uživatele tohoto systému tak, že uživatel je stále zodpovědný za toto použití.</a:t>
            </a:r>
          </a:p>
          <a:p>
            <a:pPr lvl="1"/>
            <a:r>
              <a:rPr lang="cs-CZ" i="1" dirty="0" smtClean="0"/>
              <a:t>Nespojitelnost</a:t>
            </a:r>
            <a:r>
              <a:rPr lang="cs-CZ" dirty="0" smtClean="0"/>
              <a:t> - vlastnost systému, který zajišťuje možnost opakovaného použití zdrojů nebo služeb s tím, že ostatní si tato použití nebudou schopni spojit.</a:t>
            </a:r>
          </a:p>
          <a:p>
            <a:pPr lvl="1"/>
            <a:r>
              <a:rPr lang="cs-CZ" i="1" dirty="0" smtClean="0"/>
              <a:t>Nepozorovatelnost</a:t>
            </a:r>
            <a:r>
              <a:rPr lang="cs-CZ" dirty="0" smtClean="0"/>
              <a:t> - vlastnost systému, který zajišťuje možnost použití zdrojů nebo služeb tak, že ostatní nemohou zpozorovat používání daného zdroje nebo služeb.</a:t>
            </a:r>
            <a:endParaRPr lang="cs-CZ" dirty="0"/>
          </a:p>
        </p:txBody>
      </p:sp>
    </p:spTree>
    <p:extLst>
      <p:ext uri="{BB962C8B-B14F-4D97-AF65-F5344CB8AC3E}">
        <p14:creationId xmlns:p14="http://schemas.microsoft.com/office/powerpoint/2010/main" val="371309492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Další bezpečnostní vlastnosti</a:t>
            </a:r>
            <a:endParaRPr lang="cs-CZ" dirty="0"/>
          </a:p>
        </p:txBody>
      </p:sp>
      <p:sp>
        <p:nvSpPr>
          <p:cNvPr id="3" name="Content Placeholder 2"/>
          <p:cNvSpPr>
            <a:spLocks noGrp="1"/>
          </p:cNvSpPr>
          <p:nvPr>
            <p:ph idx="1"/>
          </p:nvPr>
        </p:nvSpPr>
        <p:spPr/>
        <p:txBody>
          <a:bodyPr>
            <a:normAutofit fontScale="92500" lnSpcReduction="10000"/>
          </a:bodyPr>
          <a:lstStyle/>
          <a:p>
            <a:r>
              <a:rPr lang="cs-CZ" dirty="0" smtClean="0"/>
              <a:t>Identita</a:t>
            </a:r>
          </a:p>
          <a:p>
            <a:r>
              <a:rPr lang="cs-CZ" dirty="0" smtClean="0"/>
              <a:t>Autentizace</a:t>
            </a:r>
          </a:p>
          <a:p>
            <a:r>
              <a:rPr lang="cs-CZ" dirty="0" smtClean="0"/>
              <a:t>Identifikace</a:t>
            </a:r>
          </a:p>
          <a:p>
            <a:r>
              <a:rPr lang="cs-CZ" dirty="0" smtClean="0"/>
              <a:t>Autorizace</a:t>
            </a:r>
          </a:p>
          <a:p>
            <a:r>
              <a:rPr lang="cs-CZ" dirty="0" smtClean="0"/>
              <a:t>Důvěrnost</a:t>
            </a:r>
          </a:p>
          <a:p>
            <a:r>
              <a:rPr lang="cs-CZ" dirty="0" smtClean="0"/>
              <a:t>Integrita</a:t>
            </a:r>
          </a:p>
          <a:p>
            <a:r>
              <a:rPr lang="cs-CZ" dirty="0" smtClean="0"/>
              <a:t>Dostupnost</a:t>
            </a:r>
          </a:p>
          <a:p>
            <a:r>
              <a:rPr lang="cs-CZ" dirty="0" smtClean="0"/>
              <a:t>Nepopiratelnost</a:t>
            </a:r>
          </a:p>
          <a:p>
            <a:r>
              <a:rPr lang="cs-CZ" dirty="0" smtClean="0"/>
              <a:t>Účtování</a:t>
            </a:r>
          </a:p>
          <a:p>
            <a:r>
              <a:rPr lang="cs-CZ" dirty="0" smtClean="0"/>
              <a:t>…</a:t>
            </a:r>
            <a:endParaRPr lang="cs-CZ" dirty="0"/>
          </a:p>
        </p:txBody>
      </p:sp>
      <p:pic>
        <p:nvPicPr>
          <p:cNvPr id="1026" name="Picture 2" descr="http://booleanblackbelt.com/wp-content/uploads/2008/12/jit-talent-identifi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113" y="1988840"/>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35219" y="3454379"/>
            <a:ext cx="1741182" cy="246221"/>
          </a:xfrm>
          <a:prstGeom prst="rect">
            <a:avLst/>
          </a:prstGeom>
          <a:noFill/>
        </p:spPr>
        <p:txBody>
          <a:bodyPr wrap="none" rtlCol="0">
            <a:spAutoFit/>
          </a:bodyPr>
          <a:lstStyle/>
          <a:p>
            <a:r>
              <a:rPr lang="cs-CZ" sz="1000" dirty="0" smtClean="0"/>
              <a:t>http://booleanblackbelt.com/</a:t>
            </a:r>
            <a:endParaRPr lang="cs-CZ" sz="1000" dirty="0"/>
          </a:p>
        </p:txBody>
      </p:sp>
      <p:pic>
        <p:nvPicPr>
          <p:cNvPr id="1028" name="Picture 4" descr="http://us.123rf.com/400wm/400/400/lightwise/lightwise1206/lightwise120600010/13983375-data-security-and-computer-server-network-safety-with-a-protection-symbol-of-a-lock-with-a-keyhol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861048"/>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0598" y="5949280"/>
            <a:ext cx="1431802" cy="246221"/>
          </a:xfrm>
          <a:prstGeom prst="rect">
            <a:avLst/>
          </a:prstGeom>
          <a:noFill/>
        </p:spPr>
        <p:txBody>
          <a:bodyPr wrap="none" rtlCol="0">
            <a:spAutoFit/>
          </a:bodyPr>
          <a:lstStyle/>
          <a:p>
            <a:r>
              <a:rPr lang="cs-CZ" sz="1000" dirty="0" smtClean="0"/>
              <a:t>http://www.123rf.com/</a:t>
            </a:r>
            <a:endParaRPr lang="cs-CZ" sz="1000" dirty="0"/>
          </a:p>
        </p:txBody>
      </p:sp>
    </p:spTree>
    <p:extLst>
      <p:ext uri="{BB962C8B-B14F-4D97-AF65-F5344CB8AC3E}">
        <p14:creationId xmlns:p14="http://schemas.microsoft.com/office/powerpoint/2010/main" val="27346164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sítí</a:t>
            </a:r>
            <a:endParaRPr lang="cs-CZ" dirty="0"/>
          </a:p>
        </p:txBody>
      </p:sp>
      <p:sp>
        <p:nvSpPr>
          <p:cNvPr id="3" name="Content Placeholder 2"/>
          <p:cNvSpPr>
            <a:spLocks noGrp="1"/>
          </p:cNvSpPr>
          <p:nvPr>
            <p:ph idx="1"/>
          </p:nvPr>
        </p:nvSpPr>
        <p:spPr/>
        <p:txBody>
          <a:bodyPr/>
          <a:lstStyle/>
          <a:p>
            <a:r>
              <a:rPr lang="cs-CZ" dirty="0" smtClean="0"/>
              <a:t>Většina hrozeb příchází z Internetu.</a:t>
            </a:r>
          </a:p>
          <a:p>
            <a:r>
              <a:rPr lang="cs-CZ" dirty="0" smtClean="0"/>
              <a:t>Většina počítačů je připojena do Internetu.</a:t>
            </a:r>
          </a:p>
          <a:p>
            <a:r>
              <a:rPr lang="cs-CZ" dirty="0" smtClean="0"/>
              <a:t>Žádný počítač připojený do Internetu není 100</a:t>
            </a:r>
            <a:r>
              <a:rPr lang="en-US" dirty="0" smtClean="0"/>
              <a:t>%</a:t>
            </a:r>
            <a:r>
              <a:rPr lang="cs-CZ" dirty="0"/>
              <a:t> </a:t>
            </a:r>
            <a:r>
              <a:rPr lang="cs-CZ" dirty="0" smtClean="0"/>
              <a:t>bezpečný!</a:t>
            </a:r>
          </a:p>
          <a:p>
            <a:r>
              <a:rPr lang="cs-CZ" dirty="0" smtClean="0"/>
              <a:t>Je nuté zajistit alespoň </a:t>
            </a:r>
            <a:r>
              <a:rPr lang="cs-CZ" i="1" dirty="0" smtClean="0"/>
              <a:t>relativně</a:t>
            </a:r>
            <a:r>
              <a:rPr lang="cs-CZ" dirty="0" smtClean="0"/>
              <a:t> bezpečné připojení do Internetu.</a:t>
            </a:r>
          </a:p>
        </p:txBody>
      </p:sp>
    </p:spTree>
    <p:extLst>
      <p:ext uri="{BB962C8B-B14F-4D97-AF65-F5344CB8AC3E}">
        <p14:creationId xmlns:p14="http://schemas.microsoft.com/office/powerpoint/2010/main" val="35164843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předpoklady</a:t>
            </a:r>
            <a:endParaRPr lang="cs-CZ" dirty="0"/>
          </a:p>
        </p:txBody>
      </p:sp>
      <p:sp>
        <p:nvSpPr>
          <p:cNvPr id="3" name="Content Placeholder 2"/>
          <p:cNvSpPr>
            <a:spLocks noGrp="1"/>
          </p:cNvSpPr>
          <p:nvPr>
            <p:ph idx="1"/>
          </p:nvPr>
        </p:nvSpPr>
        <p:spPr/>
        <p:txBody>
          <a:bodyPr>
            <a:normAutofit lnSpcReduction="10000"/>
          </a:bodyPr>
          <a:lstStyle/>
          <a:p>
            <a:r>
              <a:rPr lang="cs-CZ" dirty="0" smtClean="0"/>
              <a:t>Použití těchto nástrojů:</a:t>
            </a:r>
          </a:p>
          <a:p>
            <a:pPr lvl="1"/>
            <a:r>
              <a:rPr lang="cs-CZ" dirty="0" smtClean="0"/>
              <a:t>Antivir.</a:t>
            </a:r>
          </a:p>
          <a:p>
            <a:pPr lvl="1"/>
            <a:r>
              <a:rPr lang="cs-CZ" dirty="0" smtClean="0"/>
              <a:t>Antispyware.</a:t>
            </a:r>
          </a:p>
          <a:p>
            <a:pPr lvl="1"/>
            <a:r>
              <a:rPr lang="cs-CZ" dirty="0" smtClean="0"/>
              <a:t>Firewall.</a:t>
            </a:r>
            <a:endParaRPr lang="en-US" dirty="0" smtClean="0"/>
          </a:p>
          <a:p>
            <a:pPr lvl="1"/>
            <a:r>
              <a:rPr lang="cs-CZ" dirty="0" smtClean="0"/>
              <a:t>Udržování operačního systému a dalších programů v aktuálním stavu.</a:t>
            </a:r>
          </a:p>
          <a:p>
            <a:pPr lvl="1"/>
            <a:r>
              <a:rPr lang="cs-CZ" dirty="0" smtClean="0"/>
              <a:t>Použití běžných uživatelských účtu – nikoli správcovských.</a:t>
            </a:r>
          </a:p>
          <a:p>
            <a:r>
              <a:rPr lang="cs-CZ" dirty="0" smtClean="0"/>
              <a:t>Důležité je správné a odpovědné chování při prohlížení webu či používání e-mailu.</a:t>
            </a:r>
            <a:endParaRPr lang="cs-CZ" dirty="0"/>
          </a:p>
        </p:txBody>
      </p:sp>
    </p:spTree>
    <p:extLst>
      <p:ext uri="{BB962C8B-B14F-4D97-AF65-F5344CB8AC3E}">
        <p14:creationId xmlns:p14="http://schemas.microsoft.com/office/powerpoint/2010/main" val="26228078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Viry</a:t>
            </a:r>
            <a:endParaRPr lang="cs-CZ" dirty="0"/>
          </a:p>
        </p:txBody>
      </p:sp>
      <p:sp>
        <p:nvSpPr>
          <p:cNvPr id="3" name="Content Placeholder 2"/>
          <p:cNvSpPr>
            <a:spLocks noGrp="1"/>
          </p:cNvSpPr>
          <p:nvPr>
            <p:ph idx="1"/>
          </p:nvPr>
        </p:nvSpPr>
        <p:spPr/>
        <p:txBody>
          <a:bodyPr>
            <a:normAutofit/>
          </a:bodyPr>
          <a:lstStyle/>
          <a:p>
            <a:r>
              <a:rPr lang="cs-CZ" dirty="0" smtClean="0"/>
              <a:t>Počítačový program, který se šíří tím, že vytváří kopie sebe sama.</a:t>
            </a:r>
          </a:p>
          <a:p>
            <a:r>
              <a:rPr lang="cs-CZ" dirty="0" smtClean="0"/>
              <a:t>Sofistikované viry umí mutovat a tím znesnadnit svoji detekci antivirovým programem.</a:t>
            </a:r>
          </a:p>
          <a:p>
            <a:r>
              <a:rPr lang="cs-CZ" dirty="0" smtClean="0"/>
              <a:t>Druhy virů</a:t>
            </a:r>
          </a:p>
          <a:p>
            <a:pPr lvl="1"/>
            <a:r>
              <a:rPr lang="cs-CZ" dirty="0" smtClean="0"/>
              <a:t>Viry.</a:t>
            </a:r>
          </a:p>
          <a:p>
            <a:pPr lvl="1"/>
            <a:r>
              <a:rPr lang="cs-CZ" dirty="0" smtClean="0"/>
              <a:t>Červy.</a:t>
            </a:r>
          </a:p>
          <a:p>
            <a:pPr lvl="1"/>
            <a:r>
              <a:rPr lang="cs-CZ" dirty="0" smtClean="0"/>
              <a:t>Trojští koně.</a:t>
            </a:r>
            <a:endParaRPr lang="cs-CZ" dirty="0"/>
          </a:p>
        </p:txBody>
      </p:sp>
    </p:spTree>
    <p:extLst>
      <p:ext uri="{BB962C8B-B14F-4D97-AF65-F5344CB8AC3E}">
        <p14:creationId xmlns:p14="http://schemas.microsoft.com/office/powerpoint/2010/main" val="106874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Porušování autorského práva</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Jakýkoliv neoprávněný zásah do autorských práv nebo vědomé jednání toto umožňující</a:t>
            </a:r>
          </a:p>
          <a:p>
            <a:r>
              <a:rPr lang="cs-CZ" dirty="0" smtClean="0"/>
              <a:t>Využití pojmu „pirátství“</a:t>
            </a:r>
          </a:p>
          <a:p>
            <a:pPr lvl="1"/>
            <a:r>
              <a:rPr lang="cs-CZ" dirty="0" smtClean="0"/>
              <a:t>Vznik z rozhlasového vysílání z lodí kotvících v mezinárodních vodách (rádio Merkur – 1958 – vysílání hudební </a:t>
            </a:r>
            <a:r>
              <a:rPr lang="cs-CZ" dirty="0"/>
              <a:t>autorská díla z lodí kotvících </a:t>
            </a:r>
            <a:r>
              <a:rPr lang="cs-CZ" dirty="0" smtClean="0"/>
              <a:t>v </a:t>
            </a:r>
            <a:r>
              <a:rPr lang="cs-CZ" dirty="0"/>
              <a:t>mezinárodních vodách, aby se tak vyhnuly povinnostem vyplývajícím z právních předpisů dané </a:t>
            </a:r>
            <a:r>
              <a:rPr lang="cs-CZ" dirty="0" smtClean="0"/>
              <a:t>země). </a:t>
            </a:r>
          </a:p>
          <a:p>
            <a:pPr lvl="1"/>
            <a:r>
              <a:rPr lang="cs-CZ" dirty="0" smtClean="0"/>
              <a:t>Filmové, hudební, softwarové, …</a:t>
            </a:r>
          </a:p>
          <a:p>
            <a:pPr lvl="1"/>
            <a:endParaRPr lang="cs-CZ" dirty="0" smtClean="0"/>
          </a:p>
          <a:p>
            <a:r>
              <a:rPr lang="cs-CZ" dirty="0" smtClean="0"/>
              <a:t>Vypalování, kopírování, internetové pirátství</a:t>
            </a:r>
            <a:endParaRPr lang="cs-CZ" dirty="0"/>
          </a:p>
        </p:txBody>
      </p:sp>
    </p:spTree>
    <p:extLst>
      <p:ext uri="{BB962C8B-B14F-4D97-AF65-F5344CB8AC3E}">
        <p14:creationId xmlns:p14="http://schemas.microsoft.com/office/powerpoint/2010/main" val="15126573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a:t>
            </a:r>
            <a:endParaRPr lang="cs-CZ" dirty="0"/>
          </a:p>
        </p:txBody>
      </p:sp>
      <p:sp>
        <p:nvSpPr>
          <p:cNvPr id="3" name="Content Placeholder 2"/>
          <p:cNvSpPr>
            <a:spLocks noGrp="1"/>
          </p:cNvSpPr>
          <p:nvPr>
            <p:ph idx="1"/>
          </p:nvPr>
        </p:nvSpPr>
        <p:spPr/>
        <p:txBody>
          <a:bodyPr/>
          <a:lstStyle/>
          <a:p>
            <a:r>
              <a:rPr lang="cs-CZ" dirty="0" smtClean="0"/>
              <a:t>Detekují a pomáhají odstranit počítačové viry.</a:t>
            </a:r>
          </a:p>
          <a:p>
            <a:r>
              <a:rPr lang="cs-CZ" dirty="0" smtClean="0"/>
              <a:t>Útočníci jsou vždy o krok napřed, přesto je </a:t>
            </a:r>
            <a:r>
              <a:rPr lang="cs-CZ" b="1" dirty="0" smtClean="0"/>
              <a:t>pravidelně aktualizovaný</a:t>
            </a:r>
            <a:r>
              <a:rPr lang="cs-CZ" dirty="0"/>
              <a:t> </a:t>
            </a:r>
            <a:r>
              <a:rPr lang="cs-CZ" dirty="0" smtClean="0"/>
              <a:t>antivirový program základním předpokladem počítačové bezpečnosti.</a:t>
            </a:r>
            <a:endParaRPr lang="cs-CZ" dirty="0"/>
          </a:p>
        </p:txBody>
      </p:sp>
      <p:pic>
        <p:nvPicPr>
          <p:cNvPr id="1026" name="Picture 2" descr="http://www.megaleecher.net/uploads/avast-5-virus-al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305277"/>
            <a:ext cx="405673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0221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II</a:t>
            </a:r>
            <a:endParaRPr lang="cs-CZ" dirty="0"/>
          </a:p>
        </p:txBody>
      </p:sp>
      <p:sp>
        <p:nvSpPr>
          <p:cNvPr id="3" name="Content Placeholder 2"/>
          <p:cNvSpPr>
            <a:spLocks noGrp="1"/>
          </p:cNvSpPr>
          <p:nvPr>
            <p:ph idx="1"/>
          </p:nvPr>
        </p:nvSpPr>
        <p:spPr/>
        <p:txBody>
          <a:bodyPr/>
          <a:lstStyle/>
          <a:p>
            <a:r>
              <a:rPr lang="cs-CZ" dirty="0" smtClean="0"/>
              <a:t>Antivirový program je nutné udržovat </a:t>
            </a:r>
            <a:r>
              <a:rPr lang="cs-CZ" b="1" dirty="0" smtClean="0"/>
              <a:t>aktuální</a:t>
            </a:r>
            <a:r>
              <a:rPr lang="cs-CZ" dirty="0" smtClean="0"/>
              <a:t>.</a:t>
            </a:r>
          </a:p>
          <a:p>
            <a:r>
              <a:rPr lang="cs-CZ" dirty="0" smtClean="0"/>
              <a:t>Volně dostupné antiviry:</a:t>
            </a:r>
          </a:p>
          <a:p>
            <a:pPr lvl="1"/>
            <a:r>
              <a:rPr lang="cs-CZ" dirty="0" smtClean="0"/>
              <a:t>Avast Home Edition.</a:t>
            </a:r>
          </a:p>
          <a:p>
            <a:pPr lvl="1"/>
            <a:r>
              <a:rPr lang="cs-CZ" dirty="0" smtClean="0"/>
              <a:t>AVG Antivirus Free.</a:t>
            </a:r>
          </a:p>
          <a:p>
            <a:pPr lvl="1"/>
            <a:r>
              <a:rPr lang="cs-CZ" dirty="0" smtClean="0"/>
              <a:t>…</a:t>
            </a:r>
          </a:p>
        </p:txBody>
      </p:sp>
    </p:spTree>
    <p:extLst>
      <p:ext uri="{BB962C8B-B14F-4D97-AF65-F5344CB8AC3E}">
        <p14:creationId xmlns:p14="http://schemas.microsoft.com/office/powerpoint/2010/main" val="37024885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Spyware</a:t>
            </a:r>
            <a:endParaRPr lang="cs-CZ" dirty="0"/>
          </a:p>
        </p:txBody>
      </p:sp>
      <p:sp>
        <p:nvSpPr>
          <p:cNvPr id="3" name="Content Placeholder 2"/>
          <p:cNvSpPr>
            <a:spLocks noGrp="1"/>
          </p:cNvSpPr>
          <p:nvPr>
            <p:ph idx="1"/>
          </p:nvPr>
        </p:nvSpPr>
        <p:spPr/>
        <p:txBody>
          <a:bodyPr/>
          <a:lstStyle/>
          <a:p>
            <a:r>
              <a:rPr lang="cs-CZ" dirty="0" smtClean="0"/>
              <a:t>Sleduje online chování a sbírá informace.</a:t>
            </a:r>
          </a:p>
          <a:p>
            <a:r>
              <a:rPr lang="cs-CZ" dirty="0" smtClean="0"/>
              <a:t>Mění nastavení počítače.</a:t>
            </a:r>
          </a:p>
          <a:p>
            <a:r>
              <a:rPr lang="cs-CZ" dirty="0" smtClean="0"/>
              <a:t>Odesílá data z počítače bez vědomí uživatele.</a:t>
            </a:r>
          </a:p>
          <a:p>
            <a:r>
              <a:rPr lang="cs-CZ" dirty="0" smtClean="0"/>
              <a:t>Adware</a:t>
            </a:r>
          </a:p>
          <a:p>
            <a:pPr lvl="1"/>
            <a:r>
              <a:rPr lang="cs-CZ" dirty="0" smtClean="0"/>
              <a:t>Cílem je stahovat a zobrazovat uživateli reklamy.</a:t>
            </a:r>
          </a:p>
          <a:p>
            <a:pPr lvl="1"/>
            <a:r>
              <a:rPr lang="cs-CZ" dirty="0" smtClean="0"/>
              <a:t>Ne vždy je škodlivý – např. alternativa k placení.</a:t>
            </a:r>
            <a:endParaRPr lang="cs-CZ" dirty="0"/>
          </a:p>
        </p:txBody>
      </p:sp>
    </p:spTree>
    <p:extLst>
      <p:ext uri="{BB962C8B-B14F-4D97-AF65-F5344CB8AC3E}">
        <p14:creationId xmlns:p14="http://schemas.microsoft.com/office/powerpoint/2010/main" val="23405977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Antispyware</a:t>
            </a:r>
            <a:endParaRPr lang="cs-CZ" dirty="0"/>
          </a:p>
        </p:txBody>
      </p:sp>
      <p:sp>
        <p:nvSpPr>
          <p:cNvPr id="3" name="Content Placeholder 2"/>
          <p:cNvSpPr>
            <a:spLocks noGrp="1"/>
          </p:cNvSpPr>
          <p:nvPr>
            <p:ph idx="1"/>
          </p:nvPr>
        </p:nvSpPr>
        <p:spPr/>
        <p:txBody>
          <a:bodyPr/>
          <a:lstStyle/>
          <a:p>
            <a:r>
              <a:rPr lang="cs-CZ" dirty="0" smtClean="0"/>
              <a:t>Blokuje nebo odstraňuje spyware stažený do počítače bez vědomí uživatele.</a:t>
            </a:r>
          </a:p>
          <a:p>
            <a:r>
              <a:rPr lang="cs-CZ" dirty="0" smtClean="0"/>
              <a:t>Spybot – search </a:t>
            </a:r>
            <a:r>
              <a:rPr lang="en-US" dirty="0" smtClean="0"/>
              <a:t>&amp; destroy.</a:t>
            </a:r>
          </a:p>
          <a:p>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647" y="3303676"/>
            <a:ext cx="4908633" cy="337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654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a:t>
            </a:r>
            <a:endParaRPr lang="cs-CZ" dirty="0"/>
          </a:p>
        </p:txBody>
      </p:sp>
      <p:sp>
        <p:nvSpPr>
          <p:cNvPr id="3" name="Content Placeholder 2"/>
          <p:cNvSpPr>
            <a:spLocks noGrp="1"/>
          </p:cNvSpPr>
          <p:nvPr>
            <p:ph idx="1"/>
          </p:nvPr>
        </p:nvSpPr>
        <p:spPr/>
        <p:txBody>
          <a:bodyPr/>
          <a:lstStyle/>
          <a:p>
            <a:r>
              <a:rPr lang="cs-CZ" dirty="0" smtClean="0"/>
              <a:t>Slouží k řízení </a:t>
            </a:r>
            <a:r>
              <a:rPr lang="cs-CZ" dirty="0"/>
              <a:t>a zabezpečování síťového provozu mezi sítěmi s různou úrovní důvěryhodnosti a </a:t>
            </a:r>
            <a:r>
              <a:rPr lang="cs-CZ" dirty="0" smtClean="0"/>
              <a:t>zabezpečení.</a:t>
            </a:r>
            <a:endParaRPr lang="cs-CZ" dirty="0"/>
          </a:p>
        </p:txBody>
      </p:sp>
      <p:pic>
        <p:nvPicPr>
          <p:cNvPr id="1028" name="Picture 4" descr="Soubor:Firew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284984"/>
            <a:ext cx="5328592" cy="292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747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916832"/>
            <a:ext cx="5448285" cy="4608512"/>
          </a:xfrm>
        </p:spPr>
      </p:pic>
    </p:spTree>
    <p:extLst>
      <p:ext uri="{BB962C8B-B14F-4D97-AF65-F5344CB8AC3E}">
        <p14:creationId xmlns:p14="http://schemas.microsoft.com/office/powerpoint/2010/main" val="157045307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Aktualizace operačního systému</a:t>
            </a:r>
            <a:br>
              <a:rPr lang="cs-CZ" dirty="0" smtClean="0"/>
            </a:br>
            <a:r>
              <a:rPr lang="cs-CZ" dirty="0" smtClean="0"/>
              <a:t>a software</a:t>
            </a:r>
            <a:endParaRPr lang="cs-CZ" dirty="0"/>
          </a:p>
        </p:txBody>
      </p:sp>
      <p:sp>
        <p:nvSpPr>
          <p:cNvPr id="3" name="Content Placeholder 2"/>
          <p:cNvSpPr>
            <a:spLocks noGrp="1"/>
          </p:cNvSpPr>
          <p:nvPr>
            <p:ph idx="1"/>
          </p:nvPr>
        </p:nvSpPr>
        <p:spPr/>
        <p:txBody>
          <a:bodyPr>
            <a:normAutofit/>
          </a:bodyPr>
          <a:lstStyle/>
          <a:p>
            <a:r>
              <a:rPr lang="cs-CZ" dirty="0" smtClean="0"/>
              <a:t>Bezpečnostní díry jsou často terčem pro počítačové viry a hackery.</a:t>
            </a:r>
          </a:p>
          <a:p>
            <a:r>
              <a:rPr lang="cs-CZ" dirty="0" smtClean="0"/>
              <a:t>Udržujte Vaše programy </a:t>
            </a:r>
            <a:r>
              <a:rPr lang="cs-CZ" b="1" dirty="0" smtClean="0"/>
              <a:t>aktuální</a:t>
            </a:r>
            <a:r>
              <a:rPr lang="cs-CZ" dirty="0" smtClean="0"/>
              <a:t>!</a:t>
            </a:r>
          </a:p>
          <a:p>
            <a:pPr lvl="1"/>
            <a:r>
              <a:rPr lang="cs-CZ" dirty="0" smtClean="0"/>
              <a:t>Operační systém.</a:t>
            </a:r>
          </a:p>
          <a:p>
            <a:pPr lvl="1"/>
            <a:r>
              <a:rPr lang="cs-CZ" dirty="0" smtClean="0"/>
              <a:t>Internetový prohlížeč.</a:t>
            </a:r>
          </a:p>
          <a:p>
            <a:pPr lvl="1"/>
            <a:r>
              <a:rPr lang="cs-CZ" dirty="0" smtClean="0"/>
              <a:t>Další software.</a:t>
            </a:r>
          </a:p>
          <a:p>
            <a:r>
              <a:rPr lang="cs-CZ" dirty="0" smtClean="0"/>
              <a:t>Aktualizujte pravidelně.</a:t>
            </a:r>
          </a:p>
          <a:p>
            <a:pPr lvl="1"/>
            <a:r>
              <a:rPr lang="cs-CZ" dirty="0" smtClean="0"/>
              <a:t>Je vhodné nechat software aktualizovat automaticky.</a:t>
            </a:r>
            <a:endParaRPr lang="cs-CZ" dirty="0"/>
          </a:p>
        </p:txBody>
      </p:sp>
    </p:spTree>
    <p:extLst>
      <p:ext uri="{BB962C8B-B14F-4D97-AF65-F5344CB8AC3E}">
        <p14:creationId xmlns:p14="http://schemas.microsoft.com/office/powerpoint/2010/main" val="374942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Automatické aktualizace ve Windows </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988840"/>
            <a:ext cx="6503357" cy="4062055"/>
          </a:xfrm>
        </p:spPr>
      </p:pic>
    </p:spTree>
    <p:extLst>
      <p:ext uri="{BB962C8B-B14F-4D97-AF65-F5344CB8AC3E}">
        <p14:creationId xmlns:p14="http://schemas.microsoft.com/office/powerpoint/2010/main" val="743327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Použití běžných uživatelských účtů</a:t>
            </a:r>
            <a:endParaRPr lang="cs-CZ" dirty="0"/>
          </a:p>
        </p:txBody>
      </p:sp>
      <p:sp>
        <p:nvSpPr>
          <p:cNvPr id="3" name="Content Placeholder 2"/>
          <p:cNvSpPr>
            <a:spLocks noGrp="1"/>
          </p:cNvSpPr>
          <p:nvPr>
            <p:ph idx="1"/>
          </p:nvPr>
        </p:nvSpPr>
        <p:spPr/>
        <p:txBody>
          <a:bodyPr/>
          <a:lstStyle/>
          <a:p>
            <a:r>
              <a:rPr lang="cs-CZ" dirty="0" smtClean="0"/>
              <a:t>Zabraňuje provádět změny, které mají vliv na všechny uživatele počítače.</a:t>
            </a:r>
          </a:p>
          <a:p>
            <a:pPr marL="0" indent="0">
              <a:buNone/>
            </a:pPr>
            <a:r>
              <a:rPr lang="cs-CZ" dirty="0" smtClean="0"/>
              <a:t>ALE navíc:</a:t>
            </a:r>
          </a:p>
          <a:p>
            <a:r>
              <a:rPr lang="cs-CZ" dirty="0" smtClean="0"/>
              <a:t>Zabraňuje či omezuje provádět změny škodlivému software.</a:t>
            </a:r>
            <a:endParaRPr lang="cs-CZ" dirty="0"/>
          </a:p>
        </p:txBody>
      </p:sp>
    </p:spTree>
    <p:extLst>
      <p:ext uri="{BB962C8B-B14F-4D97-AF65-F5344CB8AC3E}">
        <p14:creationId xmlns:p14="http://schemas.microsoft.com/office/powerpoint/2010/main" val="31228035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Ztráta soukromí na Internetu</a:t>
            </a:r>
            <a:endParaRPr lang="cs-CZ" dirty="0"/>
          </a:p>
        </p:txBody>
      </p:sp>
      <p:sp>
        <p:nvSpPr>
          <p:cNvPr id="3" name="Content Placeholder 2"/>
          <p:cNvSpPr>
            <a:spLocks noGrp="1"/>
          </p:cNvSpPr>
          <p:nvPr>
            <p:ph idx="1"/>
          </p:nvPr>
        </p:nvSpPr>
        <p:spPr/>
        <p:txBody>
          <a:bodyPr/>
          <a:lstStyle/>
          <a:p>
            <a:r>
              <a:rPr lang="cs-CZ" dirty="0" smtClean="0"/>
              <a:t>Co jednou dáme Internetu k dispozici již „nejde smazat“.</a:t>
            </a:r>
          </a:p>
          <a:p>
            <a:r>
              <a:rPr lang="cs-CZ" dirty="0" smtClean="0"/>
              <a:t>Uživatelé si neuvědomují, kolik informací je o nich na Internetu dostupných.</a:t>
            </a:r>
          </a:p>
          <a:p>
            <a:r>
              <a:rPr lang="cs-CZ" dirty="0" smtClean="0"/>
              <a:t>Profilování pomocí Googlu.</a:t>
            </a:r>
          </a:p>
          <a:p>
            <a:r>
              <a:rPr lang="cs-CZ" dirty="0" smtClean="0"/>
              <a:t>Veřejně dostupné fotografie.</a:t>
            </a:r>
          </a:p>
          <a:p>
            <a:r>
              <a:rPr lang="cs-CZ" dirty="0" smtClean="0"/>
              <a:t>Informace v profilech Skype, ICQ, Facebook…</a:t>
            </a:r>
          </a:p>
          <a:p>
            <a:r>
              <a:rPr lang="cs-CZ" dirty="0" smtClean="0"/>
              <a:t>Falešné profily na Facebooku.</a:t>
            </a:r>
          </a:p>
        </p:txBody>
      </p:sp>
    </p:spTree>
    <p:extLst>
      <p:ext uri="{BB962C8B-B14F-4D97-AF65-F5344CB8AC3E}">
        <p14:creationId xmlns:p14="http://schemas.microsoft.com/office/powerpoint/2010/main" val="646515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Internetové pirátství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Zisk většinou jen provozovatelé pirátských serverů (reklama)</a:t>
            </a:r>
          </a:p>
          <a:p>
            <a:endParaRPr lang="cs-CZ" dirty="0" smtClean="0"/>
          </a:p>
          <a:p>
            <a:r>
              <a:rPr lang="cs-CZ" dirty="0" smtClean="0"/>
              <a:t>Peer-to-peer sítě (</a:t>
            </a:r>
            <a:r>
              <a:rPr lang="cs-CZ" dirty="0" err="1" smtClean="0"/>
              <a:t>BitTorrent</a:t>
            </a:r>
            <a:r>
              <a:rPr lang="cs-CZ" dirty="0" smtClean="0"/>
              <a:t>)</a:t>
            </a:r>
          </a:p>
          <a:p>
            <a:r>
              <a:rPr lang="cs-CZ" dirty="0" err="1" smtClean="0"/>
              <a:t>Upload</a:t>
            </a:r>
            <a:r>
              <a:rPr lang="cs-CZ" dirty="0" smtClean="0"/>
              <a:t> – </a:t>
            </a:r>
            <a:r>
              <a:rPr lang="cs-CZ" dirty="0" err="1" smtClean="0"/>
              <a:t>download</a:t>
            </a:r>
            <a:r>
              <a:rPr lang="cs-CZ" dirty="0" smtClean="0"/>
              <a:t> služby (</a:t>
            </a:r>
            <a:r>
              <a:rPr lang="cs-CZ" dirty="0" err="1" smtClean="0"/>
              <a:t>filehosting</a:t>
            </a:r>
            <a:r>
              <a:rPr lang="cs-CZ" dirty="0" smtClean="0"/>
              <a:t>, např. </a:t>
            </a:r>
            <a:r>
              <a:rPr lang="cs-CZ" dirty="0" err="1" smtClean="0"/>
              <a:t>uloz.to</a:t>
            </a:r>
            <a:r>
              <a:rPr lang="cs-CZ" dirty="0" smtClean="0"/>
              <a:t>)</a:t>
            </a:r>
          </a:p>
          <a:p>
            <a:r>
              <a:rPr lang="cs-CZ" dirty="0" smtClean="0"/>
              <a:t>Soukromé </a:t>
            </a:r>
            <a:r>
              <a:rPr lang="cs-CZ" dirty="0" err="1" smtClean="0"/>
              <a:t>ftp</a:t>
            </a:r>
            <a:r>
              <a:rPr lang="cs-CZ" dirty="0" smtClean="0"/>
              <a:t> servery</a:t>
            </a:r>
          </a:p>
          <a:p>
            <a:r>
              <a:rPr lang="cs-CZ" dirty="0" err="1" smtClean="0"/>
              <a:t>Streaming</a:t>
            </a:r>
            <a:r>
              <a:rPr lang="cs-CZ" dirty="0" smtClean="0"/>
              <a:t> online</a:t>
            </a:r>
          </a:p>
          <a:p>
            <a:r>
              <a:rPr lang="cs-CZ" dirty="0" smtClean="0"/>
              <a:t>Linky na nelegální obsah</a:t>
            </a:r>
          </a:p>
          <a:p>
            <a:pPr lvl="1"/>
            <a:r>
              <a:rPr lang="cs-CZ" dirty="0" smtClean="0"/>
              <a:t>Rozlišení aktivních a neaktivních a </a:t>
            </a:r>
            <a:r>
              <a:rPr lang="cs-CZ" dirty="0" err="1" smtClean="0"/>
              <a:t>embedded</a:t>
            </a:r>
            <a:r>
              <a:rPr lang="cs-CZ" dirty="0" smtClean="0"/>
              <a:t> </a:t>
            </a:r>
          </a:p>
          <a:p>
            <a:pPr lvl="1"/>
            <a:r>
              <a:rPr lang="cs-CZ" dirty="0" smtClean="0"/>
              <a:t>„Spoluodpovědnost“ za škodu</a:t>
            </a:r>
          </a:p>
          <a:p>
            <a:r>
              <a:rPr lang="cs-CZ" dirty="0" smtClean="0"/>
              <a:t>Prodej na nosičích, …</a:t>
            </a:r>
          </a:p>
          <a:p>
            <a:endParaRPr lang="cs-CZ" dirty="0" smtClean="0"/>
          </a:p>
          <a:p>
            <a:endParaRPr lang="cs-CZ" dirty="0"/>
          </a:p>
        </p:txBody>
      </p:sp>
    </p:spTree>
    <p:extLst>
      <p:ext uri="{BB962C8B-B14F-4D97-AF65-F5344CB8AC3E}">
        <p14:creationId xmlns:p14="http://schemas.microsoft.com/office/powerpoint/2010/main" val="253837314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a:t>
            </a:r>
            <a:endParaRPr lang="cs-CZ" dirty="0"/>
          </a:p>
        </p:txBody>
      </p:sp>
      <p:sp>
        <p:nvSpPr>
          <p:cNvPr id="3" name="Content Placeholder 2"/>
          <p:cNvSpPr>
            <a:spLocks noGrp="1"/>
          </p:cNvSpPr>
          <p:nvPr>
            <p:ph idx="1"/>
          </p:nvPr>
        </p:nvSpPr>
        <p:spPr/>
        <p:txBody>
          <a:bodyPr/>
          <a:lstStyle/>
          <a:p>
            <a:r>
              <a:rPr lang="cs-CZ" dirty="0" smtClean="0"/>
              <a:t>HTTPS – zajišťuje šifrování obsahu.</a:t>
            </a:r>
          </a:p>
          <a:p>
            <a:endParaRPr lang="cs-C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780928"/>
            <a:ext cx="6255638" cy="3461210"/>
          </a:xfrm>
          <a:prstGeom prst="rect">
            <a:avLst/>
          </a:prstGeom>
        </p:spPr>
      </p:pic>
    </p:spTree>
    <p:extLst>
      <p:ext uri="{BB962C8B-B14F-4D97-AF65-F5344CB8AC3E}">
        <p14:creationId xmlns:p14="http://schemas.microsoft.com/office/powerpoint/2010/main" val="4182804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II</a:t>
            </a:r>
            <a:endParaRPr lang="cs-CZ" dirty="0"/>
          </a:p>
        </p:txBody>
      </p:sp>
      <p:sp>
        <p:nvSpPr>
          <p:cNvPr id="3" name="Content Placeholder 2"/>
          <p:cNvSpPr>
            <a:spLocks noGrp="1"/>
          </p:cNvSpPr>
          <p:nvPr>
            <p:ph idx="1"/>
          </p:nvPr>
        </p:nvSpPr>
        <p:spPr/>
        <p:txBody>
          <a:bodyPr/>
          <a:lstStyle/>
          <a:p>
            <a:r>
              <a:rPr lang="cs-CZ" dirty="0" smtClean="0"/>
              <a:t>HTTPS – bez důvěryhodného certifikátu.</a:t>
            </a:r>
          </a:p>
          <a:p>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852935"/>
            <a:ext cx="4464496" cy="380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023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a:t>
            </a:r>
            <a:endParaRPr lang="cs-CZ" dirty="0"/>
          </a:p>
        </p:txBody>
      </p:sp>
      <p:sp>
        <p:nvSpPr>
          <p:cNvPr id="3" name="Content Placeholder 2"/>
          <p:cNvSpPr>
            <a:spLocks noGrp="1"/>
          </p:cNvSpPr>
          <p:nvPr>
            <p:ph idx="1"/>
          </p:nvPr>
        </p:nvSpPr>
        <p:spPr/>
        <p:txBody>
          <a:bodyPr/>
          <a:lstStyle/>
          <a:p>
            <a:r>
              <a:rPr lang="cs-CZ" dirty="0" smtClean="0"/>
              <a:t>E-mail využívá protokol, který nezajišťuje nezpochybnitelnou identifikaci odesílatele.</a:t>
            </a:r>
          </a:p>
          <a:p>
            <a:pPr lvl="1"/>
            <a:r>
              <a:rPr lang="cs-CZ" dirty="0" smtClean="0"/>
              <a:t>Je velice jednoduché se vydávat za někoho jiného.</a:t>
            </a:r>
          </a:p>
          <a:p>
            <a:r>
              <a:rPr lang="cs-CZ" dirty="0" smtClean="0"/>
              <a:t>Jedině digitálně podepsaný e-mail může zajistit, že:</a:t>
            </a:r>
          </a:p>
          <a:p>
            <a:pPr lvl="1"/>
            <a:r>
              <a:rPr lang="cs-CZ" dirty="0" smtClean="0"/>
              <a:t>Odesílatelem je skutečně uvedená osoba.</a:t>
            </a:r>
          </a:p>
          <a:p>
            <a:pPr lvl="1"/>
            <a:r>
              <a:rPr lang="cs-CZ" dirty="0" smtClean="0"/>
              <a:t>Nikdo obsah e-mailu nezměnil.</a:t>
            </a:r>
          </a:p>
          <a:p>
            <a:r>
              <a:rPr lang="cs-CZ" dirty="0" smtClean="0"/>
              <a:t>Digitální podpis není elektronický podpis!</a:t>
            </a:r>
            <a:endParaRPr lang="cs-CZ" dirty="0"/>
          </a:p>
        </p:txBody>
      </p:sp>
    </p:spTree>
    <p:extLst>
      <p:ext uri="{BB962C8B-B14F-4D97-AF65-F5344CB8AC3E}">
        <p14:creationId xmlns:p14="http://schemas.microsoft.com/office/powerpoint/2010/main" val="26161594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a:t>
            </a:r>
            <a:endParaRPr lang="cs-CZ" dirty="0"/>
          </a:p>
        </p:txBody>
      </p:sp>
      <p:sp>
        <p:nvSpPr>
          <p:cNvPr id="3" name="Content Placeholder 2"/>
          <p:cNvSpPr>
            <a:spLocks noGrp="1"/>
          </p:cNvSpPr>
          <p:nvPr>
            <p:ph idx="1"/>
          </p:nvPr>
        </p:nvSpPr>
        <p:spPr/>
        <p:txBody>
          <a:bodyPr>
            <a:normAutofit/>
          </a:bodyPr>
          <a:lstStyle/>
          <a:p>
            <a:r>
              <a:rPr lang="cs-CZ" dirty="0" smtClean="0"/>
              <a:t>E-mail využívá protokol, který nezajišťuje důvěrnost na cestě mezi odesílatelem a příjemcem.</a:t>
            </a:r>
          </a:p>
          <a:p>
            <a:r>
              <a:rPr lang="cs-CZ" dirty="0" smtClean="0"/>
              <a:t>Jedině šifrovaný e-mail může zajistit, že:</a:t>
            </a:r>
          </a:p>
          <a:p>
            <a:pPr lvl="1"/>
            <a:r>
              <a:rPr lang="cs-CZ" dirty="0" smtClean="0"/>
              <a:t>Obsah e-mailu nečetl nikdo, kdo má přístup k síti.</a:t>
            </a:r>
          </a:p>
        </p:txBody>
      </p:sp>
    </p:spTree>
    <p:extLst>
      <p:ext uri="{BB962C8B-B14F-4D97-AF65-F5344CB8AC3E}">
        <p14:creationId xmlns:p14="http://schemas.microsoft.com/office/powerpoint/2010/main" val="39503103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III</a:t>
            </a:r>
            <a:endParaRPr lang="cs-CZ" dirty="0"/>
          </a:p>
        </p:txBody>
      </p:sp>
      <p:sp>
        <p:nvSpPr>
          <p:cNvPr id="3" name="Content Placeholder 2"/>
          <p:cNvSpPr>
            <a:spLocks noGrp="1"/>
          </p:cNvSpPr>
          <p:nvPr>
            <p:ph idx="1"/>
          </p:nvPr>
        </p:nvSpPr>
        <p:spPr/>
        <p:txBody>
          <a:bodyPr>
            <a:normAutofit/>
          </a:bodyPr>
          <a:lstStyle/>
          <a:p>
            <a:r>
              <a:rPr lang="cs-CZ" dirty="0" smtClean="0"/>
              <a:t>Pro šifrování a digitální podpis e-mailu existují dvě základní služby.</a:t>
            </a:r>
          </a:p>
          <a:p>
            <a:pPr marL="514350" indent="-457200"/>
            <a:r>
              <a:rPr lang="cs-CZ" dirty="0" smtClean="0"/>
              <a:t>Certifikáty podepsané certifikační autoritou</a:t>
            </a:r>
          </a:p>
          <a:p>
            <a:pPr marL="914400" lvl="1" indent="-457200"/>
            <a:r>
              <a:rPr lang="cs-CZ" dirty="0"/>
              <a:t>První certifikační autorita, a. s</a:t>
            </a:r>
            <a:r>
              <a:rPr lang="cs-CZ" dirty="0" smtClean="0"/>
              <a:t>.</a:t>
            </a:r>
          </a:p>
          <a:p>
            <a:pPr marL="914400" lvl="1" indent="-457200"/>
            <a:r>
              <a:rPr lang="cs-CZ" dirty="0" smtClean="0"/>
              <a:t>Česká </a:t>
            </a:r>
            <a:r>
              <a:rPr lang="cs-CZ" dirty="0"/>
              <a:t>pošta, s. p</a:t>
            </a:r>
            <a:r>
              <a:rPr lang="cs-CZ" dirty="0" smtClean="0"/>
              <a:t>.</a:t>
            </a:r>
          </a:p>
          <a:p>
            <a:pPr marL="914400" lvl="1" indent="-457200"/>
            <a:r>
              <a:rPr lang="cs-CZ" dirty="0"/>
              <a:t>eIdentity a. s</a:t>
            </a:r>
            <a:r>
              <a:rPr lang="cs-CZ" dirty="0" smtClean="0"/>
              <a:t>.</a:t>
            </a:r>
          </a:p>
          <a:p>
            <a:pPr marL="514350" indent="-457200"/>
            <a:r>
              <a:rPr lang="cs-CZ" dirty="0" smtClean="0"/>
              <a:t>Certifikáty založené na důvěře („web of trust“).</a:t>
            </a:r>
          </a:p>
          <a:p>
            <a:pPr marL="914400" lvl="1" indent="-457200"/>
            <a:r>
              <a:rPr lang="cs-CZ" dirty="0" smtClean="0"/>
              <a:t>PGP/GPG.</a:t>
            </a:r>
          </a:p>
          <a:p>
            <a:pPr marL="914400" lvl="1" indent="-457200"/>
            <a:r>
              <a:rPr lang="cs-CZ" dirty="0" smtClean="0"/>
              <a:t>Lze integrovat do e-mailového klienta.</a:t>
            </a:r>
          </a:p>
        </p:txBody>
      </p:sp>
    </p:spTree>
    <p:extLst>
      <p:ext uri="{BB962C8B-B14F-4D97-AF65-F5344CB8AC3E}">
        <p14:creationId xmlns:p14="http://schemas.microsoft.com/office/powerpoint/2010/main" val="11376419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PGP</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-----BEGIN PGP MESSAGE----- </a:t>
            </a:r>
            <a:endParaRPr lang="cs-CZ" dirty="0" smtClean="0"/>
          </a:p>
          <a:p>
            <a:pPr marL="0" indent="0">
              <a:buNone/>
            </a:pPr>
            <a:r>
              <a:rPr lang="cs-CZ" dirty="0" smtClean="0"/>
              <a:t>Charset</a:t>
            </a:r>
            <a:r>
              <a:rPr lang="cs-CZ" dirty="0"/>
              <a:t>: </a:t>
            </a:r>
            <a:r>
              <a:rPr lang="cs-CZ" dirty="0" smtClean="0"/>
              <a:t>ISO-8859-2</a:t>
            </a:r>
          </a:p>
          <a:p>
            <a:pPr marL="0" indent="0">
              <a:buNone/>
            </a:pPr>
            <a:r>
              <a:rPr lang="cs-CZ" dirty="0" smtClean="0"/>
              <a:t>Version</a:t>
            </a:r>
            <a:r>
              <a:rPr lang="cs-CZ" dirty="0"/>
              <a:t>: GnuPG v2.0.17 (</a:t>
            </a:r>
            <a:r>
              <a:rPr lang="cs-CZ" dirty="0" smtClean="0"/>
              <a:t>MingW32)</a:t>
            </a:r>
          </a:p>
          <a:p>
            <a:pPr marL="0" indent="0">
              <a:buNone/>
            </a:pPr>
            <a:r>
              <a:rPr lang="cs-CZ" dirty="0" smtClean="0"/>
              <a:t>Comment</a:t>
            </a:r>
            <a:r>
              <a:rPr lang="cs-CZ" dirty="0"/>
              <a:t>: Using GnuPG with Mozilla - http://enigmail.mozdev.org/ </a:t>
            </a:r>
            <a:endParaRPr lang="cs-CZ" dirty="0" smtClean="0"/>
          </a:p>
          <a:p>
            <a:pPr marL="0" indent="0">
              <a:buNone/>
            </a:pPr>
            <a:endParaRPr lang="cs-CZ" dirty="0"/>
          </a:p>
          <a:p>
            <a:pPr marL="0" indent="0">
              <a:buNone/>
            </a:pPr>
            <a:r>
              <a:rPr lang="cs-CZ" dirty="0" smtClean="0"/>
              <a:t>hQEMA+lUtPdWSZi1AQf/WJXb/8Xu2aowCnrvWQ3VZlTU20zMr8PVL2mbqHa7sdkw </a:t>
            </a:r>
            <a:r>
              <a:rPr lang="cs-CZ" dirty="0"/>
              <a:t>4GUNMThcTVv1/l5s5nBBA+P9+3bteuT3Mghr7aF4VFtAQ4pdCsyRQpvA735BEr9Z Lo/dFCTBrNrBbeF/y0G6e51m62/pzHOPFWzZSZPfAZoiyhlXA3e0ED35fd0p3HHC lKo647GU+s28KVdaxPJKoG6wDOMq80YA6r9gr1iDtdVcUjrnA1PwWP7gi4hx3qCF 9jQniaMgjS0+s8OsVXW+1O3RnG6s3nWfXIEXcnNoUzqUN+PuBTX/vUjvKmm7uKDx qUsvBpNK0e6mOP9T2q5ULoZC3Mkx0YrOArxPoCM/wtLAvwGX9yIm8ySJGAmJZlxz 6f8VWt8d6fNlT2a1lmUH4Zvn59KZhQzbyERK9U1LBSBD4x1I3qBEy8AE3t7Q2V+U znGBrq97rFVgIhCtjwi+5aQ5xtUZfV8LYtweCm5C+dzGcwQrLmZjHepZ8u61gXBG z2GpbMqPng46YZUbljBkDkFL7Qfcaza52llTLzc+KxEjZXLfNSAJ59LPzt6R2KYX /kTiFoYdvQx0svx0tM9EalQymwxcmgnXkl9TcG9cBTkhYq5otMOEz7a9UJwOL0Sy 8lK85Ytyj6rZ7uidaUKtVsUF8YCWYwy0nt7Da/lRQ6uFurSMO8Dxx+K2a4EHEM+j kOMp+eQeUx7b+lZApRycclqXms6NHlq8gZxutGRrD8DJtfaXYbvv9qNN9CW7Xivl D2NTl41faFD1a5d5jcgvOUzpedWTZsQxfnnEWb1VdBIEN3kGFO6hfiX3TGyz9aGm pvHMubJdcShTzKDXGufccACBLDo3z3p7vxqGTc7l69ek =</a:t>
            </a:r>
            <a:r>
              <a:rPr lang="cs-CZ" dirty="0" smtClean="0"/>
              <a:t>rDt2</a:t>
            </a:r>
          </a:p>
          <a:p>
            <a:pPr marL="0" indent="0">
              <a:buNone/>
            </a:pPr>
            <a:r>
              <a:rPr lang="cs-CZ" dirty="0" smtClean="0"/>
              <a:t>-----</a:t>
            </a:r>
            <a:r>
              <a:rPr lang="cs-CZ" dirty="0"/>
              <a:t>END PGP MESSAGE-----</a:t>
            </a:r>
          </a:p>
        </p:txBody>
      </p:sp>
    </p:spTree>
    <p:extLst>
      <p:ext uri="{BB962C8B-B14F-4D97-AF65-F5344CB8AC3E}">
        <p14:creationId xmlns:p14="http://schemas.microsoft.com/office/powerpoint/2010/main" val="5084525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Internetové bankovnictví</a:t>
            </a:r>
            <a:endParaRPr lang="cs-CZ" dirty="0"/>
          </a:p>
        </p:txBody>
      </p:sp>
      <p:sp>
        <p:nvSpPr>
          <p:cNvPr id="3" name="Content Placeholder 2"/>
          <p:cNvSpPr>
            <a:spLocks noGrp="1"/>
          </p:cNvSpPr>
          <p:nvPr>
            <p:ph idx="1"/>
          </p:nvPr>
        </p:nvSpPr>
        <p:spPr/>
        <p:txBody>
          <a:bodyPr>
            <a:normAutofit/>
          </a:bodyPr>
          <a:lstStyle/>
          <a:p>
            <a:r>
              <a:rPr lang="cs-CZ" dirty="0" smtClean="0"/>
              <a:t>Používejte ideálně jen ze svého nebo jiného důvěryhodného počítače s aktualizovaným prohlížečem a operačním systémem.</a:t>
            </a:r>
          </a:p>
          <a:p>
            <a:r>
              <a:rPr lang="cs-CZ" dirty="0" smtClean="0"/>
              <a:t>Kontrolujte zašifrované spojení (HTTPS) a přistupujte jen pokud je certifikát důvěryhodný.</a:t>
            </a:r>
          </a:p>
          <a:p>
            <a:r>
              <a:rPr lang="cs-CZ" dirty="0" smtClean="0"/>
              <a:t>Používejte dostatečně silná hesla a PINy.</a:t>
            </a:r>
          </a:p>
          <a:p>
            <a:r>
              <a:rPr lang="cs-CZ" dirty="0" smtClean="0"/>
              <a:t>Neposílejte nikdy svoje hesla, PINy či jiné osobní údaje e-mailem.</a:t>
            </a:r>
          </a:p>
          <a:p>
            <a:r>
              <a:rPr lang="cs-CZ" dirty="0" smtClean="0"/>
              <a:t>Při zadávání kontrolujte adresní řádek prohlížeče.</a:t>
            </a:r>
            <a:endParaRPr lang="cs-CZ" dirty="0"/>
          </a:p>
        </p:txBody>
      </p:sp>
    </p:spTree>
    <p:extLst>
      <p:ext uri="{BB962C8B-B14F-4D97-AF65-F5344CB8AC3E}">
        <p14:creationId xmlns:p14="http://schemas.microsoft.com/office/powerpoint/2010/main" val="229677909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a:t>
            </a:r>
            <a:endParaRPr lang="cs-CZ" dirty="0"/>
          </a:p>
        </p:txBody>
      </p:sp>
      <p:sp>
        <p:nvSpPr>
          <p:cNvPr id="3" name="Content Placeholder 2"/>
          <p:cNvSpPr>
            <a:spLocks noGrp="1"/>
          </p:cNvSpPr>
          <p:nvPr>
            <p:ph idx="1"/>
          </p:nvPr>
        </p:nvSpPr>
        <p:spPr/>
        <p:txBody>
          <a:bodyPr>
            <a:normAutofit/>
          </a:bodyPr>
          <a:lstStyle/>
          <a:p>
            <a:r>
              <a:rPr lang="cs-CZ" dirty="0" smtClean="0"/>
              <a:t>Cílem útočníka je vylákat z uživatele citilivé informace.</a:t>
            </a:r>
          </a:p>
          <a:p>
            <a:r>
              <a:rPr lang="cs-CZ" dirty="0" smtClean="0"/>
              <a:t>Útočník se vydává za cizí identitu a např. rozesílá e-maily obětem pod hlavičkou dobře známé autority (banka, …).</a:t>
            </a:r>
          </a:p>
          <a:p>
            <a:r>
              <a:rPr lang="cs-CZ" dirty="0" smtClean="0"/>
              <a:t>V e-mailu je umístěn odkaz, který ale ve skutečnosti vede na server útočníka.</a:t>
            </a:r>
          </a:p>
          <a:p>
            <a:r>
              <a:rPr lang="cs-CZ" dirty="0" smtClean="0"/>
              <a:t>Zadané údaje jsou zaslány útočnikovi namísto bance.</a:t>
            </a:r>
            <a:endParaRPr lang="cs-CZ" dirty="0"/>
          </a:p>
        </p:txBody>
      </p:sp>
    </p:spTree>
    <p:extLst>
      <p:ext uri="{BB962C8B-B14F-4D97-AF65-F5344CB8AC3E}">
        <p14:creationId xmlns:p14="http://schemas.microsoft.com/office/powerpoint/2010/main" val="24785353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Předmět: Ceska sporitelna – Pozor! Nove bezpecnostni standardy.</a:t>
            </a:r>
            <a:br>
              <a:rPr lang="cs-CZ" dirty="0"/>
            </a:br>
            <a:r>
              <a:rPr lang="cs-CZ" dirty="0"/>
              <a:t>Od: „Ceska sporitelna“ &lt;servise@csas.cz&gt;</a:t>
            </a:r>
            <a:br>
              <a:rPr lang="cs-CZ" dirty="0"/>
            </a:br>
            <a:r>
              <a:rPr lang="cs-CZ" dirty="0"/>
              <a:t>Datum: Wed, 11 Oct 2006 14:45:52 –0500</a:t>
            </a:r>
          </a:p>
          <a:p>
            <a:pPr marL="0" indent="0">
              <a:buNone/>
            </a:pPr>
            <a:r>
              <a:rPr lang="cs-CZ" dirty="0"/>
              <a:t>Dobry den vazeni klienti!</a:t>
            </a:r>
          </a:p>
          <a:p>
            <a:pPr marL="0" indent="0">
              <a:buNone/>
            </a:pPr>
            <a:r>
              <a:rPr lang="cs-CZ" dirty="0">
                <a:solidFill>
                  <a:srgbClr val="FF0000"/>
                </a:solidFill>
              </a:rPr>
              <a:t>Leto roku 2006 bylo pro Banku nejzavaznejsim z hlediska poctu nelegalnich operaci. Cim dal vice maji podvodnici zajem o duvernou informaci nasich zakazniku. Velke mnozstvi lidi se na nas obraci s zadosti zamezit vzniku nebezpeci ztraty peneznich prostredku z uctu.</a:t>
            </a:r>
          </a:p>
          <a:p>
            <a:pPr marL="0" indent="0">
              <a:buNone/>
            </a:pPr>
            <a:r>
              <a:rPr lang="cs-CZ" dirty="0"/>
              <a:t>S ohledem na soucasny stav vyhlasuje Banka nasledujici mesic za mesic boje s frodem. Do 1.listopadu musi vsechny nasi klienti aktivovat novy system bezpecnosti vlastnich uctu. Provedli jsme velkou praci pro zlepseni bezpecnosti. System byl zkontrolovan uznavanymi odborniky v oboru elektronickych plateb, a vsechny nezavisli experti potvrdili ucinnost systemu proti frodu. Z duvodu nebezpeci mozneho zneuziti techto udaju podvodniky nejsou tyto data zverejnena v otevrenych zdrojich.</a:t>
            </a:r>
          </a:p>
          <a:p>
            <a:pPr marL="0" indent="0">
              <a:buNone/>
            </a:pPr>
            <a:r>
              <a:rPr lang="cs-CZ" dirty="0">
                <a:solidFill>
                  <a:srgbClr val="FF0000"/>
                </a:solidFill>
              </a:rPr>
              <a:t>Vy jste byl(a) zvolen(a) jako jeden z ucastniku finalniho stadia testovani systemu. V soucasne dobe Vam navrhujeme vyuzit odkaz https://www.ser­vis24.cz/eban­king-s24/ a standardnim zpusobem prihlaseni do Internet bankingu aktivovat novy bezpecnostni system. </a:t>
            </a:r>
            <a:r>
              <a:rPr lang="cs-CZ" dirty="0"/>
              <a:t>V aktualnim stadiu provozu jsou mozne nektere nesrovnalosti. Pripoustime jejich existenci, a proto </a:t>
            </a:r>
            <a:r>
              <a:rPr lang="cs-CZ" dirty="0">
                <a:solidFill>
                  <a:srgbClr val="FF0000"/>
                </a:solidFill>
              </a:rPr>
              <a:t>prosim nezasilejte dodatecne popisy vznikajicich potizi, prace na jejich odstraneni jiz probihaji.</a:t>
            </a:r>
          </a:p>
          <a:p>
            <a:pPr marL="0" indent="0">
              <a:buNone/>
            </a:pPr>
            <a:r>
              <a:rPr lang="cs-CZ" dirty="0">
                <a:solidFill>
                  <a:srgbClr val="FF0000"/>
                </a:solidFill>
              </a:rPr>
              <a:t>Musime Vas informovat o bezpodminecnem pouziti noveho systemu od listopadu, v opacnem pripade budou Vase ucty zablokovany do okamziku uplne identifikace Vasi osoby.</a:t>
            </a:r>
            <a:r>
              <a:rPr lang="cs-CZ" dirty="0"/>
              <a:t> Proto doporucujeme v nejkratsi mozne dobe prejit na novy bezpecnostni standard.</a:t>
            </a:r>
          </a:p>
          <a:p>
            <a:pPr marL="0" indent="0">
              <a:buNone/>
            </a:pPr>
            <a:r>
              <a:rPr lang="cs-CZ" dirty="0"/>
              <a:t>S pozdravem, Oddeleni Banky pro ochranu pred frodem.</a:t>
            </a:r>
          </a:p>
          <a:p>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spTree>
    <p:extLst>
      <p:ext uri="{BB962C8B-B14F-4D97-AF65-F5344CB8AC3E}">
        <p14:creationId xmlns:p14="http://schemas.microsoft.com/office/powerpoint/2010/main" val="17735610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57" y="1947508"/>
            <a:ext cx="5663424" cy="427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93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normAutofit/>
          </a:bodyPr>
          <a:lstStyle/>
          <a:p>
            <a:r>
              <a:rPr lang="cs-CZ" dirty="0" err="1" smtClean="0"/>
              <a:t>Upload</a:t>
            </a:r>
            <a:r>
              <a:rPr lang="cs-CZ" dirty="0" smtClean="0"/>
              <a:t> a sdílení na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Protiprávní bez souhlasu autora díla (veřejně přístupné)</a:t>
            </a:r>
          </a:p>
          <a:p>
            <a:r>
              <a:rPr lang="cs-CZ" dirty="0" smtClean="0"/>
              <a:t>Zveřejňování odkazů také protiprávní</a:t>
            </a:r>
          </a:p>
          <a:p>
            <a:r>
              <a:rPr lang="cs-CZ" dirty="0" smtClean="0"/>
              <a:t>P2P (peer to peer) sdílení je také protiprávní</a:t>
            </a:r>
          </a:p>
          <a:p>
            <a:pPr lvl="1"/>
            <a:r>
              <a:rPr lang="cs-CZ" dirty="0" err="1" smtClean="0"/>
              <a:t>BitTorrent</a:t>
            </a:r>
            <a:r>
              <a:rPr lang="cs-CZ" dirty="0" smtClean="0"/>
              <a:t> (a podobné) sítě, nezávislé servery s „</a:t>
            </a:r>
            <a:r>
              <a:rPr lang="cs-CZ" dirty="0" err="1" smtClean="0"/>
              <a:t>trackery</a:t>
            </a:r>
            <a:r>
              <a:rPr lang="cs-CZ" dirty="0" smtClean="0"/>
              <a:t>“ (</a:t>
            </a:r>
            <a:r>
              <a:rPr lang="cs-CZ" dirty="0" err="1" smtClean="0">
                <a:hlinkClick r:id="rId2"/>
              </a:rPr>
              <a:t>piratebay</a:t>
            </a:r>
            <a:r>
              <a:rPr lang="cs-CZ" dirty="0" smtClean="0"/>
              <a:t>, </a:t>
            </a:r>
            <a:r>
              <a:rPr lang="cs-CZ" dirty="0" err="1" smtClean="0">
                <a:hlinkClick r:id="rId3"/>
              </a:rPr>
              <a:t>isohunt</a:t>
            </a:r>
            <a:r>
              <a:rPr lang="cs-CZ" dirty="0" smtClean="0"/>
              <a:t>, …). .</a:t>
            </a:r>
            <a:r>
              <a:rPr lang="cs-CZ" dirty="0" err="1" smtClean="0"/>
              <a:t>torrent</a:t>
            </a:r>
            <a:r>
              <a:rPr lang="cs-CZ" dirty="0" smtClean="0"/>
              <a:t> soubory stažené do klienta (např. </a:t>
            </a:r>
            <a:r>
              <a:rPr lang="cs-CZ" dirty="0" err="1" smtClean="0">
                <a:hlinkClick r:id="rId4"/>
              </a:rPr>
              <a:t>uTorrent</a:t>
            </a:r>
            <a:r>
              <a:rPr lang="cs-CZ" dirty="0" smtClean="0"/>
              <a:t> a umožňující přímé stahování a sdílení s dalšími uživateli.</a:t>
            </a:r>
          </a:p>
          <a:p>
            <a:pPr lvl="1"/>
            <a:r>
              <a:rPr lang="cs-CZ" dirty="0" smtClean="0"/>
              <a:t>Jsou využívány i k legálnímu šíření (GNU software, apod.)</a:t>
            </a:r>
          </a:p>
          <a:p>
            <a:pPr marL="109728" indent="0">
              <a:buNone/>
            </a:pPr>
            <a:endParaRPr lang="cs-CZ" dirty="0"/>
          </a:p>
        </p:txBody>
      </p:sp>
    </p:spTree>
    <p:extLst>
      <p:ext uri="{BB962C8B-B14F-4D97-AF65-F5344CB8AC3E}">
        <p14:creationId xmlns:p14="http://schemas.microsoft.com/office/powerpoint/2010/main" val="325701721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II</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582" y="2212842"/>
            <a:ext cx="3672586" cy="39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665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73300"/>
            <a:ext cx="5760640" cy="417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4064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a:t>
            </a:r>
            <a:endParaRPr lang="cs-CZ" dirty="0"/>
          </a:p>
        </p:txBody>
      </p:sp>
      <p:sp>
        <p:nvSpPr>
          <p:cNvPr id="3" name="Content Placeholder 2"/>
          <p:cNvSpPr>
            <a:spLocks noGrp="1"/>
          </p:cNvSpPr>
          <p:nvPr>
            <p:ph idx="1"/>
          </p:nvPr>
        </p:nvSpPr>
        <p:spPr/>
        <p:txBody>
          <a:bodyPr/>
          <a:lstStyle/>
          <a:p>
            <a:r>
              <a:rPr lang="cs-CZ" dirty="0" smtClean="0"/>
              <a:t>Při připojení počítače přes veřejnou nezabezpečenou Wi-Fi síť:</a:t>
            </a:r>
          </a:p>
          <a:p>
            <a:pPr lvl="1"/>
            <a:r>
              <a:rPr lang="cs-CZ" dirty="0" smtClean="0"/>
              <a:t>Může kdokoli ve Vašem dosahu jednoduše odposlouchávat Vaši komunikaci.</a:t>
            </a:r>
          </a:p>
          <a:p>
            <a:pPr lvl="1"/>
            <a:r>
              <a:rPr lang="cs-CZ" dirty="0" smtClean="0"/>
              <a:t>Pokud není prohlížená stránka zabezpečena protokolem HTTPS, jednoduše mohou být odposlechnuta např. vkládaná hesla a jiná citlivá data.</a:t>
            </a:r>
            <a:endParaRPr lang="cs-CZ" dirty="0"/>
          </a:p>
        </p:txBody>
      </p:sp>
    </p:spTree>
    <p:extLst>
      <p:ext uri="{BB962C8B-B14F-4D97-AF65-F5344CB8AC3E}">
        <p14:creationId xmlns:p14="http://schemas.microsoft.com/office/powerpoint/2010/main" val="11344956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II</a:t>
            </a:r>
            <a:endParaRPr lang="cs-CZ" dirty="0"/>
          </a:p>
        </p:txBody>
      </p:sp>
      <p:sp>
        <p:nvSpPr>
          <p:cNvPr id="3" name="Content Placeholder 2"/>
          <p:cNvSpPr>
            <a:spLocks noGrp="1"/>
          </p:cNvSpPr>
          <p:nvPr>
            <p:ph idx="1"/>
          </p:nvPr>
        </p:nvSpPr>
        <p:spPr/>
        <p:txBody>
          <a:bodyPr/>
          <a:lstStyle/>
          <a:p>
            <a:r>
              <a:rPr lang="cs-CZ" dirty="0" smtClean="0"/>
              <a:t>Zabezpečení:</a:t>
            </a:r>
          </a:p>
          <a:p>
            <a:pPr lvl="1"/>
            <a:r>
              <a:rPr lang="cs-CZ" dirty="0" smtClean="0"/>
              <a:t>Pro domácí sítě zásadně používat šifrování pomocí WPA se silným heslem!</a:t>
            </a:r>
          </a:p>
          <a:p>
            <a:pPr lvl="1"/>
            <a:r>
              <a:rPr lang="cs-CZ" dirty="0" smtClean="0"/>
              <a:t>Pro veřejné sítě – pokud možno, používat protokol HTTPS.</a:t>
            </a:r>
          </a:p>
          <a:p>
            <a:pPr lvl="1"/>
            <a:r>
              <a:rPr lang="cs-CZ" dirty="0" smtClean="0"/>
              <a:t>Možné využít virtuálních privátních sítí (VPN) – studenti MU mají k dispozici, více informací </a:t>
            </a:r>
            <a:r>
              <a:rPr lang="cs-CZ" dirty="0"/>
              <a:t>zde: </a:t>
            </a:r>
            <a:r>
              <a:rPr lang="cs-CZ" dirty="0">
                <a:hlinkClick r:id="rId2"/>
              </a:rPr>
              <a:t>http://</a:t>
            </a:r>
            <a:r>
              <a:rPr lang="cs-CZ" dirty="0" smtClean="0">
                <a:hlinkClick r:id="rId2"/>
              </a:rPr>
              <a:t>vpn.muni.cz/doku.php</a:t>
            </a:r>
            <a:r>
              <a:rPr lang="cs-CZ" dirty="0" smtClean="0"/>
              <a:t>.</a:t>
            </a:r>
            <a:endParaRPr lang="cs-CZ" dirty="0"/>
          </a:p>
        </p:txBody>
      </p:sp>
    </p:spTree>
    <p:extLst>
      <p:ext uri="{BB962C8B-B14F-4D97-AF65-F5344CB8AC3E}">
        <p14:creationId xmlns:p14="http://schemas.microsoft.com/office/powerpoint/2010/main" val="22501912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Kryptografie</a:t>
            </a:r>
            <a:endParaRPr lang="cs-CZ" dirty="0"/>
          </a:p>
        </p:txBody>
      </p:sp>
      <p:sp>
        <p:nvSpPr>
          <p:cNvPr id="3" name="Content Placeholder 2"/>
          <p:cNvSpPr>
            <a:spLocks noGrp="1"/>
          </p:cNvSpPr>
          <p:nvPr>
            <p:ph idx="1"/>
          </p:nvPr>
        </p:nvSpPr>
        <p:spPr/>
        <p:txBody>
          <a:bodyPr>
            <a:normAutofit lnSpcReduction="10000"/>
          </a:bodyPr>
          <a:lstStyle/>
          <a:p>
            <a:r>
              <a:rPr lang="cs-CZ" dirty="0" smtClean="0"/>
              <a:t>Smysl kryptografie</a:t>
            </a:r>
          </a:p>
          <a:p>
            <a:pPr lvl="1"/>
            <a:r>
              <a:rPr lang="cs-CZ" dirty="0"/>
              <a:t>Utajování smyslu zpráv převodem do podoby, která je čitelná jen se speciální znalostí (znalost klíče</a:t>
            </a:r>
            <a:r>
              <a:rPr lang="cs-CZ" dirty="0" smtClean="0"/>
              <a:t>).</a:t>
            </a:r>
            <a:endParaRPr lang="cs-CZ" dirty="0"/>
          </a:p>
          <a:p>
            <a:pPr lvl="1"/>
            <a:r>
              <a:rPr lang="cs-CZ" dirty="0"/>
              <a:t>Kryptografie se využívá pro šifrování dat a digitální podpis</a:t>
            </a:r>
            <a:r>
              <a:rPr lang="cs-CZ" dirty="0" smtClean="0"/>
              <a:t>.</a:t>
            </a:r>
          </a:p>
          <a:p>
            <a:r>
              <a:rPr lang="cs-CZ" dirty="0" smtClean="0"/>
              <a:t>Důvěrnost dat.</a:t>
            </a:r>
          </a:p>
          <a:p>
            <a:r>
              <a:rPr lang="cs-CZ" dirty="0" smtClean="0"/>
              <a:t>Integrita dat.</a:t>
            </a:r>
          </a:p>
          <a:p>
            <a:r>
              <a:rPr lang="cs-CZ" dirty="0" smtClean="0"/>
              <a:t>Autenticita dat.</a:t>
            </a:r>
          </a:p>
          <a:p>
            <a:r>
              <a:rPr lang="cs-CZ" dirty="0" smtClean="0"/>
              <a:t>Nepopiratelnost.</a:t>
            </a:r>
          </a:p>
          <a:p>
            <a:r>
              <a:rPr lang="cs-CZ" dirty="0" smtClean="0"/>
              <a:t>Autentizace a autorizace uživatelů a strojů.</a:t>
            </a:r>
            <a:endParaRPr lang="cs-CZ" dirty="0"/>
          </a:p>
        </p:txBody>
      </p:sp>
    </p:spTree>
    <p:extLst>
      <p:ext uri="{BB962C8B-B14F-4D97-AF65-F5344CB8AC3E}">
        <p14:creationId xmlns:p14="http://schemas.microsoft.com/office/powerpoint/2010/main" val="9770931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Autentizace</a:t>
            </a:r>
            <a:endParaRPr lang="cs-CZ" dirty="0"/>
          </a:p>
        </p:txBody>
      </p:sp>
      <p:sp>
        <p:nvSpPr>
          <p:cNvPr id="3" name="Content Placeholder 2"/>
          <p:cNvSpPr>
            <a:spLocks noGrp="1"/>
          </p:cNvSpPr>
          <p:nvPr>
            <p:ph idx="1"/>
          </p:nvPr>
        </p:nvSpPr>
        <p:spPr/>
        <p:txBody>
          <a:bodyPr/>
          <a:lstStyle/>
          <a:p>
            <a:r>
              <a:rPr lang="cs-CZ" dirty="0" smtClean="0"/>
              <a:t>„Něco, co uživatel zná“</a:t>
            </a:r>
          </a:p>
          <a:p>
            <a:pPr lvl="1"/>
            <a:r>
              <a:rPr lang="cs-CZ" dirty="0" smtClean="0"/>
              <a:t>Hesla, PINy.</a:t>
            </a:r>
          </a:p>
          <a:p>
            <a:r>
              <a:rPr lang="cs-CZ" dirty="0" smtClean="0"/>
              <a:t>„Něco, co uživatel má“</a:t>
            </a:r>
          </a:p>
          <a:p>
            <a:pPr lvl="1"/>
            <a:r>
              <a:rPr lang="cs-CZ" dirty="0" smtClean="0"/>
              <a:t>Tokeny, čipové karty.</a:t>
            </a:r>
          </a:p>
          <a:p>
            <a:r>
              <a:rPr lang="cs-CZ" dirty="0" smtClean="0"/>
              <a:t>„Něco, co uživatel je“</a:t>
            </a:r>
          </a:p>
          <a:p>
            <a:pPr lvl="1"/>
            <a:r>
              <a:rPr lang="cs-CZ" dirty="0" smtClean="0"/>
              <a:t>Biometriky (otisky prstů, dynamika podpisu, vzor oční duhovky či sítnice, …).</a:t>
            </a:r>
            <a:endParaRPr lang="cs-CZ" dirty="0"/>
          </a:p>
        </p:txBody>
      </p:sp>
    </p:spTree>
    <p:extLst>
      <p:ext uri="{BB962C8B-B14F-4D97-AF65-F5344CB8AC3E}">
        <p14:creationId xmlns:p14="http://schemas.microsoft.com/office/powerpoint/2010/main" val="7659296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Hesla</a:t>
            </a:r>
            <a:endParaRPr lang="cs-CZ" dirty="0"/>
          </a:p>
        </p:txBody>
      </p:sp>
      <p:sp>
        <p:nvSpPr>
          <p:cNvPr id="3" name="Content Placeholder 2"/>
          <p:cNvSpPr>
            <a:spLocks noGrp="1"/>
          </p:cNvSpPr>
          <p:nvPr>
            <p:ph idx="1"/>
          </p:nvPr>
        </p:nvSpPr>
        <p:spPr/>
        <p:txBody>
          <a:bodyPr>
            <a:normAutofit fontScale="92500" lnSpcReduction="20000"/>
          </a:bodyPr>
          <a:lstStyle/>
          <a:p>
            <a:r>
              <a:rPr lang="cs-CZ" dirty="0" smtClean="0"/>
              <a:t>Hesla by měly mít dostatečnou délku a složitost:</a:t>
            </a:r>
          </a:p>
          <a:p>
            <a:pPr lvl="1"/>
            <a:r>
              <a:rPr lang="cs-CZ" dirty="0" smtClean="0"/>
              <a:t>8-10 znaků je naprosté minimum.</a:t>
            </a:r>
          </a:p>
          <a:p>
            <a:pPr lvl="1"/>
            <a:r>
              <a:rPr lang="cs-CZ" dirty="0" smtClean="0"/>
              <a:t>Kombinace velkých a malých písmen, číslic a nealfabetických znaků.</a:t>
            </a:r>
          </a:p>
          <a:p>
            <a:r>
              <a:rPr lang="cs-CZ" dirty="0"/>
              <a:t>Je vhodné volit hesla, která jsou:</a:t>
            </a:r>
          </a:p>
          <a:p>
            <a:pPr lvl="1"/>
            <a:r>
              <a:rPr lang="cs-CZ" dirty="0"/>
              <a:t>Těžce </a:t>
            </a:r>
            <a:r>
              <a:rPr lang="cs-CZ" i="1" dirty="0"/>
              <a:t>uhodnutelná.</a:t>
            </a:r>
          </a:p>
          <a:p>
            <a:pPr lvl="1"/>
            <a:r>
              <a:rPr lang="cs-CZ" dirty="0"/>
              <a:t>Lehce </a:t>
            </a:r>
            <a:r>
              <a:rPr lang="cs-CZ" i="1" dirty="0"/>
              <a:t>zapamatovatelná</a:t>
            </a:r>
            <a:r>
              <a:rPr lang="cs-CZ" i="1" dirty="0" smtClean="0"/>
              <a:t>.</a:t>
            </a:r>
            <a:endParaRPr lang="cs-CZ" dirty="0" smtClean="0"/>
          </a:p>
          <a:p>
            <a:r>
              <a:rPr lang="cs-CZ" dirty="0" smtClean="0"/>
              <a:t>Náhodně vybraná hesla se obtížně pamatují.</a:t>
            </a:r>
          </a:p>
          <a:p>
            <a:r>
              <a:rPr lang="cs-CZ" dirty="0" smtClean="0"/>
              <a:t>Doporučuje se používat hesla založená na frázích:</a:t>
            </a:r>
          </a:p>
          <a:p>
            <a:pPr lvl="1"/>
            <a:r>
              <a:rPr lang="cs-CZ" u="sng" dirty="0"/>
              <a:t>P</a:t>
            </a:r>
            <a:r>
              <a:rPr lang="cs-CZ" dirty="0"/>
              <a:t>olámal </a:t>
            </a:r>
            <a:r>
              <a:rPr lang="cs-CZ" u="sng" dirty="0"/>
              <a:t>S</a:t>
            </a:r>
            <a:r>
              <a:rPr lang="cs-CZ" dirty="0"/>
              <a:t>e </a:t>
            </a:r>
            <a:r>
              <a:rPr lang="cs-CZ" u="sng" dirty="0"/>
              <a:t>M</a:t>
            </a:r>
            <a:r>
              <a:rPr lang="cs-CZ" dirty="0"/>
              <a:t>raveneček, </a:t>
            </a:r>
            <a:r>
              <a:rPr lang="cs-CZ" u="sng" dirty="0"/>
              <a:t>V</a:t>
            </a:r>
            <a:r>
              <a:rPr lang="cs-CZ" dirty="0"/>
              <a:t>í </a:t>
            </a:r>
            <a:r>
              <a:rPr lang="cs-CZ" u="sng" dirty="0"/>
              <a:t>T</a:t>
            </a:r>
            <a:r>
              <a:rPr lang="cs-CZ" dirty="0"/>
              <a:t>o </a:t>
            </a:r>
            <a:r>
              <a:rPr lang="cs-CZ" u="sng" dirty="0"/>
              <a:t>C</a:t>
            </a:r>
            <a:r>
              <a:rPr lang="cs-CZ" dirty="0"/>
              <a:t>elá </a:t>
            </a:r>
            <a:r>
              <a:rPr lang="cs-CZ" u="sng" dirty="0"/>
              <a:t>O</a:t>
            </a:r>
            <a:r>
              <a:rPr lang="cs-CZ" dirty="0"/>
              <a:t>bora, </a:t>
            </a:r>
            <a:r>
              <a:rPr lang="cs-CZ" u="sng" dirty="0"/>
              <a:t>O</a:t>
            </a:r>
            <a:r>
              <a:rPr lang="cs-CZ" dirty="0"/>
              <a:t> Půlnoci </a:t>
            </a:r>
            <a:r>
              <a:rPr lang="cs-CZ" u="sng" dirty="0"/>
              <a:t>Z</a:t>
            </a:r>
            <a:r>
              <a:rPr lang="cs-CZ" dirty="0"/>
              <a:t>avolali</a:t>
            </a:r>
          </a:p>
          <a:p>
            <a:pPr lvl="1"/>
            <a:r>
              <a:rPr lang="cs-CZ" b="1" dirty="0"/>
              <a:t>=&gt; psmVTCOo24Z</a:t>
            </a:r>
          </a:p>
          <a:p>
            <a:pPr lvl="1"/>
            <a:endParaRPr lang="cs-CZ" dirty="0"/>
          </a:p>
        </p:txBody>
      </p:sp>
    </p:spTree>
    <p:extLst>
      <p:ext uri="{BB962C8B-B14F-4D97-AF65-F5344CB8AC3E}">
        <p14:creationId xmlns:p14="http://schemas.microsoft.com/office/powerpoint/2010/main" val="7696876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PINy</a:t>
            </a:r>
            <a:endParaRPr lang="cs-CZ"/>
          </a:p>
        </p:txBody>
      </p:sp>
      <p:sp>
        <p:nvSpPr>
          <p:cNvPr id="3" name="Content Placeholder 2"/>
          <p:cNvSpPr>
            <a:spLocks noGrp="1"/>
          </p:cNvSpPr>
          <p:nvPr>
            <p:ph idx="1"/>
          </p:nvPr>
        </p:nvSpPr>
        <p:spPr>
          <a:xfrm>
            <a:off x="457200" y="2060848"/>
            <a:ext cx="5410944" cy="4065315"/>
          </a:xfrm>
        </p:spPr>
        <p:txBody>
          <a:bodyPr/>
          <a:lstStyle/>
          <a:p>
            <a:r>
              <a:rPr lang="cs-CZ" dirty="0" smtClean="0"/>
              <a:t>Nepoužívejte jednoduché, lehce uhodnutelné PINy.</a:t>
            </a:r>
          </a:p>
          <a:p>
            <a:r>
              <a:rPr lang="cs-CZ" dirty="0" smtClean="0"/>
              <a:t>Pravděpodobnost uhodnutí PINu by měla být: 0,01 </a:t>
            </a:r>
            <a:r>
              <a:rPr lang="en-US" dirty="0" smtClean="0"/>
              <a:t>%.</a:t>
            </a:r>
            <a:endParaRPr lang="cs-CZ" dirty="0" smtClean="0"/>
          </a:p>
          <a:p>
            <a:r>
              <a:rPr lang="cs-CZ" dirty="0"/>
              <a:t>Analýza </a:t>
            </a:r>
            <a:r>
              <a:rPr lang="cs-CZ" dirty="0" smtClean="0"/>
              <a:t>PINů:</a:t>
            </a:r>
            <a:endParaRPr lang="en-US" dirty="0" smtClean="0"/>
          </a:p>
          <a:p>
            <a:pPr lvl="1"/>
            <a:r>
              <a:rPr lang="cs-CZ" sz="2400" dirty="0" smtClean="0">
                <a:hlinkClick r:id="rId2"/>
              </a:rPr>
              <a:t>http</a:t>
            </a:r>
            <a:r>
              <a:rPr lang="cs-CZ" sz="2400" dirty="0">
                <a:hlinkClick r:id="rId2"/>
              </a:rPr>
              <a:t>://www.datagenetics.com/blog/september32012</a:t>
            </a:r>
            <a:r>
              <a:rPr lang="cs-CZ" sz="2400" dirty="0" smtClean="0">
                <a:hlinkClick r:id="rId2"/>
              </a:rPr>
              <a:t>/</a:t>
            </a:r>
            <a:r>
              <a:rPr lang="cs-CZ" sz="2400" dirty="0" smtClean="0"/>
              <a:t>.</a:t>
            </a:r>
            <a:endParaRPr lang="cs-CZ"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340768"/>
            <a:ext cx="2540000" cy="5105400"/>
          </a:xfrm>
          <a:prstGeom prst="rect">
            <a:avLst/>
          </a:prstGeom>
        </p:spPr>
      </p:pic>
    </p:spTree>
    <p:extLst>
      <p:ext uri="{BB962C8B-B14F-4D97-AF65-F5344CB8AC3E}">
        <p14:creationId xmlns:p14="http://schemas.microsoft.com/office/powerpoint/2010/main" val="55257268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Čipové karty</a:t>
            </a:r>
            <a:endParaRPr lang="cs-CZ" dirty="0"/>
          </a:p>
        </p:txBody>
      </p:sp>
      <p:sp>
        <p:nvSpPr>
          <p:cNvPr id="3" name="Content Placeholder 2"/>
          <p:cNvSpPr>
            <a:spLocks noGrp="1"/>
          </p:cNvSpPr>
          <p:nvPr>
            <p:ph idx="1"/>
          </p:nvPr>
        </p:nvSpPr>
        <p:spPr/>
        <p:txBody>
          <a:bodyPr/>
          <a:lstStyle/>
          <a:p>
            <a:r>
              <a:rPr lang="cs-CZ" dirty="0" smtClean="0"/>
              <a:t>Často ve spolupráci s PINy.</a:t>
            </a:r>
          </a:p>
          <a:p>
            <a:pPr lvl="1"/>
            <a:r>
              <a:rPr lang="cs-CZ" dirty="0" smtClean="0"/>
              <a:t>Pozor na odpozorování při zadávání.</a:t>
            </a:r>
          </a:p>
          <a:p>
            <a:r>
              <a:rPr lang="cs-CZ" dirty="0" smtClean="0"/>
              <a:t>Mít kartu při platbách stále na očích.</a:t>
            </a:r>
          </a:p>
          <a:p>
            <a:r>
              <a:rPr lang="cs-CZ" dirty="0" smtClean="0"/>
              <a:t>Čipové karty</a:t>
            </a:r>
          </a:p>
          <a:p>
            <a:pPr lvl="1"/>
            <a:r>
              <a:rPr lang="cs-CZ" dirty="0" smtClean="0"/>
              <a:t>Kontaktní.</a:t>
            </a:r>
          </a:p>
          <a:p>
            <a:pPr lvl="1"/>
            <a:r>
              <a:rPr lang="cs-CZ" dirty="0" smtClean="0"/>
              <a:t>Bezkontaktní.</a:t>
            </a:r>
          </a:p>
          <a:p>
            <a:r>
              <a:rPr lang="cs-CZ" dirty="0" smtClean="0"/>
              <a:t>ISIC lze zkopírovat!</a:t>
            </a:r>
            <a:endParaRPr lang="cs-CZ" dirty="0"/>
          </a:p>
        </p:txBody>
      </p:sp>
    </p:spTree>
    <p:extLst>
      <p:ext uri="{BB962C8B-B14F-4D97-AF65-F5344CB8AC3E}">
        <p14:creationId xmlns:p14="http://schemas.microsoft.com/office/powerpoint/2010/main" val="42132150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Biometriky</a:t>
            </a:r>
            <a:endParaRPr lang="cs-CZ" dirty="0"/>
          </a:p>
        </p:txBody>
      </p:sp>
      <p:sp>
        <p:nvSpPr>
          <p:cNvPr id="3" name="Content Placeholder 2"/>
          <p:cNvSpPr>
            <a:spLocks noGrp="1"/>
          </p:cNvSpPr>
          <p:nvPr>
            <p:ph idx="1"/>
          </p:nvPr>
        </p:nvSpPr>
        <p:spPr/>
        <p:txBody>
          <a:bodyPr>
            <a:normAutofit/>
          </a:bodyPr>
          <a:lstStyle/>
          <a:p>
            <a:r>
              <a:rPr lang="cs-CZ" dirty="0" smtClean="0"/>
              <a:t>Otisk prstu.</a:t>
            </a:r>
          </a:p>
          <a:p>
            <a:r>
              <a:rPr lang="cs-CZ" dirty="0" smtClean="0"/>
              <a:t>Vzor oční duhovky.</a:t>
            </a:r>
          </a:p>
          <a:p>
            <a:r>
              <a:rPr lang="cs-CZ" dirty="0" smtClean="0"/>
              <a:t>Vzor oční sítnice.</a:t>
            </a:r>
          </a:p>
          <a:p>
            <a:r>
              <a:rPr lang="cs-CZ" dirty="0" smtClean="0"/>
              <a:t>Srovnání obličeje.</a:t>
            </a:r>
          </a:p>
          <a:p>
            <a:r>
              <a:rPr lang="cs-CZ" dirty="0" smtClean="0"/>
              <a:t>Geometrie ruky.</a:t>
            </a:r>
          </a:p>
          <a:p>
            <a:r>
              <a:rPr lang="cs-CZ" dirty="0" smtClean="0"/>
              <a:t>Verifikace hlasu.</a:t>
            </a:r>
          </a:p>
          <a:p>
            <a:r>
              <a:rPr lang="cs-CZ" dirty="0" smtClean="0"/>
              <a:t>Dynamika podpisu.</a:t>
            </a:r>
          </a:p>
          <a:p>
            <a:r>
              <a:rPr lang="cs-CZ" dirty="0" smtClean="0"/>
              <a:t>Dynamika psaní na klávesnici (zadání hesla, …).</a:t>
            </a:r>
            <a:endParaRPr lang="cs-CZ" dirty="0"/>
          </a:p>
        </p:txBody>
      </p:sp>
    </p:spTree>
    <p:extLst>
      <p:ext uri="{BB962C8B-B14F-4D97-AF65-F5344CB8AC3E}">
        <p14:creationId xmlns:p14="http://schemas.microsoft.com/office/powerpoint/2010/main" val="41849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Download</a:t>
            </a:r>
            <a:r>
              <a:rPr lang="cs-CZ" dirty="0" smtClean="0"/>
              <a:t> z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Není nutně protiprávní – vztahuje se na něj volné využití pro osobní potřebu a bezúplatné zákonné licence</a:t>
            </a:r>
          </a:p>
          <a:p>
            <a:r>
              <a:rPr lang="cs-CZ" dirty="0" smtClean="0"/>
              <a:t>Záleží tedy na konkrétním využití</a:t>
            </a:r>
          </a:p>
          <a:p>
            <a:endParaRPr lang="cs-CZ" dirty="0"/>
          </a:p>
        </p:txBody>
      </p:sp>
    </p:spTree>
    <p:extLst>
      <p:ext uri="{BB962C8B-B14F-4D97-AF65-F5344CB8AC3E}">
        <p14:creationId xmlns:p14="http://schemas.microsoft.com/office/powerpoint/2010/main" val="55053075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Vlivem lidského faktoru:</a:t>
            </a:r>
          </a:p>
          <a:p>
            <a:pPr lvl="1"/>
            <a:r>
              <a:rPr lang="cs-CZ" dirty="0" smtClean="0"/>
              <a:t>Neúmyslné smazání.</a:t>
            </a:r>
          </a:p>
          <a:p>
            <a:pPr lvl="1"/>
            <a:r>
              <a:rPr lang="cs-CZ" dirty="0" smtClean="0"/>
              <a:t>Nesprávné používání nebo manipulace.</a:t>
            </a:r>
          </a:p>
          <a:p>
            <a:pPr lvl="1"/>
            <a:r>
              <a:rPr lang="cs-CZ" dirty="0" smtClean="0"/>
              <a:t>Nedbalost.</a:t>
            </a:r>
          </a:p>
          <a:p>
            <a:r>
              <a:rPr lang="cs-CZ" dirty="0" smtClean="0"/>
              <a:t>Selháním systému:</a:t>
            </a:r>
          </a:p>
          <a:p>
            <a:pPr lvl="1"/>
            <a:r>
              <a:rPr lang="cs-CZ" dirty="0" smtClean="0"/>
              <a:t>Výpadky elektrického proudu, přepětí, podpětí.</a:t>
            </a:r>
          </a:p>
          <a:p>
            <a:pPr lvl="1"/>
            <a:r>
              <a:rPr lang="cs-CZ" dirty="0" smtClean="0"/>
              <a:t>Výpadek operačního systému.</a:t>
            </a:r>
          </a:p>
          <a:p>
            <a:pPr lvl="1"/>
            <a:r>
              <a:rPr lang="cs-CZ" dirty="0" smtClean="0"/>
              <a:t>Selhání pevných disků.</a:t>
            </a:r>
          </a:p>
          <a:p>
            <a:pPr lvl="1"/>
            <a:r>
              <a:rPr lang="cs-CZ" dirty="0" smtClean="0"/>
              <a:t>Softwarová chyba.</a:t>
            </a:r>
            <a:endParaRPr lang="cs-CZ" dirty="0"/>
          </a:p>
        </p:txBody>
      </p:sp>
    </p:spTree>
    <p:extLst>
      <p:ext uri="{BB962C8B-B14F-4D97-AF65-F5344CB8AC3E}">
        <p14:creationId xmlns:p14="http://schemas.microsoft.com/office/powerpoint/2010/main" val="23588194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Úmyslné poškození:</a:t>
            </a:r>
          </a:p>
          <a:p>
            <a:pPr lvl="1"/>
            <a:r>
              <a:rPr lang="cs-CZ" dirty="0" smtClean="0"/>
              <a:t>Virová nákaza.</a:t>
            </a:r>
          </a:p>
          <a:p>
            <a:pPr lvl="1"/>
            <a:r>
              <a:rPr lang="cs-CZ" dirty="0" smtClean="0"/>
              <a:t>Krádež.</a:t>
            </a:r>
          </a:p>
          <a:p>
            <a:r>
              <a:rPr lang="cs-CZ" dirty="0" smtClean="0"/>
              <a:t>Fyzikální a přírodní vlivy:</a:t>
            </a:r>
          </a:p>
          <a:p>
            <a:pPr lvl="1"/>
            <a:r>
              <a:rPr lang="cs-CZ" dirty="0" smtClean="0"/>
              <a:t>Požár.</a:t>
            </a:r>
          </a:p>
          <a:p>
            <a:pPr lvl="1"/>
            <a:r>
              <a:rPr lang="cs-CZ" dirty="0" smtClean="0"/>
              <a:t>Voda.</a:t>
            </a:r>
          </a:p>
          <a:p>
            <a:pPr lvl="1"/>
            <a:r>
              <a:rPr lang="cs-CZ" dirty="0" smtClean="0"/>
              <a:t>Zásah blesku.</a:t>
            </a:r>
            <a:endParaRPr lang="cs-CZ" dirty="0"/>
          </a:p>
        </p:txBody>
      </p:sp>
    </p:spTree>
    <p:extLst>
      <p:ext uri="{BB962C8B-B14F-4D97-AF65-F5344CB8AC3E}">
        <p14:creationId xmlns:p14="http://schemas.microsoft.com/office/powerpoint/2010/main" val="307473015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Zálohování dat</a:t>
            </a:r>
            <a:endParaRPr lang="cs-CZ" dirty="0"/>
          </a:p>
        </p:txBody>
      </p:sp>
      <p:sp>
        <p:nvSpPr>
          <p:cNvPr id="3" name="Content Placeholder 2"/>
          <p:cNvSpPr>
            <a:spLocks noGrp="1"/>
          </p:cNvSpPr>
          <p:nvPr>
            <p:ph idx="1"/>
          </p:nvPr>
        </p:nvSpPr>
        <p:spPr/>
        <p:txBody>
          <a:bodyPr/>
          <a:lstStyle/>
          <a:p>
            <a:r>
              <a:rPr lang="cs-CZ" dirty="0" smtClean="0"/>
              <a:t>Data jen v jedné kopii nikdy nejsou bezpečná.</a:t>
            </a:r>
          </a:p>
          <a:p>
            <a:r>
              <a:rPr lang="cs-CZ" dirty="0" smtClean="0"/>
              <a:t>Záloha je kopie dat uložená na </a:t>
            </a:r>
            <a:r>
              <a:rPr lang="cs-CZ" i="1" dirty="0" smtClean="0"/>
              <a:t>jiném</a:t>
            </a:r>
            <a:r>
              <a:rPr lang="cs-CZ" dirty="0" smtClean="0"/>
              <a:t> datovém nosiči.</a:t>
            </a:r>
          </a:p>
          <a:p>
            <a:r>
              <a:rPr lang="cs-CZ" dirty="0" smtClean="0"/>
              <a:t>Existují různá zálohovací software či software pro synchronizaci dat.</a:t>
            </a:r>
            <a:endParaRPr lang="cs-CZ" dirty="0"/>
          </a:p>
        </p:txBody>
      </p:sp>
    </p:spTree>
    <p:extLst>
      <p:ext uri="{BB962C8B-B14F-4D97-AF65-F5344CB8AC3E}">
        <p14:creationId xmlns:p14="http://schemas.microsoft.com/office/powerpoint/2010/main" val="354378982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Optické disky – CD a DVD.</a:t>
            </a:r>
          </a:p>
          <a:p>
            <a:pPr lvl="1"/>
            <a:r>
              <a:rPr lang="cs-CZ" dirty="0" smtClean="0"/>
              <a:t>Výhodou je cena.</a:t>
            </a:r>
          </a:p>
          <a:p>
            <a:pPr lvl="1"/>
            <a:r>
              <a:rPr lang="cs-CZ" dirty="0" smtClean="0"/>
              <a:t>Vypalujeme na kvalitní produkty nízkou vypalovací rychlostí.</a:t>
            </a:r>
          </a:p>
          <a:p>
            <a:pPr lvl="1"/>
            <a:r>
              <a:rPr lang="cs-CZ" dirty="0" smtClean="0"/>
              <a:t>Zálohy je potřeba obnovovat či duplikovat.</a:t>
            </a:r>
          </a:p>
          <a:p>
            <a:pPr lvl="1"/>
            <a:r>
              <a:rPr lang="cs-CZ" dirty="0" smtClean="0"/>
              <a:t>Dnes se od CD a DVD pomalu ustupuje.</a:t>
            </a:r>
          </a:p>
          <a:p>
            <a:pPr lvl="1"/>
            <a:endParaRPr lang="cs-CZ" dirty="0" smtClean="0"/>
          </a:p>
        </p:txBody>
      </p:sp>
      <p:pic>
        <p:nvPicPr>
          <p:cNvPr id="1028" name="Picture 4" descr="CD-R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543" y="4653136"/>
            <a:ext cx="1967880" cy="196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865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Pevné disky</a:t>
            </a:r>
          </a:p>
          <a:p>
            <a:pPr lvl="1"/>
            <a:r>
              <a:rPr lang="cs-CZ" dirty="0" smtClean="0"/>
              <a:t>Zřejmě nejvhodnější zálohování pro domácnosti a jednotlivé uživatele.</a:t>
            </a:r>
          </a:p>
          <a:p>
            <a:pPr lvl="1"/>
            <a:r>
              <a:rPr lang="cs-CZ" dirty="0" smtClean="0"/>
              <a:t>Uložení velkého množství dat za rozumnou cenu.</a:t>
            </a:r>
          </a:p>
          <a:p>
            <a:pPr lvl="1"/>
            <a:r>
              <a:rPr lang="cs-CZ" dirty="0" smtClean="0"/>
              <a:t>Rychlý přesun dat.</a:t>
            </a:r>
          </a:p>
          <a:p>
            <a:pPr lvl="1"/>
            <a:r>
              <a:rPr lang="cs-CZ" dirty="0" smtClean="0"/>
              <a:t>Externí </a:t>
            </a:r>
            <a:r>
              <a:rPr lang="cs-CZ" dirty="0"/>
              <a:t>vs. interní disky.</a:t>
            </a:r>
          </a:p>
          <a:p>
            <a:pPr lvl="1"/>
            <a:r>
              <a:rPr lang="cs-CZ" dirty="0" smtClean="0"/>
              <a:t>Je vhodnější použít externí disky (zejména pro přenosné počítače).</a:t>
            </a:r>
          </a:p>
        </p:txBody>
      </p:sp>
      <p:pic>
        <p:nvPicPr>
          <p:cNvPr id="2050" name="Picture 2" descr="pevný disk Rap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144951"/>
            <a:ext cx="1944216" cy="156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554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Síťové disky</a:t>
            </a:r>
          </a:p>
          <a:p>
            <a:pPr lvl="1"/>
            <a:r>
              <a:rPr lang="cs-CZ" dirty="0" smtClean="0"/>
              <a:t>Pevný disk připojený do sítě síťovým kabelem, bezdrátově, přes USB, …</a:t>
            </a:r>
          </a:p>
          <a:p>
            <a:pPr lvl="1"/>
            <a:r>
              <a:rPr lang="cs-CZ" dirty="0" smtClean="0"/>
              <a:t>Výhodou je umožnění přístupu více uživatelům sítě.</a:t>
            </a:r>
          </a:p>
          <a:p>
            <a:pPr lvl="1"/>
            <a:r>
              <a:rPr lang="cs-CZ" dirty="0" smtClean="0"/>
              <a:t>Důležité je zabezpečení komunikace a přístup jen autorizovaným uživatelům.</a:t>
            </a:r>
          </a:p>
          <a:p>
            <a:pPr lvl="1"/>
            <a:r>
              <a:rPr lang="cs-CZ" dirty="0" smtClean="0"/>
              <a:t>Vhodné jako alternativní záloha.</a:t>
            </a:r>
          </a:p>
          <a:p>
            <a:pPr lvl="1"/>
            <a:endParaRPr lang="cs-CZ" dirty="0"/>
          </a:p>
        </p:txBody>
      </p:sp>
      <p:pic>
        <p:nvPicPr>
          <p:cNvPr id="3074" name="Picture 2" descr="&amp;rcaron;ešení NAS (Network Attached Sto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085184"/>
            <a:ext cx="1646064" cy="164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431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Online zálohování</a:t>
            </a:r>
          </a:p>
          <a:p>
            <a:pPr lvl="1"/>
            <a:r>
              <a:rPr lang="cs-CZ" dirty="0" smtClean="0"/>
              <a:t>Služba poskytovaná třetí stranou.</a:t>
            </a:r>
          </a:p>
          <a:p>
            <a:pPr lvl="1"/>
            <a:r>
              <a:rPr lang="cs-CZ" dirty="0" smtClean="0"/>
              <a:t>Možnost si data kdykoliv (při přístupu k Internetu) nahrát na server a zase stáhnout zpět.</a:t>
            </a:r>
          </a:p>
          <a:p>
            <a:pPr lvl="1"/>
            <a:r>
              <a:rPr lang="cs-CZ" dirty="0" smtClean="0"/>
              <a:t>Nevýhodou je možná nedůvěryhodnost k poskytovateli.</a:t>
            </a:r>
          </a:p>
          <a:p>
            <a:pPr lvl="1"/>
            <a:r>
              <a:rPr lang="cs-CZ" dirty="0" smtClean="0"/>
              <a:t>Rychlost připojení.</a:t>
            </a:r>
          </a:p>
          <a:p>
            <a:endParaRPr lang="cs-CZ" dirty="0" smtClean="0"/>
          </a:p>
        </p:txBody>
      </p:sp>
      <p:pic>
        <p:nvPicPr>
          <p:cNvPr id="5122" name="Picture 2" descr="http://spanningtree.ca/images/the-clou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725144"/>
            <a:ext cx="3417590" cy="19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55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Nevhodné média</a:t>
            </a:r>
          </a:p>
          <a:p>
            <a:pPr lvl="1"/>
            <a:r>
              <a:rPr lang="cs-CZ" dirty="0" smtClean="0"/>
              <a:t>USB Flash </a:t>
            </a:r>
            <a:r>
              <a:rPr lang="cs-CZ" dirty="0"/>
              <a:t>paměti a paměťové </a:t>
            </a:r>
            <a:r>
              <a:rPr lang="cs-CZ" dirty="0" smtClean="0"/>
              <a:t>karty.</a:t>
            </a:r>
          </a:p>
          <a:p>
            <a:pPr lvl="1"/>
            <a:r>
              <a:rPr lang="cs-CZ" dirty="0" smtClean="0"/>
              <a:t>Vysoké </a:t>
            </a:r>
            <a:r>
              <a:rPr lang="cs-CZ" dirty="0"/>
              <a:t>riziko ztráty </a:t>
            </a:r>
            <a:r>
              <a:rPr lang="cs-CZ" dirty="0" smtClean="0"/>
              <a:t>dat.</a:t>
            </a:r>
          </a:p>
          <a:p>
            <a:pPr lvl="1"/>
            <a:r>
              <a:rPr lang="cs-CZ" dirty="0" smtClean="0"/>
              <a:t>Omezený počet zápisů.</a:t>
            </a:r>
            <a:endParaRPr lang="cs-CZ"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50475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89517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Kerchhofův princip</a:t>
            </a:r>
            <a:endParaRPr lang="cs-CZ" dirty="0"/>
          </a:p>
        </p:txBody>
      </p:sp>
      <p:sp>
        <p:nvSpPr>
          <p:cNvPr id="3" name="Content Placeholder 2"/>
          <p:cNvSpPr>
            <a:spLocks noGrp="1"/>
          </p:cNvSpPr>
          <p:nvPr>
            <p:ph idx="1"/>
          </p:nvPr>
        </p:nvSpPr>
        <p:spPr/>
        <p:txBody>
          <a:bodyPr/>
          <a:lstStyle/>
          <a:p>
            <a:r>
              <a:rPr lang="cs-CZ" dirty="0"/>
              <a:t>Síla algoritmu nezávisí na utajení </a:t>
            </a:r>
            <a:r>
              <a:rPr lang="cs-CZ" i="1" dirty="0"/>
              <a:t>algoritmu</a:t>
            </a:r>
            <a:r>
              <a:rPr lang="cs-CZ" dirty="0"/>
              <a:t>, ale na utajení a síle tajného </a:t>
            </a:r>
            <a:r>
              <a:rPr lang="cs-CZ" i="1" dirty="0" smtClean="0"/>
              <a:t>klíče</a:t>
            </a:r>
            <a:r>
              <a:rPr lang="cs-CZ" dirty="0" smtClean="0"/>
              <a:t>.</a:t>
            </a:r>
          </a:p>
          <a:p>
            <a:r>
              <a:rPr lang="cs-CZ" dirty="0" smtClean="0"/>
              <a:t>Algoritmus </a:t>
            </a:r>
            <a:r>
              <a:rPr lang="cs-CZ" dirty="0"/>
              <a:t>je veřejně známý.</a:t>
            </a:r>
          </a:p>
          <a:p>
            <a:endParaRPr lang="cs-CZ" dirty="0"/>
          </a:p>
        </p:txBody>
      </p:sp>
    </p:spTree>
    <p:extLst>
      <p:ext uri="{BB962C8B-B14F-4D97-AF65-F5344CB8AC3E}">
        <p14:creationId xmlns:p14="http://schemas.microsoft.com/office/powerpoint/2010/main" val="40161642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Literatura</a:t>
            </a:r>
            <a:endParaRPr lang="cs-CZ" dirty="0"/>
          </a:p>
        </p:txBody>
      </p:sp>
      <p:sp>
        <p:nvSpPr>
          <p:cNvPr id="3" name="Content Placeholder 2"/>
          <p:cNvSpPr>
            <a:spLocks noGrp="1"/>
          </p:cNvSpPr>
          <p:nvPr>
            <p:ph idx="1"/>
          </p:nvPr>
        </p:nvSpPr>
        <p:spPr/>
        <p:txBody>
          <a:bodyPr/>
          <a:lstStyle/>
          <a:p>
            <a:r>
              <a:rPr lang="cs-CZ" dirty="0" smtClean="0"/>
              <a:t>Zálohování dat</a:t>
            </a:r>
          </a:p>
          <a:p>
            <a:pPr lvl="1"/>
            <a:r>
              <a:rPr lang="cs-CZ" dirty="0" smtClean="0"/>
              <a:t>http</a:t>
            </a:r>
            <a:r>
              <a:rPr lang="cs-CZ" dirty="0"/>
              <a:t>://www.swmag.cz/150/zalohovani-dat/</a:t>
            </a:r>
          </a:p>
        </p:txBody>
      </p:sp>
    </p:spTree>
    <p:extLst>
      <p:ext uri="{BB962C8B-B14F-4D97-AF65-F5344CB8AC3E}">
        <p14:creationId xmlns:p14="http://schemas.microsoft.com/office/powerpoint/2010/main" val="3124640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Počítačové programy - software</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dirty="0" smtClean="0"/>
              <a:t>Legální je takové využívání, které je v souladu s licencí programu</a:t>
            </a:r>
          </a:p>
          <a:p>
            <a:endParaRPr lang="cs-CZ" dirty="0" smtClean="0"/>
          </a:p>
          <a:p>
            <a:r>
              <a:rPr lang="cs-CZ" dirty="0" smtClean="0"/>
              <a:t>Komerční licence – individuální pro konkrétní firmu/produkt</a:t>
            </a:r>
          </a:p>
          <a:p>
            <a:pPr lvl="1"/>
            <a:r>
              <a:rPr lang="cs-CZ" dirty="0" smtClean="0"/>
              <a:t>EULA – </a:t>
            </a:r>
            <a:r>
              <a:rPr lang="cs-CZ" dirty="0" err="1" smtClean="0"/>
              <a:t>End</a:t>
            </a:r>
            <a:r>
              <a:rPr lang="cs-CZ" dirty="0" smtClean="0"/>
              <a:t> User Licence </a:t>
            </a:r>
            <a:r>
              <a:rPr lang="cs-CZ" dirty="0" err="1" smtClean="0"/>
              <a:t>Agreement</a:t>
            </a:r>
            <a:endParaRPr lang="cs-CZ" dirty="0" smtClean="0"/>
          </a:p>
          <a:p>
            <a:r>
              <a:rPr lang="cs-CZ" dirty="0" smtClean="0"/>
              <a:t>Distribuce</a:t>
            </a:r>
          </a:p>
          <a:p>
            <a:pPr lvl="1"/>
            <a:r>
              <a:rPr lang="cs-CZ" dirty="0" smtClean="0"/>
              <a:t>Freeware</a:t>
            </a:r>
          </a:p>
          <a:p>
            <a:pPr lvl="1"/>
            <a:r>
              <a:rPr lang="cs-CZ" dirty="0" smtClean="0"/>
              <a:t>Demo, Shareware, trial verze, …</a:t>
            </a:r>
          </a:p>
          <a:p>
            <a:pPr lvl="1"/>
            <a:r>
              <a:rPr lang="cs-CZ" dirty="0" smtClean="0"/>
              <a:t>Open </a:t>
            </a:r>
            <a:r>
              <a:rPr lang="cs-CZ" dirty="0" err="1" smtClean="0"/>
              <a:t>source</a:t>
            </a:r>
            <a:r>
              <a:rPr lang="cs-CZ" dirty="0" smtClean="0"/>
              <a:t> licence a licence pro svobodný software</a:t>
            </a:r>
          </a:p>
          <a:p>
            <a:pPr lvl="2"/>
            <a:r>
              <a:rPr lang="cs-CZ" dirty="0" smtClean="0"/>
              <a:t>GNU GPL (</a:t>
            </a:r>
            <a:r>
              <a:rPr lang="cs-CZ" dirty="0" err="1" smtClean="0"/>
              <a:t>General</a:t>
            </a:r>
            <a:r>
              <a:rPr lang="cs-CZ" dirty="0" smtClean="0"/>
              <a:t> Public Licence)</a:t>
            </a:r>
          </a:p>
          <a:p>
            <a:pPr>
              <a:buNone/>
            </a:pPr>
            <a:endParaRPr lang="cs-CZ" dirty="0" smtClean="0"/>
          </a:p>
          <a:p>
            <a:endParaRPr lang="cs-CZ"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Zásady tvorby prezentace</a:t>
            </a:r>
            <a:endParaRPr lang="cs-CZ" dirty="0"/>
          </a:p>
        </p:txBody>
      </p:sp>
    </p:spTree>
    <p:extLst>
      <p:ext uri="{BB962C8B-B14F-4D97-AF65-F5344CB8AC3E}">
        <p14:creationId xmlns:p14="http://schemas.microsoft.com/office/powerpoint/2010/main" val="157571898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869032"/>
          </a:xfrm>
        </p:spPr>
        <p:txBody>
          <a:bodyPr/>
          <a:lstStyle/>
          <a:p>
            <a:r>
              <a:rPr lang="cs-CZ" dirty="0" smtClean="0"/>
              <a:t>Co je a není prezentace?</a:t>
            </a:r>
            <a:endParaRPr lang="cs-CZ" dirty="0"/>
          </a:p>
        </p:txBody>
      </p:sp>
      <p:pic>
        <p:nvPicPr>
          <p:cNvPr id="13314" name="Picture 2" descr="http://www.globalwarmingisreal.com/wp-content/uploads/2010/09/No-but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92696"/>
            <a:ext cx="238125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2204864"/>
            <a:ext cx="8229600" cy="4464496"/>
          </a:xfrm>
        </p:spPr>
        <p:txBody>
          <a:bodyPr>
            <a:normAutofit/>
          </a:bodyPr>
          <a:lstStyle/>
          <a:p>
            <a:r>
              <a:rPr lang="cs-CZ" dirty="0" smtClean="0"/>
              <a:t>Prezentace není PowerPoint!</a:t>
            </a:r>
          </a:p>
          <a:p>
            <a:pPr lvl="1"/>
            <a:r>
              <a:rPr lang="cs-CZ" dirty="0" smtClean="0"/>
              <a:t>Prezentace nejsou samotné snímky, neměly by říkat vše co chcete říct</a:t>
            </a:r>
          </a:p>
          <a:p>
            <a:pPr lvl="1"/>
            <a:endParaRPr lang="cs-CZ" dirty="0" smtClean="0"/>
          </a:p>
          <a:p>
            <a:r>
              <a:rPr lang="cs-CZ" dirty="0" smtClean="0"/>
              <a:t>Prezentace není PowerPoint!</a:t>
            </a:r>
          </a:p>
          <a:p>
            <a:pPr lvl="1"/>
            <a:r>
              <a:rPr lang="cs-CZ" dirty="0" smtClean="0"/>
              <a:t>Software nevytváří prezentaci, prezentaci vyváříte VY</a:t>
            </a:r>
          </a:p>
          <a:p>
            <a:pPr marL="109728" indent="0">
              <a:buNone/>
            </a:pPr>
            <a:endParaRPr lang="cs-CZ" dirty="0" smtClean="0"/>
          </a:p>
          <a:p>
            <a:r>
              <a:rPr lang="cs-CZ" dirty="0" smtClean="0"/>
              <a:t>Prezentace není VÝUKOVÝ MATERIÁL!</a:t>
            </a:r>
          </a:p>
          <a:p>
            <a:pPr lvl="1"/>
            <a:r>
              <a:rPr lang="cs-CZ" dirty="0" smtClean="0"/>
              <a:t>Prezentace slouží k prezentování, výukový/studijní materiál k (samo)studiu</a:t>
            </a:r>
          </a:p>
          <a:p>
            <a:pPr marL="109728" indent="0">
              <a:buNone/>
            </a:pPr>
            <a:endParaRPr lang="cs-CZ" dirty="0" smtClean="0"/>
          </a:p>
          <a:p>
            <a:pPr lvl="1"/>
            <a:endParaRPr lang="cs-CZ" dirty="0"/>
          </a:p>
        </p:txBody>
      </p:sp>
    </p:spTree>
    <p:extLst>
      <p:ext uri="{BB962C8B-B14F-4D97-AF65-F5344CB8AC3E}">
        <p14:creationId xmlns:p14="http://schemas.microsoft.com/office/powerpoint/2010/main" val="16955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224" y="548680"/>
            <a:ext cx="8219256" cy="1085056"/>
          </a:xfrm>
        </p:spPr>
        <p:txBody>
          <a:bodyPr>
            <a:normAutofit/>
          </a:bodyPr>
          <a:lstStyle/>
          <a:p>
            <a:pPr algn="ctr"/>
            <a:r>
              <a:rPr lang="cs-CZ" sz="6000" b="1" dirty="0" smtClean="0"/>
              <a:t>Prezentace jste VY</a:t>
            </a:r>
            <a:endParaRPr lang="cs-CZ" sz="6000" b="1" dirty="0"/>
          </a:p>
        </p:txBody>
      </p:sp>
      <p:sp>
        <p:nvSpPr>
          <p:cNvPr id="3" name="Zástupný symbol pro obsah 2"/>
          <p:cNvSpPr>
            <a:spLocks noGrp="1"/>
          </p:cNvSpPr>
          <p:nvPr>
            <p:ph idx="1"/>
          </p:nvPr>
        </p:nvSpPr>
        <p:spPr>
          <a:xfrm>
            <a:off x="3635896" y="1916832"/>
            <a:ext cx="5050904" cy="4657704"/>
          </a:xfrm>
        </p:spPr>
        <p:txBody>
          <a:bodyPr/>
          <a:lstStyle/>
          <a:p>
            <a:r>
              <a:rPr lang="cs-CZ" dirty="0" smtClean="0"/>
              <a:t>VY vytváříte prezentaci</a:t>
            </a:r>
          </a:p>
          <a:p>
            <a:pPr marL="109728" indent="0">
              <a:buNone/>
            </a:pPr>
            <a:endParaRPr lang="cs-CZ" dirty="0" smtClean="0"/>
          </a:p>
          <a:p>
            <a:r>
              <a:rPr lang="cs-CZ" dirty="0" smtClean="0"/>
              <a:t>VY vedete a řídíte posluchače</a:t>
            </a:r>
          </a:p>
          <a:p>
            <a:endParaRPr lang="cs-CZ" dirty="0" smtClean="0"/>
          </a:p>
          <a:p>
            <a:r>
              <a:rPr lang="cs-CZ" dirty="0" smtClean="0"/>
              <a:t>VY určujete téma</a:t>
            </a:r>
          </a:p>
          <a:p>
            <a:endParaRPr lang="cs-CZ" dirty="0" smtClean="0"/>
          </a:p>
          <a:p>
            <a:r>
              <a:rPr lang="cs-CZ" dirty="0" smtClean="0"/>
              <a:t>VY vymezujete čas</a:t>
            </a:r>
          </a:p>
          <a:p>
            <a:endParaRPr lang="cs-CZ" dirty="0" smtClean="0"/>
          </a:p>
          <a:p>
            <a:r>
              <a:rPr lang="cs-CZ" dirty="0" smtClean="0"/>
              <a:t>VY prezentujete</a:t>
            </a:r>
            <a:endParaRPr lang="cs-CZ" dirty="0"/>
          </a:p>
        </p:txBody>
      </p:sp>
      <p:pic>
        <p:nvPicPr>
          <p:cNvPr id="14338" name="Picture 2" descr="http://www.friendsofhu-friedy.com/userfiles/image/hand_poi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72" y="2377832"/>
            <a:ext cx="2817768" cy="27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28670"/>
            <a:ext cx="8229600" cy="785802"/>
          </a:xfrm>
        </p:spPr>
        <p:txBody>
          <a:bodyPr>
            <a:normAutofit fontScale="90000"/>
          </a:bodyPr>
          <a:lstStyle/>
          <a:p>
            <a:r>
              <a:rPr lang="cs-CZ" dirty="0" smtClean="0"/>
              <a:t>Rozvržení prezentace</a:t>
            </a:r>
            <a:br>
              <a:rPr lang="cs-CZ" dirty="0" smtClean="0"/>
            </a:br>
            <a:r>
              <a:rPr lang="cs-CZ" sz="1800" dirty="0" smtClean="0"/>
              <a:t>(tradiční i moderní)</a:t>
            </a:r>
            <a:endParaRPr lang="cs-CZ" sz="1800" dirty="0"/>
          </a:p>
        </p:txBody>
      </p:sp>
      <p:graphicFrame>
        <p:nvGraphicFramePr>
          <p:cNvPr id="5" name="Diagram 4"/>
          <p:cNvGraphicFramePr/>
          <p:nvPr>
            <p:extLst/>
          </p:nvPr>
        </p:nvGraphicFramePr>
        <p:xfrm>
          <a:off x="500034" y="2357430"/>
          <a:ext cx="3999958" cy="387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p:cNvSpPr txBox="1"/>
          <p:nvPr/>
        </p:nvSpPr>
        <p:spPr>
          <a:xfrm>
            <a:off x="4286248" y="2399220"/>
            <a:ext cx="4449826" cy="646331"/>
          </a:xfrm>
          <a:prstGeom prst="rect">
            <a:avLst/>
          </a:prstGeom>
          <a:noFill/>
        </p:spPr>
        <p:txBody>
          <a:bodyPr wrap="square" rtlCol="0">
            <a:spAutoFit/>
          </a:bodyPr>
          <a:lstStyle/>
          <a:p>
            <a:r>
              <a:rPr lang="cs-CZ" dirty="0" smtClean="0"/>
              <a:t>Max 10</a:t>
            </a:r>
            <a:r>
              <a:rPr lang="en-US" dirty="0" smtClean="0"/>
              <a:t>%</a:t>
            </a:r>
            <a:r>
              <a:rPr lang="cs-CZ" dirty="0" smtClean="0"/>
              <a:t> času, obsahuje představení, obsah, rozvržení cílů, dle typu i hlavní pointu</a:t>
            </a:r>
            <a:endParaRPr lang="cs-CZ" dirty="0"/>
          </a:p>
        </p:txBody>
      </p:sp>
      <p:sp>
        <p:nvSpPr>
          <p:cNvPr id="7" name="TextovéPole 6"/>
          <p:cNvSpPr txBox="1"/>
          <p:nvPr/>
        </p:nvSpPr>
        <p:spPr>
          <a:xfrm>
            <a:off x="4286248" y="3140968"/>
            <a:ext cx="4318200" cy="1200329"/>
          </a:xfrm>
          <a:prstGeom prst="rect">
            <a:avLst/>
          </a:prstGeom>
          <a:noFill/>
        </p:spPr>
        <p:txBody>
          <a:bodyPr wrap="square" rtlCol="0">
            <a:spAutoFit/>
          </a:bodyPr>
          <a:lstStyle/>
          <a:p>
            <a:r>
              <a:rPr lang="cs-CZ" dirty="0" smtClean="0"/>
              <a:t>Asi </a:t>
            </a:r>
            <a:r>
              <a:rPr lang="en-US" dirty="0" smtClean="0"/>
              <a:t>70%</a:t>
            </a:r>
            <a:r>
              <a:rPr lang="cs-CZ" dirty="0" smtClean="0"/>
              <a:t> času</a:t>
            </a:r>
            <a:r>
              <a:rPr lang="en-US" dirty="0" smtClean="0"/>
              <a:t> </a:t>
            </a:r>
            <a:r>
              <a:rPr lang="cs-CZ" dirty="0" smtClean="0"/>
              <a:t>(v případě diskuze během prezentace 30-40</a:t>
            </a:r>
            <a:r>
              <a:rPr lang="en-US" dirty="0" smtClean="0"/>
              <a:t>%</a:t>
            </a:r>
            <a:r>
              <a:rPr lang="cs-CZ" dirty="0" smtClean="0"/>
              <a:t> času), obsahuje hlavní myšlenky a jejich podložení, struktura dle typu prezentace</a:t>
            </a:r>
            <a:endParaRPr lang="cs-CZ" dirty="0"/>
          </a:p>
        </p:txBody>
      </p:sp>
      <p:sp>
        <p:nvSpPr>
          <p:cNvPr id="8" name="TextovéPole 7"/>
          <p:cNvSpPr txBox="1"/>
          <p:nvPr/>
        </p:nvSpPr>
        <p:spPr>
          <a:xfrm>
            <a:off x="4570980" y="4342211"/>
            <a:ext cx="4164074" cy="1200329"/>
          </a:xfrm>
          <a:prstGeom prst="rect">
            <a:avLst/>
          </a:prstGeom>
          <a:noFill/>
        </p:spPr>
        <p:txBody>
          <a:bodyPr wrap="square" rtlCol="0">
            <a:spAutoFit/>
          </a:bodyPr>
          <a:lstStyle/>
          <a:p>
            <a:r>
              <a:rPr lang="cs-CZ" dirty="0" smtClean="0"/>
              <a:t>Přibližně 15</a:t>
            </a:r>
            <a:r>
              <a:rPr lang="en-US" dirty="0" smtClean="0"/>
              <a:t>% </a:t>
            </a:r>
            <a:r>
              <a:rPr lang="cs-CZ" dirty="0" smtClean="0"/>
              <a:t>času (35-40</a:t>
            </a:r>
            <a:r>
              <a:rPr lang="en-US" dirty="0" smtClean="0"/>
              <a:t>%</a:t>
            </a:r>
            <a:r>
              <a:rPr lang="cs-CZ" dirty="0" smtClean="0"/>
              <a:t> času v případě diskuze během prezentace), obsahuje ověření znalostí, úkoly, otázky, shrnutí, apod.</a:t>
            </a:r>
            <a:endParaRPr lang="cs-CZ" dirty="0"/>
          </a:p>
        </p:txBody>
      </p:sp>
      <p:sp>
        <p:nvSpPr>
          <p:cNvPr id="9" name="TextovéPole 8"/>
          <p:cNvSpPr txBox="1"/>
          <p:nvPr/>
        </p:nvSpPr>
        <p:spPr>
          <a:xfrm>
            <a:off x="4735546" y="5544952"/>
            <a:ext cx="4084926" cy="1200329"/>
          </a:xfrm>
          <a:prstGeom prst="rect">
            <a:avLst/>
          </a:prstGeom>
          <a:noFill/>
        </p:spPr>
        <p:txBody>
          <a:bodyPr wrap="square" rtlCol="0">
            <a:spAutoFit/>
          </a:bodyPr>
          <a:lstStyle/>
          <a:p>
            <a:r>
              <a:rPr lang="cs-CZ" dirty="0" smtClean="0"/>
              <a:t>Přibližně 5</a:t>
            </a:r>
            <a:r>
              <a:rPr lang="en-US" dirty="0" smtClean="0"/>
              <a:t>% </a:t>
            </a:r>
            <a:r>
              <a:rPr lang="cs-CZ" dirty="0" smtClean="0"/>
              <a:t>času prezentace, závěr je tvořen rozloučením poděkováním, případně připomenutím myšlenky a plány do budoucna</a:t>
            </a:r>
            <a:endParaRPr lang="cs-CZ" dirty="0"/>
          </a:p>
        </p:txBody>
      </p:sp>
      <p:pic>
        <p:nvPicPr>
          <p:cNvPr id="2051" name="Picture 3"/>
          <p:cNvPicPr>
            <a:picLocks noChangeAspect="1" noChangeArrowheads="1"/>
          </p:cNvPicPr>
          <p:nvPr/>
        </p:nvPicPr>
        <p:blipFill>
          <a:blip r:embed="rId7" cstate="print"/>
          <a:srcRect/>
          <a:stretch>
            <a:fillRect/>
          </a:stretch>
        </p:blipFill>
        <p:spPr bwMode="auto">
          <a:xfrm>
            <a:off x="6378620" y="914367"/>
            <a:ext cx="1721772" cy="1257540"/>
          </a:xfrm>
          <a:prstGeom prst="rect">
            <a:avLst/>
          </a:prstGeom>
          <a:noFill/>
          <a:ln w="9525">
            <a:noFill/>
            <a:miter lim="800000"/>
            <a:headEnd/>
            <a:tailEnd/>
          </a:ln>
        </p:spPr>
      </p:pic>
    </p:spTree>
    <p:extLst>
      <p:ext uri="{BB962C8B-B14F-4D97-AF65-F5344CB8AC3E}">
        <p14:creationId xmlns:p14="http://schemas.microsoft.com/office/powerpoint/2010/main" val="13920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2656" y="548680"/>
            <a:ext cx="8229600" cy="1066800"/>
          </a:xfrm>
        </p:spPr>
        <p:txBody>
          <a:bodyPr>
            <a:normAutofit fontScale="90000"/>
          </a:bodyPr>
          <a:lstStyle/>
          <a:p>
            <a:r>
              <a:rPr lang="cs-CZ" dirty="0" smtClean="0"/>
              <a:t>Rytmus prezentace na základě rozvržení</a:t>
            </a:r>
            <a:endParaRPr lang="cs-CZ" dirty="0"/>
          </a:p>
        </p:txBody>
      </p:sp>
      <p:sp>
        <p:nvSpPr>
          <p:cNvPr id="4" name="Volný tvar 3"/>
          <p:cNvSpPr/>
          <p:nvPr/>
        </p:nvSpPr>
        <p:spPr>
          <a:xfrm>
            <a:off x="805070" y="2857496"/>
            <a:ext cx="7832034" cy="2300913"/>
          </a:xfrm>
          <a:custGeom>
            <a:avLst/>
            <a:gdLst>
              <a:gd name="connsiteX0" fmla="*/ 0 w 8072230"/>
              <a:gd name="connsiteY0" fmla="*/ 2671970 h 2671970"/>
              <a:gd name="connsiteX1" fmla="*/ 1759226 w 8072230"/>
              <a:gd name="connsiteY1" fmla="*/ 1399761 h 2671970"/>
              <a:gd name="connsiteX2" fmla="*/ 4343400 w 8072230"/>
              <a:gd name="connsiteY2" fmla="*/ 1996109 h 2671970"/>
              <a:gd name="connsiteX3" fmla="*/ 5347252 w 8072230"/>
              <a:gd name="connsiteY3" fmla="*/ 18222 h 2671970"/>
              <a:gd name="connsiteX4" fmla="*/ 6510130 w 8072230"/>
              <a:gd name="connsiteY4" fmla="*/ 2105439 h 2671970"/>
              <a:gd name="connsiteX5" fmla="*/ 7832034 w 8072230"/>
              <a:gd name="connsiteY5" fmla="*/ 1479274 h 2671970"/>
              <a:gd name="connsiteX6" fmla="*/ 7951304 w 8072230"/>
              <a:gd name="connsiteY6" fmla="*/ 1369944 h 2671970"/>
              <a:gd name="connsiteX0" fmla="*/ 0 w 8072230"/>
              <a:gd name="connsiteY0" fmla="*/ 2319135 h 2319135"/>
              <a:gd name="connsiteX1" fmla="*/ 1759226 w 8072230"/>
              <a:gd name="connsiteY1" fmla="*/ 1046926 h 2319135"/>
              <a:gd name="connsiteX2" fmla="*/ 4343400 w 8072230"/>
              <a:gd name="connsiteY2" fmla="*/ 1643274 h 2319135"/>
              <a:gd name="connsiteX3" fmla="*/ 5410004 w 8072230"/>
              <a:gd name="connsiteY3" fmla="*/ 18222 h 2319135"/>
              <a:gd name="connsiteX4" fmla="*/ 6510130 w 8072230"/>
              <a:gd name="connsiteY4" fmla="*/ 1752604 h 2319135"/>
              <a:gd name="connsiteX5" fmla="*/ 7832034 w 8072230"/>
              <a:gd name="connsiteY5" fmla="*/ 1126439 h 2319135"/>
              <a:gd name="connsiteX6" fmla="*/ 7951304 w 8072230"/>
              <a:gd name="connsiteY6" fmla="*/ 1017109 h 2319135"/>
              <a:gd name="connsiteX0" fmla="*/ 0 w 8072230"/>
              <a:gd name="connsiteY0" fmla="*/ 2300913 h 2300913"/>
              <a:gd name="connsiteX1" fmla="*/ 1759226 w 8072230"/>
              <a:gd name="connsiteY1" fmla="*/ 1028704 h 2300913"/>
              <a:gd name="connsiteX2" fmla="*/ 4343400 w 8072230"/>
              <a:gd name="connsiteY2" fmla="*/ 1625052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909806 w 8072230"/>
              <a:gd name="connsiteY2" fmla="*/ 1571636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695492 w 8072230"/>
              <a:gd name="connsiteY2" fmla="*/ 1428760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29364"/>
              <a:gd name="connsiteY0" fmla="*/ 2300913 h 2300913"/>
              <a:gd name="connsiteX1" fmla="*/ 1759226 w 8029364"/>
              <a:gd name="connsiteY1" fmla="*/ 1028704 h 2300913"/>
              <a:gd name="connsiteX2" fmla="*/ 3695492 w 8029364"/>
              <a:gd name="connsiteY2" fmla="*/ 1428760 h 2300913"/>
              <a:gd name="connsiteX3" fmla="*/ 5410004 w 8029364"/>
              <a:gd name="connsiteY3" fmla="*/ 0 h 2300913"/>
              <a:gd name="connsiteX4" fmla="*/ 6767326 w 8029364"/>
              <a:gd name="connsiteY4" fmla="*/ 1500198 h 2300913"/>
              <a:gd name="connsiteX5" fmla="*/ 7832034 w 8029364"/>
              <a:gd name="connsiteY5" fmla="*/ 1108217 h 2300913"/>
              <a:gd name="connsiteX6" fmla="*/ 7951304 w 8029364"/>
              <a:gd name="connsiteY6" fmla="*/ 998887 h 2300913"/>
              <a:gd name="connsiteX0" fmla="*/ 0 w 7832034"/>
              <a:gd name="connsiteY0" fmla="*/ 2300913 h 2300913"/>
              <a:gd name="connsiteX1" fmla="*/ 1759226 w 7832034"/>
              <a:gd name="connsiteY1" fmla="*/ 1028704 h 2300913"/>
              <a:gd name="connsiteX2" fmla="*/ 3695492 w 7832034"/>
              <a:gd name="connsiteY2" fmla="*/ 1428760 h 2300913"/>
              <a:gd name="connsiteX3" fmla="*/ 5410004 w 7832034"/>
              <a:gd name="connsiteY3" fmla="*/ 0 h 2300913"/>
              <a:gd name="connsiteX4" fmla="*/ 6767326 w 7832034"/>
              <a:gd name="connsiteY4" fmla="*/ 1500198 h 2300913"/>
              <a:gd name="connsiteX5" fmla="*/ 7832034 w 7832034"/>
              <a:gd name="connsiteY5" fmla="*/ 1108217 h 23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034" h="2300913">
                <a:moveTo>
                  <a:pt x="0" y="2300913"/>
                </a:moveTo>
                <a:cubicBezTo>
                  <a:pt x="517663" y="1721130"/>
                  <a:pt x="1143311" y="1174063"/>
                  <a:pt x="1759226" y="1028704"/>
                </a:cubicBezTo>
                <a:cubicBezTo>
                  <a:pt x="2375141" y="883345"/>
                  <a:pt x="3087029" y="1600211"/>
                  <a:pt x="3695492" y="1428760"/>
                </a:cubicBezTo>
                <a:cubicBezTo>
                  <a:pt x="4303955" y="1257309"/>
                  <a:pt x="4955694" y="58190"/>
                  <a:pt x="5410004" y="0"/>
                </a:cubicBezTo>
                <a:cubicBezTo>
                  <a:pt x="5771126" y="18222"/>
                  <a:pt x="6363654" y="1315495"/>
                  <a:pt x="6767326" y="1500198"/>
                </a:cubicBezTo>
                <a:cubicBezTo>
                  <a:pt x="7170998" y="1684901"/>
                  <a:pt x="7634704" y="1191769"/>
                  <a:pt x="7832034" y="1108217"/>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4860032" y="1484783"/>
            <a:ext cx="3888432" cy="923330"/>
          </a:xfrm>
          <a:prstGeom prst="rect">
            <a:avLst/>
          </a:prstGeom>
          <a:noFill/>
        </p:spPr>
        <p:txBody>
          <a:bodyPr wrap="square" rtlCol="0">
            <a:spAutoFit/>
          </a:bodyPr>
          <a:lstStyle/>
          <a:p>
            <a:r>
              <a:rPr lang="cs-CZ" dirty="0" smtClean="0">
                <a:solidFill>
                  <a:schemeClr val="accent1"/>
                </a:solidFill>
              </a:rPr>
              <a:t>Míra zapojení účastníků na prezentaci (je závislá na povolení diskuze během prezentace), kulminuje při ověření</a:t>
            </a:r>
            <a:endParaRPr lang="cs-CZ" dirty="0">
              <a:solidFill>
                <a:schemeClr val="accent1"/>
              </a:solidFill>
            </a:endParaRPr>
          </a:p>
        </p:txBody>
      </p:sp>
      <p:sp>
        <p:nvSpPr>
          <p:cNvPr id="6" name="Volný tvar 5"/>
          <p:cNvSpPr/>
          <p:nvPr/>
        </p:nvSpPr>
        <p:spPr>
          <a:xfrm>
            <a:off x="665922" y="2214770"/>
            <a:ext cx="7663069" cy="2806147"/>
          </a:xfrm>
          <a:custGeom>
            <a:avLst/>
            <a:gdLst>
              <a:gd name="connsiteX0" fmla="*/ 0 w 7663069"/>
              <a:gd name="connsiteY0" fmla="*/ 2496378 h 2806147"/>
              <a:gd name="connsiteX1" fmla="*/ 467139 w 7663069"/>
              <a:gd name="connsiteY1" fmla="*/ 1333500 h 2806147"/>
              <a:gd name="connsiteX2" fmla="*/ 1351721 w 7663069"/>
              <a:gd name="connsiteY2" fmla="*/ 2565952 h 2806147"/>
              <a:gd name="connsiteX3" fmla="*/ 2454965 w 7663069"/>
              <a:gd name="connsiteY3" fmla="*/ 299830 h 2806147"/>
              <a:gd name="connsiteX4" fmla="*/ 2723321 w 7663069"/>
              <a:gd name="connsiteY4" fmla="*/ 766969 h 2806147"/>
              <a:gd name="connsiteX5" fmla="*/ 2892287 w 7663069"/>
              <a:gd name="connsiteY5" fmla="*/ 578126 h 2806147"/>
              <a:gd name="connsiteX6" fmla="*/ 3101008 w 7663069"/>
              <a:gd name="connsiteY6" fmla="*/ 896178 h 2806147"/>
              <a:gd name="connsiteX7" fmla="*/ 3299791 w 7663069"/>
              <a:gd name="connsiteY7" fmla="*/ 727213 h 2806147"/>
              <a:gd name="connsiteX8" fmla="*/ 3528391 w 7663069"/>
              <a:gd name="connsiteY8" fmla="*/ 975691 h 2806147"/>
              <a:gd name="connsiteX9" fmla="*/ 3677478 w 7663069"/>
              <a:gd name="connsiteY9" fmla="*/ 836543 h 2806147"/>
              <a:gd name="connsiteX10" fmla="*/ 4790661 w 7663069"/>
              <a:gd name="connsiteY10" fmla="*/ 2546073 h 2806147"/>
              <a:gd name="connsiteX11" fmla="*/ 6092687 w 7663069"/>
              <a:gd name="connsiteY11" fmla="*/ 2396987 h 2806147"/>
              <a:gd name="connsiteX12" fmla="*/ 6907695 w 7663069"/>
              <a:gd name="connsiteY12" fmla="*/ 1323560 h 2806147"/>
              <a:gd name="connsiteX13" fmla="*/ 7663069 w 7663069"/>
              <a:gd name="connsiteY13" fmla="*/ 1094960 h 280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3069" h="2806147">
                <a:moveTo>
                  <a:pt x="0" y="2496378"/>
                </a:moveTo>
                <a:cubicBezTo>
                  <a:pt x="120926" y="1909141"/>
                  <a:pt x="241852" y="1321904"/>
                  <a:pt x="467139" y="1333500"/>
                </a:cubicBezTo>
                <a:cubicBezTo>
                  <a:pt x="692426" y="1345096"/>
                  <a:pt x="1020417" y="2738230"/>
                  <a:pt x="1351721" y="2565952"/>
                </a:cubicBezTo>
                <a:cubicBezTo>
                  <a:pt x="1683025" y="2393674"/>
                  <a:pt x="2226365" y="599660"/>
                  <a:pt x="2454965" y="299830"/>
                </a:cubicBezTo>
                <a:cubicBezTo>
                  <a:pt x="2683565" y="0"/>
                  <a:pt x="2650434" y="720586"/>
                  <a:pt x="2723321" y="766969"/>
                </a:cubicBezTo>
                <a:cubicBezTo>
                  <a:pt x="2796208" y="813352"/>
                  <a:pt x="2829339" y="556591"/>
                  <a:pt x="2892287" y="578126"/>
                </a:cubicBezTo>
                <a:cubicBezTo>
                  <a:pt x="2955235" y="599661"/>
                  <a:pt x="3033091" y="871330"/>
                  <a:pt x="3101008" y="896178"/>
                </a:cubicBezTo>
                <a:cubicBezTo>
                  <a:pt x="3168925" y="921026"/>
                  <a:pt x="3228561" y="713961"/>
                  <a:pt x="3299791" y="727213"/>
                </a:cubicBezTo>
                <a:cubicBezTo>
                  <a:pt x="3371022" y="740465"/>
                  <a:pt x="3465443" y="957469"/>
                  <a:pt x="3528391" y="975691"/>
                </a:cubicBezTo>
                <a:cubicBezTo>
                  <a:pt x="3591339" y="993913"/>
                  <a:pt x="3467100" y="574813"/>
                  <a:pt x="3677478" y="836543"/>
                </a:cubicBezTo>
                <a:cubicBezTo>
                  <a:pt x="3887856" y="1098273"/>
                  <a:pt x="4388126" y="2285999"/>
                  <a:pt x="4790661" y="2546073"/>
                </a:cubicBezTo>
                <a:cubicBezTo>
                  <a:pt x="5193196" y="2806147"/>
                  <a:pt x="5739848" y="2600739"/>
                  <a:pt x="6092687" y="2396987"/>
                </a:cubicBezTo>
                <a:cubicBezTo>
                  <a:pt x="6445526" y="2193235"/>
                  <a:pt x="6645965" y="1540565"/>
                  <a:pt x="6907695" y="1323560"/>
                </a:cubicBezTo>
                <a:cubicBezTo>
                  <a:pt x="7169425" y="1106556"/>
                  <a:pt x="7416247" y="1100758"/>
                  <a:pt x="7663069" y="1094960"/>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7" name="TextovéPole 6"/>
          <p:cNvSpPr txBox="1"/>
          <p:nvPr/>
        </p:nvSpPr>
        <p:spPr>
          <a:xfrm>
            <a:off x="805070" y="1484784"/>
            <a:ext cx="4014778" cy="923330"/>
          </a:xfrm>
          <a:prstGeom prst="rect">
            <a:avLst/>
          </a:prstGeom>
          <a:noFill/>
        </p:spPr>
        <p:txBody>
          <a:bodyPr wrap="square" rtlCol="0">
            <a:spAutoFit/>
          </a:bodyPr>
          <a:lstStyle/>
          <a:p>
            <a:r>
              <a:rPr lang="cs-CZ" dirty="0" smtClean="0">
                <a:solidFill>
                  <a:srgbClr val="C00000"/>
                </a:solidFill>
              </a:rPr>
              <a:t>Míra překvapení posluchačů, sdělování nových poznatků a myšlenek (jádro prezentace, popř. „bomba na úvod“)</a:t>
            </a:r>
            <a:endParaRPr lang="cs-CZ" dirty="0">
              <a:solidFill>
                <a:srgbClr val="C00000"/>
              </a:solidFill>
            </a:endParaRPr>
          </a:p>
        </p:txBody>
      </p:sp>
      <p:graphicFrame>
        <p:nvGraphicFramePr>
          <p:cNvPr id="8" name="Diagram 7"/>
          <p:cNvGraphicFramePr/>
          <p:nvPr>
            <p:extLst/>
          </p:nvPr>
        </p:nvGraphicFramePr>
        <p:xfrm>
          <a:off x="541964" y="5020917"/>
          <a:ext cx="8358246" cy="1460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p:cNvCxnSpPr/>
          <p:nvPr/>
        </p:nvCxnSpPr>
        <p:spPr>
          <a:xfrm>
            <a:off x="2411760" y="2492896"/>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4721087"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984268"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95536" y="6381328"/>
            <a:ext cx="8568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8613271" y="6414143"/>
            <a:ext cx="270386" cy="369332"/>
          </a:xfrm>
          <a:prstGeom prst="rect">
            <a:avLst/>
          </a:prstGeom>
          <a:noFill/>
        </p:spPr>
        <p:txBody>
          <a:bodyPr wrap="square" rtlCol="0">
            <a:spAutoFit/>
          </a:bodyPr>
          <a:lstStyle/>
          <a:p>
            <a:r>
              <a:rPr lang="cs-CZ" dirty="0" smtClean="0"/>
              <a:t>t</a:t>
            </a:r>
            <a:endParaRPr lang="cs-CZ" dirty="0"/>
          </a:p>
        </p:txBody>
      </p:sp>
    </p:spTree>
    <p:extLst>
      <p:ext uri="{BB962C8B-B14F-4D97-AF65-F5344CB8AC3E}">
        <p14:creationId xmlns:p14="http://schemas.microsoft.com/office/powerpoint/2010/main" val="8764198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845840"/>
          </a:xfrm>
        </p:spPr>
        <p:txBody>
          <a:bodyPr/>
          <a:lstStyle/>
          <a:p>
            <a:r>
              <a:rPr lang="cs-CZ" dirty="0" smtClean="0"/>
              <a:t>Úvod (a představení)				①</a:t>
            </a:r>
            <a:endParaRPr lang="cs-CZ" dirty="0"/>
          </a:p>
        </p:txBody>
      </p:sp>
      <p:sp>
        <p:nvSpPr>
          <p:cNvPr id="3" name="Zástupný symbol pro obsah 2"/>
          <p:cNvSpPr>
            <a:spLocks noGrp="1"/>
          </p:cNvSpPr>
          <p:nvPr>
            <p:ph idx="1"/>
          </p:nvPr>
        </p:nvSpPr>
        <p:spPr>
          <a:xfrm>
            <a:off x="457200" y="1484784"/>
            <a:ext cx="8229600" cy="5089752"/>
          </a:xfrm>
        </p:spPr>
        <p:txBody>
          <a:bodyPr>
            <a:normAutofit fontScale="70000" lnSpcReduction="20000"/>
          </a:bodyPr>
          <a:lstStyle/>
          <a:p>
            <a:pPr marL="109728" indent="0">
              <a:buNone/>
            </a:pPr>
            <a:r>
              <a:rPr lang="cs-CZ" dirty="0" smtClean="0"/>
              <a:t>Představení se a úvodní projev z velké míry ovlivňuje další vnímání prezentujícího posluchači. </a:t>
            </a:r>
            <a:r>
              <a:rPr lang="cs-CZ" b="1" dirty="0" smtClean="0"/>
              <a:t>Pokazit první dojem se nevyplácí</a:t>
            </a:r>
            <a:r>
              <a:rPr lang="cs-CZ" dirty="0" smtClean="0"/>
              <a:t>.</a:t>
            </a:r>
          </a:p>
          <a:p>
            <a:pPr marL="109728" indent="0">
              <a:buNone/>
            </a:pPr>
            <a:endParaRPr lang="cs-CZ" dirty="0" smtClean="0"/>
          </a:p>
          <a:p>
            <a:r>
              <a:rPr lang="cs-CZ" dirty="0" smtClean="0"/>
              <a:t>Představení se a přivítání </a:t>
            </a:r>
          </a:p>
          <a:p>
            <a:pPr lvl="1"/>
            <a:r>
              <a:rPr lang="cs-CZ" dirty="0" smtClean="0"/>
              <a:t>Dobrý den. Zdravím. Vítám vás tu. </a:t>
            </a:r>
          </a:p>
          <a:p>
            <a:pPr lvl="1"/>
            <a:r>
              <a:rPr lang="cs-CZ" dirty="0" smtClean="0"/>
              <a:t>Já jsem. Mé jméno je. Zastupuji zde.</a:t>
            </a:r>
          </a:p>
          <a:p>
            <a:pPr lvl="1"/>
            <a:r>
              <a:rPr lang="cs-CZ" dirty="0" smtClean="0"/>
              <a:t>Dnes si povíme. Budu hovořit. Moje přednáška.</a:t>
            </a:r>
          </a:p>
          <a:p>
            <a:pPr lvl="1"/>
            <a:r>
              <a:rPr lang="cs-CZ" dirty="0" smtClean="0"/>
              <a:t>Cestou sem jsem. Chtěl bych vám povědět. </a:t>
            </a:r>
          </a:p>
          <a:p>
            <a:pPr marL="411480" lvl="1" indent="0">
              <a:buNone/>
            </a:pPr>
            <a:endParaRPr lang="cs-CZ" dirty="0"/>
          </a:p>
          <a:p>
            <a:pPr marL="411480" lvl="1" indent="0">
              <a:buNone/>
            </a:pPr>
            <a:endParaRPr lang="cs-CZ" dirty="0" smtClean="0"/>
          </a:p>
          <a:p>
            <a:pPr marL="411480" lvl="1" indent="0">
              <a:buNone/>
            </a:pPr>
            <a:endParaRPr lang="cs-CZ" dirty="0" smtClean="0"/>
          </a:p>
          <a:p>
            <a:r>
              <a:rPr lang="cs-CZ" dirty="0" smtClean="0"/>
              <a:t>Úvodní slovo</a:t>
            </a:r>
          </a:p>
          <a:p>
            <a:pPr lvl="1"/>
            <a:r>
              <a:rPr lang="cs-CZ" dirty="0" smtClean="0"/>
              <a:t>Připravuje půdu pro hlavní sdělení, které je součástí jádra</a:t>
            </a:r>
          </a:p>
          <a:p>
            <a:pPr lvl="1"/>
            <a:r>
              <a:rPr lang="cs-CZ" dirty="0" smtClean="0"/>
              <a:t>Vylaďuje publikum pro vnímání tématu a hlavně prezentujícího pro hladký průběh prezentace, navozuje pozornost posluchačů a jejich zájem</a:t>
            </a:r>
          </a:p>
          <a:p>
            <a:pPr lvl="1"/>
            <a:endParaRPr lang="cs-CZ" dirty="0" smtClean="0"/>
          </a:p>
          <a:p>
            <a:pPr lvl="1"/>
            <a:r>
              <a:rPr lang="cs-CZ" dirty="0" smtClean="0"/>
              <a:t>Vtip, historka, šoková informace k tématu, úvodní otázky k upoutání zájmu a přitáhnutí pozornosti, aktuální informace k tématu</a:t>
            </a:r>
          </a:p>
          <a:p>
            <a:pPr lvl="1"/>
            <a:r>
              <a:rPr lang="cs-CZ" b="1" dirty="0" smtClean="0"/>
              <a:t>Být vtipný se vyplatí a získá posluchače</a:t>
            </a:r>
            <a:endParaRPr lang="cs-CZ" b="1" dirty="0"/>
          </a:p>
        </p:txBody>
      </p:sp>
      <p:sp>
        <p:nvSpPr>
          <p:cNvPr id="4" name="TextovéPole 3"/>
          <p:cNvSpPr txBox="1"/>
          <p:nvPr/>
        </p:nvSpPr>
        <p:spPr>
          <a:xfrm>
            <a:off x="950968" y="3681709"/>
            <a:ext cx="8023768"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je možné se představit s ohledem na druh prezentace a jak se nepředstavovat?</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594" y="3635234"/>
            <a:ext cx="59325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701824"/>
          </a:xfrm>
        </p:spPr>
        <p:txBody>
          <a:bodyPr/>
          <a:lstStyle/>
          <a:p>
            <a:r>
              <a:rPr lang="cs-CZ" dirty="0" smtClean="0"/>
              <a:t>Jádro prezentace					②</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pPr marL="109728" indent="0">
              <a:buNone/>
            </a:pPr>
            <a:r>
              <a:rPr lang="cs-CZ" dirty="0" smtClean="0"/>
              <a:t>Jádro je tvořeno </a:t>
            </a:r>
            <a:r>
              <a:rPr lang="cs-CZ" b="1" dirty="0" smtClean="0"/>
              <a:t>hlavním sdělením </a:t>
            </a:r>
            <a:r>
              <a:rPr lang="cs-CZ" dirty="0" smtClean="0"/>
              <a:t>(informací, vyučovací látkou, představením produktu, …). Hlavní sdělení by mělo vycházet z jasného </a:t>
            </a:r>
            <a:r>
              <a:rPr lang="cs-CZ" b="1" dirty="0" smtClean="0"/>
              <a:t>cíle prezentace </a:t>
            </a:r>
            <a:r>
              <a:rPr lang="cs-CZ" dirty="0" smtClean="0"/>
              <a:t>(naučit, představit, přesvědčit, předvést, …), který je možné podpořit několika dílčími body. </a:t>
            </a:r>
          </a:p>
          <a:p>
            <a:pPr marL="109728" indent="0">
              <a:buNone/>
            </a:pPr>
            <a:r>
              <a:rPr lang="cs-CZ" dirty="0" smtClean="0"/>
              <a:t>Jedná se typicky o nejdelší část prezentace a obsahuje informace, které by měli posluchači pochytit. Tvrzení je nutné ve většině případů dále potvrdit a podpořit (důkaz, ukázka, příklady, praxe, …)</a:t>
            </a:r>
          </a:p>
          <a:p>
            <a:pPr marL="109728" indent="0">
              <a:buNone/>
            </a:pPr>
            <a:r>
              <a:rPr lang="cs-CZ" dirty="0" smtClean="0"/>
              <a:t>Dodržujte zásadu </a:t>
            </a:r>
            <a:r>
              <a:rPr lang="cs-CZ" b="1" dirty="0" smtClean="0"/>
              <a:t>„od obecného ke specifickému“</a:t>
            </a:r>
          </a:p>
          <a:p>
            <a:pPr marL="109728" indent="0">
              <a:buNone/>
            </a:pPr>
            <a:endParaRPr lang="cs-CZ" dirty="0" smtClean="0"/>
          </a:p>
          <a:p>
            <a:r>
              <a:rPr lang="cs-CZ" dirty="0" smtClean="0"/>
              <a:t>Rétorické postupy</a:t>
            </a:r>
          </a:p>
          <a:p>
            <a:pPr lvl="1"/>
            <a:r>
              <a:rPr lang="cs-CZ" dirty="0" smtClean="0"/>
              <a:t>„Bomba“ na úvod, která bude dále osvětlena – výhodou je přitáhnutí pozornosti posluchačů</a:t>
            </a:r>
          </a:p>
          <a:p>
            <a:pPr lvl="1"/>
            <a:r>
              <a:rPr lang="cs-CZ" dirty="0" smtClean="0"/>
              <a:t>Tvrzení</a:t>
            </a:r>
          </a:p>
          <a:p>
            <a:pPr lvl="1"/>
            <a:r>
              <a:rPr lang="cs-CZ" dirty="0" smtClean="0"/>
              <a:t>Emocionální důkaz (příběh, zkušenost, zážitek)</a:t>
            </a:r>
          </a:p>
          <a:p>
            <a:pPr lvl="1"/>
            <a:r>
              <a:rPr lang="cs-CZ" dirty="0" smtClean="0"/>
              <a:t>Logický důkaz (statistika, rovnice, …)</a:t>
            </a:r>
          </a:p>
          <a:p>
            <a:pPr lvl="1"/>
            <a:r>
              <a:rPr lang="cs-CZ" dirty="0" smtClean="0"/>
              <a:t>Opakování pointy (pravidlo tří – třikrát opakovat jinými slovy)</a:t>
            </a:r>
          </a:p>
          <a:p>
            <a:pPr lvl="1"/>
            <a:r>
              <a:rPr lang="cs-CZ" dirty="0" smtClean="0"/>
              <a:t>Otázky</a:t>
            </a:r>
          </a:p>
        </p:txBody>
      </p:sp>
    </p:spTree>
    <p:extLst>
      <p:ext uri="{BB962C8B-B14F-4D97-AF65-F5344CB8AC3E}">
        <p14:creationId xmlns:p14="http://schemas.microsoft.com/office/powerpoint/2010/main" val="4120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797024"/>
          </a:xfrm>
        </p:spPr>
        <p:txBody>
          <a:bodyPr>
            <a:normAutofit/>
          </a:bodyPr>
          <a:lstStyle/>
          <a:p>
            <a:r>
              <a:rPr lang="cs-CZ" dirty="0" smtClean="0"/>
              <a:t>Ověření 							③</a:t>
            </a:r>
            <a:endParaRPr lang="cs-CZ" dirty="0"/>
          </a:p>
        </p:txBody>
      </p:sp>
      <p:sp>
        <p:nvSpPr>
          <p:cNvPr id="3" name="Zástupný symbol pro obsah 2"/>
          <p:cNvSpPr>
            <a:spLocks noGrp="1"/>
          </p:cNvSpPr>
          <p:nvPr>
            <p:ph idx="1"/>
          </p:nvPr>
        </p:nvSpPr>
        <p:spPr>
          <a:xfrm>
            <a:off x="457200" y="1556792"/>
            <a:ext cx="8229600" cy="5017744"/>
          </a:xfrm>
        </p:spPr>
        <p:txBody>
          <a:bodyPr/>
          <a:lstStyle/>
          <a:p>
            <a:pPr marL="109728" indent="0">
              <a:buNone/>
            </a:pPr>
            <a:r>
              <a:rPr lang="cs-CZ" dirty="0" smtClean="0"/>
              <a:t>Po jádru prezentace by mělo následovat její ověření (jak posluchači rozumí, mají zájem, co je třeba sdělit jinak a lépe)</a:t>
            </a:r>
          </a:p>
          <a:p>
            <a:pPr marL="109728" indent="0">
              <a:buNone/>
            </a:pPr>
            <a:endParaRPr lang="cs-CZ" dirty="0" smtClean="0"/>
          </a:p>
          <a:p>
            <a:r>
              <a:rPr lang="cs-CZ" dirty="0" smtClean="0"/>
              <a:t>Využíváme</a:t>
            </a:r>
          </a:p>
          <a:p>
            <a:pPr lvl="1"/>
            <a:r>
              <a:rPr lang="cs-CZ" dirty="0" smtClean="0"/>
              <a:t>Diskuze</a:t>
            </a:r>
          </a:p>
          <a:p>
            <a:pPr lvl="1"/>
            <a:r>
              <a:rPr lang="cs-CZ" dirty="0" smtClean="0"/>
              <a:t>Otázek od prezentujícího</a:t>
            </a:r>
          </a:p>
          <a:p>
            <a:pPr lvl="1"/>
            <a:r>
              <a:rPr lang="cs-CZ" dirty="0" smtClean="0"/>
              <a:t>Dotazů od posluchačů </a:t>
            </a:r>
          </a:p>
          <a:p>
            <a:pPr lvl="1"/>
            <a:r>
              <a:rPr lang="cs-CZ" dirty="0" smtClean="0"/>
              <a:t>Ověření úrovně informovanosti a znalostí</a:t>
            </a:r>
          </a:p>
          <a:p>
            <a:pPr lvl="1"/>
            <a:r>
              <a:rPr lang="cs-CZ" dirty="0" smtClean="0"/>
              <a:t>(úkoly)</a:t>
            </a:r>
          </a:p>
        </p:txBody>
      </p:sp>
      <p:sp>
        <p:nvSpPr>
          <p:cNvPr id="4" name="TextovéPole 3"/>
          <p:cNvSpPr txBox="1"/>
          <p:nvPr/>
        </p:nvSpPr>
        <p:spPr>
          <a:xfrm>
            <a:off x="5248291" y="4255365"/>
            <a:ext cx="3398067"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 kdy klást otázky?</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18" y="4208890"/>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73832"/>
          </a:xfrm>
        </p:spPr>
        <p:txBody>
          <a:bodyPr/>
          <a:lstStyle/>
          <a:p>
            <a:r>
              <a:rPr lang="cs-CZ" dirty="0" smtClean="0"/>
              <a:t>Závěr (a ukončení) 				④</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pPr marL="109728" indent="0">
              <a:buNone/>
            </a:pPr>
            <a:r>
              <a:rPr lang="cs-CZ" dirty="0" smtClean="0"/>
              <a:t>Poslední částí prezentace je její závěr a ukončení. Jeho součástí by už neměly být žádné nové informace k tématu, ale kromě rozloučení je možné zařadit i další prvky:</a:t>
            </a:r>
          </a:p>
          <a:p>
            <a:pPr marL="109728" indent="0">
              <a:buNone/>
            </a:pPr>
            <a:endParaRPr lang="cs-CZ" dirty="0" smtClean="0"/>
          </a:p>
          <a:p>
            <a:r>
              <a:rPr lang="cs-CZ" dirty="0" smtClean="0"/>
              <a:t>Stručný odkaz hlavních bodů, zopakování hlavní myšlenky, tvrzení</a:t>
            </a:r>
          </a:p>
          <a:p>
            <a:r>
              <a:rPr lang="cs-CZ" dirty="0" smtClean="0"/>
              <a:t>Otázka na závěr i k zamyšlení</a:t>
            </a:r>
          </a:p>
          <a:p>
            <a:r>
              <a:rPr lang="cs-CZ" dirty="0" smtClean="0"/>
              <a:t>Informace do budoucna (další přednáška, více informací)</a:t>
            </a:r>
          </a:p>
          <a:p>
            <a:r>
              <a:rPr lang="cs-CZ" dirty="0" smtClean="0"/>
              <a:t>Odkazy na přednášejícího, zdroje a literaturu</a:t>
            </a:r>
          </a:p>
          <a:p>
            <a:r>
              <a:rPr lang="cs-CZ" dirty="0" smtClean="0"/>
              <a:t>Poděkování za pozornost</a:t>
            </a:r>
          </a:p>
          <a:p>
            <a:r>
              <a:rPr lang="cs-CZ" dirty="0" smtClean="0"/>
              <a:t>Organizační záležitosti</a:t>
            </a:r>
          </a:p>
          <a:p>
            <a:r>
              <a:rPr lang="cs-CZ" dirty="0" smtClean="0"/>
              <a:t>Rozloučení</a:t>
            </a:r>
            <a:endParaRPr lang="cs-CZ" dirty="0"/>
          </a:p>
        </p:txBody>
      </p:sp>
    </p:spTree>
    <p:extLst>
      <p:ext uri="{BB962C8B-B14F-4D97-AF65-F5344CB8AC3E}">
        <p14:creationId xmlns:p14="http://schemas.microsoft.com/office/powerpoint/2010/main" val="29175421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83568" y="2420888"/>
            <a:ext cx="7772400" cy="1362075"/>
          </a:xfrm>
        </p:spPr>
        <p:txBody>
          <a:bodyPr/>
          <a:lstStyle/>
          <a:p>
            <a:r>
              <a:rPr lang="cs-CZ" dirty="0" smtClean="0"/>
              <a:t>3. Příprava </a:t>
            </a:r>
            <a:r>
              <a:rPr lang="cs-CZ" dirty="0"/>
              <a:t>prezentace</a:t>
            </a:r>
            <a:br>
              <a:rPr lang="cs-CZ" dirty="0"/>
            </a:br>
            <a:endParaRPr lang="cs-CZ" dirty="0"/>
          </a:p>
        </p:txBody>
      </p:sp>
      <p:sp>
        <p:nvSpPr>
          <p:cNvPr id="2" name="TextovéPole 1"/>
          <p:cNvSpPr txBox="1"/>
          <p:nvPr/>
        </p:nvSpPr>
        <p:spPr>
          <a:xfrm>
            <a:off x="395536" y="5229200"/>
            <a:ext cx="8136904" cy="646331"/>
          </a:xfrm>
          <a:prstGeom prst="rect">
            <a:avLst/>
          </a:prstGeom>
          <a:noFill/>
        </p:spPr>
        <p:txBody>
          <a:bodyPr wrap="square" rtlCol="0">
            <a:spAutoFit/>
          </a:bodyPr>
          <a:lstStyle/>
          <a:p>
            <a:r>
              <a:rPr lang="cs-CZ" i="1" dirty="0" smtClean="0"/>
              <a:t>Kdybych měl osm hodin na pokácení stromu, strávil bych šest hodin broušením sekery (A. Lincoln)</a:t>
            </a:r>
            <a:endParaRPr lang="cs-CZ" i="1" dirty="0"/>
          </a:p>
        </p:txBody>
      </p:sp>
    </p:spTree>
    <p:extLst>
      <p:ext uri="{BB962C8B-B14F-4D97-AF65-F5344CB8AC3E}">
        <p14:creationId xmlns:p14="http://schemas.microsoft.com/office/powerpoint/2010/main" val="838835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7952" y="1182624"/>
            <a:ext cx="8229600" cy="1066800"/>
          </a:xfrm>
        </p:spPr>
        <p:txBody>
          <a:bodyPr>
            <a:normAutofit fontScale="90000"/>
          </a:bodyPr>
          <a:lstStyle/>
          <a:p>
            <a:r>
              <a:rPr lang="cs-CZ" dirty="0" smtClean="0"/>
              <a:t>Témata k distančnímu studiu</a:t>
            </a:r>
            <a:br>
              <a:rPr lang="cs-CZ" dirty="0" smtClean="0"/>
            </a:br>
            <a:r>
              <a:rPr lang="cs-CZ" sz="2700" dirty="0" smtClean="0"/>
              <a:t>(odkazová prezentace)</a:t>
            </a:r>
            <a:endParaRPr lang="cs-CZ" sz="2700" dirty="0"/>
          </a:p>
        </p:txBody>
      </p:sp>
      <p:sp>
        <p:nvSpPr>
          <p:cNvPr id="3" name="Zástupný symbol pro obsah 2"/>
          <p:cNvSpPr>
            <a:spLocks noGrp="1"/>
          </p:cNvSpPr>
          <p:nvPr>
            <p:ph idx="1"/>
          </p:nvPr>
        </p:nvSpPr>
        <p:spPr/>
        <p:txBody>
          <a:bodyPr/>
          <a:lstStyle/>
          <a:p>
            <a:r>
              <a:rPr lang="cs-CZ" dirty="0" smtClean="0"/>
              <a:t>Informační společnost</a:t>
            </a:r>
          </a:p>
          <a:p>
            <a:r>
              <a:rPr lang="cs-CZ" dirty="0" smtClean="0"/>
              <a:t>Operační systém a internet</a:t>
            </a:r>
          </a:p>
          <a:p>
            <a:r>
              <a:rPr lang="cs-CZ" dirty="0" smtClean="0"/>
              <a:t>Sítě a internet</a:t>
            </a:r>
          </a:p>
          <a:p>
            <a:r>
              <a:rPr lang="cs-CZ" dirty="0" smtClean="0"/>
              <a:t>Multimédia – zvuk a video</a:t>
            </a:r>
          </a:p>
          <a:p>
            <a:r>
              <a:rPr lang="cs-CZ" dirty="0" smtClean="0"/>
              <a:t>Grafika – rastrová X vektorová</a:t>
            </a:r>
          </a:p>
          <a:p>
            <a:r>
              <a:rPr lang="cs-CZ" dirty="0" smtClean="0"/>
              <a:t>Kryptografie a bezpečnost 1</a:t>
            </a:r>
          </a:p>
          <a:p>
            <a:r>
              <a:rPr lang="cs-CZ" dirty="0"/>
              <a:t>Kryptografie a </a:t>
            </a:r>
            <a:r>
              <a:rPr lang="cs-CZ" dirty="0" smtClean="0"/>
              <a:t>bezpečnost 2</a:t>
            </a:r>
          </a:p>
          <a:p>
            <a:r>
              <a:rPr lang="cs-CZ" dirty="0" smtClean="0"/>
              <a:t>Zásady tvorby prezentace PPT</a:t>
            </a:r>
          </a:p>
          <a:p>
            <a:r>
              <a:rPr lang="cs-CZ" dirty="0" smtClean="0"/>
              <a:t>Prezentace jako učební pomůcka</a:t>
            </a:r>
          </a:p>
          <a:p>
            <a:endParaRPr lang="cs-CZ" dirty="0"/>
          </a:p>
        </p:txBody>
      </p:sp>
    </p:spTree>
    <p:extLst>
      <p:ext uri="{BB962C8B-B14F-4D97-AF65-F5344CB8AC3E}">
        <p14:creationId xmlns:p14="http://schemas.microsoft.com/office/powerpoint/2010/main" val="3962780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fontScale="90000"/>
          </a:bodyPr>
          <a:lstStyle/>
          <a:p>
            <a:r>
              <a:rPr lang="cs-CZ" dirty="0" err="1" smtClean="0"/>
              <a:t>Protipirátská</a:t>
            </a:r>
            <a:r>
              <a:rPr lang="cs-CZ" dirty="0" smtClean="0"/>
              <a:t> legislativní opatření - návrhy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HADOPI (Fr.) – „</a:t>
            </a:r>
            <a:r>
              <a:rPr lang="pl-PL" dirty="0" smtClean="0"/>
              <a:t>Zákon na ochranu tvůrčí práce na internetu” </a:t>
            </a:r>
            <a:r>
              <a:rPr lang="cs-CZ" dirty="0" smtClean="0"/>
              <a:t>třikrát a dost </a:t>
            </a:r>
          </a:p>
          <a:p>
            <a:r>
              <a:rPr lang="cs-CZ" dirty="0" smtClean="0"/>
              <a:t>ACTA – „Obchodní dohoda proti padělatelství“</a:t>
            </a:r>
          </a:p>
          <a:p>
            <a:r>
              <a:rPr lang="cs-CZ" dirty="0" smtClean="0"/>
              <a:t>Zatčení „Kim </a:t>
            </a:r>
            <a:r>
              <a:rPr lang="cs-CZ" dirty="0" err="1" smtClean="0"/>
              <a:t>Dotcoma</a:t>
            </a:r>
            <a:r>
              <a:rPr lang="cs-CZ" dirty="0" smtClean="0"/>
              <a:t>“ – </a:t>
            </a:r>
            <a:r>
              <a:rPr lang="cs-CZ" dirty="0" err="1" smtClean="0"/>
              <a:t>Megaupload</a:t>
            </a:r>
            <a:r>
              <a:rPr lang="cs-CZ" dirty="0" smtClean="0"/>
              <a:t> (</a:t>
            </a:r>
            <a:r>
              <a:rPr lang="cs-CZ" dirty="0"/>
              <a:t>byl obviněn za způsobení škody ve výši 500 miliónů dolarů zábavnímu průmyslu kvůli souborům nahrávaným na jeho stránky </a:t>
            </a:r>
            <a:r>
              <a:rPr lang="cs-CZ" dirty="0" err="1">
                <a:hlinkClick r:id="rId2" tooltip="Megaupload"/>
              </a:rPr>
              <a:t>Megaupload</a:t>
            </a:r>
            <a:r>
              <a:rPr lang="cs-CZ" dirty="0"/>
              <a:t>, které měly přes 150 milionů registrovaných </a:t>
            </a:r>
            <a:r>
              <a:rPr lang="cs-CZ" dirty="0" smtClean="0"/>
              <a:t>uživatelů).</a:t>
            </a:r>
          </a:p>
          <a:p>
            <a:endParaRPr lang="cs-CZ"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360040"/>
          </a:xfrm>
        </p:spPr>
        <p:txBody>
          <a:bodyPr>
            <a:normAutofit fontScale="90000"/>
          </a:bodyPr>
          <a:lstStyle/>
          <a:p>
            <a:r>
              <a:rPr lang="cs-CZ" dirty="0"/>
              <a:t>Příprava na prezentaci a její tvorbu    </a:t>
            </a:r>
          </a:p>
        </p:txBody>
      </p:sp>
      <p:sp>
        <p:nvSpPr>
          <p:cNvPr id="4" name="Zástupný symbol pro obsah 2"/>
          <p:cNvSpPr txBox="1">
            <a:spLocks/>
          </p:cNvSpPr>
          <p:nvPr/>
        </p:nvSpPr>
        <p:spPr>
          <a:xfrm>
            <a:off x="5292080" y="4941168"/>
            <a:ext cx="3672408" cy="1440160"/>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sz="2600" b="1" dirty="0" smtClean="0"/>
              <a:t>Kdy </a:t>
            </a:r>
            <a:r>
              <a:rPr lang="cs-CZ" sz="2600" dirty="0" smtClean="0"/>
              <a:t>bude prezentace probíhat a </a:t>
            </a:r>
            <a:r>
              <a:rPr lang="cs-CZ" sz="2600" b="1" dirty="0" smtClean="0"/>
              <a:t>Jak</a:t>
            </a:r>
            <a:r>
              <a:rPr lang="cs-CZ" sz="2600" dirty="0" smtClean="0"/>
              <a:t> bude dlouho trvat?</a:t>
            </a:r>
          </a:p>
          <a:p>
            <a:pPr lvl="1"/>
            <a:r>
              <a:rPr lang="cs-CZ" sz="2100" dirty="0" smtClean="0"/>
              <a:t>Přizpůsobení se době a délce určeného času</a:t>
            </a:r>
          </a:p>
          <a:p>
            <a:pPr lvl="1"/>
            <a:r>
              <a:rPr lang="cs-CZ" sz="2100" dirty="0" smtClean="0"/>
              <a:t>Délka možné přípravy</a:t>
            </a:r>
          </a:p>
          <a:p>
            <a:pPr marL="109728" indent="0">
              <a:buNone/>
            </a:pPr>
            <a:endParaRPr lang="cs-CZ" dirty="0"/>
          </a:p>
        </p:txBody>
      </p:sp>
      <p:sp>
        <p:nvSpPr>
          <p:cNvPr id="5" name="Zástupný symbol pro obsah 2"/>
          <p:cNvSpPr txBox="1">
            <a:spLocks/>
          </p:cNvSpPr>
          <p:nvPr/>
        </p:nvSpPr>
        <p:spPr>
          <a:xfrm>
            <a:off x="251520" y="2276872"/>
            <a:ext cx="4968552"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Kde </a:t>
            </a:r>
            <a:r>
              <a:rPr lang="cs-CZ" dirty="0" smtClean="0"/>
              <a:t>bude prezentace probíhat?</a:t>
            </a:r>
          </a:p>
          <a:p>
            <a:pPr lvl="1"/>
            <a:r>
              <a:rPr lang="cs-CZ" dirty="0" smtClean="0"/>
              <a:t>Načasování začátku, místnost a prostor, prostředí, uvnitř nebo venku, …</a:t>
            </a:r>
            <a:endParaRPr lang="cs-CZ" dirty="0"/>
          </a:p>
        </p:txBody>
      </p:sp>
      <p:sp>
        <p:nvSpPr>
          <p:cNvPr id="6" name="Zástupný symbol pro obsah 2"/>
          <p:cNvSpPr txBox="1">
            <a:spLocks/>
          </p:cNvSpPr>
          <p:nvPr/>
        </p:nvSpPr>
        <p:spPr>
          <a:xfrm>
            <a:off x="179512" y="3212976"/>
            <a:ext cx="8229600" cy="648072"/>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Co</a:t>
            </a:r>
            <a:r>
              <a:rPr lang="cs-CZ" dirty="0" smtClean="0"/>
              <a:t> má být vše sděleno? Co řeknu?</a:t>
            </a:r>
          </a:p>
          <a:p>
            <a:pPr lvl="1"/>
            <a:r>
              <a:rPr lang="cs-CZ" dirty="0" smtClean="0"/>
              <a:t>Hlavní body a myšlenky sdělení, tvrzení</a:t>
            </a:r>
            <a:endParaRPr lang="cs-CZ" dirty="0"/>
          </a:p>
        </p:txBody>
      </p:sp>
      <p:sp>
        <p:nvSpPr>
          <p:cNvPr id="7" name="Zástupný symbol pro obsah 2"/>
          <p:cNvSpPr txBox="1">
            <a:spLocks/>
          </p:cNvSpPr>
          <p:nvPr/>
        </p:nvSpPr>
        <p:spPr>
          <a:xfrm>
            <a:off x="107504" y="4005064"/>
            <a:ext cx="8229600"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Jak</a:t>
            </a:r>
            <a:r>
              <a:rPr lang="cs-CZ" dirty="0" smtClean="0"/>
              <a:t> informace sdělím, aby druzí přijali cíl mé prezentace?</a:t>
            </a:r>
          </a:p>
          <a:p>
            <a:pPr lvl="1"/>
            <a:r>
              <a:rPr lang="cs-CZ" dirty="0" smtClean="0"/>
              <a:t>Podpoření tvrzení, úroveň detailů sdělení, způsob komunikace, ověření a vysvětlení</a:t>
            </a:r>
            <a:endParaRPr lang="cs-CZ" dirty="0"/>
          </a:p>
        </p:txBody>
      </p:sp>
      <p:sp>
        <p:nvSpPr>
          <p:cNvPr id="8" name="Zástupný symbol pro obsah 2"/>
          <p:cNvSpPr txBox="1">
            <a:spLocks/>
          </p:cNvSpPr>
          <p:nvPr/>
        </p:nvSpPr>
        <p:spPr>
          <a:xfrm>
            <a:off x="251520" y="4941168"/>
            <a:ext cx="8229600" cy="165638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S kým </a:t>
            </a:r>
            <a:r>
              <a:rPr lang="cs-CZ" dirty="0" smtClean="0"/>
              <a:t>a </a:t>
            </a:r>
            <a:r>
              <a:rPr lang="cs-CZ" b="1" dirty="0" smtClean="0"/>
              <a:t>čím </a:t>
            </a:r>
            <a:r>
              <a:rPr lang="cs-CZ" dirty="0" smtClean="0"/>
              <a:t>bude prezentace prováděna?</a:t>
            </a:r>
          </a:p>
          <a:p>
            <a:pPr lvl="1"/>
            <a:r>
              <a:rPr lang="cs-CZ" dirty="0" smtClean="0"/>
              <a:t>Závislost na materiálních prvcích a osobách</a:t>
            </a:r>
          </a:p>
          <a:p>
            <a:pPr lvl="1"/>
            <a:r>
              <a:rPr lang="cs-CZ" dirty="0" smtClean="0"/>
              <a:t>Prezentace ve více lidech</a:t>
            </a:r>
          </a:p>
          <a:p>
            <a:pPr lvl="1"/>
            <a:r>
              <a:rPr lang="cs-CZ" dirty="0" smtClean="0"/>
              <a:t>Technické vybavení, pomůcky</a:t>
            </a:r>
          </a:p>
          <a:p>
            <a:pPr lvl="1"/>
            <a:r>
              <a:rPr lang="cs-CZ" dirty="0" smtClean="0"/>
              <a:t>Forma podkladů na prezentaci </a:t>
            </a:r>
          </a:p>
          <a:p>
            <a:pPr marL="411480" lvl="1" indent="0">
              <a:buNone/>
            </a:pPr>
            <a:r>
              <a:rPr lang="cs-CZ" dirty="0" smtClean="0"/>
              <a:t>(PowerPoint, Multimédia, …)</a:t>
            </a:r>
            <a:endParaRPr lang="cs-CZ" dirty="0"/>
          </a:p>
        </p:txBody>
      </p:sp>
      <p:sp>
        <p:nvSpPr>
          <p:cNvPr id="12" name="Obdélník 11"/>
          <p:cNvSpPr/>
          <p:nvPr/>
        </p:nvSpPr>
        <p:spPr>
          <a:xfrm>
            <a:off x="251520" y="1052736"/>
            <a:ext cx="4968552" cy="1200329"/>
          </a:xfrm>
          <a:prstGeom prst="rect">
            <a:avLst/>
          </a:prstGeom>
        </p:spPr>
        <p:txBody>
          <a:bodyPr wrap="square">
            <a:spAutoFit/>
          </a:bodyPr>
          <a:lstStyle/>
          <a:p>
            <a:r>
              <a:rPr lang="cs-CZ" b="1" dirty="0" smtClean="0"/>
              <a:t>Proč</a:t>
            </a:r>
            <a:r>
              <a:rPr lang="cs-CZ" dirty="0" smtClean="0"/>
              <a:t> chci něco říct? Jaký je můj záměr a cíl?</a:t>
            </a:r>
          </a:p>
          <a:p>
            <a:pPr lvl="1"/>
            <a:r>
              <a:rPr lang="cs-CZ" dirty="0" smtClean="0"/>
              <a:t>Nejpodstatnější bod pro urovnání si myšlenek, důvody a téma prezentace, co je cílem samotné prezentace</a:t>
            </a:r>
          </a:p>
        </p:txBody>
      </p:sp>
      <p:sp>
        <p:nvSpPr>
          <p:cNvPr id="13" name="Zástupný symbol pro obsah 2"/>
          <p:cNvSpPr txBox="1">
            <a:spLocks/>
          </p:cNvSpPr>
          <p:nvPr/>
        </p:nvSpPr>
        <p:spPr>
          <a:xfrm>
            <a:off x="5076056" y="836712"/>
            <a:ext cx="4392488" cy="2160240"/>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cs-CZ" dirty="0" smtClean="0"/>
          </a:p>
          <a:p>
            <a:r>
              <a:rPr lang="cs-CZ" b="1" dirty="0" smtClean="0"/>
              <a:t>Ke komu </a:t>
            </a:r>
            <a:r>
              <a:rPr lang="cs-CZ" dirty="0" smtClean="0"/>
              <a:t>budu hovořit? Kdo jsou posluchači prezentace?</a:t>
            </a:r>
          </a:p>
          <a:p>
            <a:pPr lvl="1"/>
            <a:r>
              <a:rPr lang="cs-CZ" dirty="0" smtClean="0"/>
              <a:t>Vztah k posluchačům – podřízený, nadřízený, učitel. </a:t>
            </a:r>
          </a:p>
          <a:p>
            <a:pPr lvl="1"/>
            <a:r>
              <a:rPr lang="cs-CZ" dirty="0" smtClean="0"/>
              <a:t>Znalosti posluchačů vztahující se k tématu prezentace</a:t>
            </a:r>
          </a:p>
          <a:p>
            <a:pPr lvl="1"/>
            <a:r>
              <a:rPr lang="cs-CZ" dirty="0" smtClean="0"/>
              <a:t>Jaká je motivace posluchačů</a:t>
            </a:r>
          </a:p>
          <a:p>
            <a:pPr lvl="1"/>
            <a:r>
              <a:rPr lang="cs-CZ" dirty="0" smtClean="0"/>
              <a:t>Jaká jsou jejich očekávání</a:t>
            </a:r>
          </a:p>
          <a:p>
            <a:endParaRPr lang="cs-CZ" dirty="0" smtClean="0"/>
          </a:p>
        </p:txBody>
      </p:sp>
    </p:spTree>
    <p:extLst>
      <p:ext uri="{BB962C8B-B14F-4D97-AF65-F5344CB8AC3E}">
        <p14:creationId xmlns:p14="http://schemas.microsoft.com/office/powerpoint/2010/main" val="12169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normAutofit fontScale="90000"/>
          </a:bodyPr>
          <a:lstStyle/>
          <a:p>
            <a:r>
              <a:rPr lang="cs-CZ" dirty="0" smtClean="0"/>
              <a:t>V čem připravit a přinést podklady na prezentaci</a:t>
            </a:r>
            <a:endParaRPr lang="cs-CZ" dirty="0"/>
          </a:p>
        </p:txBody>
      </p:sp>
      <p:sp>
        <p:nvSpPr>
          <p:cNvPr id="3" name="Zástupný symbol pro obsah 2"/>
          <p:cNvSpPr>
            <a:spLocks noGrp="1"/>
          </p:cNvSpPr>
          <p:nvPr>
            <p:ph idx="1"/>
          </p:nvPr>
        </p:nvSpPr>
        <p:spPr>
          <a:xfrm>
            <a:off x="457200" y="1700808"/>
            <a:ext cx="8229600" cy="1440160"/>
          </a:xfrm>
        </p:spPr>
        <p:txBody>
          <a:bodyPr>
            <a:normAutofit fontScale="92500" lnSpcReduction="20000"/>
          </a:bodyPr>
          <a:lstStyle/>
          <a:p>
            <a:pPr marL="109728" indent="0">
              <a:buNone/>
            </a:pPr>
            <a:r>
              <a:rPr lang="cs-CZ" dirty="0" smtClean="0"/>
              <a:t>V závislosti na vybavení z předchozího snímku je možné (a většinou vhodné) připravit si podklady pro prezentaci na PC (např. PowerPoint). V případě, že nebude na místě PC je nutné přizpůsobit formu podkladů dostupnému vybavení</a:t>
            </a:r>
          </a:p>
          <a:p>
            <a:pPr marL="109728" indent="0">
              <a:buNone/>
            </a:pPr>
            <a:endParaRPr lang="cs-CZ" dirty="0" smtClean="0"/>
          </a:p>
          <a:p>
            <a:endParaRPr lang="cs-CZ" dirty="0"/>
          </a:p>
        </p:txBody>
      </p:sp>
      <p:sp>
        <p:nvSpPr>
          <p:cNvPr id="5" name="Zástupný symbol pro obsah 2"/>
          <p:cNvSpPr txBox="1">
            <a:spLocks/>
          </p:cNvSpPr>
          <p:nvPr/>
        </p:nvSpPr>
        <p:spPr>
          <a:xfrm>
            <a:off x="539552" y="3284984"/>
            <a:ext cx="3960440" cy="3168352"/>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dirty="0" smtClean="0"/>
              <a:t>Možnosti</a:t>
            </a:r>
          </a:p>
          <a:p>
            <a:r>
              <a:rPr lang="cs-CZ" dirty="0" smtClean="0"/>
              <a:t>PowerPoint</a:t>
            </a:r>
          </a:p>
          <a:p>
            <a:r>
              <a:rPr lang="cs-CZ" dirty="0" smtClean="0"/>
              <a:t>Word, PDF</a:t>
            </a:r>
          </a:p>
          <a:p>
            <a:r>
              <a:rPr lang="cs-CZ" dirty="0" smtClean="0"/>
              <a:t>Webová prezentace</a:t>
            </a:r>
          </a:p>
          <a:p>
            <a:r>
              <a:rPr lang="cs-CZ" dirty="0" err="1" smtClean="0"/>
              <a:t>Videoprezentace</a:t>
            </a:r>
            <a:endParaRPr lang="cs-CZ" dirty="0" smtClean="0"/>
          </a:p>
          <a:p>
            <a:r>
              <a:rPr lang="cs-CZ" dirty="0" smtClean="0"/>
              <a:t>Papírové podklady</a:t>
            </a:r>
          </a:p>
          <a:p>
            <a:r>
              <a:rPr lang="cs-CZ" dirty="0" smtClean="0"/>
              <a:t>Podklady pro posluchače</a:t>
            </a:r>
          </a:p>
          <a:p>
            <a:r>
              <a:rPr lang="cs-CZ" dirty="0" smtClean="0"/>
              <a:t>Průsvitky</a:t>
            </a:r>
          </a:p>
          <a:p>
            <a:r>
              <a:rPr lang="cs-CZ" dirty="0" smtClean="0"/>
              <a:t>…</a:t>
            </a:r>
          </a:p>
          <a:p>
            <a:endParaRPr lang="cs-CZ" dirty="0" smtClean="0"/>
          </a:p>
          <a:p>
            <a:endParaRPr lang="cs-CZ" dirty="0"/>
          </a:p>
        </p:txBody>
      </p:sp>
      <p:pic>
        <p:nvPicPr>
          <p:cNvPr id="1026" name="Picture 2" descr="http://nims11.files.wordpress.com/2011/09/mystica_usb_flash_dri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157192"/>
            <a:ext cx="1514898" cy="15148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a:xfrm>
            <a:off x="4686268" y="3645024"/>
            <a:ext cx="3960440" cy="2376264"/>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b="1" dirty="0" smtClean="0"/>
              <a:t>Doporučujeme přinést elektronické podklady pro prezentaci alespoň 2x (různé formáty, média)</a:t>
            </a:r>
          </a:p>
          <a:p>
            <a:endParaRPr lang="cs-CZ" b="1" dirty="0" smtClean="0"/>
          </a:p>
          <a:p>
            <a:endParaRPr lang="cs-CZ" b="1" dirty="0"/>
          </a:p>
        </p:txBody>
      </p:sp>
    </p:spTree>
    <p:extLst>
      <p:ext uri="{BB962C8B-B14F-4D97-AF65-F5344CB8AC3E}">
        <p14:creationId xmlns:p14="http://schemas.microsoft.com/office/powerpoint/2010/main" val="40555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4114800" cy="1780584"/>
          </a:xfrm>
        </p:spPr>
        <p:txBody>
          <a:bodyPr>
            <a:normAutofit fontScale="92500" lnSpcReduction="20000"/>
          </a:bodyPr>
          <a:lstStyle/>
          <a:p>
            <a:pPr marL="109728" indent="0">
              <a:buNone/>
            </a:pPr>
            <a:r>
              <a:rPr lang="cs-CZ" dirty="0" smtClean="0"/>
              <a:t>Cílem využití multimédií je zapojení co nejvíce smyslů posluchačů:</a:t>
            </a:r>
          </a:p>
          <a:p>
            <a:pPr lvl="1"/>
            <a:r>
              <a:rPr lang="cs-CZ" dirty="0" smtClean="0"/>
              <a:t>Uši, Oči, Ruce, Ústa druhých</a:t>
            </a:r>
            <a:endParaRPr lang="cs-CZ" dirty="0"/>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508104" y="928671"/>
            <a:ext cx="3288235" cy="2538424"/>
          </a:xfrm>
          <a:prstGeom prst="rect">
            <a:avLst/>
          </a:prstGeom>
          <a:noFill/>
          <a:ln w="9525">
            <a:noFill/>
            <a:miter lim="800000"/>
            <a:headEnd/>
            <a:tailEnd/>
          </a:ln>
        </p:spPr>
      </p:pic>
      <p:sp>
        <p:nvSpPr>
          <p:cNvPr id="6" name="Zástupný symbol pro obsah 2"/>
          <p:cNvSpPr txBox="1">
            <a:spLocks/>
          </p:cNvSpPr>
          <p:nvPr/>
        </p:nvSpPr>
        <p:spPr>
          <a:xfrm>
            <a:off x="251520" y="2924944"/>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681028"/>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663796"/>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videosekvence, zvuk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3429000"/>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3429000"/>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4652392" y="3753036"/>
            <a:ext cx="4248472" cy="1533352"/>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b="1" dirty="0" smtClean="0"/>
              <a:t>Asi 80</a:t>
            </a:r>
            <a:r>
              <a:rPr lang="en-US" b="1" dirty="0" smtClean="0"/>
              <a:t> % </a:t>
            </a:r>
            <a:r>
              <a:rPr lang="cs-CZ" b="1" dirty="0" smtClean="0"/>
              <a:t>informací a podnětů vnímají lidé zrakem, asi 12 </a:t>
            </a:r>
            <a:r>
              <a:rPr lang="en-US" b="1" dirty="0" smtClean="0"/>
              <a:t>%</a:t>
            </a:r>
            <a:r>
              <a:rPr lang="cs-CZ" b="1" dirty="0" smtClean="0"/>
              <a:t> sluchem</a:t>
            </a:r>
            <a:r>
              <a:rPr lang="en-US" b="1" dirty="0" smtClean="0"/>
              <a:t> -&gt; </a:t>
            </a:r>
            <a:r>
              <a:rPr lang="cs-CZ" b="1" dirty="0" smtClean="0"/>
              <a:t>disproporce s tradičním vzděláváním, tu je možné odstraňovat zapojením prezentací s multimédii </a:t>
            </a:r>
          </a:p>
          <a:p>
            <a:pPr marL="411480" lvl="1" indent="0">
              <a:buFont typeface="Georgia"/>
              <a:buNone/>
            </a:pPr>
            <a:endParaRPr lang="cs-CZ" b="1" dirty="0"/>
          </a:p>
        </p:txBody>
      </p:sp>
      <p:sp>
        <p:nvSpPr>
          <p:cNvPr id="15" name="TextovéPole 14"/>
          <p:cNvSpPr txBox="1"/>
          <p:nvPr/>
        </p:nvSpPr>
        <p:spPr>
          <a:xfrm>
            <a:off x="1186223" y="5851739"/>
            <a:ext cx="7418225"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Jakým způsobem můžeme zapojit více smyslů?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 name="Picture 10" descr="http://ilgresults.com/wp-content/uploads/2010/02/Question-mark-in-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50" y="5805264"/>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068960"/>
            <a:ext cx="7772400" cy="1362075"/>
          </a:xfrm>
        </p:spPr>
        <p:txBody>
          <a:bodyPr/>
          <a:lstStyle/>
          <a:p>
            <a:r>
              <a:rPr lang="cs-CZ" dirty="0" smtClean="0"/>
              <a:t>5. Zásady </a:t>
            </a:r>
            <a:r>
              <a:rPr lang="cs-CZ" dirty="0"/>
              <a:t>prezentace v PowerPointu</a:t>
            </a:r>
            <a:br>
              <a:rPr lang="cs-CZ" dirty="0"/>
            </a:br>
            <a:endParaRPr lang="cs-CZ" dirty="0"/>
          </a:p>
        </p:txBody>
      </p:sp>
    </p:spTree>
    <p:extLst>
      <p:ext uri="{BB962C8B-B14F-4D97-AF65-F5344CB8AC3E}">
        <p14:creationId xmlns:p14="http://schemas.microsoft.com/office/powerpoint/2010/main" val="272572713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87624" y="1556792"/>
            <a:ext cx="6743700" cy="5048250"/>
          </a:xfrm>
          <a:prstGeom prst="rect">
            <a:avLst/>
          </a:prstGeom>
          <a:noFill/>
          <a:ln w="9525">
            <a:noFill/>
            <a:miter lim="800000"/>
            <a:headEnd/>
            <a:tailEnd/>
          </a:ln>
        </p:spPr>
      </p:pic>
      <p:sp>
        <p:nvSpPr>
          <p:cNvPr id="5" name="Nadpis 1"/>
          <p:cNvSpPr>
            <a:spLocks noGrp="1"/>
          </p:cNvSpPr>
          <p:nvPr>
            <p:ph type="title"/>
          </p:nvPr>
        </p:nvSpPr>
        <p:spPr>
          <a:xfrm>
            <a:off x="395536" y="548680"/>
            <a:ext cx="8229600" cy="1066800"/>
          </a:xfrm>
        </p:spPr>
        <p:txBody>
          <a:bodyPr/>
          <a:lstStyle/>
          <a:p>
            <a:r>
              <a:rPr lang="cs-CZ" dirty="0" smtClean="0"/>
              <a:t>Jak by měla vypadat prezentace?</a:t>
            </a:r>
            <a:endParaRPr lang="cs-CZ" dirty="0"/>
          </a:p>
        </p:txBody>
      </p:sp>
    </p:spTree>
    <p:extLst>
      <p:ext uri="{BB962C8B-B14F-4D97-AF65-F5344CB8AC3E}">
        <p14:creationId xmlns:p14="http://schemas.microsoft.com/office/powerpoint/2010/main" val="171737072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71480"/>
            <a:ext cx="8229600" cy="571488"/>
          </a:xfrm>
        </p:spPr>
        <p:txBody>
          <a:bodyPr>
            <a:normAutofit fontScale="90000"/>
          </a:bodyPr>
          <a:lstStyle/>
          <a:p>
            <a:r>
              <a:rPr lang="cs-CZ" dirty="0" smtClean="0"/>
              <a:t>Doporučení pro tvorbu prezentací 		I</a:t>
            </a:r>
            <a:endParaRPr lang="cs-CZ" dirty="0"/>
          </a:p>
        </p:txBody>
      </p:sp>
      <p:sp>
        <p:nvSpPr>
          <p:cNvPr id="3" name="Zástupný symbol pro obsah 2"/>
          <p:cNvSpPr>
            <a:spLocks noGrp="1"/>
          </p:cNvSpPr>
          <p:nvPr>
            <p:ph idx="1"/>
          </p:nvPr>
        </p:nvSpPr>
        <p:spPr>
          <a:xfrm>
            <a:off x="457200" y="1285860"/>
            <a:ext cx="8229600" cy="5429288"/>
          </a:xfrm>
        </p:spPr>
        <p:txBody>
          <a:bodyPr>
            <a:normAutofit fontScale="92500" lnSpcReduction="20000"/>
          </a:bodyPr>
          <a:lstStyle/>
          <a:p>
            <a:r>
              <a:rPr lang="cs-CZ" sz="2400" b="1" dirty="0" smtClean="0"/>
              <a:t>Jednotný vzhled prezentace</a:t>
            </a:r>
            <a:r>
              <a:rPr lang="cs-CZ" sz="2400" dirty="0" smtClean="0"/>
              <a:t> –jednotný styl celé prezentace, upravenost a ucelenost (výjimkou může být první a poslední snímek nebo vložené prvky, např. videa, odkazy)</a:t>
            </a:r>
          </a:p>
          <a:p>
            <a:pPr>
              <a:buNone/>
            </a:pPr>
            <a:endParaRPr lang="cs-CZ" sz="2400" dirty="0" smtClean="0"/>
          </a:p>
          <a:p>
            <a:r>
              <a:rPr lang="cs-CZ" sz="2400" b="1" dirty="0" smtClean="0"/>
              <a:t>Srozumitelné efekty </a:t>
            </a:r>
            <a:r>
              <a:rPr lang="cs-CZ" sz="2400" dirty="0" smtClean="0"/>
              <a:t>– umístění efektů „tam, kde mají smysl“ a vhodného typu </a:t>
            </a:r>
            <a:endParaRPr lang="cs-CZ" sz="2400" b="1" dirty="0" smtClean="0"/>
          </a:p>
          <a:p>
            <a:endParaRPr lang="cs-CZ" sz="2400" dirty="0" smtClean="0"/>
          </a:p>
          <a:p>
            <a:r>
              <a:rPr lang="cs-CZ" sz="2400" b="1" dirty="0" smtClean="0"/>
              <a:t>Vytvářejte jednoduchou</a:t>
            </a:r>
            <a:r>
              <a:rPr lang="cs-CZ" sz="2400" dirty="0" smtClean="0"/>
              <a:t> </a:t>
            </a:r>
            <a:r>
              <a:rPr lang="cs-CZ" sz="2400" b="1" dirty="0" smtClean="0"/>
              <a:t>stránku</a:t>
            </a:r>
            <a:r>
              <a:rPr lang="cs-CZ" sz="2400" dirty="0" smtClean="0"/>
              <a:t> (ne chaos). Celá stránka (snímek) musí být přehledný – méně je někdy více</a:t>
            </a:r>
          </a:p>
          <a:p>
            <a:pPr>
              <a:buNone/>
            </a:pPr>
            <a:endParaRPr lang="cs-CZ" sz="2400" dirty="0" smtClean="0"/>
          </a:p>
          <a:p>
            <a:r>
              <a:rPr lang="cs-CZ" sz="2400" b="1" dirty="0" smtClean="0"/>
              <a:t>Omezte přechody </a:t>
            </a:r>
            <a:r>
              <a:rPr lang="cs-CZ" sz="2400" dirty="0" smtClean="0"/>
              <a:t>pro ozvláštnění prezentace (jen na důležité snímky)</a:t>
            </a:r>
          </a:p>
          <a:p>
            <a:pPr>
              <a:buNone/>
            </a:pPr>
            <a:endParaRPr lang="cs-CZ" sz="2400" dirty="0" smtClean="0"/>
          </a:p>
          <a:p>
            <a:r>
              <a:rPr lang="cs-CZ" sz="2400" dirty="0" smtClean="0"/>
              <a:t>Používejte </a:t>
            </a:r>
            <a:r>
              <a:rPr lang="cs-CZ" sz="2400" b="1" dirty="0" smtClean="0"/>
              <a:t>předlohu </a:t>
            </a:r>
            <a:r>
              <a:rPr lang="cs-CZ" sz="2400" dirty="0" smtClean="0"/>
              <a:t>(šablonu) a </a:t>
            </a:r>
            <a:r>
              <a:rPr lang="cs-CZ" sz="2400" b="1" dirty="0" smtClean="0"/>
              <a:t>zápatí </a:t>
            </a:r>
            <a:r>
              <a:rPr lang="cs-CZ" sz="2400" dirty="0" smtClean="0"/>
              <a:t>snímků</a:t>
            </a:r>
          </a:p>
          <a:p>
            <a:pPr>
              <a:buNone/>
            </a:pPr>
            <a:endParaRPr lang="cs-CZ" sz="2400" dirty="0" smtClean="0"/>
          </a:p>
          <a:p>
            <a:r>
              <a:rPr lang="cs-CZ" sz="2400" b="1" dirty="0" smtClean="0"/>
              <a:t>Pozadí </a:t>
            </a:r>
            <a:r>
              <a:rPr lang="cs-CZ" sz="2400" dirty="0" smtClean="0"/>
              <a:t>volte tak, aby se text neztrácel, nevhodné jsou různobarevná pozadí, obrázková pozadí i výrazné přechody</a:t>
            </a:r>
            <a:endParaRPr lang="cs-CZ" sz="2400" dirty="0"/>
          </a:p>
        </p:txBody>
      </p:sp>
      <p:sp>
        <p:nvSpPr>
          <p:cNvPr id="4" name="TextovéPole 3"/>
          <p:cNvSpPr txBox="1"/>
          <p:nvPr/>
        </p:nvSpPr>
        <p:spPr>
          <a:xfrm>
            <a:off x="5998469" y="4627603"/>
            <a:ext cx="2966019"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 umístit do zápatí snímků?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581128"/>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025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96752"/>
            <a:ext cx="7378696" cy="533961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99592" y="1196752"/>
            <a:ext cx="7416824" cy="555437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99592" y="1196752"/>
            <a:ext cx="7416824" cy="5529148"/>
          </a:xfrm>
          <a:prstGeom prst="rect">
            <a:avLst/>
          </a:prstGeom>
          <a:noFill/>
          <a:ln w="9525">
            <a:noFill/>
            <a:miter lim="800000"/>
            <a:headEnd/>
            <a:tailEnd/>
          </a:ln>
        </p:spPr>
      </p:pic>
      <p:sp>
        <p:nvSpPr>
          <p:cNvPr id="10" name="Nadpis 1"/>
          <p:cNvSpPr>
            <a:spLocks noGrp="1"/>
          </p:cNvSpPr>
          <p:nvPr>
            <p:ph type="title"/>
          </p:nvPr>
        </p:nvSpPr>
        <p:spPr>
          <a:xfrm>
            <a:off x="179512" y="548680"/>
            <a:ext cx="8712968" cy="571488"/>
          </a:xfrm>
        </p:spPr>
        <p:txBody>
          <a:bodyPr>
            <a:normAutofit fontScale="90000"/>
          </a:bodyPr>
          <a:lstStyle/>
          <a:p>
            <a:r>
              <a:rPr lang="cs-CZ" dirty="0" smtClean="0"/>
              <a:t>Jak by prezentace vypadat neměla…		I</a:t>
            </a:r>
            <a:endParaRPr lang="cs-CZ" dirty="0"/>
          </a:p>
        </p:txBody>
      </p:sp>
    </p:spTree>
    <p:extLst>
      <p:ext uri="{BB962C8B-B14F-4D97-AF65-F5344CB8AC3E}">
        <p14:creationId xmlns:p14="http://schemas.microsoft.com/office/powerpoint/2010/main" val="218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642926"/>
          </a:xfrm>
        </p:spPr>
        <p:txBody>
          <a:bodyPr>
            <a:normAutofit fontScale="90000"/>
          </a:bodyPr>
          <a:lstStyle/>
          <a:p>
            <a:r>
              <a:rPr lang="cs-CZ" dirty="0" smtClean="0"/>
              <a:t>Doporučení pro tvorbu prezentací 		II</a:t>
            </a:r>
            <a:endParaRPr lang="cs-CZ" dirty="0"/>
          </a:p>
        </p:txBody>
      </p:sp>
      <p:sp>
        <p:nvSpPr>
          <p:cNvPr id="3" name="Zástupný symbol pro obsah 2"/>
          <p:cNvSpPr>
            <a:spLocks noGrp="1"/>
          </p:cNvSpPr>
          <p:nvPr>
            <p:ph idx="1"/>
          </p:nvPr>
        </p:nvSpPr>
        <p:spPr>
          <a:xfrm>
            <a:off x="467544" y="1052736"/>
            <a:ext cx="8229600" cy="5805264"/>
          </a:xfrm>
        </p:spPr>
        <p:txBody>
          <a:bodyPr>
            <a:normAutofit fontScale="62500" lnSpcReduction="20000"/>
          </a:bodyPr>
          <a:lstStyle/>
          <a:p>
            <a:r>
              <a:rPr lang="cs-CZ" sz="3400" dirty="0" smtClean="0"/>
              <a:t>Raději volte </a:t>
            </a:r>
            <a:r>
              <a:rPr lang="cs-CZ" sz="3400" b="1" dirty="0" smtClean="0"/>
              <a:t>pastelové</a:t>
            </a:r>
            <a:r>
              <a:rPr lang="cs-CZ" sz="3400" dirty="0" smtClean="0"/>
              <a:t> </a:t>
            </a:r>
            <a:r>
              <a:rPr lang="cs-CZ" sz="3400" b="1" dirty="0" smtClean="0"/>
              <a:t>barvy</a:t>
            </a:r>
            <a:r>
              <a:rPr lang="cs-CZ" sz="3400" dirty="0" smtClean="0"/>
              <a:t> (ne příliš ostré či šedivé).</a:t>
            </a:r>
          </a:p>
          <a:p>
            <a:pPr>
              <a:buNone/>
            </a:pPr>
            <a:endParaRPr lang="cs-CZ" sz="3400" dirty="0" smtClean="0"/>
          </a:p>
          <a:p>
            <a:r>
              <a:rPr lang="cs-CZ" sz="3400" dirty="0" smtClean="0"/>
              <a:t>Používejte </a:t>
            </a:r>
            <a:r>
              <a:rPr lang="cs-CZ" sz="3400" b="1" dirty="0" smtClean="0"/>
              <a:t>kontrastní</a:t>
            </a:r>
            <a:r>
              <a:rPr lang="cs-CZ" sz="3400" dirty="0" smtClean="0"/>
              <a:t> </a:t>
            </a:r>
            <a:r>
              <a:rPr lang="cs-CZ" sz="3400" b="1" dirty="0" smtClean="0"/>
              <a:t>barvy</a:t>
            </a:r>
            <a:r>
              <a:rPr lang="cs-CZ" sz="3400" dirty="0" smtClean="0"/>
              <a:t> pro text a pozadí a vhodné </a:t>
            </a:r>
            <a:r>
              <a:rPr lang="cs-CZ" sz="3400" b="1" dirty="0" smtClean="0"/>
              <a:t>barevné kombinace </a:t>
            </a:r>
            <a:r>
              <a:rPr lang="cs-CZ" sz="3400" dirty="0" smtClean="0"/>
              <a:t>(uvědomte si, že zobrazení na projektoru bude vypadat jinak, než při tvorbě na monitoru – jas, kontrast, světlo v místnosti, …)</a:t>
            </a:r>
          </a:p>
          <a:p>
            <a:pPr>
              <a:buNone/>
            </a:pPr>
            <a:endParaRPr lang="cs-CZ" sz="3400" dirty="0" smtClean="0"/>
          </a:p>
          <a:p>
            <a:r>
              <a:rPr lang="cs-CZ" sz="3400" dirty="0" smtClean="0"/>
              <a:t>Obvyklá vhodná velikost textu je </a:t>
            </a:r>
            <a:r>
              <a:rPr lang="cs-CZ" sz="3400" b="1" dirty="0" smtClean="0"/>
              <a:t>24 bodů </a:t>
            </a:r>
            <a:r>
              <a:rPr lang="cs-CZ" sz="3400" dirty="0" smtClean="0"/>
              <a:t>a větší</a:t>
            </a:r>
            <a:r>
              <a:rPr lang="cs-CZ" sz="3400" b="1" dirty="0" smtClean="0"/>
              <a:t> </a:t>
            </a:r>
            <a:r>
              <a:rPr lang="cs-CZ" sz="3400" dirty="0" smtClean="0"/>
              <a:t>(v závislosti na místnosti a plátně)</a:t>
            </a:r>
          </a:p>
          <a:p>
            <a:pPr>
              <a:buNone/>
            </a:pPr>
            <a:endParaRPr lang="cs-CZ" sz="3400" dirty="0" smtClean="0"/>
          </a:p>
          <a:p>
            <a:r>
              <a:rPr lang="cs-CZ" sz="3400" dirty="0" smtClean="0"/>
              <a:t>Pro sdělení zprávy </a:t>
            </a:r>
            <a:r>
              <a:rPr lang="cs-CZ" sz="3400" b="1" dirty="0" smtClean="0"/>
              <a:t>používejte krátké věty nebo odstavce – </a:t>
            </a:r>
            <a:r>
              <a:rPr lang="cs-CZ" sz="3400" dirty="0" smtClean="0"/>
              <a:t>prezentace v PowerPointu je „jen“ podporou pro samotné prezentování</a:t>
            </a:r>
          </a:p>
          <a:p>
            <a:endParaRPr lang="cs-CZ" sz="3400" dirty="0" smtClean="0"/>
          </a:p>
          <a:p>
            <a:r>
              <a:rPr lang="cs-CZ" sz="3400" dirty="0" smtClean="0"/>
              <a:t>Do prezentace můžete přidat </a:t>
            </a:r>
            <a:r>
              <a:rPr lang="cs-CZ" sz="3400" b="1" dirty="0" smtClean="0"/>
              <a:t>hypertextové odkazy</a:t>
            </a:r>
            <a:r>
              <a:rPr lang="cs-CZ" sz="3400" dirty="0" smtClean="0"/>
              <a:t> </a:t>
            </a:r>
            <a:r>
              <a:rPr lang="cs-CZ" sz="3400" b="1" dirty="0" smtClean="0"/>
              <a:t>mezi snímky</a:t>
            </a:r>
            <a:r>
              <a:rPr lang="cs-CZ" sz="3400" dirty="0" smtClean="0"/>
              <a:t>, možnost nelineární prezentace působí zajímavěji  a umožňuje </a:t>
            </a:r>
            <a:r>
              <a:rPr lang="cs-CZ" sz="3400" dirty="0" err="1" smtClean="0"/>
              <a:t>interaktivitu</a:t>
            </a:r>
            <a:r>
              <a:rPr lang="cs-CZ" sz="3400" dirty="0" smtClean="0"/>
              <a:t>!</a:t>
            </a:r>
            <a:endParaRPr lang="cs-CZ" sz="3400" b="1" dirty="0" smtClean="0"/>
          </a:p>
          <a:p>
            <a:pPr>
              <a:buNone/>
            </a:pPr>
            <a:r>
              <a:rPr lang="cs-CZ" sz="3400" dirty="0" smtClean="0"/>
              <a:t> </a:t>
            </a:r>
          </a:p>
          <a:p>
            <a:r>
              <a:rPr lang="cs-CZ" sz="3400" dirty="0" smtClean="0"/>
              <a:t>Na konci prezentace </a:t>
            </a:r>
            <a:r>
              <a:rPr lang="cs-CZ" sz="3400" b="1" dirty="0" smtClean="0"/>
              <a:t>shrňte celou problematiku, otázky (oboustranně), poděkování</a:t>
            </a:r>
          </a:p>
          <a:p>
            <a:pPr>
              <a:buNone/>
            </a:pPr>
            <a:endParaRPr lang="cs-CZ" sz="3400" dirty="0" smtClean="0"/>
          </a:p>
          <a:p>
            <a:r>
              <a:rPr lang="cs-CZ" sz="3400" b="1" dirty="0" smtClean="0"/>
              <a:t>Vyzkoušejte si předvádění „nanečisto“ !</a:t>
            </a:r>
            <a:endParaRPr lang="cs-CZ" dirty="0"/>
          </a:p>
        </p:txBody>
      </p:sp>
      <p:sp>
        <p:nvSpPr>
          <p:cNvPr id="4" name="TextovéPole 3"/>
          <p:cNvSpPr txBox="1"/>
          <p:nvPr/>
        </p:nvSpPr>
        <p:spPr>
          <a:xfrm>
            <a:off x="3588194" y="3025417"/>
            <a:ext cx="5414291" cy="646331"/>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 je rozdíl mezi prezentací a distančním studijním materiálem?</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060090"/>
            <a:ext cx="504056" cy="54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813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1124744"/>
            <a:ext cx="7893155" cy="532859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11560" y="1079358"/>
            <a:ext cx="8064896" cy="5778642"/>
          </a:xfrm>
          <a:prstGeom prst="rect">
            <a:avLst/>
          </a:prstGeom>
          <a:noFill/>
          <a:ln w="9525">
            <a:noFill/>
            <a:miter lim="800000"/>
            <a:headEnd/>
            <a:tailEnd/>
          </a:ln>
        </p:spPr>
      </p:pic>
      <p:sp>
        <p:nvSpPr>
          <p:cNvPr id="8" name="Nadpis 1"/>
          <p:cNvSpPr>
            <a:spLocks noGrp="1"/>
          </p:cNvSpPr>
          <p:nvPr>
            <p:ph type="title"/>
          </p:nvPr>
        </p:nvSpPr>
        <p:spPr>
          <a:xfrm>
            <a:off x="107504" y="548680"/>
            <a:ext cx="9036496" cy="571488"/>
          </a:xfrm>
        </p:spPr>
        <p:txBody>
          <a:bodyPr>
            <a:normAutofit fontScale="90000"/>
          </a:bodyPr>
          <a:lstStyle/>
          <a:p>
            <a:r>
              <a:rPr lang="cs-CZ" dirty="0" smtClean="0"/>
              <a:t>Jak by prezentace vypadat neměla…		II</a:t>
            </a:r>
            <a:endParaRPr lang="cs-CZ" dirty="0"/>
          </a:p>
        </p:txBody>
      </p:sp>
      <p:pic>
        <p:nvPicPr>
          <p:cNvPr id="2051" name="Picture 3"/>
          <p:cNvPicPr>
            <a:picLocks noChangeAspect="1" noChangeArrowheads="1"/>
          </p:cNvPicPr>
          <p:nvPr/>
        </p:nvPicPr>
        <p:blipFill>
          <a:blip r:embed="rId4" cstate="print"/>
          <a:srcRect/>
          <a:stretch>
            <a:fillRect/>
          </a:stretch>
        </p:blipFill>
        <p:spPr bwMode="auto">
          <a:xfrm>
            <a:off x="395536" y="1052736"/>
            <a:ext cx="8599242" cy="5805264"/>
          </a:xfrm>
          <a:prstGeom prst="rect">
            <a:avLst/>
          </a:prstGeom>
          <a:noFill/>
          <a:ln w="9525">
            <a:noFill/>
            <a:miter lim="800000"/>
            <a:headEnd/>
            <a:tailEnd/>
          </a:ln>
        </p:spPr>
      </p:pic>
    </p:spTree>
    <p:extLst>
      <p:ext uri="{BB962C8B-B14F-4D97-AF65-F5344CB8AC3E}">
        <p14:creationId xmlns:p14="http://schemas.microsoft.com/office/powerpoint/2010/main" val="37764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476672"/>
            <a:ext cx="8371663" cy="6107063"/>
          </a:xfrm>
          <a:prstGeom prst="rect">
            <a:avLst/>
          </a:prstGeom>
          <a:noFill/>
          <a:ln w="9525">
            <a:noFill/>
            <a:miter lim="800000"/>
            <a:headEnd/>
            <a:tailEnd/>
          </a:ln>
        </p:spPr>
      </p:pic>
    </p:spTree>
    <p:extLst>
      <p:ext uri="{BB962C8B-B14F-4D97-AF65-F5344CB8AC3E}">
        <p14:creationId xmlns:p14="http://schemas.microsoft.com/office/powerpoint/2010/main" val="2544324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Ochrana osobních údajů</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informace, které lze využít k úplné, či částečné identifikaci, kontaktování nebo lokaci fyzické osoby – citlivost</a:t>
            </a:r>
          </a:p>
          <a:p>
            <a:r>
              <a:rPr lang="cs-CZ" dirty="0" smtClean="0"/>
              <a:t>jméno, bydliště, čísla kreditních karet a dokladů, data narození a dalších je dnes nutné uvažovat i o emailu, IP adrese, historii webové aktivity, záznamu polohy mobilního telefonu a jiných technologických údajích</a:t>
            </a:r>
          </a:p>
          <a:p>
            <a:r>
              <a:rPr lang="cs-CZ" dirty="0" smtClean="0"/>
              <a:t>Získané osobní údaje lze v dnešní technologické realitě buď přímo zpeněžit (např. cílená reklama, prodej emailových adres), či využít k vyvíjení nátlaku.</a:t>
            </a:r>
          </a:p>
          <a:p>
            <a:endParaRPr lang="cs-CZ" dirty="0"/>
          </a:p>
        </p:txBody>
      </p:sp>
    </p:spTree>
    <p:extLst>
      <p:ext uri="{BB962C8B-B14F-4D97-AF65-F5344CB8AC3E}">
        <p14:creationId xmlns:p14="http://schemas.microsoft.com/office/powerpoint/2010/main" val="660561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709626"/>
          </a:xfrm>
        </p:spPr>
        <p:txBody>
          <a:bodyPr/>
          <a:lstStyle/>
          <a:p>
            <a:r>
              <a:rPr lang="cs-CZ" dirty="0" smtClean="0"/>
              <a:t>Text v prezentaci</a:t>
            </a:r>
            <a:endParaRPr lang="cs-CZ" dirty="0"/>
          </a:p>
        </p:txBody>
      </p:sp>
      <p:sp>
        <p:nvSpPr>
          <p:cNvPr id="3" name="Zástupný symbol pro obsah 2"/>
          <p:cNvSpPr>
            <a:spLocks noGrp="1"/>
          </p:cNvSpPr>
          <p:nvPr>
            <p:ph idx="1"/>
          </p:nvPr>
        </p:nvSpPr>
        <p:spPr>
          <a:xfrm>
            <a:off x="457200" y="1142984"/>
            <a:ext cx="8229600" cy="5431552"/>
          </a:xfrm>
        </p:spPr>
        <p:txBody>
          <a:bodyPr>
            <a:normAutofit fontScale="92500"/>
          </a:bodyPr>
          <a:lstStyle/>
          <a:p>
            <a:r>
              <a:rPr lang="cs-CZ" dirty="0" smtClean="0"/>
              <a:t>Velké – doporučuje se používat velikost 24, nevhodná je velikost menší než 16</a:t>
            </a:r>
          </a:p>
          <a:p>
            <a:pPr lvl="1"/>
            <a:r>
              <a:rPr lang="cs-CZ" sz="3500" dirty="0" smtClean="0"/>
              <a:t>32b</a:t>
            </a:r>
            <a:r>
              <a:rPr lang="cs-CZ" sz="2400" dirty="0" smtClean="0"/>
              <a:t> </a:t>
            </a:r>
            <a:r>
              <a:rPr lang="cs-CZ" dirty="0" smtClean="0"/>
              <a:t>24b </a:t>
            </a:r>
            <a:r>
              <a:rPr lang="cs-CZ" sz="1700" dirty="0" smtClean="0"/>
              <a:t>16b</a:t>
            </a:r>
          </a:p>
          <a:p>
            <a:r>
              <a:rPr lang="cs-CZ" dirty="0" smtClean="0"/>
              <a:t>Několik bodů, definice, důležité texty, </a:t>
            </a:r>
          </a:p>
          <a:p>
            <a:r>
              <a:rPr lang="cs-CZ" dirty="0" smtClean="0"/>
              <a:t>Výstižně, jasně a stručně</a:t>
            </a:r>
          </a:p>
          <a:p>
            <a:r>
              <a:rPr lang="cs-CZ" dirty="0" smtClean="0"/>
              <a:t>Maximálně 3 úrovně osnovy</a:t>
            </a:r>
          </a:p>
          <a:p>
            <a:r>
              <a:rPr lang="cs-CZ" dirty="0" smtClean="0"/>
              <a:t>Jednotný font i barva pro nadpisy, a text stejného významu</a:t>
            </a:r>
          </a:p>
          <a:p>
            <a:r>
              <a:rPr lang="cs-CZ" dirty="0" smtClean="0"/>
              <a:t>Hypertext</a:t>
            </a:r>
          </a:p>
          <a:p>
            <a:r>
              <a:rPr lang="cs-CZ" dirty="0" smtClean="0"/>
              <a:t>Číslování stránek</a:t>
            </a:r>
          </a:p>
          <a:p>
            <a:r>
              <a:rPr lang="cs-CZ" dirty="0" smtClean="0"/>
              <a:t>Na vhodných místech nahrazovat text grafickými prvky. Ty podporují lépe zapamatovatelnost i poutají pozornost</a:t>
            </a:r>
          </a:p>
          <a:p>
            <a:pPr>
              <a:buNone/>
            </a:pPr>
            <a:endParaRPr lang="cs-CZ" dirty="0" smtClean="0"/>
          </a:p>
          <a:p>
            <a:endParaRPr lang="cs-CZ" dirty="0"/>
          </a:p>
        </p:txBody>
      </p:sp>
    </p:spTree>
    <p:extLst>
      <p:ext uri="{BB962C8B-B14F-4D97-AF65-F5344CB8AC3E}">
        <p14:creationId xmlns:p14="http://schemas.microsoft.com/office/powerpoint/2010/main" val="1254474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1066800"/>
          </a:xfrm>
        </p:spPr>
        <p:txBody>
          <a:bodyPr>
            <a:normAutofit/>
          </a:bodyPr>
          <a:lstStyle/>
          <a:p>
            <a:r>
              <a:rPr lang="cs-CZ" dirty="0" smtClean="0"/>
              <a:t>Pozadí</a:t>
            </a:r>
            <a:endParaRPr lang="cs-CZ" dirty="0"/>
          </a:p>
        </p:txBody>
      </p:sp>
      <p:sp>
        <p:nvSpPr>
          <p:cNvPr id="3" name="Zástupný symbol pro obsah 2"/>
          <p:cNvSpPr>
            <a:spLocks noGrp="1"/>
          </p:cNvSpPr>
          <p:nvPr>
            <p:ph idx="1"/>
          </p:nvPr>
        </p:nvSpPr>
        <p:spPr>
          <a:xfrm>
            <a:off x="457200" y="1357298"/>
            <a:ext cx="8229600" cy="1714512"/>
          </a:xfrm>
        </p:spPr>
        <p:txBody>
          <a:bodyPr>
            <a:normAutofit lnSpcReduction="10000"/>
          </a:bodyPr>
          <a:lstStyle/>
          <a:p>
            <a:r>
              <a:rPr lang="cs-CZ" dirty="0" smtClean="0"/>
              <a:t>Nechaotické – pozadí by nemělo narušovat čitelnost informací, pozor na vzory, přechody, výrazné obrázky</a:t>
            </a:r>
          </a:p>
          <a:p>
            <a:r>
              <a:rPr lang="cs-CZ" dirty="0" smtClean="0"/>
              <a:t>Vhodná je jedna barva</a:t>
            </a:r>
          </a:p>
          <a:p>
            <a:r>
              <a:rPr lang="cs-CZ" dirty="0" smtClean="0"/>
              <a:t>Grafické prvky nenarušující vzhled prezentace</a:t>
            </a:r>
          </a:p>
          <a:p>
            <a:pPr>
              <a:buNone/>
            </a:pPr>
            <a:endParaRPr lang="cs-CZ" dirty="0"/>
          </a:p>
        </p:txBody>
      </p:sp>
      <p:sp>
        <p:nvSpPr>
          <p:cNvPr id="4" name="Nadpis 1"/>
          <p:cNvSpPr txBox="1">
            <a:spLocks/>
          </p:cNvSpPr>
          <p:nvPr/>
        </p:nvSpPr>
        <p:spPr>
          <a:xfrm>
            <a:off x="395536" y="314096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Odrážky</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28596" y="4071942"/>
            <a:ext cx="8229600" cy="1714512"/>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Různé úrovně – odlišení odrážek </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dirty="0" smtClean="0"/>
              <a:t>Přiměřené velikostí i barvou</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Číslování vs. odrážky</a:t>
            </a:r>
            <a:endParaRPr kumimoji="0" lang="cs-CZ"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1097665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642918"/>
            <a:ext cx="8229600" cy="1066800"/>
          </a:xfrm>
        </p:spPr>
        <p:txBody>
          <a:bodyPr/>
          <a:lstStyle/>
          <a:p>
            <a:r>
              <a:rPr lang="cs-CZ" dirty="0" smtClean="0"/>
              <a:t>Obrázky a diagramy</a:t>
            </a:r>
            <a:endParaRPr lang="cs-CZ" dirty="0"/>
          </a:p>
        </p:txBody>
      </p:sp>
      <p:sp>
        <p:nvSpPr>
          <p:cNvPr id="3" name="Zástupný symbol pro obsah 2"/>
          <p:cNvSpPr>
            <a:spLocks noGrp="1"/>
          </p:cNvSpPr>
          <p:nvPr>
            <p:ph idx="1"/>
          </p:nvPr>
        </p:nvSpPr>
        <p:spPr>
          <a:xfrm>
            <a:off x="500034" y="1571612"/>
            <a:ext cx="8229600" cy="1679642"/>
          </a:xfrm>
        </p:spPr>
        <p:txBody>
          <a:bodyPr>
            <a:normAutofit fontScale="85000" lnSpcReduction="20000"/>
          </a:bodyPr>
          <a:lstStyle/>
          <a:p>
            <a:r>
              <a:rPr lang="cs-CZ" dirty="0" smtClean="0"/>
              <a:t>Přehledné a jasně čitelné, jednoznačného významu (popř. opatřit vhodným komentářem)</a:t>
            </a:r>
          </a:p>
          <a:p>
            <a:r>
              <a:rPr lang="cs-CZ" dirty="0" smtClean="0"/>
              <a:t>Postupné načítání diagramů pro přehlednost</a:t>
            </a:r>
          </a:p>
          <a:p>
            <a:r>
              <a:rPr lang="cs-CZ" dirty="0" smtClean="0"/>
              <a:t>Rozlišení </a:t>
            </a:r>
          </a:p>
          <a:p>
            <a:r>
              <a:rPr lang="cs-CZ" dirty="0" smtClean="0"/>
              <a:t>Komprese</a:t>
            </a:r>
            <a:endParaRPr lang="cs-CZ" dirty="0"/>
          </a:p>
        </p:txBody>
      </p:sp>
      <p:sp>
        <p:nvSpPr>
          <p:cNvPr id="4" name="Nadpis 1"/>
          <p:cNvSpPr txBox="1">
            <a:spLocks/>
          </p:cNvSpPr>
          <p:nvPr/>
        </p:nvSpPr>
        <p:spPr>
          <a:xfrm>
            <a:off x="467544" y="386104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Animace</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67544" y="4725144"/>
            <a:ext cx="8229600" cy="1679642"/>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Ne po písmenech</a:t>
            </a:r>
            <a:r>
              <a:rPr kumimoji="0" lang="cs-CZ" sz="2800" b="0" i="0" u="none" strike="noStrike" kern="1200" cap="none" spc="0" normalizeH="0" noProof="0" dirty="0" smtClean="0">
                <a:ln>
                  <a:noFill/>
                </a:ln>
                <a:solidFill>
                  <a:schemeClr val="tx1"/>
                </a:solidFill>
                <a:effectLst/>
                <a:uLnTx/>
                <a:uFillTx/>
                <a:latin typeface="+mn-lt"/>
                <a:ea typeface="+mn-ea"/>
                <a:cs typeface="+mn-cs"/>
              </a:rPr>
              <a:t> či slovech, ale po bodech nebo logických blocích (výjimky?)</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baseline="0" dirty="0" smtClean="0"/>
              <a:t>Vhodný</a:t>
            </a:r>
            <a:r>
              <a:rPr lang="cs-CZ" sz="2800" dirty="0" smtClean="0"/>
              <a:t> efekt</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Vhodné využití</a:t>
            </a:r>
          </a:p>
        </p:txBody>
      </p:sp>
      <p:pic>
        <p:nvPicPr>
          <p:cNvPr id="9218" name="Picture 2" descr="http://www.eamos.cz/amos/zsrudolfovska/externi/zsrudolfovska_783/dpi.png"/>
          <p:cNvPicPr>
            <a:picLocks noChangeAspect="1" noChangeArrowheads="1"/>
          </p:cNvPicPr>
          <p:nvPr/>
        </p:nvPicPr>
        <p:blipFill>
          <a:blip r:embed="rId2" cstate="print"/>
          <a:srcRect/>
          <a:stretch>
            <a:fillRect/>
          </a:stretch>
        </p:blipFill>
        <p:spPr bwMode="auto">
          <a:xfrm>
            <a:off x="5652120" y="2708920"/>
            <a:ext cx="3096344" cy="1646067"/>
          </a:xfrm>
          <a:prstGeom prst="rect">
            <a:avLst/>
          </a:prstGeom>
          <a:noFill/>
        </p:spPr>
      </p:pic>
      <p:pic>
        <p:nvPicPr>
          <p:cNvPr id="9220" name="Picture 4" descr="http://www.johnhpanos.com/jpeg.jpg"/>
          <p:cNvPicPr>
            <a:picLocks noChangeAspect="1" noChangeArrowheads="1"/>
          </p:cNvPicPr>
          <p:nvPr/>
        </p:nvPicPr>
        <p:blipFill>
          <a:blip r:embed="rId3" cstate="print"/>
          <a:srcRect/>
          <a:stretch>
            <a:fillRect/>
          </a:stretch>
        </p:blipFill>
        <p:spPr bwMode="auto">
          <a:xfrm>
            <a:off x="3059832" y="2780928"/>
            <a:ext cx="2468166" cy="1785651"/>
          </a:xfrm>
          <a:prstGeom prst="rect">
            <a:avLst/>
          </a:prstGeom>
          <a:noFill/>
        </p:spPr>
      </p:pic>
    </p:spTree>
    <p:extLst>
      <p:ext uri="{BB962C8B-B14F-4D97-AF65-F5344CB8AC3E}">
        <p14:creationId xmlns:p14="http://schemas.microsoft.com/office/powerpoint/2010/main" val="29452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20"/>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22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51520" y="476672"/>
            <a:ext cx="8229600" cy="1066800"/>
          </a:xfrm>
        </p:spPr>
        <p:txBody>
          <a:bodyPr>
            <a:normAutofit/>
          </a:bodyPr>
          <a:lstStyle/>
          <a:p>
            <a:r>
              <a:rPr lang="cs-CZ" dirty="0" smtClean="0"/>
              <a:t>Následky špatné prezentace</a:t>
            </a:r>
            <a:endParaRPr lang="cs-CZ" dirty="0"/>
          </a:p>
        </p:txBody>
      </p:sp>
      <p:pic>
        <p:nvPicPr>
          <p:cNvPr id="5123" name="Picture 3"/>
          <p:cNvPicPr>
            <a:picLocks noChangeAspect="1" noChangeArrowheads="1"/>
          </p:cNvPicPr>
          <p:nvPr/>
        </p:nvPicPr>
        <p:blipFill>
          <a:blip r:embed="rId2" cstate="print"/>
          <a:srcRect/>
          <a:stretch>
            <a:fillRect/>
          </a:stretch>
        </p:blipFill>
        <p:spPr bwMode="auto">
          <a:xfrm>
            <a:off x="3779912" y="3284984"/>
            <a:ext cx="5040560" cy="336457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b="4650"/>
          <a:stretch>
            <a:fillRect/>
          </a:stretch>
        </p:blipFill>
        <p:spPr bwMode="auto">
          <a:xfrm>
            <a:off x="395536" y="1556792"/>
            <a:ext cx="4752975" cy="3024336"/>
          </a:xfrm>
          <a:prstGeom prst="rect">
            <a:avLst/>
          </a:prstGeom>
          <a:noFill/>
          <a:ln w="9525">
            <a:noFill/>
            <a:miter lim="800000"/>
            <a:headEnd/>
            <a:tailEnd/>
          </a:ln>
        </p:spPr>
      </p:pic>
    </p:spTree>
    <p:extLst>
      <p:ext uri="{BB962C8B-B14F-4D97-AF65-F5344CB8AC3E}">
        <p14:creationId xmlns:p14="http://schemas.microsoft.com/office/powerpoint/2010/main" val="24918994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Jak tedy ANO?</a:t>
            </a:r>
            <a:endParaRPr lang="cs-CZ" dirty="0"/>
          </a:p>
        </p:txBody>
      </p:sp>
      <p:sp>
        <p:nvSpPr>
          <p:cNvPr id="3" name="Zástupný symbol pro obsah 2"/>
          <p:cNvSpPr>
            <a:spLocks noGrp="1"/>
          </p:cNvSpPr>
          <p:nvPr>
            <p:ph idx="1"/>
          </p:nvPr>
        </p:nvSpPr>
        <p:spPr>
          <a:xfrm>
            <a:off x="467544" y="1700808"/>
            <a:ext cx="8229600" cy="4325112"/>
          </a:xfrm>
        </p:spPr>
        <p:txBody>
          <a:bodyPr/>
          <a:lstStyle/>
          <a:p>
            <a:pPr marL="109728" indent="0">
              <a:buNone/>
            </a:pPr>
            <a:r>
              <a:rPr lang="cs-CZ" dirty="0" smtClean="0"/>
              <a:t>Stručné shrnutí základních zásad </a:t>
            </a:r>
            <a:endParaRPr lang="cs-CZ" dirty="0"/>
          </a:p>
        </p:txBody>
      </p:sp>
      <p:sp>
        <p:nvSpPr>
          <p:cNvPr id="4" name="TextovéPole 3"/>
          <p:cNvSpPr txBox="1"/>
          <p:nvPr/>
        </p:nvSpPr>
        <p:spPr>
          <a:xfrm>
            <a:off x="539552" y="6165304"/>
            <a:ext cx="8280920" cy="369332"/>
          </a:xfrm>
          <a:prstGeom prst="rect">
            <a:avLst/>
          </a:prstGeom>
          <a:noFill/>
        </p:spPr>
        <p:txBody>
          <a:bodyPr wrap="square" rtlCol="0">
            <a:spAutoFit/>
          </a:bodyPr>
          <a:lstStyle/>
          <a:p>
            <a:r>
              <a:rPr lang="cs-CZ" dirty="0" err="1" smtClean="0"/>
              <a:t>Garr</a:t>
            </a:r>
            <a:r>
              <a:rPr lang="cs-CZ" dirty="0" smtClean="0"/>
              <a:t> </a:t>
            </a:r>
            <a:r>
              <a:rPr lang="cs-CZ" dirty="0" err="1" smtClean="0"/>
              <a:t>Reynolds</a:t>
            </a:r>
            <a:r>
              <a:rPr lang="cs-CZ" dirty="0"/>
              <a:t>.</a:t>
            </a:r>
            <a:r>
              <a:rPr lang="cs-CZ" dirty="0" smtClean="0"/>
              <a:t> </a:t>
            </a:r>
            <a:r>
              <a:rPr lang="cs-CZ" dirty="0" err="1" smtClean="0"/>
              <a:t>Presentation</a:t>
            </a:r>
            <a:r>
              <a:rPr lang="cs-CZ" dirty="0" smtClean="0"/>
              <a:t> Zen: </a:t>
            </a:r>
            <a:r>
              <a:rPr lang="cs-CZ" dirty="0" err="1" smtClean="0"/>
              <a:t>Simple</a:t>
            </a:r>
            <a:r>
              <a:rPr lang="cs-CZ" dirty="0" smtClean="0"/>
              <a:t> </a:t>
            </a:r>
            <a:r>
              <a:rPr lang="cs-CZ" dirty="0" err="1" smtClean="0"/>
              <a:t>ideas</a:t>
            </a:r>
            <a:r>
              <a:rPr lang="cs-CZ" dirty="0" smtClean="0"/>
              <a:t> on </a:t>
            </a:r>
            <a:r>
              <a:rPr lang="cs-CZ" dirty="0" err="1" smtClean="0"/>
              <a:t>Presentation</a:t>
            </a:r>
            <a:r>
              <a:rPr lang="cs-CZ" dirty="0" smtClean="0"/>
              <a:t> Design and </a:t>
            </a:r>
            <a:r>
              <a:rPr lang="cs-CZ" dirty="0" err="1" smtClean="0"/>
              <a:t>Delivery</a:t>
            </a:r>
            <a:endParaRPr lang="cs-CZ" dirty="0"/>
          </a:p>
        </p:txBody>
      </p:sp>
    </p:spTree>
    <p:extLst>
      <p:ext uri="{BB962C8B-B14F-4D97-AF65-F5344CB8AC3E}">
        <p14:creationId xmlns:p14="http://schemas.microsoft.com/office/powerpoint/2010/main" val="249268120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218/6285751053_ff4c4c878e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64704"/>
            <a:ext cx="8544787"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552" y="184240"/>
            <a:ext cx="5364088"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Buďte vypravěči příběhu</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Zaoblený obdélník 5"/>
          <p:cNvSpPr/>
          <p:nvPr/>
        </p:nvSpPr>
        <p:spPr>
          <a:xfrm>
            <a:off x="6300192" y="5445224"/>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Nechte obrázky vyprávět příběh</a:t>
            </a:r>
            <a:endParaRPr lang="cs-CZ" sz="2000" dirty="0"/>
          </a:p>
        </p:txBody>
      </p:sp>
    </p:spTree>
    <p:extLst>
      <p:ext uri="{BB962C8B-B14F-4D97-AF65-F5344CB8AC3E}">
        <p14:creationId xmlns:p14="http://schemas.microsoft.com/office/powerpoint/2010/main" val="10552889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71072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259632" y="521038"/>
            <a:ext cx="7740352"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Využívejte vizualizací a obrázků</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Zaoblený obdélník 2"/>
          <p:cNvSpPr/>
          <p:nvPr/>
        </p:nvSpPr>
        <p:spPr>
          <a:xfrm>
            <a:off x="579410" y="2103705"/>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Méně než 7 slov na snímku</a:t>
            </a:r>
            <a:endParaRPr lang="cs-CZ" sz="2000" dirty="0"/>
          </a:p>
        </p:txBody>
      </p:sp>
      <p:sp>
        <p:nvSpPr>
          <p:cNvPr id="8" name="Zaoblený obdélník 7"/>
          <p:cNvSpPr/>
          <p:nvPr/>
        </p:nvSpPr>
        <p:spPr>
          <a:xfrm>
            <a:off x="594774" y="344996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Prázdná místa zesilují vizuální vjem</a:t>
            </a:r>
            <a:endParaRPr lang="cs-CZ" sz="2000" dirty="0"/>
          </a:p>
        </p:txBody>
      </p:sp>
      <p:sp>
        <p:nvSpPr>
          <p:cNvPr id="9" name="Zaoblený obdélník 8"/>
          <p:cNvSpPr/>
          <p:nvPr/>
        </p:nvSpPr>
        <p:spPr>
          <a:xfrm>
            <a:off x="5561819" y="3449968"/>
            <a:ext cx="2304256" cy="1312282"/>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Používejte </a:t>
            </a:r>
            <a:r>
              <a:rPr lang="cs-CZ" sz="2000" dirty="0" err="1" smtClean="0"/>
              <a:t>celosnímkové</a:t>
            </a:r>
            <a:r>
              <a:rPr lang="cs-CZ" sz="2000" dirty="0" smtClean="0"/>
              <a:t> obrázky, ale NE na úkor čitelnosti</a:t>
            </a:r>
            <a:endParaRPr lang="cs-CZ" sz="2000" dirty="0"/>
          </a:p>
        </p:txBody>
      </p:sp>
    </p:spTree>
    <p:extLst>
      <p:ext uri="{BB962C8B-B14F-4D97-AF65-F5344CB8AC3E}">
        <p14:creationId xmlns:p14="http://schemas.microsoft.com/office/powerpoint/2010/main" val="76770773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arryneelam.com/photoblog/wp-content/uploads/2012/04/Einst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22" y="589285"/>
            <a:ext cx="6573196" cy="6251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03648" y="5877272"/>
            <a:ext cx="7740352" cy="769441"/>
          </a:xfrm>
          <a:prstGeom prst="rect">
            <a:avLst/>
          </a:prstGeom>
          <a:noFill/>
        </p:spPr>
        <p:txBody>
          <a:bodyPr wrap="square" rtlCol="0">
            <a:spAutoFit/>
          </a:bodyPr>
          <a:lstStyle/>
          <a:p>
            <a:r>
              <a:rPr lang="cs-CZ"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 prezentace patří humor</a:t>
            </a:r>
            <a:endParaRPr lang="cs-CZ"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5250890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wallchan.com/images/sandbox/14934-colt-python-gun-bulle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32"/>
          <a:stretch/>
        </p:blipFill>
        <p:spPr bwMode="auto">
          <a:xfrm>
            <a:off x="899592" y="1052736"/>
            <a:ext cx="7320256" cy="544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43608" y="908720"/>
            <a:ext cx="6624736" cy="123110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Vyhněte se odrážkám </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bullet</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points</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7210016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harlesrussell.co.uk/UserFiles/image/blackboard-with-chal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44"/>
            <a:ext cx="9143999" cy="688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76740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
        <p:nvSpPr>
          <p:cNvPr id="5" name="TextovéPole 4"/>
          <p:cNvSpPr txBox="1"/>
          <p:nvPr/>
        </p:nvSpPr>
        <p:spPr>
          <a:xfrm>
            <a:off x="1331640" y="212013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ndParaRPr>
          </a:p>
        </p:txBody>
      </p:sp>
      <p:sp>
        <p:nvSpPr>
          <p:cNvPr id="6" name="TextovéPole 5"/>
          <p:cNvSpPr txBox="1"/>
          <p:nvPr/>
        </p:nvSpPr>
        <p:spPr>
          <a:xfrm>
            <a:off x="1331640" y="341782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ovéPole 6"/>
          <p:cNvSpPr txBox="1"/>
          <p:nvPr/>
        </p:nvSpPr>
        <p:spPr>
          <a:xfrm>
            <a:off x="1332528" y="461815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1485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Sociální média a sítě</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Dynamický web (web 2.0) – tvorba obsahu uživateli</a:t>
            </a:r>
          </a:p>
          <a:p>
            <a:r>
              <a:rPr lang="cs-CZ" dirty="0" smtClean="0"/>
              <a:t>Blogy, fóra, diskuze, chaty, </a:t>
            </a:r>
            <a:r>
              <a:rPr lang="cs-CZ" dirty="0" err="1" smtClean="0"/>
              <a:t>mikroblogy</a:t>
            </a:r>
            <a:r>
              <a:rPr lang="cs-CZ" dirty="0" smtClean="0"/>
              <a:t>, komunitní weby, sociální sítě, ….</a:t>
            </a:r>
          </a:p>
          <a:p>
            <a:r>
              <a:rPr lang="cs-CZ" dirty="0" smtClean="0"/>
              <a:t>navazování a udržování kontaktů a vytváření prostoru k vyjádření a vytváření konverzací</a:t>
            </a:r>
          </a:p>
          <a:p>
            <a:r>
              <a:rPr lang="cs-CZ" dirty="0" smtClean="0"/>
              <a:t>Problémy s kontrolou obsahu – rasová nesnášenlivost, pornografie, </a:t>
            </a:r>
            <a:r>
              <a:rPr lang="cs-CZ" dirty="0" err="1" smtClean="0"/>
              <a:t>kyberšikana</a:t>
            </a:r>
            <a:r>
              <a:rPr lang="cs-CZ" dirty="0" smtClean="0"/>
              <a:t>, falešná identita </a:t>
            </a:r>
            <a:r>
              <a:rPr lang="cs-CZ" dirty="0" smtClean="0">
                <a:sym typeface="Wingdings" pitchFamily="2" charset="2"/>
              </a:rPr>
              <a:t></a:t>
            </a:r>
            <a:r>
              <a:rPr lang="en-US" dirty="0" smtClean="0">
                <a:sym typeface="Wingdings" pitchFamily="2" charset="2"/>
              </a:rPr>
              <a:t> </a:t>
            </a:r>
            <a:r>
              <a:rPr lang="en-US" dirty="0" err="1" smtClean="0">
                <a:sym typeface="Wingdings" pitchFamily="2" charset="2"/>
              </a:rPr>
              <a:t>moderov</a:t>
            </a:r>
            <a:r>
              <a:rPr lang="cs-CZ" dirty="0" err="1" smtClean="0">
                <a:sym typeface="Wingdings" pitchFamily="2" charset="2"/>
              </a:rPr>
              <a:t>ání</a:t>
            </a:r>
            <a:r>
              <a:rPr lang="cs-CZ" dirty="0" smtClean="0">
                <a:sym typeface="Wingdings" pitchFamily="2" charset="2"/>
              </a:rPr>
              <a:t>, cenzura, …</a:t>
            </a:r>
          </a:p>
          <a:p>
            <a:r>
              <a:rPr lang="cs-CZ" dirty="0" smtClean="0">
                <a:sym typeface="Wingdings" pitchFamily="2" charset="2"/>
              </a:rPr>
              <a:t>Ztráta kontroly nad informacemi online  zneužití</a:t>
            </a:r>
            <a:endParaRPr lang="cs-CZ"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8" r="-8750"/>
          <a:stretch/>
        </p:blipFill>
        <p:spPr bwMode="auto">
          <a:xfrm>
            <a:off x="0" y="10800"/>
            <a:ext cx="100074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79512" y="332656"/>
            <a:ext cx="4176464" cy="2585323"/>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Používejte jednoduché</a:t>
            </a:r>
          </a:p>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fonty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ovéPole 3"/>
          <p:cNvSpPr txBox="1"/>
          <p:nvPr/>
        </p:nvSpPr>
        <p:spPr>
          <a:xfrm>
            <a:off x="5924376" y="476672"/>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Arial" pitchFamily="34" charset="0"/>
                <a:cs typeface="Arial" pitchFamily="34" charset="0"/>
              </a:rPr>
              <a:t>Arial</a:t>
            </a:r>
            <a:endParaRPr lang="cs-CZ" sz="2000" b="1" dirty="0">
              <a:ln w="12700">
                <a:solidFill>
                  <a:schemeClr val="tx2">
                    <a:satMod val="155000"/>
                  </a:schemeClr>
                </a:solidFill>
                <a:prstDash val="solid"/>
              </a:ln>
              <a:solidFill>
                <a:schemeClr val="bg1"/>
              </a:solidFill>
              <a:latin typeface="Arial" pitchFamily="34" charset="0"/>
              <a:cs typeface="Arial" pitchFamily="34" charset="0"/>
            </a:endParaRPr>
          </a:p>
        </p:txBody>
      </p:sp>
      <p:sp>
        <p:nvSpPr>
          <p:cNvPr id="5" name="TextovéPole 4"/>
          <p:cNvSpPr txBox="1"/>
          <p:nvPr/>
        </p:nvSpPr>
        <p:spPr>
          <a:xfrm>
            <a:off x="5924376" y="1634629"/>
            <a:ext cx="2320032"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Impact" pitchFamily="34" charset="0"/>
                <a:cs typeface="Arial" pitchFamily="34" charset="0"/>
              </a:rPr>
              <a:t>Impact</a:t>
            </a:r>
            <a:endParaRPr lang="cs-CZ" sz="2000" b="1" dirty="0">
              <a:ln w="12700">
                <a:solidFill>
                  <a:schemeClr val="tx2">
                    <a:satMod val="155000"/>
                  </a:schemeClr>
                </a:solidFill>
                <a:prstDash val="solid"/>
              </a:ln>
              <a:solidFill>
                <a:schemeClr val="bg1"/>
              </a:solidFill>
              <a:latin typeface="Impact" pitchFamily="34" charset="0"/>
              <a:cs typeface="Arial" pitchFamily="34" charset="0"/>
            </a:endParaRPr>
          </a:p>
        </p:txBody>
      </p:sp>
      <p:sp>
        <p:nvSpPr>
          <p:cNvPr id="6" name="TextovéPole 5"/>
          <p:cNvSpPr txBox="1"/>
          <p:nvPr/>
        </p:nvSpPr>
        <p:spPr>
          <a:xfrm>
            <a:off x="5924376" y="2852936"/>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mj-lt"/>
                <a:cs typeface="Arial" pitchFamily="34" charset="0"/>
              </a:rPr>
              <a:t>Calibri</a:t>
            </a:r>
            <a:endParaRPr lang="cs-CZ" sz="2000" b="1" dirty="0">
              <a:ln w="12700">
                <a:solidFill>
                  <a:schemeClr val="tx2">
                    <a:satMod val="155000"/>
                  </a:schemeClr>
                </a:solidFill>
                <a:prstDash val="solid"/>
              </a:ln>
              <a:solidFill>
                <a:schemeClr val="bg1"/>
              </a:solidFill>
              <a:latin typeface="+mj-lt"/>
              <a:cs typeface="Arial" pitchFamily="34" charset="0"/>
            </a:endParaRPr>
          </a:p>
        </p:txBody>
      </p:sp>
      <p:sp>
        <p:nvSpPr>
          <p:cNvPr id="7" name="TextovéPole 6"/>
          <p:cNvSpPr txBox="1"/>
          <p:nvPr/>
        </p:nvSpPr>
        <p:spPr>
          <a:xfrm>
            <a:off x="5924376" y="4149080"/>
            <a:ext cx="3040112"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latin typeface="Gill Sans MT" pitchFamily="34" charset="-18"/>
                <a:cs typeface="Arial" pitchFamily="34" charset="0"/>
              </a:rPr>
              <a:t>Gill </a:t>
            </a:r>
            <a:r>
              <a:rPr lang="cs-CZ" sz="5400" b="1" dirty="0" err="1" smtClean="0">
                <a:ln w="12700">
                  <a:solidFill>
                    <a:schemeClr val="tx2">
                      <a:satMod val="155000"/>
                    </a:schemeClr>
                  </a:solidFill>
                  <a:prstDash val="solid"/>
                </a:ln>
                <a:solidFill>
                  <a:schemeClr val="bg1"/>
                </a:solidFill>
                <a:latin typeface="Gill Sans MT" pitchFamily="34" charset="-18"/>
                <a:cs typeface="Arial" pitchFamily="34" charset="0"/>
              </a:rPr>
              <a:t>Sans</a:t>
            </a:r>
            <a:endParaRPr lang="cs-CZ" sz="2000" b="1" dirty="0">
              <a:ln w="12700">
                <a:solidFill>
                  <a:schemeClr val="tx2">
                    <a:satMod val="155000"/>
                  </a:schemeClr>
                </a:solidFill>
                <a:prstDash val="solid"/>
              </a:ln>
              <a:solidFill>
                <a:schemeClr val="bg1"/>
              </a:solidFill>
              <a:latin typeface="Gill Sans MT" pitchFamily="34" charset="-18"/>
              <a:cs typeface="Arial" pitchFamily="34" charset="0"/>
            </a:endParaRPr>
          </a:p>
        </p:txBody>
      </p:sp>
      <p:sp>
        <p:nvSpPr>
          <p:cNvPr id="9" name="Zaoblený obdélník 8"/>
          <p:cNvSpPr/>
          <p:nvPr/>
        </p:nvSpPr>
        <p:spPr>
          <a:xfrm>
            <a:off x="323528" y="5229200"/>
            <a:ext cx="2592288" cy="1240274"/>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Vyhněte se ozdobným a obtížně čitelným fontům</a:t>
            </a:r>
            <a:endParaRPr lang="cs-CZ" sz="2000" dirty="0"/>
          </a:p>
        </p:txBody>
      </p:sp>
    </p:spTree>
    <p:extLst>
      <p:ext uri="{BB962C8B-B14F-4D97-AF65-F5344CB8AC3E}">
        <p14:creationId xmlns:p14="http://schemas.microsoft.com/office/powerpoint/2010/main" val="26151248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arm6.staticflickr.com/5175/5569862071_069b686ea7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855" b="475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5555" y="5013176"/>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Procvičujte a trénujte před samotnou prezentací</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Zaoblený obdélník 4"/>
          <p:cNvSpPr/>
          <p:nvPr/>
        </p:nvSpPr>
        <p:spPr>
          <a:xfrm>
            <a:off x="6588224" y="26064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Nebuďte nuceni číst body ze snímků</a:t>
            </a:r>
            <a:endParaRPr lang="cs-CZ" sz="2000" dirty="0"/>
          </a:p>
        </p:txBody>
      </p:sp>
    </p:spTree>
    <p:extLst>
      <p:ext uri="{BB962C8B-B14F-4D97-AF65-F5344CB8AC3E}">
        <p14:creationId xmlns:p14="http://schemas.microsoft.com/office/powerpoint/2010/main" val="39331513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5.staticflickr.com/4062/4474421855_4b2064325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64"/>
            <a:ext cx="9144000" cy="684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260648"/>
            <a:ext cx="7992888"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co všechny detaily?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Zaoblený obdélník 3"/>
          <p:cNvSpPr/>
          <p:nvPr/>
        </p:nvSpPr>
        <p:spPr>
          <a:xfrm>
            <a:off x="179512" y="1844824"/>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Výuková prezentace má svá specifika a většinou obsahuje více informací</a:t>
            </a:r>
            <a:endParaRPr lang="cs-CZ" sz="2000" dirty="0"/>
          </a:p>
        </p:txBody>
      </p:sp>
      <p:sp>
        <p:nvSpPr>
          <p:cNvPr id="5" name="Zaoblený obdélník 4"/>
          <p:cNvSpPr/>
          <p:nvPr/>
        </p:nvSpPr>
        <p:spPr>
          <a:xfrm>
            <a:off x="179512" y="3861048"/>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Prezentace může odkazovat na příklady, cvičení, pracovní sešity, skripta, </a:t>
            </a:r>
            <a:r>
              <a:rPr lang="cs-CZ" sz="2000" dirty="0" err="1" smtClean="0"/>
              <a:t>apod</a:t>
            </a:r>
            <a:r>
              <a:rPr lang="cs-CZ" sz="2000" dirty="0" smtClean="0"/>
              <a:t>…</a:t>
            </a:r>
            <a:endParaRPr lang="cs-CZ" sz="2000" dirty="0"/>
          </a:p>
        </p:txBody>
      </p:sp>
    </p:spTree>
    <p:extLst>
      <p:ext uri="{BB962C8B-B14F-4D97-AF65-F5344CB8AC3E}">
        <p14:creationId xmlns:p14="http://schemas.microsoft.com/office/powerpoint/2010/main" val="326427831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vzdelavacifilmy.cz/userdata/products/16/steve-job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7300" y="4797152"/>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Inspirujte se a učte se od profesionálů…</a:t>
            </a:r>
            <a:endParaRPr lang="cs-CZ"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277577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Trocha čísel…</a:t>
            </a:r>
            <a:endParaRPr lang="cs-CZ" dirty="0"/>
          </a:p>
        </p:txBody>
      </p:sp>
      <p:sp>
        <p:nvSpPr>
          <p:cNvPr id="5" name="Zástupný symbol pro obsah 4"/>
          <p:cNvSpPr>
            <a:spLocks noGrp="1"/>
          </p:cNvSpPr>
          <p:nvPr>
            <p:ph idx="1"/>
          </p:nvPr>
        </p:nvSpPr>
        <p:spPr>
          <a:xfrm>
            <a:off x="467544" y="2924944"/>
            <a:ext cx="2962672" cy="1611624"/>
          </a:xfrm>
        </p:spPr>
        <p:txBody>
          <a:bodyPr>
            <a:normAutofit/>
          </a:bodyPr>
          <a:lstStyle/>
          <a:p>
            <a:pPr marL="109728" indent="0">
              <a:buNone/>
            </a:pPr>
            <a:r>
              <a:rPr lang="cs-CZ" sz="8000" b="1" dirty="0" smtClean="0"/>
              <a:t>95 </a:t>
            </a:r>
            <a:r>
              <a:rPr lang="en-US" sz="8000" b="1" dirty="0" smtClean="0"/>
              <a:t>%</a:t>
            </a:r>
            <a:endParaRPr lang="cs-CZ" sz="8000" b="1" dirty="0"/>
          </a:p>
        </p:txBody>
      </p:sp>
      <p:sp>
        <p:nvSpPr>
          <p:cNvPr id="6" name="Zástupný symbol pro obsah 4"/>
          <p:cNvSpPr txBox="1">
            <a:spLocks/>
          </p:cNvSpPr>
          <p:nvPr/>
        </p:nvSpPr>
        <p:spPr>
          <a:xfrm>
            <a:off x="3582616" y="2996952"/>
            <a:ext cx="2962672" cy="1611624"/>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8000" dirty="0" smtClean="0"/>
              <a:t>prezentací je nudných</a:t>
            </a:r>
            <a:endParaRPr lang="cs-CZ" sz="8000" dirty="0"/>
          </a:p>
        </p:txBody>
      </p:sp>
      <p:pic>
        <p:nvPicPr>
          <p:cNvPr id="10242" name="Picture 2" descr="http://i.lagardere.cz/evropa2/img/content/blog/pavelc/nu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4288" y="3212976"/>
            <a:ext cx="2548533" cy="339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67744" y="1268760"/>
            <a:ext cx="4690864" cy="1323592"/>
          </a:xfrm>
        </p:spPr>
        <p:txBody>
          <a:bodyPr>
            <a:normAutofit/>
          </a:bodyPr>
          <a:lstStyle/>
          <a:p>
            <a:pPr marL="109728" indent="0">
              <a:buNone/>
            </a:pPr>
            <a:r>
              <a:rPr lang="cs-CZ" sz="5400" b="1" dirty="0" smtClean="0"/>
              <a:t>14 – 21 sekund </a:t>
            </a:r>
            <a:endParaRPr lang="cs-CZ" sz="5400" b="1" dirty="0"/>
          </a:p>
        </p:txBody>
      </p:sp>
      <p:sp>
        <p:nvSpPr>
          <p:cNvPr id="4" name="Zástupný symbol pro obsah 2"/>
          <p:cNvSpPr txBox="1">
            <a:spLocks/>
          </p:cNvSpPr>
          <p:nvPr/>
        </p:nvSpPr>
        <p:spPr>
          <a:xfrm>
            <a:off x="155104" y="692696"/>
            <a:ext cx="29523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Ukažte snímek</a:t>
            </a:r>
            <a:endParaRPr lang="cs-CZ" sz="5400" dirty="0"/>
          </a:p>
        </p:txBody>
      </p:sp>
      <p:sp>
        <p:nvSpPr>
          <p:cNvPr id="5" name="Zástupný symbol pro obsah 2"/>
          <p:cNvSpPr txBox="1">
            <a:spLocks/>
          </p:cNvSpPr>
          <p:nvPr/>
        </p:nvSpPr>
        <p:spPr>
          <a:xfrm>
            <a:off x="4932040" y="2276872"/>
            <a:ext cx="3960440" cy="80593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předtím, než o něm budete hovořit</a:t>
            </a:r>
            <a:endParaRPr lang="cs-CZ" sz="5400" dirty="0"/>
          </a:p>
        </p:txBody>
      </p:sp>
      <p:pic>
        <p:nvPicPr>
          <p:cNvPr id="11266" name="Picture 2" descr="http://obrazky.superia.cz/nahled-velky/presypaci_hodi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71424"/>
            <a:ext cx="1895400" cy="2370556"/>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307504" y="4149080"/>
            <a:ext cx="2952328" cy="792088"/>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Jeden snímek by měl trvat</a:t>
            </a:r>
            <a:endParaRPr lang="cs-CZ" sz="5400" dirty="0"/>
          </a:p>
        </p:txBody>
      </p:sp>
      <p:sp>
        <p:nvSpPr>
          <p:cNvPr id="8" name="Zástupný symbol pro obsah 2"/>
          <p:cNvSpPr txBox="1">
            <a:spLocks/>
          </p:cNvSpPr>
          <p:nvPr/>
        </p:nvSpPr>
        <p:spPr>
          <a:xfrm>
            <a:off x="2326248" y="4797152"/>
            <a:ext cx="4690864" cy="132359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b="1" dirty="0" smtClean="0"/>
              <a:t>40 – 90 sekund </a:t>
            </a:r>
            <a:endParaRPr lang="cs-CZ" sz="5400" b="1" dirty="0"/>
          </a:p>
        </p:txBody>
      </p:sp>
      <p:sp>
        <p:nvSpPr>
          <p:cNvPr id="9" name="Zástupný symbol pro obsah 2"/>
          <p:cNvSpPr txBox="1">
            <a:spLocks/>
          </p:cNvSpPr>
          <p:nvPr/>
        </p:nvSpPr>
        <p:spPr>
          <a:xfrm>
            <a:off x="6300192" y="5864438"/>
            <a:ext cx="2448272" cy="44488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maximálně</a:t>
            </a:r>
            <a:endParaRPr lang="cs-CZ" sz="5400" dirty="0"/>
          </a:p>
        </p:txBody>
      </p:sp>
    </p:spTree>
    <p:extLst>
      <p:ext uri="{BB962C8B-B14F-4D97-AF65-F5344CB8AC3E}">
        <p14:creationId xmlns:p14="http://schemas.microsoft.com/office/powerpoint/2010/main" val="36333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5698976" cy="1539616"/>
          </a:xfrm>
        </p:spPr>
        <p:txBody>
          <a:bodyPr>
            <a:normAutofit/>
          </a:bodyPr>
          <a:lstStyle/>
          <a:p>
            <a:pPr marL="109728" indent="0">
              <a:buNone/>
            </a:pPr>
            <a:r>
              <a:rPr lang="cs-CZ" dirty="0" smtClean="0"/>
              <a:t>Každé    </a:t>
            </a:r>
            <a:r>
              <a:rPr lang="cs-CZ" sz="6000" b="1" dirty="0" smtClean="0"/>
              <a:t>3 – 4 minuty</a:t>
            </a:r>
            <a:endParaRPr lang="cs-CZ" sz="6000" b="1" dirty="0"/>
          </a:p>
        </p:txBody>
      </p:sp>
      <p:sp>
        <p:nvSpPr>
          <p:cNvPr id="4" name="Zástupný symbol pro obsah 2"/>
          <p:cNvSpPr txBox="1">
            <a:spLocks/>
          </p:cNvSpPr>
          <p:nvPr/>
        </p:nvSpPr>
        <p:spPr>
          <a:xfrm>
            <a:off x="3491880" y="1916832"/>
            <a:ext cx="5328592" cy="1368152"/>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zvyšte pozornost posluchačů vhodnou technikou</a:t>
            </a:r>
            <a:endParaRPr lang="cs-CZ" sz="5400" dirty="0"/>
          </a:p>
        </p:txBody>
      </p:sp>
      <p:pic>
        <p:nvPicPr>
          <p:cNvPr id="12290" name="Picture 2" descr="http://sranda.kdecoje.cz/obrazek/stud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140968"/>
            <a:ext cx="46196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922784"/>
          </a:xfrm>
        </p:spPr>
        <p:txBody>
          <a:bodyPr/>
          <a:lstStyle/>
          <a:p>
            <a:r>
              <a:rPr lang="cs-CZ" dirty="0" smtClean="0"/>
              <a:t>Přímé náhrady PowerPointu</a:t>
            </a:r>
            <a:endParaRPr lang="cs-CZ" dirty="0"/>
          </a:p>
        </p:txBody>
      </p:sp>
      <p:sp>
        <p:nvSpPr>
          <p:cNvPr id="3" name="Zástupný symbol pro obsah 2"/>
          <p:cNvSpPr>
            <a:spLocks noGrp="1"/>
          </p:cNvSpPr>
          <p:nvPr>
            <p:ph idx="1"/>
          </p:nvPr>
        </p:nvSpPr>
        <p:spPr>
          <a:xfrm>
            <a:off x="457200" y="1268760"/>
            <a:ext cx="8229600" cy="5472608"/>
          </a:xfrm>
        </p:spPr>
        <p:txBody>
          <a:bodyPr>
            <a:normAutofit fontScale="70000" lnSpcReduction="20000"/>
          </a:bodyPr>
          <a:lstStyle/>
          <a:p>
            <a:r>
              <a:rPr lang="cs-CZ" b="1" dirty="0" err="1" smtClean="0"/>
              <a:t>Impress</a:t>
            </a:r>
            <a:r>
              <a:rPr lang="cs-CZ" b="1" dirty="0" smtClean="0"/>
              <a:t> (</a:t>
            </a:r>
            <a:r>
              <a:rPr lang="cs-CZ" b="1" dirty="0" err="1" smtClean="0"/>
              <a:t>OpenOffice.org</a:t>
            </a:r>
            <a:r>
              <a:rPr lang="cs-CZ" b="1" dirty="0" smtClean="0"/>
              <a:t>, </a:t>
            </a:r>
            <a:r>
              <a:rPr lang="cs-CZ" b="1" dirty="0" err="1" smtClean="0"/>
              <a:t>LibreOffice</a:t>
            </a:r>
            <a:r>
              <a:rPr lang="cs-CZ" b="1" dirty="0" smtClean="0"/>
              <a:t>)</a:t>
            </a:r>
          </a:p>
          <a:p>
            <a:endParaRPr lang="cs-CZ" b="1" dirty="0" smtClean="0"/>
          </a:p>
          <a:p>
            <a:r>
              <a:rPr lang="cs-CZ" b="1" dirty="0" err="1" smtClean="0"/>
              <a:t>Google</a:t>
            </a:r>
            <a:r>
              <a:rPr lang="cs-CZ" b="1" dirty="0" smtClean="0"/>
              <a:t> </a:t>
            </a:r>
            <a:r>
              <a:rPr lang="cs-CZ" b="1" dirty="0" err="1" smtClean="0"/>
              <a:t>Presentation</a:t>
            </a:r>
            <a:r>
              <a:rPr lang="cs-CZ" b="1" dirty="0" smtClean="0"/>
              <a:t> (</a:t>
            </a:r>
            <a:r>
              <a:rPr lang="cs-CZ" b="1" dirty="0" err="1" smtClean="0"/>
              <a:t>Google</a:t>
            </a:r>
            <a:r>
              <a:rPr lang="cs-CZ" b="1" dirty="0" smtClean="0"/>
              <a:t> </a:t>
            </a:r>
            <a:r>
              <a:rPr lang="cs-CZ" b="1" dirty="0" err="1" smtClean="0"/>
              <a:t>Docs</a:t>
            </a:r>
            <a:r>
              <a:rPr lang="cs-CZ" b="1" dirty="0" smtClean="0"/>
              <a:t>)</a:t>
            </a:r>
          </a:p>
          <a:p>
            <a:pPr lvl="1"/>
            <a:r>
              <a:rPr lang="cs-CZ" b="1" dirty="0" smtClean="0">
                <a:hlinkClick r:id="rId2"/>
              </a:rPr>
              <a:t>http://docs.google.com</a:t>
            </a:r>
            <a:endParaRPr lang="cs-CZ" b="1" dirty="0" smtClean="0"/>
          </a:p>
          <a:p>
            <a:pPr lvl="1"/>
            <a:endParaRPr lang="cs-CZ" b="1" dirty="0" smtClean="0"/>
          </a:p>
          <a:p>
            <a:r>
              <a:rPr lang="cs-CZ" b="1" dirty="0" smtClean="0"/>
              <a:t>MS PowerPoint Web </a:t>
            </a:r>
            <a:r>
              <a:rPr lang="cs-CZ" b="1" dirty="0" err="1" smtClean="0"/>
              <a:t>App</a:t>
            </a:r>
            <a:endParaRPr lang="cs-CZ" b="1" dirty="0" smtClean="0"/>
          </a:p>
          <a:p>
            <a:pPr lvl="1"/>
            <a:r>
              <a:rPr lang="cs-CZ" b="1" dirty="0" smtClean="0">
                <a:hlinkClick r:id="rId3"/>
              </a:rPr>
              <a:t>http://skydrive.live.com</a:t>
            </a:r>
            <a:endParaRPr lang="cs-CZ" b="1" dirty="0" smtClean="0"/>
          </a:p>
          <a:p>
            <a:pPr lvl="1">
              <a:buNone/>
            </a:pPr>
            <a:endParaRPr lang="cs-CZ" b="1" dirty="0" smtClean="0"/>
          </a:p>
          <a:p>
            <a:r>
              <a:rPr lang="cs-CZ" b="1" dirty="0" err="1" smtClean="0"/>
              <a:t>Prezi</a:t>
            </a:r>
            <a:endParaRPr lang="cs-CZ" b="1" dirty="0" smtClean="0"/>
          </a:p>
          <a:p>
            <a:pPr lvl="1"/>
            <a:r>
              <a:rPr lang="cs-CZ" b="1" dirty="0" smtClean="0">
                <a:hlinkClick r:id="rId4"/>
              </a:rPr>
              <a:t>http://prezi.com/</a:t>
            </a:r>
            <a:endParaRPr lang="cs-CZ" b="1" dirty="0" smtClean="0"/>
          </a:p>
          <a:p>
            <a:pPr lvl="1"/>
            <a:r>
              <a:rPr lang="cs-CZ" b="1" dirty="0" smtClean="0"/>
              <a:t>Prezentace je vytvářena na jediné ploše a při prezentování  se přelétá mezi prvky</a:t>
            </a:r>
          </a:p>
          <a:p>
            <a:pPr lvl="1"/>
            <a:endParaRPr lang="cs-CZ" b="1" dirty="0" smtClean="0"/>
          </a:p>
          <a:p>
            <a:r>
              <a:rPr lang="cs-CZ" b="1" dirty="0" err="1" smtClean="0"/>
              <a:t>SlideRocket</a:t>
            </a:r>
            <a:endParaRPr lang="cs-CZ" b="1" dirty="0" smtClean="0"/>
          </a:p>
          <a:p>
            <a:pPr lvl="1"/>
            <a:r>
              <a:rPr lang="cs-CZ" b="1" dirty="0" smtClean="0">
                <a:hlinkClick r:id="rId5"/>
              </a:rPr>
              <a:t>http://www.</a:t>
            </a:r>
            <a:r>
              <a:rPr lang="cs-CZ" b="1" dirty="0" err="1" smtClean="0">
                <a:hlinkClick r:id="rId5"/>
              </a:rPr>
              <a:t>sliderocket.com</a:t>
            </a:r>
            <a:r>
              <a:rPr lang="cs-CZ" b="1" dirty="0" smtClean="0">
                <a:hlinkClick r:id="rId5"/>
              </a:rPr>
              <a:t>/</a:t>
            </a:r>
            <a:endParaRPr lang="cs-CZ" b="1" dirty="0" smtClean="0"/>
          </a:p>
          <a:p>
            <a:pPr lvl="1"/>
            <a:r>
              <a:rPr lang="cs-CZ" b="1" dirty="0" smtClean="0"/>
              <a:t>Webová obdoba </a:t>
            </a:r>
            <a:r>
              <a:rPr lang="cs-CZ" b="1" dirty="0" err="1" smtClean="0"/>
              <a:t>Powerpointu</a:t>
            </a:r>
            <a:endParaRPr lang="cs-CZ" b="1" dirty="0" smtClean="0"/>
          </a:p>
          <a:p>
            <a:pPr lvl="1"/>
            <a:endParaRPr lang="cs-CZ" b="1" dirty="0" smtClean="0"/>
          </a:p>
          <a:p>
            <a:r>
              <a:rPr lang="cs-CZ" b="1" dirty="0" smtClean="0"/>
              <a:t>ZOHO Show</a:t>
            </a:r>
          </a:p>
          <a:p>
            <a:pPr lvl="1"/>
            <a:r>
              <a:rPr lang="cs-CZ" b="1" dirty="0" smtClean="0">
                <a:hlinkClick r:id="rId6"/>
              </a:rPr>
              <a:t>http://www.</a:t>
            </a:r>
            <a:r>
              <a:rPr lang="cs-CZ" b="1" dirty="0" err="1" smtClean="0">
                <a:hlinkClick r:id="rId6"/>
              </a:rPr>
              <a:t>zoho.com</a:t>
            </a:r>
            <a:r>
              <a:rPr lang="cs-CZ" b="1" dirty="0" smtClean="0">
                <a:hlinkClick r:id="rId6"/>
              </a:rPr>
              <a:t>/show/</a:t>
            </a:r>
            <a:endParaRPr lang="cs-CZ" b="1" dirty="0" smtClean="0"/>
          </a:p>
          <a:p>
            <a:pPr lvl="1"/>
            <a:r>
              <a:rPr lang="cs-CZ" b="1" dirty="0" smtClean="0"/>
              <a:t>Online tvorba prezentací i jejich export (po registraci)</a:t>
            </a:r>
          </a:p>
          <a:p>
            <a:pPr lvl="1"/>
            <a:endParaRPr lang="cs-CZ" b="1" dirty="0" smtClean="0"/>
          </a:p>
          <a:p>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02670367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fontScale="77500" lnSpcReduction="20000"/>
          </a:bodyPr>
          <a:lstStyle/>
          <a:p>
            <a:r>
              <a:rPr lang="cs-CZ" b="1" dirty="0" smtClean="0"/>
              <a:t>Apple </a:t>
            </a:r>
            <a:r>
              <a:rPr lang="cs-CZ" b="1" dirty="0" err="1" smtClean="0"/>
              <a:t>iWork</a:t>
            </a:r>
            <a:r>
              <a:rPr lang="cs-CZ" b="1" dirty="0" smtClean="0"/>
              <a:t> </a:t>
            </a:r>
            <a:r>
              <a:rPr lang="cs-CZ" b="1" dirty="0" err="1" smtClean="0"/>
              <a:t>Keynote</a:t>
            </a:r>
            <a:endParaRPr lang="cs-CZ" b="1" dirty="0" smtClean="0"/>
          </a:p>
          <a:p>
            <a:pPr lvl="1"/>
            <a:r>
              <a:rPr lang="cs-CZ" b="1" dirty="0" smtClean="0">
                <a:hlinkClick r:id="rId2"/>
              </a:rPr>
              <a:t>http://www.</a:t>
            </a:r>
            <a:r>
              <a:rPr lang="cs-CZ" b="1" dirty="0" err="1" smtClean="0">
                <a:hlinkClick r:id="rId2"/>
              </a:rPr>
              <a:t>apple.com</a:t>
            </a:r>
            <a:r>
              <a:rPr lang="cs-CZ" b="1" dirty="0" smtClean="0">
                <a:hlinkClick r:id="rId2"/>
              </a:rPr>
              <a:t>/</a:t>
            </a:r>
            <a:r>
              <a:rPr lang="cs-CZ" b="1" dirty="0" err="1" smtClean="0">
                <a:hlinkClick r:id="rId2"/>
              </a:rPr>
              <a:t>cz</a:t>
            </a:r>
            <a:r>
              <a:rPr lang="cs-CZ" b="1" dirty="0" smtClean="0">
                <a:hlinkClick r:id="rId2"/>
              </a:rPr>
              <a:t>/</a:t>
            </a:r>
            <a:r>
              <a:rPr lang="cs-CZ" b="1" dirty="0" err="1" smtClean="0">
                <a:hlinkClick r:id="rId2"/>
              </a:rPr>
              <a:t>iwork</a:t>
            </a:r>
            <a:r>
              <a:rPr lang="cs-CZ" b="1" dirty="0" smtClean="0">
                <a:hlinkClick r:id="rId2"/>
              </a:rPr>
              <a:t>/</a:t>
            </a:r>
            <a:r>
              <a:rPr lang="cs-CZ" b="1" dirty="0" err="1" smtClean="0">
                <a:hlinkClick r:id="rId2"/>
              </a:rPr>
              <a:t>keynote</a:t>
            </a:r>
            <a:r>
              <a:rPr lang="cs-CZ" b="1" dirty="0" smtClean="0">
                <a:hlinkClick r:id="rId2"/>
              </a:rPr>
              <a:t>/</a:t>
            </a:r>
            <a:endParaRPr lang="cs-CZ" b="1" dirty="0" smtClean="0"/>
          </a:p>
          <a:p>
            <a:pPr lvl="1"/>
            <a:r>
              <a:rPr lang="cs-CZ" b="1" dirty="0" smtClean="0"/>
              <a:t>Kompatibilita s </a:t>
            </a:r>
            <a:r>
              <a:rPr lang="cs-CZ" b="1" dirty="0" err="1" smtClean="0"/>
              <a:t>ppt</a:t>
            </a:r>
            <a:r>
              <a:rPr lang="cs-CZ" b="1" dirty="0" smtClean="0"/>
              <a:t>, </a:t>
            </a:r>
            <a:r>
              <a:rPr lang="cs-CZ" b="1" dirty="0" err="1" smtClean="0"/>
              <a:t>pdf</a:t>
            </a:r>
            <a:r>
              <a:rPr lang="cs-CZ" b="1" dirty="0" smtClean="0"/>
              <a:t>, …</a:t>
            </a:r>
          </a:p>
          <a:p>
            <a:pPr lvl="1">
              <a:buNone/>
            </a:pPr>
            <a:endParaRPr lang="cs-CZ" b="1" dirty="0" smtClean="0"/>
          </a:p>
          <a:p>
            <a:r>
              <a:rPr lang="cs-CZ" b="1" dirty="0" err="1" smtClean="0"/>
              <a:t>Proshow</a:t>
            </a:r>
            <a:r>
              <a:rPr lang="cs-CZ" b="1" dirty="0" smtClean="0"/>
              <a:t> </a:t>
            </a:r>
            <a:r>
              <a:rPr lang="cs-CZ" b="1" dirty="0" err="1" smtClean="0"/>
              <a:t>Gold</a:t>
            </a:r>
            <a:endParaRPr lang="cs-CZ" b="1" dirty="0" smtClean="0"/>
          </a:p>
          <a:p>
            <a:pPr lvl="1"/>
            <a:r>
              <a:rPr lang="cs-CZ" b="1" dirty="0" smtClean="0">
                <a:hlinkClick r:id="rId3"/>
              </a:rPr>
              <a:t>http://www.</a:t>
            </a:r>
            <a:r>
              <a:rPr lang="cs-CZ" b="1" dirty="0" err="1" smtClean="0">
                <a:hlinkClick r:id="rId3"/>
              </a:rPr>
              <a:t>photodex.com</a:t>
            </a:r>
            <a:r>
              <a:rPr lang="cs-CZ" b="1" dirty="0" smtClean="0">
                <a:hlinkClick r:id="rId3"/>
              </a:rPr>
              <a:t>/</a:t>
            </a:r>
            <a:r>
              <a:rPr lang="cs-CZ" b="1" dirty="0" err="1" smtClean="0">
                <a:hlinkClick r:id="rId3"/>
              </a:rPr>
              <a:t>proshow</a:t>
            </a:r>
            <a:r>
              <a:rPr lang="cs-CZ" b="1" dirty="0" smtClean="0">
                <a:hlinkClick r:id="rId3"/>
              </a:rPr>
              <a:t>/</a:t>
            </a:r>
            <a:r>
              <a:rPr lang="cs-CZ" b="1" dirty="0" err="1" smtClean="0">
                <a:hlinkClick r:id="rId3"/>
              </a:rPr>
              <a:t>gold</a:t>
            </a:r>
            <a:endParaRPr lang="cs-CZ" b="1" dirty="0" smtClean="0"/>
          </a:p>
          <a:p>
            <a:pPr lvl="1">
              <a:buNone/>
            </a:pPr>
            <a:endParaRPr lang="cs-CZ" b="1" dirty="0" smtClean="0"/>
          </a:p>
          <a:p>
            <a:r>
              <a:rPr lang="cs-CZ" b="1" dirty="0" smtClean="0"/>
              <a:t>Adobe </a:t>
            </a:r>
            <a:r>
              <a:rPr lang="cs-CZ" b="1" dirty="0" err="1" smtClean="0"/>
              <a:t>Captivate</a:t>
            </a:r>
            <a:endParaRPr lang="cs-CZ" b="1" dirty="0" smtClean="0"/>
          </a:p>
          <a:p>
            <a:pPr lvl="1"/>
            <a:r>
              <a:rPr lang="cs-CZ" b="1" dirty="0" smtClean="0"/>
              <a:t>Tvorba interaktivních prezentací a e-</a:t>
            </a:r>
            <a:r>
              <a:rPr lang="cs-CZ" b="1" dirty="0" err="1" smtClean="0"/>
              <a:t>learning</a:t>
            </a:r>
            <a:r>
              <a:rPr lang="cs-CZ" b="1" dirty="0" smtClean="0"/>
              <a:t> obsahu, včetně </a:t>
            </a:r>
            <a:r>
              <a:rPr lang="cs-CZ" b="1" dirty="0" err="1" smtClean="0"/>
              <a:t>sw</a:t>
            </a:r>
            <a:r>
              <a:rPr lang="cs-CZ" b="1" dirty="0" smtClean="0"/>
              <a:t> simulací a testování znalostí</a:t>
            </a:r>
          </a:p>
          <a:p>
            <a:pPr lvl="1"/>
            <a:r>
              <a:rPr lang="cs-CZ" b="1" dirty="0" smtClean="0">
                <a:hlinkClick r:id="rId4"/>
              </a:rPr>
              <a:t>http://www.</a:t>
            </a:r>
            <a:r>
              <a:rPr lang="cs-CZ" b="1" dirty="0" err="1" smtClean="0">
                <a:hlinkClick r:id="rId4"/>
              </a:rPr>
              <a:t>adobe.com</a:t>
            </a:r>
            <a:r>
              <a:rPr lang="cs-CZ" b="1" dirty="0" smtClean="0">
                <a:hlinkClick r:id="rId4"/>
              </a:rPr>
              <a:t>/</a:t>
            </a:r>
            <a:r>
              <a:rPr lang="cs-CZ" b="1" dirty="0" err="1" smtClean="0">
                <a:hlinkClick r:id="rId4"/>
              </a:rPr>
              <a:t>cz</a:t>
            </a:r>
            <a:r>
              <a:rPr lang="cs-CZ" b="1" dirty="0" smtClean="0">
                <a:hlinkClick r:id="rId4"/>
              </a:rPr>
              <a:t>/</a:t>
            </a:r>
            <a:r>
              <a:rPr lang="cs-CZ" b="1" dirty="0" err="1" smtClean="0">
                <a:hlinkClick r:id="rId4"/>
              </a:rPr>
              <a:t>products</a:t>
            </a:r>
            <a:r>
              <a:rPr lang="cs-CZ" b="1" dirty="0" smtClean="0">
                <a:hlinkClick r:id="rId4"/>
              </a:rPr>
              <a:t>/</a:t>
            </a:r>
            <a:r>
              <a:rPr lang="cs-CZ" b="1" dirty="0" err="1" smtClean="0">
                <a:hlinkClick r:id="rId4"/>
              </a:rPr>
              <a:t>captivate.html</a:t>
            </a:r>
            <a:endParaRPr lang="cs-CZ" b="1" dirty="0" smtClean="0"/>
          </a:p>
          <a:p>
            <a:pPr lvl="1"/>
            <a:endParaRPr lang="cs-CZ" b="1" dirty="0" smtClean="0"/>
          </a:p>
          <a:p>
            <a:r>
              <a:rPr lang="cs-CZ" b="1" dirty="0" err="1" smtClean="0"/>
              <a:t>Screenr</a:t>
            </a:r>
            <a:r>
              <a:rPr lang="cs-CZ" b="1" dirty="0" smtClean="0"/>
              <a:t>, </a:t>
            </a:r>
            <a:r>
              <a:rPr lang="cs-CZ" b="1" dirty="0" err="1" smtClean="0"/>
              <a:t>Wink</a:t>
            </a:r>
            <a:endParaRPr lang="cs-CZ" b="1" dirty="0" smtClean="0"/>
          </a:p>
          <a:p>
            <a:pPr lvl="1"/>
            <a:r>
              <a:rPr lang="cs-CZ" b="1" dirty="0" smtClean="0"/>
              <a:t>Online záznam činnosti na obrazovce, tentýž princip jako desktop aplikace</a:t>
            </a:r>
          </a:p>
          <a:p>
            <a:pPr lvl="1"/>
            <a:r>
              <a:rPr lang="cs-CZ" b="1" dirty="0" smtClean="0">
                <a:hlinkClick r:id="rId5"/>
              </a:rPr>
              <a:t>http://www.</a:t>
            </a:r>
            <a:r>
              <a:rPr lang="cs-CZ" b="1" dirty="0" err="1" smtClean="0">
                <a:hlinkClick r:id="rId5"/>
              </a:rPr>
              <a:t>screenr.com</a:t>
            </a:r>
            <a:r>
              <a:rPr lang="cs-CZ" b="1" dirty="0" smtClean="0">
                <a:hlinkClick r:id="rId5"/>
              </a:rPr>
              <a:t>/</a:t>
            </a:r>
            <a:endParaRPr lang="cs-CZ" b="1" dirty="0" smtClean="0"/>
          </a:p>
          <a:p>
            <a:pPr lvl="1"/>
            <a:r>
              <a:rPr lang="cs-CZ" b="1" dirty="0" smtClean="0">
                <a:hlinkClick r:id="rId6"/>
              </a:rPr>
              <a:t>http://www.</a:t>
            </a:r>
            <a:r>
              <a:rPr lang="cs-CZ" b="1" dirty="0" err="1" smtClean="0">
                <a:hlinkClick r:id="rId6"/>
              </a:rPr>
              <a:t>debugmode.com</a:t>
            </a:r>
            <a:r>
              <a:rPr lang="cs-CZ" b="1" dirty="0" smtClean="0">
                <a:hlinkClick r:id="rId6"/>
              </a:rPr>
              <a:t>/</a:t>
            </a:r>
            <a:r>
              <a:rPr lang="cs-CZ" b="1" dirty="0" err="1" smtClean="0">
                <a:hlinkClick r:id="rId6"/>
              </a:rPr>
              <a:t>wink</a:t>
            </a:r>
            <a:r>
              <a:rPr lang="cs-CZ" b="1" dirty="0" smtClean="0">
                <a:hlinkClick r:id="rId6"/>
              </a:rPr>
              <a:t>/</a:t>
            </a:r>
            <a:endParaRPr lang="cs-CZ" b="1" dirty="0" smtClean="0"/>
          </a:p>
          <a:p>
            <a:pPr>
              <a:buNone/>
            </a:pPr>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51550593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err="1" smtClean="0"/>
              <a:t>Hardcore</a:t>
            </a:r>
            <a:r>
              <a:rPr lang="cs-CZ" dirty="0" smtClean="0"/>
              <a:t> 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a:bodyPr>
          <a:lstStyle/>
          <a:p>
            <a:pPr>
              <a:buNone/>
            </a:pPr>
            <a:r>
              <a:rPr lang="cs-CZ" dirty="0" smtClean="0"/>
              <a:t>Některé vybrané profesionální programy pro tvorbu prezentace formou profesionálních animací a videa</a:t>
            </a:r>
          </a:p>
          <a:p>
            <a:endParaRPr lang="cs-CZ" b="1" dirty="0" smtClean="0"/>
          </a:p>
          <a:p>
            <a:r>
              <a:rPr lang="cs-CZ" b="1" dirty="0" smtClean="0"/>
              <a:t>Adobe </a:t>
            </a:r>
            <a:r>
              <a:rPr lang="cs-CZ" b="1" dirty="0" err="1" smtClean="0"/>
              <a:t>After</a:t>
            </a:r>
            <a:r>
              <a:rPr lang="cs-CZ" b="1" dirty="0" smtClean="0"/>
              <a:t> </a:t>
            </a:r>
            <a:r>
              <a:rPr lang="cs-CZ" b="1" dirty="0" err="1" smtClean="0"/>
              <a:t>Effects</a:t>
            </a:r>
            <a:r>
              <a:rPr lang="cs-CZ" b="1" dirty="0" smtClean="0"/>
              <a:t> </a:t>
            </a:r>
          </a:p>
          <a:p>
            <a:pPr lvl="1"/>
            <a:r>
              <a:rPr lang="cs-CZ" b="1" dirty="0" smtClean="0"/>
              <a:t>video, 3D, fota, střih, zvuk, efekty, …</a:t>
            </a:r>
          </a:p>
          <a:p>
            <a:r>
              <a:rPr lang="cs-CZ" b="1" dirty="0" smtClean="0"/>
              <a:t>3D studio MAX, </a:t>
            </a:r>
            <a:r>
              <a:rPr lang="cs-CZ" b="1" dirty="0" err="1" smtClean="0"/>
              <a:t>Cinema</a:t>
            </a:r>
            <a:r>
              <a:rPr lang="cs-CZ" b="1" dirty="0" smtClean="0"/>
              <a:t> 4D, … </a:t>
            </a:r>
          </a:p>
          <a:p>
            <a:pPr lvl="1"/>
            <a:r>
              <a:rPr lang="cs-CZ" b="1" dirty="0" smtClean="0"/>
              <a:t>3D aplikace</a:t>
            </a:r>
          </a:p>
          <a:p>
            <a:r>
              <a:rPr lang="cs-CZ" b="1" dirty="0" err="1" smtClean="0"/>
              <a:t>Nuke</a:t>
            </a:r>
            <a:r>
              <a:rPr lang="cs-CZ" b="1" dirty="0" smtClean="0"/>
              <a:t>, </a:t>
            </a:r>
            <a:r>
              <a:rPr lang="cs-CZ" b="1" dirty="0" err="1" smtClean="0"/>
              <a:t>Final</a:t>
            </a:r>
            <a:r>
              <a:rPr lang="cs-CZ" b="1" dirty="0" smtClean="0"/>
              <a:t> </a:t>
            </a:r>
            <a:r>
              <a:rPr lang="cs-CZ" b="1" dirty="0" err="1" smtClean="0"/>
              <a:t>Cut</a:t>
            </a:r>
            <a:r>
              <a:rPr lang="cs-CZ" b="1" dirty="0" smtClean="0"/>
              <a:t>, </a:t>
            </a:r>
            <a:r>
              <a:rPr lang="cs-CZ" b="1" dirty="0" err="1" smtClean="0"/>
              <a:t>Shake</a:t>
            </a:r>
            <a:r>
              <a:rPr lang="cs-CZ" b="1" dirty="0" smtClean="0"/>
              <a:t>, …</a:t>
            </a:r>
          </a:p>
          <a:p>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702146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Vyhledávání informací</a:t>
            </a:r>
            <a:endParaRPr lang="cs-CZ" dirty="0"/>
          </a:p>
        </p:txBody>
      </p:sp>
      <p:sp>
        <p:nvSpPr>
          <p:cNvPr id="3" name="Zástupný symbol pro obsah 2"/>
          <p:cNvSpPr>
            <a:spLocks noGrp="1"/>
          </p:cNvSpPr>
          <p:nvPr>
            <p:ph idx="1"/>
          </p:nvPr>
        </p:nvSpPr>
        <p:spPr>
          <a:xfrm>
            <a:off x="457200" y="1556792"/>
            <a:ext cx="8229600" cy="5017744"/>
          </a:xfrm>
        </p:spPr>
        <p:txBody>
          <a:bodyPr>
            <a:normAutofit fontScale="77500" lnSpcReduction="20000"/>
          </a:bodyPr>
          <a:lstStyle/>
          <a:p>
            <a:r>
              <a:rPr lang="cs-CZ" dirty="0" smtClean="0"/>
              <a:t>Klíčová dovednost </a:t>
            </a:r>
            <a:r>
              <a:rPr lang="cs-CZ" dirty="0" smtClean="0">
                <a:sym typeface="Wingdings" pitchFamily="2" charset="2"/>
              </a:rPr>
              <a:t> mnoho nástrojů</a:t>
            </a:r>
          </a:p>
          <a:p>
            <a:pPr lvl="1"/>
            <a:r>
              <a:rPr lang="cs-CZ" dirty="0" smtClean="0">
                <a:sym typeface="Wingdings" pitchFamily="2" charset="2"/>
              </a:rPr>
              <a:t>Odborné databáze – licencovaný, omezený obsah, úzce zaměřené, neviditelné z fulltextového vyhledavače…</a:t>
            </a:r>
          </a:p>
          <a:p>
            <a:pPr lvl="2"/>
            <a:r>
              <a:rPr lang="cs-CZ" dirty="0" smtClean="0">
                <a:sym typeface="Wingdings" pitchFamily="2" charset="2"/>
                <a:hlinkClick r:id="rId2"/>
              </a:rPr>
              <a:t>http://ezdroje.muni.cz/prehled/abecedne.php</a:t>
            </a:r>
            <a:endParaRPr lang="cs-CZ" dirty="0" smtClean="0">
              <a:sym typeface="Wingdings" pitchFamily="2" charset="2"/>
            </a:endParaRPr>
          </a:p>
          <a:p>
            <a:pPr lvl="2"/>
            <a:r>
              <a:rPr lang="cs-CZ" dirty="0" smtClean="0">
                <a:sym typeface="Wingdings" pitchFamily="2" charset="2"/>
                <a:hlinkClick r:id="rId3"/>
              </a:rPr>
              <a:t>http://www.</a:t>
            </a:r>
            <a:r>
              <a:rPr lang="cs-CZ" dirty="0" err="1" smtClean="0">
                <a:sym typeface="Wingdings" pitchFamily="2" charset="2"/>
                <a:hlinkClick r:id="rId3"/>
              </a:rPr>
              <a:t>ped.muni.cz</a:t>
            </a:r>
            <a:r>
              <a:rPr lang="cs-CZ" dirty="0" smtClean="0">
                <a:sym typeface="Wingdings" pitchFamily="2" charset="2"/>
                <a:hlinkClick r:id="rId3"/>
              </a:rPr>
              <a:t>/</a:t>
            </a:r>
            <a:r>
              <a:rPr lang="cs-CZ" dirty="0" err="1" smtClean="0">
                <a:sym typeface="Wingdings" pitchFamily="2" charset="2"/>
                <a:hlinkClick r:id="rId3"/>
              </a:rPr>
              <a:t>wlib</a:t>
            </a:r>
            <a:r>
              <a:rPr lang="cs-CZ" dirty="0" smtClean="0">
                <a:sym typeface="Wingdings" pitchFamily="2" charset="2"/>
                <a:hlinkClick r:id="rId3"/>
              </a:rPr>
              <a:t>/</a:t>
            </a:r>
            <a:r>
              <a:rPr lang="cs-CZ" dirty="0" err="1" smtClean="0">
                <a:sym typeface="Wingdings" pitchFamily="2" charset="2"/>
                <a:hlinkClick r:id="rId3"/>
              </a:rPr>
              <a:t>neweb</a:t>
            </a:r>
            <a:r>
              <a:rPr lang="cs-CZ" dirty="0" smtClean="0">
                <a:sym typeface="Wingdings" pitchFamily="2" charset="2"/>
                <a:hlinkClick r:id="rId3"/>
              </a:rPr>
              <a:t>/index.</a:t>
            </a:r>
            <a:r>
              <a:rPr lang="cs-CZ" dirty="0" err="1" smtClean="0">
                <a:sym typeface="Wingdings" pitchFamily="2" charset="2"/>
                <a:hlinkClick r:id="rId3"/>
              </a:rPr>
              <a:t>php</a:t>
            </a:r>
            <a:r>
              <a:rPr lang="cs-CZ" dirty="0" smtClean="0">
                <a:sym typeface="Wingdings" pitchFamily="2" charset="2"/>
                <a:hlinkClick r:id="rId3"/>
              </a:rPr>
              <a:t>?sekce=3</a:t>
            </a:r>
            <a:endParaRPr lang="cs-CZ" dirty="0" smtClean="0">
              <a:sym typeface="Wingdings" pitchFamily="2" charset="2"/>
            </a:endParaRPr>
          </a:p>
          <a:p>
            <a:pPr lvl="1"/>
            <a:r>
              <a:rPr lang="cs-CZ" dirty="0" smtClean="0">
                <a:sym typeface="Wingdings" pitchFamily="2" charset="2"/>
              </a:rPr>
              <a:t>Automatické vyhledavače – většinou fulltextové</a:t>
            </a:r>
          </a:p>
          <a:p>
            <a:pPr lvl="2"/>
            <a:r>
              <a:rPr lang="cs-CZ" dirty="0" err="1" smtClean="0">
                <a:sym typeface="Wingdings" pitchFamily="2" charset="2"/>
              </a:rPr>
              <a:t>Google</a:t>
            </a:r>
            <a:r>
              <a:rPr lang="cs-CZ" dirty="0" smtClean="0">
                <a:sym typeface="Wingdings" pitchFamily="2" charset="2"/>
              </a:rPr>
              <a:t> – </a:t>
            </a:r>
            <a:r>
              <a:rPr lang="cs-CZ" dirty="0" err="1" smtClean="0">
                <a:sym typeface="Wingdings" pitchFamily="2" charset="2"/>
              </a:rPr>
              <a:t>PageRank</a:t>
            </a:r>
            <a:endParaRPr lang="cs-CZ" dirty="0" smtClean="0">
              <a:sym typeface="Wingdings" pitchFamily="2" charset="2"/>
            </a:endParaRPr>
          </a:p>
          <a:p>
            <a:pPr lvl="2"/>
            <a:r>
              <a:rPr lang="cs-CZ" dirty="0" smtClean="0">
                <a:sym typeface="Wingdings" pitchFamily="2" charset="2"/>
              </a:rPr>
              <a:t>Složení ze 3 částí:</a:t>
            </a:r>
          </a:p>
          <a:p>
            <a:pPr lvl="3"/>
            <a:r>
              <a:rPr lang="cs-CZ" dirty="0" smtClean="0"/>
              <a:t>automatického robota (software) procházejícího webový obsah (cestuje po odkazech), </a:t>
            </a:r>
          </a:p>
          <a:p>
            <a:pPr lvl="3"/>
            <a:r>
              <a:rPr lang="cs-CZ" dirty="0" smtClean="0"/>
              <a:t>indexování (extrakce klíčových slov, nadpisů, ...) a </a:t>
            </a:r>
          </a:p>
          <a:p>
            <a:pPr lvl="3"/>
            <a:r>
              <a:rPr lang="cs-CZ" dirty="0" smtClean="0"/>
              <a:t>vyhledávání (nalezení nejvíce relevantní stránky vůči zadanému dotazu)</a:t>
            </a:r>
            <a:endParaRPr lang="cs-CZ" dirty="0" smtClean="0">
              <a:sym typeface="Wingdings" pitchFamily="2" charset="2"/>
            </a:endParaRPr>
          </a:p>
          <a:p>
            <a:r>
              <a:rPr lang="cs-CZ" dirty="0" smtClean="0"/>
              <a:t>vyhledávače snaží na základě dalších informacích o uživateli (geologické polohy, historie vyhledávání, </a:t>
            </a:r>
            <a:r>
              <a:rPr lang="cs-CZ" dirty="0" err="1" smtClean="0"/>
              <a:t>rozkliknutých</a:t>
            </a:r>
            <a:r>
              <a:rPr lang="cs-CZ" dirty="0" smtClean="0"/>
              <a:t> výsledků atp.) vybírat co nejvhodnější sadu výsledků tak, aby uživatel dostal odpověď na svůj dotaz. </a:t>
            </a:r>
          </a:p>
          <a:p>
            <a:pPr lvl="1"/>
            <a:r>
              <a:rPr lang="cs-CZ" dirty="0" smtClean="0">
                <a:hlinkClick r:id="rId4"/>
              </a:rPr>
              <a:t>https://history.google.com/history/</a:t>
            </a:r>
            <a:endParaRPr lang="cs-CZ" dirty="0" smtClean="0"/>
          </a:p>
          <a:p>
            <a:pPr lvl="1"/>
            <a:r>
              <a:rPr lang="cs-CZ" dirty="0" smtClean="0"/>
              <a:t>RIZIKA?</a:t>
            </a:r>
            <a:endParaRPr lang="cs-CZ"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Sdílení prezentací</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b="1" dirty="0" err="1" smtClean="0"/>
              <a:t>Present.me</a:t>
            </a:r>
            <a:endParaRPr lang="cs-CZ" b="1" dirty="0" smtClean="0"/>
          </a:p>
          <a:p>
            <a:pPr lvl="1"/>
            <a:r>
              <a:rPr lang="cs-CZ" b="1" dirty="0" smtClean="0"/>
              <a:t>Sdílení PowerPoint a PDF prezentací</a:t>
            </a:r>
          </a:p>
          <a:p>
            <a:pPr lvl="1"/>
            <a:r>
              <a:rPr lang="cs-CZ" b="1" dirty="0" smtClean="0"/>
              <a:t>Import + video/audio komentáře</a:t>
            </a:r>
          </a:p>
          <a:p>
            <a:pPr lvl="1"/>
            <a:r>
              <a:rPr lang="cs-CZ" b="1" dirty="0" smtClean="0">
                <a:hlinkClick r:id="rId2"/>
              </a:rPr>
              <a:t>http://present.me/</a:t>
            </a:r>
            <a:endParaRPr lang="cs-CZ" b="1" dirty="0" smtClean="0"/>
          </a:p>
          <a:p>
            <a:pPr lvl="1">
              <a:buNone/>
            </a:pPr>
            <a:endParaRPr lang="cs-CZ" b="1" dirty="0" smtClean="0"/>
          </a:p>
          <a:p>
            <a:r>
              <a:rPr lang="cs-CZ" b="1" dirty="0" err="1" smtClean="0"/>
              <a:t>Slideshare</a:t>
            </a:r>
            <a:endParaRPr lang="cs-CZ" b="1" dirty="0" smtClean="0"/>
          </a:p>
          <a:p>
            <a:pPr lvl="1"/>
            <a:r>
              <a:rPr lang="cs-CZ" b="1" dirty="0" smtClean="0"/>
              <a:t>Sdílení prezentací, dokumentů a videí</a:t>
            </a:r>
          </a:p>
          <a:p>
            <a:pPr lvl="1"/>
            <a:r>
              <a:rPr lang="cs-CZ" b="1" dirty="0" smtClean="0">
                <a:hlinkClick r:id="rId3"/>
              </a:rPr>
              <a:t>http://www.</a:t>
            </a:r>
            <a:r>
              <a:rPr lang="cs-CZ" b="1" dirty="0" err="1" smtClean="0">
                <a:hlinkClick r:id="rId3"/>
              </a:rPr>
              <a:t>slideshare.net</a:t>
            </a:r>
            <a:r>
              <a:rPr lang="cs-CZ" b="1" dirty="0" smtClean="0">
                <a:hlinkClick r:id="rId3"/>
              </a:rPr>
              <a:t>/</a:t>
            </a:r>
            <a:endParaRPr lang="cs-CZ" b="1" dirty="0" smtClean="0"/>
          </a:p>
          <a:p>
            <a:pPr lvl="1"/>
            <a:r>
              <a:rPr lang="cs-CZ" b="1" dirty="0" smtClean="0"/>
              <a:t>Velký výběr prezentací</a:t>
            </a:r>
          </a:p>
          <a:p>
            <a:pPr>
              <a:buNone/>
            </a:pPr>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2968737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Výukové LMS/CMS systémy</a:t>
            </a:r>
            <a:endParaRPr lang="cs-CZ" dirty="0"/>
          </a:p>
        </p:txBody>
      </p:sp>
      <p:sp>
        <p:nvSpPr>
          <p:cNvPr id="3" name="Zástupný symbol pro obsah 2"/>
          <p:cNvSpPr>
            <a:spLocks noGrp="1"/>
          </p:cNvSpPr>
          <p:nvPr>
            <p:ph idx="1"/>
          </p:nvPr>
        </p:nvSpPr>
        <p:spPr>
          <a:xfrm>
            <a:off x="457200" y="1412776"/>
            <a:ext cx="3970784" cy="5161760"/>
          </a:xfrm>
        </p:spPr>
        <p:txBody>
          <a:bodyPr>
            <a:normAutofit fontScale="70000" lnSpcReduction="20000"/>
          </a:bodyPr>
          <a:lstStyle/>
          <a:p>
            <a:r>
              <a:rPr lang="cs-CZ" b="1" dirty="0" err="1" smtClean="0"/>
              <a:t>Drupal</a:t>
            </a:r>
            <a:endParaRPr lang="cs-CZ" b="1" dirty="0" smtClean="0"/>
          </a:p>
          <a:p>
            <a:pPr lvl="1"/>
            <a:r>
              <a:rPr lang="cs-CZ" b="1" dirty="0" err="1" smtClean="0"/>
              <a:t>Content</a:t>
            </a:r>
            <a:r>
              <a:rPr lang="cs-CZ" b="1" dirty="0" smtClean="0"/>
              <a:t> management </a:t>
            </a:r>
            <a:r>
              <a:rPr lang="cs-CZ" b="1" dirty="0" err="1" smtClean="0"/>
              <a:t>system</a:t>
            </a:r>
            <a:endParaRPr lang="cs-CZ" b="1" dirty="0" smtClean="0"/>
          </a:p>
          <a:p>
            <a:pPr lvl="1"/>
            <a:r>
              <a:rPr lang="cs-CZ" b="1" dirty="0" smtClean="0">
                <a:hlinkClick r:id="rId2"/>
              </a:rPr>
              <a:t>http://www.</a:t>
            </a:r>
            <a:r>
              <a:rPr lang="cs-CZ" b="1" dirty="0" err="1" smtClean="0">
                <a:hlinkClick r:id="rId2"/>
              </a:rPr>
              <a:t>drupal.cz</a:t>
            </a:r>
            <a:r>
              <a:rPr lang="cs-CZ" b="1" dirty="0" smtClean="0">
                <a:hlinkClick r:id="rId2"/>
              </a:rPr>
              <a:t>/</a:t>
            </a:r>
            <a:endParaRPr lang="cs-CZ" b="1" dirty="0" smtClean="0"/>
          </a:p>
          <a:p>
            <a:pPr lvl="1"/>
            <a:r>
              <a:rPr lang="cs-CZ" b="1" dirty="0" smtClean="0">
                <a:hlinkClick r:id="rId3"/>
              </a:rPr>
              <a:t>http://drupal.org/</a:t>
            </a:r>
            <a:endParaRPr lang="cs-CZ" b="1" dirty="0" smtClean="0"/>
          </a:p>
          <a:p>
            <a:pPr lvl="1">
              <a:buNone/>
            </a:pPr>
            <a:endParaRPr lang="cs-CZ" b="1" dirty="0" smtClean="0"/>
          </a:p>
          <a:p>
            <a:r>
              <a:rPr lang="cs-CZ" b="1" dirty="0" err="1" smtClean="0"/>
              <a:t>Joomla</a:t>
            </a:r>
            <a:endParaRPr lang="cs-CZ" b="1" dirty="0" smtClean="0"/>
          </a:p>
          <a:p>
            <a:pPr lvl="1"/>
            <a:r>
              <a:rPr lang="cs-CZ" b="1" dirty="0" smtClean="0"/>
              <a:t>CMS</a:t>
            </a:r>
          </a:p>
          <a:p>
            <a:pPr lvl="1"/>
            <a:r>
              <a:rPr lang="cs-CZ" b="1" dirty="0" smtClean="0">
                <a:hlinkClick r:id="rId4"/>
              </a:rPr>
              <a:t>http://www.</a:t>
            </a:r>
            <a:r>
              <a:rPr lang="cs-CZ" b="1" dirty="0" err="1" smtClean="0">
                <a:hlinkClick r:id="rId4"/>
              </a:rPr>
              <a:t>joomlaportal.cz</a:t>
            </a:r>
            <a:r>
              <a:rPr lang="cs-CZ" b="1" dirty="0" smtClean="0">
                <a:hlinkClick r:id="rId4"/>
              </a:rPr>
              <a:t>/</a:t>
            </a:r>
            <a:endParaRPr lang="cs-CZ" b="1" dirty="0" smtClean="0"/>
          </a:p>
          <a:p>
            <a:pPr lvl="1"/>
            <a:r>
              <a:rPr lang="cs-CZ" b="1" dirty="0" smtClean="0">
                <a:hlinkClick r:id="rId5"/>
              </a:rPr>
              <a:t>http://www.</a:t>
            </a:r>
            <a:r>
              <a:rPr lang="cs-CZ" b="1" dirty="0" err="1" smtClean="0">
                <a:hlinkClick r:id="rId5"/>
              </a:rPr>
              <a:t>joomla.org</a:t>
            </a:r>
            <a:r>
              <a:rPr lang="cs-CZ" b="1" dirty="0" smtClean="0">
                <a:hlinkClick r:id="rId5"/>
              </a:rPr>
              <a:t>/</a:t>
            </a:r>
            <a:endParaRPr lang="cs-CZ" b="1" dirty="0" smtClean="0"/>
          </a:p>
          <a:p>
            <a:endParaRPr lang="cs-CZ" b="1" dirty="0" smtClean="0"/>
          </a:p>
          <a:p>
            <a:r>
              <a:rPr lang="cs-CZ" b="1" dirty="0" err="1" smtClean="0"/>
              <a:t>WordPress</a:t>
            </a:r>
            <a:endParaRPr lang="cs-CZ" b="1" dirty="0" smtClean="0"/>
          </a:p>
          <a:p>
            <a:pPr lvl="1"/>
            <a:r>
              <a:rPr lang="cs-CZ" b="1" dirty="0" smtClean="0"/>
              <a:t>CMS, blog, RS, …</a:t>
            </a:r>
          </a:p>
          <a:p>
            <a:pPr lvl="1"/>
            <a:r>
              <a:rPr lang="cs-CZ" b="1" dirty="0" smtClean="0">
                <a:hlinkClick r:id="rId6"/>
              </a:rPr>
              <a:t>http://wordpress.org/</a:t>
            </a:r>
            <a:endParaRPr lang="cs-CZ" b="1" dirty="0" smtClean="0"/>
          </a:p>
          <a:p>
            <a:pPr lvl="1"/>
            <a:endParaRPr lang="cs-CZ" b="1" dirty="0" smtClean="0"/>
          </a:p>
          <a:p>
            <a:r>
              <a:rPr lang="cs-CZ" b="1" dirty="0" smtClean="0"/>
              <a:t>Open </a:t>
            </a:r>
            <a:r>
              <a:rPr lang="cs-CZ" b="1" dirty="0" err="1" smtClean="0"/>
              <a:t>Journal</a:t>
            </a:r>
            <a:r>
              <a:rPr lang="cs-CZ" b="1" dirty="0" smtClean="0"/>
              <a:t> Systém (OJS)</a:t>
            </a:r>
          </a:p>
          <a:p>
            <a:pPr lvl="1"/>
            <a:r>
              <a:rPr lang="cs-CZ" b="1" dirty="0" smtClean="0"/>
              <a:t>Publikační systém a řízení časopisů</a:t>
            </a:r>
          </a:p>
          <a:p>
            <a:pPr lvl="1"/>
            <a:r>
              <a:rPr lang="cs-CZ" b="1" dirty="0" smtClean="0">
                <a:hlinkClick r:id="rId7"/>
              </a:rPr>
              <a:t>http://pkp.sfu.ca/?q=ojs</a:t>
            </a:r>
            <a:endParaRPr lang="cs-CZ" b="1" dirty="0" smtClean="0"/>
          </a:p>
          <a:p>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
        <p:nvSpPr>
          <p:cNvPr id="4" name="Zástupný symbol pro obsah 2"/>
          <p:cNvSpPr txBox="1">
            <a:spLocks/>
          </p:cNvSpPr>
          <p:nvPr/>
        </p:nvSpPr>
        <p:spPr>
          <a:xfrm>
            <a:off x="4572000" y="1412776"/>
            <a:ext cx="3970784" cy="3888432"/>
          </a:xfrm>
          <a:prstGeom prst="rect">
            <a:avLst/>
          </a:prstGeom>
        </p:spPr>
        <p:txBody>
          <a:bodyPr vert="horz">
            <a:normAutofit fontScale="70000" lnSpcReduction="2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1" i="0" u="none" strike="noStrike" kern="1200" cap="none" spc="0" normalizeH="0" baseline="0" noProof="0" dirty="0" err="1" smtClean="0">
                <a:ln>
                  <a:noFill/>
                </a:ln>
                <a:solidFill>
                  <a:schemeClr val="tx1"/>
                </a:solidFill>
                <a:effectLst/>
                <a:uLnTx/>
                <a:uFillTx/>
                <a:latin typeface="+mn-lt"/>
                <a:ea typeface="+mn-ea"/>
                <a:cs typeface="+mn-cs"/>
              </a:rPr>
              <a:t>Moodle</a:t>
            </a: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cs-CZ" sz="2600" b="1" i="0" u="none" strike="noStrike" kern="1200" cap="none" spc="0" normalizeH="0" baseline="0" noProof="0" dirty="0" smtClean="0">
                <a:ln>
                  <a:noFill/>
                </a:ln>
                <a:solidFill>
                  <a:schemeClr val="accent2"/>
                </a:solidFill>
                <a:effectLst/>
                <a:uLnTx/>
                <a:uFillTx/>
                <a:latin typeface="+mn-lt"/>
                <a:ea typeface="+mn-ea"/>
                <a:cs typeface="+mn-cs"/>
              </a:rPr>
              <a:t>Rozšířený LMS systém</a:t>
            </a:r>
          </a:p>
          <a:p>
            <a:pPr marL="658368" lvl="1" indent="-246888">
              <a:spcBef>
                <a:spcPts val="300"/>
              </a:spcBef>
              <a:buClr>
                <a:schemeClr val="accent2"/>
              </a:buClr>
              <a:buFont typeface="Georgia"/>
              <a:buChar char="▫"/>
            </a:pPr>
            <a:r>
              <a:rPr lang="cs-CZ" sz="2600" b="1" dirty="0" smtClean="0">
                <a:solidFill>
                  <a:schemeClr val="accent2"/>
                </a:solidFill>
                <a:hlinkClick r:id="rId8"/>
              </a:rPr>
              <a:t>http://moodle.cz/</a:t>
            </a:r>
            <a:endParaRPr lang="cs-CZ" sz="2600" b="1" dirty="0" smtClean="0">
              <a:solidFill>
                <a:schemeClr val="accent2"/>
              </a:solidFill>
            </a:endParaRPr>
          </a:p>
          <a:p>
            <a:pPr marL="658368" lvl="1" indent="-246888">
              <a:spcBef>
                <a:spcPts val="300"/>
              </a:spcBef>
              <a:buClr>
                <a:schemeClr val="accent2"/>
              </a:buCl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lvl="0" indent="-256032">
              <a:spcBef>
                <a:spcPts val="300"/>
              </a:spcBef>
              <a:buClr>
                <a:schemeClr val="accent3"/>
              </a:buClr>
              <a:buFont typeface="Georgia"/>
              <a:buChar char="•"/>
              <a:defRPr/>
            </a:pPr>
            <a:r>
              <a:rPr lang="cs-CZ" sz="2800" b="1" dirty="0" err="1" smtClean="0"/>
              <a:t>Survs</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Online tvorba výzkumů a průzkumů</a:t>
            </a:r>
          </a:p>
          <a:p>
            <a:pPr marL="658368" lvl="1" indent="-246888">
              <a:spcBef>
                <a:spcPts val="300"/>
              </a:spcBef>
              <a:buClr>
                <a:schemeClr val="accent2"/>
              </a:buClr>
              <a:buFont typeface="Georgia"/>
              <a:buChar char="▫"/>
            </a:pPr>
            <a:r>
              <a:rPr lang="cs-CZ" sz="2600" b="1" dirty="0" smtClean="0">
                <a:solidFill>
                  <a:schemeClr val="accent2"/>
                </a:solidFill>
                <a:hlinkClick r:id="rId9"/>
              </a:rPr>
              <a:t>http://www.</a:t>
            </a:r>
            <a:r>
              <a:rPr lang="cs-CZ" sz="2600" b="1" dirty="0" err="1" smtClean="0">
                <a:solidFill>
                  <a:schemeClr val="accent2"/>
                </a:solidFill>
                <a:hlinkClick r:id="rId9"/>
              </a:rPr>
              <a:t>survs.com</a:t>
            </a:r>
            <a:r>
              <a:rPr lang="cs-CZ" sz="2600" b="1" dirty="0" smtClean="0">
                <a:solidFill>
                  <a:schemeClr val="accent2"/>
                </a:solidFill>
                <a:hlinkClick r:id="rId9"/>
              </a:rPr>
              <a:t>/</a:t>
            </a:r>
            <a:endParaRPr lang="cs-CZ" sz="2600" b="1" dirty="0" smtClean="0">
              <a:solidFill>
                <a:schemeClr val="accent2"/>
              </a:solidFill>
            </a:endParaRPr>
          </a:p>
          <a:p>
            <a:pPr marL="658368" lvl="1" indent="-246888">
              <a:spcBef>
                <a:spcPts val="300"/>
              </a:spcBef>
              <a:buClr>
                <a:schemeClr val="accent2"/>
              </a:buClr>
              <a:buFont typeface="Georgia"/>
              <a:buChar char="▫"/>
            </a:pPr>
            <a:r>
              <a:rPr lang="cs-CZ" sz="2600" b="1" dirty="0" smtClean="0">
                <a:solidFill>
                  <a:schemeClr val="accent2"/>
                </a:solidFill>
              </a:rPr>
              <a:t>Obdoba např. </a:t>
            </a:r>
            <a:r>
              <a:rPr lang="cs-CZ" sz="2600" b="1" dirty="0" err="1" smtClean="0">
                <a:solidFill>
                  <a:schemeClr val="accent2"/>
                </a:solidFill>
              </a:rPr>
              <a:t>vyplnto.cz</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365760" lvl="0" indent="-256032">
              <a:spcBef>
                <a:spcPts val="300"/>
              </a:spcBef>
              <a:buClr>
                <a:schemeClr val="accent3"/>
              </a:buClr>
              <a:buFont typeface="Georgia"/>
              <a:buChar char="•"/>
              <a:defRPr/>
            </a:pPr>
            <a:r>
              <a:rPr lang="cs-CZ" sz="2800" b="1" dirty="0" err="1" smtClean="0"/>
              <a:t>Basecamp</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Project management software</a:t>
            </a:r>
          </a:p>
          <a:p>
            <a:pPr marL="658368" lvl="1" indent="-246888">
              <a:spcBef>
                <a:spcPts val="300"/>
              </a:spcBef>
              <a:buClr>
                <a:schemeClr val="accent2"/>
              </a:buClr>
              <a:buFont typeface="Georgia"/>
              <a:buChar char="▫"/>
            </a:pPr>
            <a:r>
              <a:rPr lang="cs-CZ" sz="2600" b="1" dirty="0" smtClean="0">
                <a:solidFill>
                  <a:schemeClr val="accent2"/>
                </a:solidFill>
                <a:hlinkClick r:id="rId10"/>
              </a:rPr>
              <a:t>http://basecamp.com/</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defRPr/>
            </a:pPr>
            <a:endParaRPr lang="cs-CZ" sz="2600" b="1" dirty="0" smtClean="0">
              <a:solidFill>
                <a:schemeClr val="accent2"/>
              </a:solidFill>
            </a:endParaRPr>
          </a:p>
          <a:p>
            <a:pPr marL="365760" lvl="0" indent="-256032">
              <a:spcBef>
                <a:spcPts val="300"/>
              </a:spcBef>
              <a:buClr>
                <a:schemeClr val="accent3"/>
              </a:buClr>
              <a:buFont typeface="Georgia"/>
              <a:buChar char="•"/>
              <a:defRPr/>
            </a:pPr>
            <a:endParaRPr lang="cs-CZ" sz="2800" b="1" dirty="0" smtClean="0"/>
          </a:p>
          <a:p>
            <a:pPr marL="365760" lvl="0" indent="-256032">
              <a:spcBef>
                <a:spcPts val="300"/>
              </a:spcBef>
              <a:buClr>
                <a:schemeClr val="accent3"/>
              </a:buClr>
              <a:buFont typeface="Georgia"/>
              <a:buChar char="•"/>
              <a:defRPr/>
            </a:pPr>
            <a:endParaRPr lang="cs-CZ" sz="2800" b="1" dirty="0" smtClean="0"/>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None/>
              <a:tabLst/>
              <a:defRP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48362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008" y="404664"/>
            <a:ext cx="8229600" cy="653008"/>
          </a:xfrm>
        </p:spPr>
        <p:txBody>
          <a:bodyPr>
            <a:normAutofit fontScale="90000"/>
          </a:bodyPr>
          <a:lstStyle/>
          <a:p>
            <a:r>
              <a:rPr lang="cs-CZ" dirty="0" smtClean="0"/>
              <a:t>Literatura a zdroje</a:t>
            </a:r>
            <a:endParaRPr lang="cs-CZ" dirty="0"/>
          </a:p>
        </p:txBody>
      </p:sp>
      <p:sp>
        <p:nvSpPr>
          <p:cNvPr id="3" name="TextovéPole 2"/>
          <p:cNvSpPr txBox="1"/>
          <p:nvPr/>
        </p:nvSpPr>
        <p:spPr>
          <a:xfrm>
            <a:off x="467544" y="980728"/>
            <a:ext cx="8208912" cy="5478423"/>
          </a:xfrm>
          <a:prstGeom prst="rect">
            <a:avLst/>
          </a:prstGeom>
          <a:noFill/>
        </p:spPr>
        <p:txBody>
          <a:bodyPr wrap="square" rtlCol="0">
            <a:spAutoFit/>
          </a:bodyPr>
          <a:lstStyle/>
          <a:p>
            <a:r>
              <a:rPr lang="cs-CZ" sz="1400" dirty="0" err="1"/>
              <a:t>Hospodářová</a:t>
            </a:r>
            <a:r>
              <a:rPr lang="cs-CZ" sz="1400" dirty="0"/>
              <a:t>, Ivana. Prezentační dovednosti. </a:t>
            </a:r>
            <a:r>
              <a:rPr lang="cs-CZ" sz="1400" dirty="0" smtClean="0"/>
              <a:t>Alfa </a:t>
            </a:r>
            <a:r>
              <a:rPr lang="cs-CZ" sz="1400" dirty="0" err="1" smtClean="0"/>
              <a:t>Publishing</a:t>
            </a:r>
            <a:r>
              <a:rPr lang="cs-CZ" sz="1400" dirty="0" smtClean="0"/>
              <a:t>, Praha 2004. </a:t>
            </a:r>
            <a:r>
              <a:rPr lang="cs-CZ" sz="1400" dirty="0" err="1"/>
              <a:t>isbn</a:t>
            </a:r>
            <a:r>
              <a:rPr lang="cs-CZ" sz="1400" dirty="0"/>
              <a:t> </a:t>
            </a:r>
            <a:r>
              <a:rPr lang="cs-CZ" sz="1400" dirty="0" smtClean="0"/>
              <a:t>80-9039-629-6</a:t>
            </a:r>
          </a:p>
          <a:p>
            <a:r>
              <a:rPr lang="cs-CZ" sz="1400" dirty="0"/>
              <a:t/>
            </a:r>
            <a:br>
              <a:rPr lang="cs-CZ" sz="1400" dirty="0"/>
            </a:br>
            <a:r>
              <a:rPr lang="cs-CZ" sz="1400" dirty="0" err="1"/>
              <a:t>Hierhold</a:t>
            </a:r>
            <a:r>
              <a:rPr lang="cs-CZ" sz="1400" dirty="0"/>
              <a:t>, Emil. Rétorika a prezentace -- Jak s jistotou prezentovat a působivě přednášet - 7., aktualizované vydání, </a:t>
            </a:r>
            <a:r>
              <a:rPr lang="cs-CZ" sz="1400" dirty="0" err="1"/>
              <a:t>Grada</a:t>
            </a:r>
            <a:r>
              <a:rPr lang="cs-CZ" sz="1400" dirty="0"/>
              <a:t> 2008,  </a:t>
            </a:r>
            <a:r>
              <a:rPr lang="cs-CZ" sz="1400" dirty="0" err="1"/>
              <a:t>isbn</a:t>
            </a:r>
            <a:r>
              <a:rPr lang="cs-CZ" sz="1400" dirty="0"/>
              <a:t> </a:t>
            </a:r>
            <a:r>
              <a:rPr lang="cs-CZ" sz="1400" dirty="0" smtClean="0"/>
              <a:t>978-80-247-2423-2</a:t>
            </a:r>
          </a:p>
          <a:p>
            <a:endParaRPr lang="cs-CZ" sz="1400" dirty="0"/>
          </a:p>
          <a:p>
            <a:r>
              <a:rPr lang="cs-CZ" sz="1400" dirty="0" smtClean="0"/>
              <a:t>Harvey, Christine. Jak vystupovat na veřejnosti a získávat důvěru posluchačů. Management </a:t>
            </a:r>
            <a:r>
              <a:rPr lang="cs-CZ" sz="1400" dirty="0" err="1" smtClean="0"/>
              <a:t>Press</a:t>
            </a:r>
            <a:r>
              <a:rPr lang="cs-CZ" sz="1400" dirty="0" smtClean="0"/>
              <a:t>, 1994. </a:t>
            </a:r>
            <a:r>
              <a:rPr lang="cs-CZ" sz="1400" dirty="0" err="1" smtClean="0"/>
              <a:t>isbn</a:t>
            </a:r>
            <a:r>
              <a:rPr lang="cs-CZ" sz="1400" dirty="0" smtClean="0"/>
              <a:t> 80-85603-69-1</a:t>
            </a:r>
          </a:p>
          <a:p>
            <a:r>
              <a:rPr lang="cs-CZ" sz="1400" dirty="0"/>
              <a:t/>
            </a:r>
            <a:br>
              <a:rPr lang="cs-CZ" sz="1400" dirty="0"/>
            </a:br>
            <a:r>
              <a:rPr lang="cs-CZ" sz="1400" dirty="0"/>
              <a:t>Černý, Vojtěch. Rétorika pro obchodníky i běžný život. </a:t>
            </a:r>
            <a:r>
              <a:rPr lang="cs-CZ" sz="1400" dirty="0" err="1"/>
              <a:t>Edika</a:t>
            </a:r>
            <a:r>
              <a:rPr lang="cs-CZ" sz="1400" dirty="0"/>
              <a:t>, 2011. </a:t>
            </a:r>
            <a:r>
              <a:rPr lang="cs-CZ" sz="1400" dirty="0" err="1"/>
              <a:t>isbn</a:t>
            </a:r>
            <a:r>
              <a:rPr lang="cs-CZ" sz="1400" dirty="0"/>
              <a:t>  </a:t>
            </a:r>
            <a:r>
              <a:rPr lang="cs-CZ" sz="1400" dirty="0" smtClean="0"/>
              <a:t>9788025130520</a:t>
            </a:r>
          </a:p>
          <a:p>
            <a:r>
              <a:rPr lang="cs-CZ" sz="1400" dirty="0"/>
              <a:t/>
            </a:r>
            <a:br>
              <a:rPr lang="cs-CZ" sz="1400" dirty="0"/>
            </a:br>
            <a:r>
              <a:rPr lang="cs-CZ" sz="1400" dirty="0" err="1"/>
              <a:t>Bradbury</a:t>
            </a:r>
            <a:r>
              <a:rPr lang="cs-CZ" sz="1400" dirty="0"/>
              <a:t>, Andrew. Jak úspěšně prezentovat a přesvědčit. </a:t>
            </a:r>
            <a:r>
              <a:rPr lang="cs-CZ" sz="1400" dirty="0" err="1"/>
              <a:t>Bizbooks</a:t>
            </a:r>
            <a:r>
              <a:rPr lang="cs-CZ" sz="1400" dirty="0"/>
              <a:t> 2007. </a:t>
            </a:r>
            <a:r>
              <a:rPr lang="cs-CZ" sz="1400" dirty="0" err="1"/>
              <a:t>isbn</a:t>
            </a:r>
            <a:r>
              <a:rPr lang="cs-CZ" sz="1400" dirty="0"/>
              <a:t>  </a:t>
            </a:r>
            <a:r>
              <a:rPr lang="cs-CZ" sz="1400" dirty="0" smtClean="0"/>
              <a:t>9788025116227</a:t>
            </a:r>
          </a:p>
          <a:p>
            <a:endParaRPr lang="cs-CZ" sz="1400" dirty="0"/>
          </a:p>
          <a:p>
            <a:r>
              <a:rPr lang="cs-CZ" sz="1400" dirty="0" smtClean="0"/>
              <a:t>Bělohlávková, Věra. 33 rad jak úspěšně prezentovat. </a:t>
            </a:r>
            <a:r>
              <a:rPr lang="cs-CZ" sz="1400" dirty="0" err="1" smtClean="0"/>
              <a:t>Computer</a:t>
            </a:r>
            <a:r>
              <a:rPr lang="cs-CZ" sz="1400" dirty="0" smtClean="0"/>
              <a:t> </a:t>
            </a:r>
            <a:r>
              <a:rPr lang="cs-CZ" sz="1400" dirty="0" err="1" smtClean="0"/>
              <a:t>Press</a:t>
            </a:r>
            <a:r>
              <a:rPr lang="cs-CZ" sz="1400" dirty="0" smtClean="0"/>
              <a:t>, Brno 2004, </a:t>
            </a:r>
            <a:r>
              <a:rPr lang="cs-CZ" sz="1400" dirty="0" err="1" smtClean="0"/>
              <a:t>isbn</a:t>
            </a:r>
            <a:r>
              <a:rPr lang="cs-CZ" sz="1400" dirty="0" smtClean="0"/>
              <a:t> 80-251-0326-9</a:t>
            </a:r>
          </a:p>
          <a:p>
            <a:endParaRPr lang="cs-CZ" sz="1400" dirty="0" smtClean="0"/>
          </a:p>
          <a:p>
            <a:r>
              <a:rPr lang="cs-CZ" sz="1400" dirty="0" err="1" smtClean="0"/>
              <a:t>Nöllke</a:t>
            </a:r>
            <a:r>
              <a:rPr lang="cs-CZ" sz="1400" dirty="0" smtClean="0"/>
              <a:t> Claudia. Umění prezentace – Jak přesvědčivě, srozumitelně a působivě prezentovat. </a:t>
            </a:r>
            <a:r>
              <a:rPr lang="cs-CZ" sz="1400" dirty="0" err="1" smtClean="0"/>
              <a:t>Grada</a:t>
            </a:r>
            <a:r>
              <a:rPr lang="cs-CZ" sz="1400" dirty="0" smtClean="0"/>
              <a:t> </a:t>
            </a:r>
            <a:r>
              <a:rPr lang="cs-CZ" sz="1400" dirty="0" err="1" smtClean="0"/>
              <a:t>Publishing</a:t>
            </a:r>
            <a:r>
              <a:rPr lang="cs-CZ" sz="1400" dirty="0" smtClean="0"/>
              <a:t>, Praha 2004, </a:t>
            </a:r>
            <a:r>
              <a:rPr lang="cs-CZ" sz="1400" dirty="0" err="1" smtClean="0"/>
              <a:t>isbn</a:t>
            </a:r>
            <a:r>
              <a:rPr lang="cs-CZ" sz="1400" dirty="0" smtClean="0"/>
              <a:t> 80-247-9057-2</a:t>
            </a:r>
          </a:p>
          <a:p>
            <a:endParaRPr lang="cs-CZ" sz="1400" dirty="0"/>
          </a:p>
          <a:p>
            <a:r>
              <a:rPr lang="cs-CZ" sz="1400" dirty="0" smtClean="0"/>
              <a:t>Měchurová Albína. Jak dobře mluvit a úspěšně jednat – Základy rétoriky a komunikace. Univerzita Jana Amose Komenského, Praha 2008, </a:t>
            </a:r>
            <a:r>
              <a:rPr lang="cs-CZ" sz="1400" dirty="0" err="1" smtClean="0"/>
              <a:t>isbn</a:t>
            </a:r>
            <a:r>
              <a:rPr lang="cs-CZ" sz="1400" dirty="0" smtClean="0"/>
              <a:t> 978-80-86723-32-7</a:t>
            </a:r>
          </a:p>
          <a:p>
            <a:endParaRPr lang="cs-CZ" sz="1400" dirty="0"/>
          </a:p>
          <a:p>
            <a:r>
              <a:rPr lang="cs-CZ" sz="1400" dirty="0" err="1" smtClean="0"/>
              <a:t>MotivP</a:t>
            </a:r>
            <a:r>
              <a:rPr lang="cs-CZ" sz="1400" dirty="0" smtClean="0"/>
              <a:t>. Kurz Prezentační dovednosti. Agentura </a:t>
            </a:r>
            <a:r>
              <a:rPr lang="cs-CZ" sz="1400" dirty="0" err="1" smtClean="0"/>
              <a:t>MotivP</a:t>
            </a:r>
            <a:r>
              <a:rPr lang="cs-CZ" sz="1400" dirty="0" smtClean="0"/>
              <a:t>, 2009.</a:t>
            </a:r>
          </a:p>
          <a:p>
            <a:endParaRPr lang="cs-CZ" sz="1400" dirty="0"/>
          </a:p>
          <a:p>
            <a:r>
              <a:rPr lang="cs-CZ" sz="1400" dirty="0" smtClean="0"/>
              <a:t>Programový tým projektu EQUAL 0076. Celoživotní vzdělávání v komunitním plánování. Modul 11 Komunikace, řešení konfliktů a mediace. EQUAL 0076, Centrum komunitní práce Ústí nad Labem</a:t>
            </a:r>
            <a:endParaRPr lang="cs-CZ" sz="1400" dirty="0"/>
          </a:p>
          <a:p>
            <a:endParaRPr lang="cs-CZ" sz="1400" dirty="0"/>
          </a:p>
        </p:txBody>
      </p:sp>
    </p:spTree>
    <p:extLst>
      <p:ext uri="{BB962C8B-B14F-4D97-AF65-F5344CB8AC3E}">
        <p14:creationId xmlns:p14="http://schemas.microsoft.com/office/powerpoint/2010/main" val="2130278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653008"/>
          </a:xfrm>
        </p:spPr>
        <p:txBody>
          <a:bodyPr>
            <a:normAutofit fontScale="90000"/>
          </a:bodyPr>
          <a:lstStyle/>
          <a:p>
            <a:r>
              <a:rPr lang="cs-CZ" dirty="0" smtClean="0"/>
              <a:t>Zdroje</a:t>
            </a:r>
            <a:endParaRPr lang="cs-CZ" dirty="0"/>
          </a:p>
        </p:txBody>
      </p:sp>
      <p:sp>
        <p:nvSpPr>
          <p:cNvPr id="3" name="Zástupný symbol pro obsah 2"/>
          <p:cNvSpPr>
            <a:spLocks noGrp="1"/>
          </p:cNvSpPr>
          <p:nvPr>
            <p:ph idx="1"/>
          </p:nvPr>
        </p:nvSpPr>
        <p:spPr>
          <a:xfrm>
            <a:off x="395536" y="836712"/>
            <a:ext cx="8229600" cy="5616624"/>
          </a:xfrm>
        </p:spPr>
        <p:txBody>
          <a:bodyPr>
            <a:normAutofit fontScale="25000" lnSpcReduction="20000"/>
          </a:bodyPr>
          <a:lstStyle/>
          <a:p>
            <a:r>
              <a:rPr lang="cs-CZ" b="1" dirty="0"/>
              <a:t>Použité webové zdroje:</a:t>
            </a:r>
          </a:p>
          <a:p>
            <a:r>
              <a:rPr lang="cs-CZ" dirty="0">
                <a:hlinkClick r:id="rId2"/>
              </a:rPr>
              <a:t>http://www.uloz.to/x9UwsRm/2010-04-14-prezentacni-dovednosti-doc</a:t>
            </a:r>
            <a:endParaRPr lang="cs-CZ" dirty="0"/>
          </a:p>
          <a:p>
            <a:r>
              <a:rPr lang="cs-CZ" dirty="0">
                <a:hlinkClick r:id="rId3"/>
              </a:rPr>
              <a:t>http://www.uloz.to/xnB6jmW/modul-c-2-prezentacni-a-komunikacni-dovednosti-pdf</a:t>
            </a:r>
            <a:endParaRPr lang="cs-CZ" dirty="0"/>
          </a:p>
          <a:p>
            <a:r>
              <a:rPr lang="cs-CZ" dirty="0">
                <a:hlinkClick r:id="rId4"/>
              </a:rPr>
              <a:t>http://rossrightangle.files.wordpress.com/2011/07/bomb01.jpg</a:t>
            </a:r>
            <a:endParaRPr lang="cs-CZ" dirty="0"/>
          </a:p>
          <a:p>
            <a:r>
              <a:rPr lang="cs-CZ" dirty="0">
                <a:hlinkClick r:id="rId5"/>
              </a:rPr>
              <a:t>http://3.bp.blogspot.com/_9gn6KLa5xtY/RrimkRTnubI/AAAAAAAAAss/YeUVMfwZ_gA/s400/BatBoy3.jpg</a:t>
            </a:r>
            <a:endParaRPr lang="cs-CZ" dirty="0"/>
          </a:p>
          <a:p>
            <a:r>
              <a:rPr lang="cs-CZ" dirty="0">
                <a:hlinkClick r:id="rId6"/>
              </a:rPr>
              <a:t>http://www.ljcreate.com/products/img/st80sci_srs.jpg</a:t>
            </a:r>
            <a:endParaRPr lang="cs-CZ" dirty="0"/>
          </a:p>
          <a:p>
            <a:r>
              <a:rPr lang="cs-CZ" dirty="0">
                <a:hlinkClick r:id="rId7"/>
              </a:rPr>
              <a:t>http://technet.idnes.cz/bezec-oscar-pistorius-s-protezou-dq9-/tec_technika.aspx?c=A120803_131005_tec_technika_mla</a:t>
            </a:r>
            <a:endParaRPr lang="cs-CZ" dirty="0"/>
          </a:p>
          <a:p>
            <a:r>
              <a:rPr lang="cs-CZ" dirty="0">
                <a:hlinkClick r:id="rId8"/>
              </a:rPr>
              <a:t>http://technet.idnes.cz/rusky-proton-nedoletel-0v9-/tec_vesmir.aspx?c=A120807_181717_tec_vesmir_vse</a:t>
            </a:r>
            <a:endParaRPr lang="cs-CZ" dirty="0"/>
          </a:p>
          <a:p>
            <a:r>
              <a:rPr lang="cs-CZ" dirty="0">
                <a:hlinkClick r:id="rId9"/>
              </a:rPr>
              <a:t>http://ilgresults.com/wp-content/uploads/2010/02/Question-mark-in-blue.jpg</a:t>
            </a:r>
            <a:endParaRPr lang="cs-CZ" dirty="0"/>
          </a:p>
          <a:p>
            <a:r>
              <a:rPr lang="cs-CZ" dirty="0">
                <a:hlinkClick r:id="rId10"/>
              </a:rPr>
              <a:t>http://cs.wikipedia.org/wiki/Multim%C3%A9dia</a:t>
            </a:r>
            <a:endParaRPr lang="cs-CZ" dirty="0"/>
          </a:p>
          <a:p>
            <a:r>
              <a:rPr lang="cs-CZ" dirty="0"/>
              <a:t>NOCAR, David. </a:t>
            </a:r>
            <a:r>
              <a:rPr lang="cs-CZ" i="1" dirty="0"/>
              <a:t>E-</a:t>
            </a:r>
            <a:r>
              <a:rPr lang="cs-CZ" i="1" dirty="0" err="1"/>
              <a:t>learning</a:t>
            </a:r>
            <a:r>
              <a:rPr lang="cs-CZ" i="1" dirty="0"/>
              <a:t> v distančním vzdělávání. </a:t>
            </a:r>
            <a:r>
              <a:rPr lang="cs-CZ" dirty="0"/>
              <a:t>1. Vyd. Olomouc : Univerzita Palackého, 2004. 77 s. ISBN 80-244-0802-3</a:t>
            </a:r>
          </a:p>
          <a:p>
            <a:r>
              <a:rPr lang="cs-CZ" dirty="0"/>
              <a:t>MOORE, Michael. G. </a:t>
            </a:r>
            <a:r>
              <a:rPr lang="cs-CZ" dirty="0" err="1"/>
              <a:t>Editorial</a:t>
            </a:r>
            <a:r>
              <a:rPr lang="cs-CZ" dirty="0"/>
              <a:t>: </a:t>
            </a:r>
            <a:r>
              <a:rPr lang="cs-CZ" dirty="0" err="1"/>
              <a:t>three</a:t>
            </a:r>
            <a:r>
              <a:rPr lang="cs-CZ" dirty="0"/>
              <a:t> </a:t>
            </a:r>
            <a:r>
              <a:rPr lang="cs-CZ" dirty="0" err="1"/>
              <a:t>types</a:t>
            </a:r>
            <a:r>
              <a:rPr lang="cs-CZ" dirty="0"/>
              <a:t> </a:t>
            </a:r>
            <a:r>
              <a:rPr lang="cs-CZ" dirty="0" err="1"/>
              <a:t>of</a:t>
            </a:r>
            <a:r>
              <a:rPr lang="cs-CZ" dirty="0"/>
              <a:t> </a:t>
            </a:r>
            <a:r>
              <a:rPr lang="cs-CZ" dirty="0" err="1"/>
              <a:t>interaction</a:t>
            </a:r>
            <a:r>
              <a:rPr lang="cs-CZ" dirty="0"/>
              <a:t>. </a:t>
            </a:r>
            <a:r>
              <a:rPr lang="cs-CZ" i="1" dirty="0" err="1"/>
              <a:t>The</a:t>
            </a:r>
            <a:r>
              <a:rPr lang="cs-CZ" i="1" dirty="0"/>
              <a:t> </a:t>
            </a:r>
            <a:r>
              <a:rPr lang="cs-CZ" i="1" dirty="0" err="1"/>
              <a:t>American</a:t>
            </a:r>
            <a:r>
              <a:rPr lang="cs-CZ" i="1" dirty="0"/>
              <a:t> </a:t>
            </a:r>
            <a:r>
              <a:rPr lang="cs-CZ" i="1" dirty="0" err="1"/>
              <a:t>Journal</a:t>
            </a:r>
            <a:r>
              <a:rPr lang="cs-CZ" i="1" dirty="0"/>
              <a:t> </a:t>
            </a:r>
            <a:r>
              <a:rPr lang="cs-CZ" i="1" dirty="0" err="1"/>
              <a:t>of</a:t>
            </a:r>
            <a:r>
              <a:rPr lang="cs-CZ" i="1" dirty="0"/>
              <a:t> Distance </a:t>
            </a:r>
            <a:r>
              <a:rPr lang="cs-CZ" i="1" dirty="0" err="1"/>
              <a:t>Education</a:t>
            </a:r>
            <a:r>
              <a:rPr lang="cs-CZ" dirty="0"/>
              <a:t>, 1989 3, 1–6.</a:t>
            </a:r>
          </a:p>
          <a:p>
            <a:r>
              <a:rPr lang="x-none"/>
              <a:t>W</a:t>
            </a:r>
            <a:r>
              <a:rPr lang="cs-CZ" dirty="0"/>
              <a:t>AGNER</a:t>
            </a:r>
            <a:r>
              <a:rPr lang="x-none"/>
              <a:t>, J. </a:t>
            </a:r>
            <a:r>
              <a:rPr lang="x-none" i="1"/>
              <a:t>Nebojme se eLearningu</a:t>
            </a:r>
            <a:r>
              <a:rPr lang="x-none"/>
              <a:t> [online] Česká škola, 2005 [cit. 201</a:t>
            </a:r>
            <a:r>
              <a:rPr lang="cs-CZ" dirty="0"/>
              <a:t>1</a:t>
            </a:r>
            <a:r>
              <a:rPr lang="x-none"/>
              <a:t>-0</a:t>
            </a:r>
            <a:r>
              <a:rPr lang="cs-CZ" dirty="0"/>
              <a:t>6</a:t>
            </a:r>
            <a:r>
              <a:rPr lang="x-none"/>
              <a:t>-04] </a:t>
            </a:r>
            <a:endParaRPr lang="cs-CZ" dirty="0"/>
          </a:p>
          <a:p>
            <a:r>
              <a:rPr lang="cs-CZ" dirty="0"/>
              <a:t>MASON, Robin a Frank</a:t>
            </a:r>
            <a:r>
              <a:rPr lang="en-US" dirty="0"/>
              <a:t> RENNIE. </a:t>
            </a:r>
            <a:r>
              <a:rPr lang="en-US" i="1" dirty="0" err="1"/>
              <a:t>Elearning</a:t>
            </a:r>
            <a:r>
              <a:rPr lang="cs-CZ" i="1" dirty="0"/>
              <a:t>: </a:t>
            </a:r>
            <a:r>
              <a:rPr lang="cs-CZ" i="1" dirty="0" err="1"/>
              <a:t>The</a:t>
            </a:r>
            <a:r>
              <a:rPr lang="cs-CZ" i="1" dirty="0"/>
              <a:t> </a:t>
            </a:r>
            <a:r>
              <a:rPr lang="cs-CZ" i="1" dirty="0" err="1"/>
              <a:t>Key</a:t>
            </a:r>
            <a:r>
              <a:rPr lang="cs-CZ" i="1" dirty="0"/>
              <a:t> </a:t>
            </a:r>
            <a:r>
              <a:rPr lang="cs-CZ" i="1" dirty="0" err="1"/>
              <a:t>Concepts</a:t>
            </a:r>
            <a:r>
              <a:rPr lang="cs-CZ" i="1" dirty="0"/>
              <a:t>. </a:t>
            </a:r>
            <a:r>
              <a:rPr lang="cs-CZ" dirty="0"/>
              <a:t>Vyd. 1. </a:t>
            </a:r>
            <a:r>
              <a:rPr lang="cs-CZ" dirty="0" err="1"/>
              <a:t>Abington</a:t>
            </a:r>
            <a:r>
              <a:rPr lang="cs-CZ" dirty="0"/>
              <a:t>: </a:t>
            </a:r>
            <a:r>
              <a:rPr lang="cs-CZ" dirty="0" err="1"/>
              <a:t>Routledge</a:t>
            </a:r>
            <a:r>
              <a:rPr lang="cs-CZ" dirty="0"/>
              <a:t>, 2006. 158 s. ISBN 0-415-37307-7</a:t>
            </a:r>
          </a:p>
          <a:p>
            <a:r>
              <a:rPr lang="cs-CZ" dirty="0">
                <a:hlinkClick r:id="rId11"/>
              </a:rPr>
              <a:t>http://www.eamos.cz/amos/zsrudolfovska/externi/zsrudolfovska_783/dpi.png</a:t>
            </a:r>
            <a:endParaRPr lang="cs-CZ" dirty="0"/>
          </a:p>
          <a:p>
            <a:r>
              <a:rPr lang="cs-CZ" dirty="0">
                <a:hlinkClick r:id="rId12"/>
              </a:rPr>
              <a:t>http://www.johnhpanos.com/jpeg.jpg</a:t>
            </a:r>
            <a:endParaRPr lang="cs-CZ" dirty="0"/>
          </a:p>
          <a:p>
            <a:r>
              <a:rPr lang="cs-CZ" dirty="0">
                <a:hlinkClick r:id="rId13"/>
              </a:rPr>
              <a:t>http://randomoverload.net/wp-content/uploads/2009/11/ba49498c6drpoint.jpg.jpg</a:t>
            </a:r>
            <a:endParaRPr lang="cs-CZ" dirty="0"/>
          </a:p>
          <a:p>
            <a:r>
              <a:rPr lang="cs-CZ" dirty="0">
                <a:hlinkClick r:id="rId14"/>
              </a:rPr>
              <a:t>http://lh6.ggpht.com/-pzCwVtRAJLo/T16-yZJ-aPI/AAAAAAAAA-8/ls5kRH1uezs/death-by-powerpoint%25255B8%25255D.jpg</a:t>
            </a:r>
            <a:endParaRPr lang="cs-CZ" dirty="0"/>
          </a:p>
          <a:p>
            <a:r>
              <a:rPr lang="cs-CZ" dirty="0">
                <a:hlinkClick r:id="rId15"/>
              </a:rPr>
              <a:t>http://cs.wikipedia.org/wiki/Neverb%C3%A1ln%C3%AD_komunikace</a:t>
            </a:r>
            <a:endParaRPr lang="cs-CZ" dirty="0"/>
          </a:p>
          <a:p>
            <a:r>
              <a:rPr lang="cs-CZ" dirty="0">
                <a:hlinkClick r:id="rId16"/>
              </a:rPr>
              <a:t>http://attachments.conceptart.org/forums/attachment.php?attachmentid=529915&amp;stc=1&amp;d=1227942979</a:t>
            </a:r>
            <a:endParaRPr lang="cs-CZ" dirty="0"/>
          </a:p>
          <a:p>
            <a:r>
              <a:rPr lang="cs-CZ" dirty="0">
                <a:hlinkClick r:id="rId17"/>
              </a:rPr>
              <a:t>http://f00.inventorspot.com/images/printedhug.img_assist_custom.jpg</a:t>
            </a:r>
            <a:endParaRPr lang="cs-CZ" dirty="0"/>
          </a:p>
          <a:p>
            <a:r>
              <a:rPr lang="en-US" dirty="0" err="1"/>
              <a:t>Birdwhistell</a:t>
            </a:r>
            <a:r>
              <a:rPr lang="en-US" dirty="0"/>
              <a:t>, R. 1970. </a:t>
            </a:r>
            <a:r>
              <a:rPr lang="en-US" i="1" dirty="0"/>
              <a:t>Kinesics and Context.</a:t>
            </a:r>
            <a:r>
              <a:rPr lang="en-US" dirty="0"/>
              <a:t> University of Pennsylvania Press, Philadelphia. </a:t>
            </a:r>
            <a:endParaRPr lang="cs-CZ" dirty="0"/>
          </a:p>
          <a:p>
            <a:r>
              <a:rPr lang="cs-CZ" dirty="0">
                <a:hlinkClick r:id="rId18"/>
              </a:rPr>
              <a:t>http://intercommwinter11.blogspot.cz/2011/02/kinesics-jandt-119.html</a:t>
            </a:r>
            <a:endParaRPr lang="cs-CZ" dirty="0"/>
          </a:p>
          <a:p>
            <a:r>
              <a:rPr lang="cs-CZ" dirty="0">
                <a:hlinkClick r:id="rId19"/>
              </a:rPr>
              <a:t>http://stallonezone.com/imgs/news/2007/011507sly_gestures.jpg</a:t>
            </a:r>
            <a:endParaRPr lang="cs-CZ" dirty="0"/>
          </a:p>
          <a:p>
            <a:r>
              <a:rPr lang="cs-CZ" dirty="0">
                <a:hlinkClick r:id="rId20"/>
              </a:rPr>
              <a:t>http://img.ibtimes.com/www/data/images/full/2010/05/06/7925-u-s-president-barack-obama-gestures-as-he-speaks.jpg</a:t>
            </a:r>
            <a:endParaRPr lang="cs-CZ" dirty="0"/>
          </a:p>
          <a:p>
            <a:r>
              <a:rPr lang="cs-CZ" dirty="0">
                <a:hlinkClick r:id="rId21"/>
              </a:rPr>
              <a:t>http://www.gesture.com/body_language.jpg</a:t>
            </a:r>
            <a:endParaRPr lang="cs-CZ" dirty="0"/>
          </a:p>
          <a:p>
            <a:r>
              <a:rPr lang="cs-CZ" dirty="0">
                <a:hlinkClick r:id="rId22"/>
              </a:rPr>
              <a:t>http://www.dgps.de/fachgruppen/methoden/mpr-online/issue4/art3/img4.gif</a:t>
            </a:r>
            <a:endParaRPr lang="cs-CZ" dirty="0"/>
          </a:p>
          <a:p>
            <a:r>
              <a:rPr lang="cs-CZ" dirty="0">
                <a:hlinkClick r:id="rId23"/>
              </a:rPr>
              <a:t>http://images.sciencedaily.com/2009/08/090813142131-large.jpg</a:t>
            </a:r>
            <a:endParaRPr lang="cs-CZ" dirty="0"/>
          </a:p>
          <a:p>
            <a:r>
              <a:rPr lang="cs-CZ" dirty="0">
                <a:hlinkClick r:id="rId24"/>
              </a:rPr>
              <a:t>http://citelighter-cards.s3.amazonaws.com/p1730clni11hdg5alid1u1qd5a0_42685.png</a:t>
            </a:r>
            <a:endParaRPr lang="cs-CZ" dirty="0"/>
          </a:p>
          <a:p>
            <a:r>
              <a:rPr lang="cs-CZ" dirty="0">
                <a:hlinkClick r:id="rId25"/>
              </a:rPr>
              <a:t>http://www.lepsi-firma.cz/neverbalni-komunikace-prezentace</a:t>
            </a:r>
            <a:endParaRPr lang="cs-CZ" dirty="0"/>
          </a:p>
          <a:p>
            <a:r>
              <a:rPr lang="cs-CZ" dirty="0">
                <a:hlinkClick r:id="rId26"/>
              </a:rPr>
              <a:t>http://nonv2ttu.files.wordpress.com/2011/12/personal-space.jpg</a:t>
            </a:r>
            <a:endParaRPr lang="cs-CZ" dirty="0"/>
          </a:p>
          <a:p>
            <a:r>
              <a:rPr lang="cs-CZ" dirty="0">
                <a:hlinkClick r:id="rId27"/>
              </a:rPr>
              <a:t>http://www.tiesncuffs.com.au/blog/wp-content/uploads/man-dressed-for-black-tie-event.jpg</a:t>
            </a:r>
            <a:endParaRPr lang="cs-CZ" dirty="0"/>
          </a:p>
          <a:p>
            <a:r>
              <a:rPr lang="cs-CZ" dirty="0">
                <a:hlinkClick r:id="rId28"/>
              </a:rPr>
              <a:t>http://media.novinky.cz/161/221617-original1-e9xgn.jpg</a:t>
            </a:r>
            <a:endParaRPr lang="cs-CZ" dirty="0"/>
          </a:p>
          <a:p>
            <a:r>
              <a:rPr lang="cs-CZ" dirty="0">
                <a:hlinkClick r:id="rId29"/>
              </a:rPr>
              <a:t>http://www.ikoss.cz/images/thb_view/22-shutterstock_55310137.jpg</a:t>
            </a:r>
            <a:endParaRPr lang="cs-CZ" dirty="0"/>
          </a:p>
          <a:p>
            <a:r>
              <a:rPr lang="cs-CZ" dirty="0">
                <a:hlinkClick r:id="rId30"/>
              </a:rPr>
              <a:t>http://www.uspesnaprezentace.cz/vystupovani-a-forma/</a:t>
            </a:r>
            <a:endParaRPr lang="cs-CZ" dirty="0"/>
          </a:p>
          <a:p>
            <a:r>
              <a:rPr lang="cs-CZ" dirty="0">
                <a:hlinkClick r:id="rId31"/>
              </a:rPr>
              <a:t>http://www.flickr.com/photos/janettowbin/3472292148/sizes/l/in/photostream/</a:t>
            </a:r>
            <a:endParaRPr lang="cs-CZ" dirty="0"/>
          </a:p>
          <a:p>
            <a:r>
              <a:rPr lang="cs-CZ" dirty="0">
                <a:hlinkClick r:id="rId32"/>
              </a:rPr>
              <a:t>http://www.flickr.com/photos/rockersdelight/6285751053/sizes/l/in/photostream/</a:t>
            </a:r>
            <a:endParaRPr lang="cs-CZ" dirty="0"/>
          </a:p>
          <a:p>
            <a:r>
              <a:rPr lang="cs-CZ" dirty="0">
                <a:hlinkClick r:id="rId33"/>
              </a:rPr>
              <a:t>http://harryneelam.com/photoblog/wp-content/uploads/2012/04/Einstein.jpg</a:t>
            </a:r>
            <a:endParaRPr lang="cs-CZ" dirty="0"/>
          </a:p>
          <a:p>
            <a:r>
              <a:rPr lang="cs-CZ" dirty="0">
                <a:hlinkClick r:id="rId34"/>
              </a:rPr>
              <a:t>http://www.wallchan.com/images/sandbox/14934-colt-python-gun-bullet.png</a:t>
            </a:r>
            <a:endParaRPr lang="cs-CZ" dirty="0"/>
          </a:p>
          <a:p>
            <a:r>
              <a:rPr lang="cs-CZ" dirty="0">
                <a:hlinkClick r:id="rId35"/>
              </a:rPr>
              <a:t>http://www.charlesrussell.co.uk/UserFiles/image/blackboard-with-chalk.jpg</a:t>
            </a:r>
            <a:endParaRPr lang="cs-CZ" dirty="0"/>
          </a:p>
          <a:p>
            <a:r>
              <a:rPr lang="cs-CZ" dirty="0">
                <a:hlinkClick r:id="rId36"/>
              </a:rPr>
              <a:t>http://www.flickr.com/photos/43659079@N03/5569862071/sizes/l/in/photostream/</a:t>
            </a:r>
            <a:endParaRPr lang="cs-CZ" dirty="0"/>
          </a:p>
          <a:p>
            <a:r>
              <a:rPr lang="cs-CZ" dirty="0">
                <a:hlinkClick r:id="rId37"/>
              </a:rPr>
              <a:t>http://www.vzdelavacifilmy.cz/userdata/products/16/steve-jobs.jpg</a:t>
            </a:r>
            <a:endParaRPr lang="cs-CZ" dirty="0"/>
          </a:p>
          <a:p>
            <a:r>
              <a:rPr lang="cs-CZ" dirty="0">
                <a:hlinkClick r:id="rId38"/>
              </a:rPr>
              <a:t>http://i.lagardere.cz/evropa2/img/content/blog/pavelc/nuda.jpg</a:t>
            </a:r>
            <a:endParaRPr lang="cs-CZ" dirty="0"/>
          </a:p>
          <a:p>
            <a:r>
              <a:rPr lang="cs-CZ" dirty="0">
                <a:hlinkClick r:id="rId39"/>
              </a:rPr>
              <a:t>http://obrazky.superia.cz/nahled-velky/presypaci_hodiny.png</a:t>
            </a:r>
            <a:endParaRPr lang="cs-CZ" dirty="0"/>
          </a:p>
          <a:p>
            <a:r>
              <a:rPr lang="cs-CZ" dirty="0">
                <a:hlinkClick r:id="rId40"/>
              </a:rPr>
              <a:t>http://sranda.kdecoje.cz/obrazek/student.jpg</a:t>
            </a:r>
            <a:endParaRPr lang="cs-CZ" dirty="0"/>
          </a:p>
          <a:p>
            <a:r>
              <a:rPr lang="cs-CZ" dirty="0">
                <a:hlinkClick r:id="rId41"/>
              </a:rPr>
              <a:t>http://www.globalwarmingisreal.com/wp-content/uploads/2010/09/No-button.jpg</a:t>
            </a:r>
            <a:endParaRPr lang="cs-CZ" dirty="0"/>
          </a:p>
          <a:p>
            <a:r>
              <a:rPr lang="cs-CZ" dirty="0">
                <a:hlinkClick r:id="rId30"/>
              </a:rPr>
              <a:t>http://www.uspesnaprezentace.cz/vystupovani-a-forma/</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0046995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Prezentace jako učební pomůcka</a:t>
            </a:r>
            <a:endParaRPr lang="cs-CZ" dirty="0"/>
          </a:p>
        </p:txBody>
      </p:sp>
    </p:spTree>
    <p:extLst>
      <p:ext uri="{BB962C8B-B14F-4D97-AF65-F5344CB8AC3E}">
        <p14:creationId xmlns:p14="http://schemas.microsoft.com/office/powerpoint/2010/main" val="271790848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učebních pomůcek</a:t>
            </a:r>
            <a:endParaRPr lang="cs-CZ" dirty="0"/>
          </a:p>
        </p:txBody>
      </p:sp>
      <p:sp>
        <p:nvSpPr>
          <p:cNvPr id="3" name="Zástupný symbol pro obsah 2"/>
          <p:cNvSpPr>
            <a:spLocks noGrp="1"/>
          </p:cNvSpPr>
          <p:nvPr>
            <p:ph idx="1"/>
          </p:nvPr>
        </p:nvSpPr>
        <p:spPr/>
        <p:txBody>
          <a:bodyPr/>
          <a:lstStyle/>
          <a:p>
            <a:pPr marL="109728" indent="0">
              <a:buNone/>
            </a:pPr>
            <a:r>
              <a:rPr lang="cs-CZ" dirty="0" smtClean="0"/>
              <a:t>Tvorba a využití učebních pomůcek prostřednictvím didaktických technologií:</a:t>
            </a:r>
          </a:p>
          <a:p>
            <a:r>
              <a:rPr lang="cs-CZ" dirty="0" smtClean="0"/>
              <a:t>ve školní výuce </a:t>
            </a:r>
          </a:p>
          <a:p>
            <a:r>
              <a:rPr lang="cs-CZ" dirty="0" smtClean="0"/>
              <a:t>při zájmových výukových činnostech</a:t>
            </a:r>
          </a:p>
          <a:p>
            <a:r>
              <a:rPr lang="cs-CZ" dirty="0" smtClean="0"/>
              <a:t>v době mimo vyučování.</a:t>
            </a:r>
          </a:p>
          <a:p>
            <a:endParaRPr lang="cs-CZ" dirty="0"/>
          </a:p>
        </p:txBody>
      </p:sp>
    </p:spTree>
    <p:extLst>
      <p:ext uri="{BB962C8B-B14F-4D97-AF65-F5344CB8AC3E}">
        <p14:creationId xmlns:p14="http://schemas.microsoft.com/office/powerpoint/2010/main" val="374762410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učební pomůcka</a:t>
            </a:r>
            <a:endParaRPr lang="cs-CZ" dirty="0"/>
          </a:p>
        </p:txBody>
      </p:sp>
      <p:sp>
        <p:nvSpPr>
          <p:cNvPr id="3" name="Zástupný symbol pro obsah 2"/>
          <p:cNvSpPr>
            <a:spLocks noGrp="1"/>
          </p:cNvSpPr>
          <p:nvPr>
            <p:ph idx="1"/>
          </p:nvPr>
        </p:nvSpPr>
        <p:spPr/>
        <p:txBody>
          <a:bodyPr/>
          <a:lstStyle/>
          <a:p>
            <a:r>
              <a:rPr lang="cs-CZ" dirty="0" smtClean="0"/>
              <a:t>Učební pomůckou rozumíme takový materiální didaktický prostředek, který má při použití ve výuce přímý a bezprostřední </a:t>
            </a:r>
            <a:r>
              <a:rPr lang="cs-CZ" b="1" dirty="0" smtClean="0"/>
              <a:t>vztah k učivu </a:t>
            </a:r>
            <a:r>
              <a:rPr lang="cs-CZ" dirty="0" smtClean="0"/>
              <a:t>a zejména k výukovým cílům, k jejichž dosažení má učební pomůcka napomoci.</a:t>
            </a:r>
            <a:endParaRPr lang="cs-CZ" dirty="0"/>
          </a:p>
        </p:txBody>
      </p:sp>
    </p:spTree>
    <p:extLst>
      <p:ext uri="{BB962C8B-B14F-4D97-AF65-F5344CB8AC3E}">
        <p14:creationId xmlns:p14="http://schemas.microsoft.com/office/powerpoint/2010/main" val="312651166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 čemu slouží učební pomůcka?</a:t>
            </a:r>
            <a:endParaRPr lang="cs-CZ" dirty="0"/>
          </a:p>
        </p:txBody>
      </p:sp>
      <p:sp>
        <p:nvSpPr>
          <p:cNvPr id="3" name="Zástupný symbol pro obsah 2"/>
          <p:cNvSpPr>
            <a:spLocks noGrp="1"/>
          </p:cNvSpPr>
          <p:nvPr>
            <p:ph idx="1"/>
          </p:nvPr>
        </p:nvSpPr>
        <p:spPr/>
        <p:txBody>
          <a:bodyPr/>
          <a:lstStyle/>
          <a:p>
            <a:pPr marL="109728" indent="0">
              <a:buNone/>
            </a:pPr>
            <a:r>
              <a:rPr lang="cs-CZ" dirty="0" smtClean="0"/>
              <a:t>Učební pomůcky jsou využívány ve výuce jako: </a:t>
            </a:r>
          </a:p>
          <a:p>
            <a:r>
              <a:rPr lang="cs-CZ" dirty="0" smtClean="0"/>
              <a:t>zdroje informací, </a:t>
            </a:r>
          </a:p>
          <a:p>
            <a:r>
              <a:rPr lang="cs-CZ" dirty="0" smtClean="0"/>
              <a:t>prostředky řízení výuky, </a:t>
            </a:r>
          </a:p>
          <a:p>
            <a:r>
              <a:rPr lang="cs-CZ" dirty="0" smtClean="0"/>
              <a:t>prostředky kontroly výuky, </a:t>
            </a:r>
          </a:p>
          <a:p>
            <a:r>
              <a:rPr lang="cs-CZ" dirty="0" smtClean="0"/>
              <a:t>prostředky pro rozvoj dovedností i schopností žáků, </a:t>
            </a:r>
          </a:p>
          <a:p>
            <a:r>
              <a:rPr lang="cs-CZ" dirty="0" smtClean="0"/>
              <a:t>prostředky motivační.</a:t>
            </a:r>
          </a:p>
          <a:p>
            <a:endParaRPr lang="cs-CZ" dirty="0"/>
          </a:p>
        </p:txBody>
      </p:sp>
    </p:spTree>
    <p:extLst>
      <p:ext uri="{BB962C8B-B14F-4D97-AF65-F5344CB8AC3E}">
        <p14:creationId xmlns:p14="http://schemas.microsoft.com/office/powerpoint/2010/main" val="5605958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Forma využití učební pomůcky?</a:t>
            </a:r>
            <a:endParaRPr lang="cs-CZ" dirty="0"/>
          </a:p>
        </p:txBody>
      </p:sp>
      <p:sp>
        <p:nvSpPr>
          <p:cNvPr id="3" name="Zástupný symbol pro obsah 2"/>
          <p:cNvSpPr>
            <a:spLocks noGrp="1"/>
          </p:cNvSpPr>
          <p:nvPr>
            <p:ph idx="1"/>
          </p:nvPr>
        </p:nvSpPr>
        <p:spPr/>
        <p:txBody>
          <a:bodyPr/>
          <a:lstStyle/>
          <a:p>
            <a:r>
              <a:rPr lang="cs-CZ" dirty="0" smtClean="0"/>
              <a:t>Učební pomůcky jsou nepostradatelnou skupinou pomůcek, které umožňují vykonávání různých činností </a:t>
            </a:r>
            <a:r>
              <a:rPr lang="cs-CZ" dirty="0"/>
              <a:t>ve výukovém procesu </a:t>
            </a:r>
            <a:r>
              <a:rPr lang="cs-CZ" dirty="0" smtClean="0"/>
              <a:t>:</a:t>
            </a:r>
          </a:p>
          <a:p>
            <a:r>
              <a:rPr lang="cs-CZ" dirty="0" smtClean="0"/>
              <a:t>hry, </a:t>
            </a:r>
          </a:p>
          <a:p>
            <a:r>
              <a:rPr lang="cs-CZ" dirty="0" smtClean="0"/>
              <a:t>učební činnosti, </a:t>
            </a:r>
          </a:p>
          <a:p>
            <a:r>
              <a:rPr lang="cs-CZ" dirty="0" smtClean="0"/>
              <a:t>práce a činnosti ve volném čase </a:t>
            </a:r>
            <a:endParaRPr lang="cs-CZ" dirty="0"/>
          </a:p>
        </p:txBody>
      </p:sp>
    </p:spTree>
    <p:extLst>
      <p:ext uri="{BB962C8B-B14F-4D97-AF65-F5344CB8AC3E}">
        <p14:creationId xmlns:p14="http://schemas.microsoft.com/office/powerpoint/2010/main" val="333675649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Co musí obsahovat?</a:t>
            </a:r>
            <a:endParaRPr lang="cs-CZ" dirty="0"/>
          </a:p>
        </p:txBody>
      </p:sp>
      <p:sp>
        <p:nvSpPr>
          <p:cNvPr id="3" name="Zástupný symbol pro obsah 2"/>
          <p:cNvSpPr>
            <a:spLocks noGrp="1"/>
          </p:cNvSpPr>
          <p:nvPr>
            <p:ph idx="1"/>
          </p:nvPr>
        </p:nvSpPr>
        <p:spPr/>
        <p:txBody>
          <a:bodyPr/>
          <a:lstStyle/>
          <a:p>
            <a:r>
              <a:rPr lang="cs-CZ" dirty="0" smtClean="0"/>
              <a:t>Popis a úplnou fotografickou dokumentaci učební pomůcky (je dáno povahou pomůcky),</a:t>
            </a:r>
          </a:p>
          <a:p>
            <a:r>
              <a:rPr lang="cs-CZ" dirty="0" smtClean="0"/>
              <a:t>informace, pro který studijní nebo učební obor,</a:t>
            </a:r>
          </a:p>
          <a:p>
            <a:r>
              <a:rPr lang="cs-CZ" dirty="0"/>
              <a:t>pro který </a:t>
            </a:r>
            <a:r>
              <a:rPr lang="cs-CZ" dirty="0" smtClean="0"/>
              <a:t>ročník je určena, </a:t>
            </a:r>
            <a:endParaRPr lang="cs-CZ" dirty="0"/>
          </a:p>
          <a:p>
            <a:r>
              <a:rPr lang="cs-CZ" dirty="0"/>
              <a:t>p</a:t>
            </a:r>
            <a:r>
              <a:rPr lang="cs-CZ" dirty="0" smtClean="0"/>
              <a:t>ro který tematický celek učiva je učební pomůcka určena. </a:t>
            </a:r>
            <a:endParaRPr lang="cs-CZ" b="1" dirty="0"/>
          </a:p>
        </p:txBody>
      </p:sp>
    </p:spTree>
    <p:extLst>
      <p:ext uri="{BB962C8B-B14F-4D97-AF65-F5344CB8AC3E}">
        <p14:creationId xmlns:p14="http://schemas.microsoft.com/office/powerpoint/2010/main" val="495062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Data vs.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92500" lnSpcReduction="20000"/>
          </a:bodyPr>
          <a:lstStyle/>
          <a:p>
            <a:r>
              <a:rPr lang="cs-CZ" dirty="0" smtClean="0"/>
              <a:t>Množství </a:t>
            </a:r>
            <a:r>
              <a:rPr lang="cs-CZ" b="1" dirty="0" err="1" smtClean="0"/>
              <a:t>cloudových</a:t>
            </a:r>
            <a:r>
              <a:rPr lang="cs-CZ" dirty="0" smtClean="0"/>
              <a:t> služeb je v dnešní době nabízeno pro osobní využití zdarma. Ačkoliv uživatel neplatí přímo penězi, provoz služeb není levný a poskytovatel této služby musí přijít se způsobem </a:t>
            </a:r>
            <a:r>
              <a:rPr lang="cs-CZ" dirty="0" err="1" smtClean="0"/>
              <a:t>monetarizace</a:t>
            </a:r>
            <a:r>
              <a:rPr lang="cs-CZ" dirty="0" smtClean="0"/>
              <a:t>. Kromě variant prémiových předplatných (např. více funkcí) a placených variant pro firemní a korporátní uživatele získávají poskytovatelé kontrolu nad uživatelskými daty. Je často velmi těžké službu opustit a přejít ke konkurenci, málokterý poskytovatel umožňuje přenést snadno uživatelská data jinam. Je třeba mít na paměti, že libovolná služba může být kompromitována a útočník může získat přístup k uloženým datům. Je tedy například třeba uvažovat, jaké dokumenty uchovávat v online dostupné emailové schránce, nebo na </a:t>
            </a:r>
            <a:r>
              <a:rPr lang="cs-CZ" dirty="0" err="1" smtClean="0"/>
              <a:t>cloudových</a:t>
            </a:r>
            <a:r>
              <a:rPr lang="cs-CZ" dirty="0" smtClean="0"/>
              <a:t> úložištích (např. </a:t>
            </a:r>
            <a:r>
              <a:rPr lang="cs-CZ" dirty="0" err="1" smtClean="0"/>
              <a:t>Dropbox</a:t>
            </a:r>
            <a:r>
              <a:rPr lang="cs-CZ" dirty="0" smtClean="0"/>
              <a:t>). </a:t>
            </a:r>
            <a:endParaRPr lang="cs-CZ" dirty="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Výukový cíl</a:t>
            </a:r>
            <a:endParaRPr lang="cs-CZ" dirty="0"/>
          </a:p>
        </p:txBody>
      </p:sp>
      <p:sp>
        <p:nvSpPr>
          <p:cNvPr id="3" name="Zástupný symbol pro obsah 2"/>
          <p:cNvSpPr>
            <a:spLocks noGrp="1"/>
          </p:cNvSpPr>
          <p:nvPr>
            <p:ph idx="1"/>
          </p:nvPr>
        </p:nvSpPr>
        <p:spPr/>
        <p:txBody>
          <a:bodyPr/>
          <a:lstStyle/>
          <a:p>
            <a:r>
              <a:rPr lang="cs-CZ" dirty="0" smtClean="0"/>
              <a:t>Dále musí být uveden </a:t>
            </a:r>
            <a:r>
              <a:rPr lang="cs-CZ" b="1" dirty="0" smtClean="0"/>
              <a:t>výukový cíl</a:t>
            </a:r>
            <a:r>
              <a:rPr lang="cs-CZ" dirty="0" smtClean="0"/>
              <a:t>, k jehož dosažení je pomůcka vytvořena, </a:t>
            </a:r>
          </a:p>
          <a:p>
            <a:r>
              <a:rPr lang="cs-CZ" dirty="0" smtClean="0"/>
              <a:t>navrhovaná výuková metoda a </a:t>
            </a:r>
          </a:p>
          <a:p>
            <a:r>
              <a:rPr lang="cs-CZ" dirty="0" smtClean="0"/>
              <a:t>předpokládaný nebo ověřený výsledek výuky s nově vytvořenou učební pomůckou. </a:t>
            </a:r>
            <a:endParaRPr lang="cs-CZ" dirty="0"/>
          </a:p>
        </p:txBody>
      </p:sp>
    </p:spTree>
    <p:extLst>
      <p:ext uri="{BB962C8B-B14F-4D97-AF65-F5344CB8AC3E}">
        <p14:creationId xmlns:p14="http://schemas.microsoft.com/office/powerpoint/2010/main" val="9662767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Zadání seminární práce</a:t>
            </a:r>
            <a:endParaRPr lang="cs-CZ" dirty="0"/>
          </a:p>
        </p:txBody>
      </p:sp>
      <p:sp>
        <p:nvSpPr>
          <p:cNvPr id="3" name="Zástupný symbol pro obsah 2"/>
          <p:cNvSpPr>
            <a:spLocks noGrp="1"/>
          </p:cNvSpPr>
          <p:nvPr>
            <p:ph idx="1"/>
          </p:nvPr>
        </p:nvSpPr>
        <p:spPr/>
        <p:txBody>
          <a:bodyPr>
            <a:normAutofit/>
          </a:bodyPr>
          <a:lstStyle/>
          <a:p>
            <a:r>
              <a:rPr lang="cs-CZ" dirty="0" smtClean="0"/>
              <a:t>Vytvořte učební pomůcku v programu </a:t>
            </a:r>
            <a:r>
              <a:rPr lang="cs-CZ" b="1" dirty="0" err="1" smtClean="0">
                <a:solidFill>
                  <a:srgbClr val="FF0000"/>
                </a:solidFill>
              </a:rPr>
              <a:t>powerpoint</a:t>
            </a:r>
            <a:r>
              <a:rPr lang="cs-CZ" dirty="0" smtClean="0"/>
              <a:t> v rozsahu </a:t>
            </a:r>
            <a:r>
              <a:rPr lang="cs-CZ" b="1" dirty="0" smtClean="0">
                <a:solidFill>
                  <a:srgbClr val="92D050"/>
                </a:solidFill>
              </a:rPr>
              <a:t>minimálně 12 </a:t>
            </a:r>
            <a:r>
              <a:rPr lang="cs-CZ" b="1" dirty="0" err="1" smtClean="0">
                <a:solidFill>
                  <a:srgbClr val="92D050"/>
                </a:solidFill>
              </a:rPr>
              <a:t>slidů</a:t>
            </a:r>
            <a:r>
              <a:rPr lang="cs-CZ" dirty="0" smtClean="0">
                <a:solidFill>
                  <a:srgbClr val="92D050"/>
                </a:solidFill>
              </a:rPr>
              <a:t>.</a:t>
            </a:r>
          </a:p>
          <a:p>
            <a:r>
              <a:rPr lang="cs-CZ" dirty="0" smtClean="0"/>
              <a:t>Tematicky bude prezentace zaměřena na některý z předmětů 1. nebo 2. stupně ZŠ, který koresponduje s RVP.</a:t>
            </a:r>
          </a:p>
          <a:p>
            <a:r>
              <a:rPr lang="cs-CZ" dirty="0" smtClean="0"/>
              <a:t>Prezentace bude obsahovat obrázky, fotografie a text a bude uvedeno pro který ročník a předmět je tato učební pomůcka určena.</a:t>
            </a:r>
            <a:endParaRPr lang="cs-CZ" dirty="0"/>
          </a:p>
        </p:txBody>
      </p:sp>
    </p:spTree>
    <p:extLst>
      <p:ext uri="{BB962C8B-B14F-4D97-AF65-F5344CB8AC3E}">
        <p14:creationId xmlns:p14="http://schemas.microsoft.com/office/powerpoint/2010/main" val="145403177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Forma a termín odevzdání</a:t>
            </a:r>
            <a:endParaRPr lang="cs-CZ" dirty="0"/>
          </a:p>
        </p:txBody>
      </p:sp>
      <p:sp>
        <p:nvSpPr>
          <p:cNvPr id="3" name="Zástupný symbol pro obsah 2"/>
          <p:cNvSpPr>
            <a:spLocks noGrp="1"/>
          </p:cNvSpPr>
          <p:nvPr>
            <p:ph idx="1"/>
          </p:nvPr>
        </p:nvSpPr>
        <p:spPr/>
        <p:txBody>
          <a:bodyPr/>
          <a:lstStyle/>
          <a:p>
            <a:r>
              <a:rPr lang="cs-CZ" dirty="0" smtClean="0"/>
              <a:t>Prezentace bude odevzdána elektronicky do </a:t>
            </a:r>
            <a:r>
              <a:rPr lang="cs-CZ" dirty="0" err="1" smtClean="0"/>
              <a:t>odevzdávárny</a:t>
            </a:r>
            <a:r>
              <a:rPr lang="cs-CZ" dirty="0" smtClean="0"/>
              <a:t> IS jaro 2021 v IS MU</a:t>
            </a:r>
          </a:p>
          <a:p>
            <a:r>
              <a:rPr lang="cs-CZ" dirty="0" smtClean="0"/>
              <a:t>Termín odevzdání </a:t>
            </a:r>
            <a:r>
              <a:rPr lang="cs-CZ" smtClean="0"/>
              <a:t>do 30.6</a:t>
            </a:r>
            <a:r>
              <a:rPr lang="cs-CZ" dirty="0" smtClean="0"/>
              <a:t>. 2021</a:t>
            </a:r>
            <a:endParaRPr lang="cs-CZ" dirty="0"/>
          </a:p>
        </p:txBody>
      </p:sp>
    </p:spTree>
    <p:extLst>
      <p:ext uri="{BB962C8B-B14F-4D97-AF65-F5344CB8AC3E}">
        <p14:creationId xmlns:p14="http://schemas.microsoft.com/office/powerpoint/2010/main" val="1463246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Operační systémy a počítačové sítě</a:t>
            </a:r>
            <a:endParaRPr lang="cs-CZ" dirty="0"/>
          </a:p>
        </p:txBody>
      </p:sp>
    </p:spTree>
    <p:extLst>
      <p:ext uri="{BB962C8B-B14F-4D97-AF65-F5344CB8AC3E}">
        <p14:creationId xmlns:p14="http://schemas.microsoft.com/office/powerpoint/2010/main" val="30759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OS – operační systém</a:t>
            </a:r>
            <a:endParaRPr lang="cs-CZ" dirty="0"/>
          </a:p>
        </p:txBody>
      </p:sp>
      <p:sp>
        <p:nvSpPr>
          <p:cNvPr id="3" name="Zástupný symbol pro obsah 2"/>
          <p:cNvSpPr>
            <a:spLocks noGrp="1"/>
          </p:cNvSpPr>
          <p:nvPr>
            <p:ph idx="1"/>
          </p:nvPr>
        </p:nvSpPr>
        <p:spPr>
          <a:xfrm>
            <a:off x="457200" y="1700808"/>
            <a:ext cx="4762872" cy="4873728"/>
          </a:xfrm>
        </p:spPr>
        <p:txBody>
          <a:bodyPr/>
          <a:lstStyle/>
          <a:p>
            <a:r>
              <a:rPr lang="cs-CZ" dirty="0" smtClean="0"/>
              <a:t>Základní programové vybavení počítače</a:t>
            </a:r>
          </a:p>
          <a:p>
            <a:r>
              <a:rPr lang="cs-CZ" dirty="0" smtClean="0"/>
              <a:t>Poskytuje:</a:t>
            </a:r>
          </a:p>
          <a:p>
            <a:pPr lvl="1"/>
            <a:r>
              <a:rPr lang="cs-CZ" dirty="0" smtClean="0"/>
              <a:t>Správu paměti</a:t>
            </a:r>
          </a:p>
          <a:p>
            <a:pPr lvl="1"/>
            <a:r>
              <a:rPr lang="cs-CZ" dirty="0" smtClean="0"/>
              <a:t>Správu procesů</a:t>
            </a:r>
          </a:p>
          <a:p>
            <a:pPr lvl="1"/>
            <a:r>
              <a:rPr lang="cs-CZ" dirty="0" smtClean="0"/>
              <a:t>Správu </a:t>
            </a:r>
            <a:r>
              <a:rPr lang="cs-CZ" dirty="0" err="1" smtClean="0"/>
              <a:t>hw</a:t>
            </a:r>
            <a:r>
              <a:rPr lang="cs-CZ" dirty="0" smtClean="0"/>
              <a:t> a periferií</a:t>
            </a:r>
          </a:p>
          <a:p>
            <a:pPr lvl="1"/>
            <a:r>
              <a:rPr lang="cs-CZ" dirty="0" smtClean="0"/>
              <a:t>Správu souborů</a:t>
            </a:r>
          </a:p>
          <a:p>
            <a:pPr lvl="1"/>
            <a:r>
              <a:rPr lang="cs-CZ" dirty="0" smtClean="0"/>
              <a:t>Správu uživatelů a oprávnění</a:t>
            </a:r>
          </a:p>
          <a:p>
            <a:pPr lvl="1"/>
            <a:r>
              <a:rPr lang="cs-CZ" dirty="0" smtClean="0"/>
              <a:t>UI</a:t>
            </a:r>
          </a:p>
          <a:p>
            <a:pPr lvl="1"/>
            <a:r>
              <a:rPr lang="cs-CZ" dirty="0" smtClean="0"/>
              <a:t>…</a:t>
            </a:r>
          </a:p>
          <a:p>
            <a:pPr>
              <a:buNone/>
            </a:pPr>
            <a:endParaRPr lang="cs-CZ" dirty="0"/>
          </a:p>
        </p:txBody>
      </p:sp>
      <p:pic>
        <p:nvPicPr>
          <p:cNvPr id="24578" name="Picture 2" descr="http://frakira.fi.muni.cz/%7Eizaak/PBIT/Opera%C4%8Dn%C3%AD_syst%C3%A9my/pasted_image004.png"/>
          <p:cNvPicPr>
            <a:picLocks noChangeAspect="1" noChangeArrowheads="1"/>
          </p:cNvPicPr>
          <p:nvPr/>
        </p:nvPicPr>
        <p:blipFill>
          <a:blip r:embed="rId2" cstate="print"/>
          <a:srcRect/>
          <a:stretch>
            <a:fillRect/>
          </a:stretch>
        </p:blipFill>
        <p:spPr bwMode="auto">
          <a:xfrm>
            <a:off x="5364088" y="1916832"/>
            <a:ext cx="3262114" cy="3816424"/>
          </a:xfrm>
          <a:prstGeom prst="rect">
            <a:avLst/>
          </a:prstGeom>
          <a:noFill/>
        </p:spPr>
      </p:pic>
    </p:spTree>
    <p:extLst>
      <p:ext uri="{BB962C8B-B14F-4D97-AF65-F5344CB8AC3E}">
        <p14:creationId xmlns:p14="http://schemas.microsoft.com/office/powerpoint/2010/main" val="856991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Proces</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Je realizace programu (průchod sledem instrukcí)</a:t>
            </a:r>
          </a:p>
          <a:p>
            <a:r>
              <a:rPr lang="cs-CZ" dirty="0" smtClean="0"/>
              <a:t>Při spuštění je uložen v OP</a:t>
            </a:r>
          </a:p>
          <a:p>
            <a:r>
              <a:rPr lang="cs-CZ" dirty="0" smtClean="0"/>
              <a:t>OS vytváří při spuštění programu proces a procesy spravuje (</a:t>
            </a:r>
            <a:r>
              <a:rPr lang="cs-CZ" dirty="0" err="1" smtClean="0"/>
              <a:t>task</a:t>
            </a:r>
            <a:r>
              <a:rPr lang="cs-CZ" dirty="0" smtClean="0"/>
              <a:t> </a:t>
            </a:r>
            <a:r>
              <a:rPr lang="cs-CZ" dirty="0" err="1" smtClean="0"/>
              <a:t>manager</a:t>
            </a:r>
            <a:r>
              <a:rPr lang="cs-CZ" dirty="0" smtClean="0"/>
              <a:t>)</a:t>
            </a:r>
          </a:p>
          <a:p>
            <a:r>
              <a:rPr lang="cs-CZ" dirty="0" smtClean="0"/>
              <a:t>OS přepíná procesy a realizuje tak spuštění více programů „současně“ - </a:t>
            </a:r>
            <a:r>
              <a:rPr lang="cs-CZ" b="1" dirty="0" smtClean="0"/>
              <a:t>multitasking</a:t>
            </a:r>
          </a:p>
          <a:p>
            <a:endParaRPr lang="cs-CZ" dirty="0"/>
          </a:p>
        </p:txBody>
      </p:sp>
    </p:spTree>
    <p:extLst>
      <p:ext uri="{BB962C8B-B14F-4D97-AF65-F5344CB8AC3E}">
        <p14:creationId xmlns:p14="http://schemas.microsoft.com/office/powerpoint/2010/main" val="857511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ctuning.tyden.cz/ilustrace3/zombux/vista_memory/win-memory.jpg"/>
          <p:cNvPicPr>
            <a:picLocks noChangeAspect="1" noChangeArrowheads="1"/>
          </p:cNvPicPr>
          <p:nvPr/>
        </p:nvPicPr>
        <p:blipFill>
          <a:blip r:embed="rId2" cstate="print"/>
          <a:srcRect/>
          <a:stretch>
            <a:fillRect/>
          </a:stretch>
        </p:blipFill>
        <p:spPr bwMode="auto">
          <a:xfrm>
            <a:off x="4139952" y="3933056"/>
            <a:ext cx="4743450" cy="2762251"/>
          </a:xfrm>
          <a:prstGeom prst="rect">
            <a:avLst/>
          </a:prstGeom>
          <a:noFill/>
        </p:spPr>
      </p:pic>
      <p:sp>
        <p:nvSpPr>
          <p:cNvPr id="2" name="Nadpis 1"/>
          <p:cNvSpPr>
            <a:spLocks noGrp="1"/>
          </p:cNvSpPr>
          <p:nvPr>
            <p:ph type="title"/>
          </p:nvPr>
        </p:nvSpPr>
        <p:spPr>
          <a:xfrm>
            <a:off x="395536" y="548680"/>
            <a:ext cx="8229600" cy="1066800"/>
          </a:xfrm>
        </p:spPr>
        <p:txBody>
          <a:bodyPr/>
          <a:lstStyle/>
          <a:p>
            <a:r>
              <a:rPr lang="cs-CZ" dirty="0" smtClean="0"/>
              <a:t>Paměť</a:t>
            </a:r>
            <a:endParaRPr lang="cs-CZ" dirty="0"/>
          </a:p>
        </p:txBody>
      </p:sp>
      <p:sp>
        <p:nvSpPr>
          <p:cNvPr id="3" name="Zástupný symbol pro obsah 2"/>
          <p:cNvSpPr>
            <a:spLocks noGrp="1"/>
          </p:cNvSpPr>
          <p:nvPr>
            <p:ph idx="1"/>
          </p:nvPr>
        </p:nvSpPr>
        <p:spPr>
          <a:xfrm>
            <a:off x="457200" y="1484784"/>
            <a:ext cx="8229600" cy="2880320"/>
          </a:xfrm>
        </p:spPr>
        <p:txBody>
          <a:bodyPr>
            <a:normAutofit fontScale="92500" lnSpcReduction="20000"/>
          </a:bodyPr>
          <a:lstStyle/>
          <a:p>
            <a:r>
              <a:rPr lang="cs-CZ" dirty="0" smtClean="0"/>
              <a:t>OS realizuje přidělování fyzické OP (RAM)</a:t>
            </a:r>
          </a:p>
          <a:p>
            <a:r>
              <a:rPr lang="cs-CZ" dirty="0" smtClean="0"/>
              <a:t>Přímou fyzickou paměť OS mapuje na logickou – </a:t>
            </a:r>
            <a:r>
              <a:rPr lang="cs-CZ" b="1" dirty="0" smtClean="0"/>
              <a:t>virtuální</a:t>
            </a:r>
            <a:r>
              <a:rPr lang="cs-CZ" dirty="0" smtClean="0"/>
              <a:t> paměť a tu přiděluje procesům</a:t>
            </a:r>
          </a:p>
          <a:p>
            <a:pPr lvl="1"/>
            <a:r>
              <a:rPr lang="cs-CZ" dirty="0" smtClean="0"/>
              <a:t>Souvislé bloky pro procesy a fragmentace do fyzické</a:t>
            </a:r>
          </a:p>
          <a:p>
            <a:pPr lvl="1"/>
            <a:r>
              <a:rPr lang="cs-CZ" dirty="0" smtClean="0"/>
              <a:t>Více virtuální než je fyzické s využitím odkládání na pevný disk</a:t>
            </a:r>
          </a:p>
          <a:p>
            <a:pPr lvl="1"/>
            <a:r>
              <a:rPr lang="cs-CZ" dirty="0" smtClean="0"/>
              <a:t>Oddělení paměťového prostoru mezi procesy (jednoduchost a bezpečnost)</a:t>
            </a:r>
          </a:p>
          <a:p>
            <a:pPr>
              <a:buNone/>
            </a:pPr>
            <a:endParaRPr lang="cs-CZ" dirty="0"/>
          </a:p>
        </p:txBody>
      </p:sp>
      <p:sp>
        <p:nvSpPr>
          <p:cNvPr id="5" name="TextovéPole 4"/>
          <p:cNvSpPr txBox="1"/>
          <p:nvPr/>
        </p:nvSpPr>
        <p:spPr>
          <a:xfrm>
            <a:off x="1115616" y="6237312"/>
            <a:ext cx="3672408" cy="400110"/>
          </a:xfrm>
          <a:prstGeom prst="rect">
            <a:avLst/>
          </a:prstGeom>
          <a:noFill/>
        </p:spPr>
        <p:txBody>
          <a:bodyPr wrap="square" rtlCol="0">
            <a:spAutoFit/>
          </a:bodyPr>
          <a:lstStyle/>
          <a:p>
            <a:r>
              <a:rPr lang="cs-CZ" sz="1000" dirty="0" smtClean="0"/>
              <a:t>http://pctuning.tyden.cz/ilustrace3/zombux/vista_memory/win-memory.jpg</a:t>
            </a:r>
            <a:endParaRPr lang="cs-CZ" sz="1000" dirty="0"/>
          </a:p>
        </p:txBody>
      </p:sp>
    </p:spTree>
    <p:extLst>
      <p:ext uri="{BB962C8B-B14F-4D97-AF65-F5344CB8AC3E}">
        <p14:creationId xmlns:p14="http://schemas.microsoft.com/office/powerpoint/2010/main" val="488342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Periferie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Z pohledu OS vše mimo hlavní komponenty (P, OP, MB)</a:t>
            </a:r>
          </a:p>
          <a:p>
            <a:r>
              <a:rPr lang="cs-CZ" dirty="0" smtClean="0"/>
              <a:t>OS komunikuje prostřednictvím ovladačů a pracuje s periferiemi</a:t>
            </a:r>
          </a:p>
          <a:p>
            <a:r>
              <a:rPr lang="cs-CZ" dirty="0" smtClean="0"/>
              <a:t>Vyřizuje žádosti od periferií a od aplikací – řadí požadavky</a:t>
            </a:r>
          </a:p>
          <a:p>
            <a:endParaRPr lang="cs-CZ" dirty="0" smtClean="0"/>
          </a:p>
          <a:p>
            <a:r>
              <a:rPr lang="cs-CZ" dirty="0" smtClean="0"/>
              <a:t>BSOD</a:t>
            </a:r>
          </a:p>
          <a:p>
            <a:endParaRPr lang="cs-CZ" dirty="0" smtClean="0"/>
          </a:p>
          <a:p>
            <a:endParaRPr lang="cs-CZ" dirty="0"/>
          </a:p>
        </p:txBody>
      </p:sp>
      <p:pic>
        <p:nvPicPr>
          <p:cNvPr id="41986" name="Picture 2" descr="http://frakira.fi.muni.cz/%7Eizaak/PBIT/Opera%C4%8Dn%C3%AD_syst%C3%A9my/pasted_image.png"/>
          <p:cNvPicPr>
            <a:picLocks noChangeAspect="1" noChangeArrowheads="1"/>
          </p:cNvPicPr>
          <p:nvPr/>
        </p:nvPicPr>
        <p:blipFill>
          <a:blip r:embed="rId2" cstate="print"/>
          <a:srcRect/>
          <a:stretch>
            <a:fillRect/>
          </a:stretch>
        </p:blipFill>
        <p:spPr bwMode="auto">
          <a:xfrm>
            <a:off x="4067944" y="3933056"/>
            <a:ext cx="3528392" cy="2640604"/>
          </a:xfrm>
          <a:prstGeom prst="rect">
            <a:avLst/>
          </a:prstGeom>
          <a:noFill/>
        </p:spPr>
      </p:pic>
    </p:spTree>
    <p:extLst>
      <p:ext uri="{BB962C8B-B14F-4D97-AF65-F5344CB8AC3E}">
        <p14:creationId xmlns:p14="http://schemas.microsoft.com/office/powerpoint/2010/main" val="3452670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Informační společnost</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Uživatelské rozhraní </a:t>
            </a:r>
            <a:endParaRPr lang="cs-CZ" dirty="0"/>
          </a:p>
        </p:txBody>
      </p:sp>
      <p:pic>
        <p:nvPicPr>
          <p:cNvPr id="43010" name="Picture 2" descr="http://i1-news.softpedia-static.com/images/news2/Windows-8-Is-a-Monster-that-Terrorizes-Workers-Design-Expert-2.jpg?1353335086"/>
          <p:cNvPicPr>
            <a:picLocks noChangeAspect="1" noChangeArrowheads="1"/>
          </p:cNvPicPr>
          <p:nvPr/>
        </p:nvPicPr>
        <p:blipFill>
          <a:blip r:embed="rId2" cstate="print"/>
          <a:srcRect/>
          <a:stretch>
            <a:fillRect/>
          </a:stretch>
        </p:blipFill>
        <p:spPr bwMode="auto">
          <a:xfrm>
            <a:off x="4386990" y="1484785"/>
            <a:ext cx="4361473" cy="2304255"/>
          </a:xfrm>
          <a:prstGeom prst="rect">
            <a:avLst/>
          </a:prstGeom>
          <a:noFill/>
        </p:spPr>
      </p:pic>
      <p:sp>
        <p:nvSpPr>
          <p:cNvPr id="5" name="TextovéPole 4"/>
          <p:cNvSpPr txBox="1"/>
          <p:nvPr/>
        </p:nvSpPr>
        <p:spPr>
          <a:xfrm>
            <a:off x="4572000" y="3861048"/>
            <a:ext cx="4320480" cy="400110"/>
          </a:xfrm>
          <a:prstGeom prst="rect">
            <a:avLst/>
          </a:prstGeom>
          <a:noFill/>
        </p:spPr>
        <p:txBody>
          <a:bodyPr wrap="square" rtlCol="0">
            <a:spAutoFit/>
          </a:bodyPr>
          <a:lstStyle/>
          <a:p>
            <a:r>
              <a:rPr lang="cs-CZ" sz="1000" dirty="0" smtClean="0"/>
              <a:t>http://i1-</a:t>
            </a:r>
            <a:r>
              <a:rPr lang="cs-CZ" sz="1000" dirty="0" err="1" smtClean="0"/>
              <a:t>news.softpedia</a:t>
            </a:r>
            <a:r>
              <a:rPr lang="cs-CZ" sz="1000" dirty="0" smtClean="0"/>
              <a:t>-static.</a:t>
            </a:r>
            <a:r>
              <a:rPr lang="cs-CZ" sz="1000" dirty="0" err="1" smtClean="0"/>
              <a:t>com</a:t>
            </a:r>
            <a:r>
              <a:rPr lang="cs-CZ" sz="1000" dirty="0" smtClean="0"/>
              <a:t>/</a:t>
            </a:r>
            <a:r>
              <a:rPr lang="cs-CZ" sz="1000" dirty="0" err="1" smtClean="0"/>
              <a:t>images</a:t>
            </a:r>
            <a:r>
              <a:rPr lang="cs-CZ" sz="1000" dirty="0" smtClean="0"/>
              <a:t>/news2/</a:t>
            </a:r>
            <a:r>
              <a:rPr lang="cs-CZ" sz="1000" dirty="0" err="1" smtClean="0"/>
              <a:t>Windows</a:t>
            </a:r>
            <a:r>
              <a:rPr lang="cs-CZ" sz="1000" dirty="0" smtClean="0"/>
              <a:t>-8-</a:t>
            </a:r>
            <a:r>
              <a:rPr lang="cs-CZ" sz="1000" dirty="0" err="1" smtClean="0"/>
              <a:t>Is</a:t>
            </a:r>
            <a:r>
              <a:rPr lang="cs-CZ" sz="1000" dirty="0" smtClean="0"/>
              <a:t>-a-Monster-</a:t>
            </a:r>
            <a:r>
              <a:rPr lang="cs-CZ" sz="1000" dirty="0" err="1" smtClean="0"/>
              <a:t>that</a:t>
            </a:r>
            <a:r>
              <a:rPr lang="cs-CZ" sz="1000" dirty="0" smtClean="0"/>
              <a:t>-</a:t>
            </a:r>
            <a:r>
              <a:rPr lang="cs-CZ" sz="1000" dirty="0" err="1" smtClean="0"/>
              <a:t>Terrorizes</a:t>
            </a:r>
            <a:r>
              <a:rPr lang="cs-CZ" sz="1000" dirty="0" smtClean="0"/>
              <a:t>-</a:t>
            </a:r>
            <a:r>
              <a:rPr lang="cs-CZ" sz="1000" dirty="0" err="1" smtClean="0"/>
              <a:t>Workers</a:t>
            </a:r>
            <a:r>
              <a:rPr lang="cs-CZ" sz="1000" dirty="0" smtClean="0"/>
              <a:t>-Design-Expert-2.jpg?1353335086</a:t>
            </a:r>
            <a:endParaRPr lang="cs-CZ" sz="1000" dirty="0"/>
          </a:p>
        </p:txBody>
      </p:sp>
      <p:pic>
        <p:nvPicPr>
          <p:cNvPr id="43012" name="Picture 4" descr="http://upload.wikimedia.org/wikipedia/commons/2/29/Linux_command-line._Bash._GNOME_Terminal._screenshot.png"/>
          <p:cNvPicPr>
            <a:picLocks noChangeAspect="1" noChangeArrowheads="1"/>
          </p:cNvPicPr>
          <p:nvPr/>
        </p:nvPicPr>
        <p:blipFill>
          <a:blip r:embed="rId3" cstate="print"/>
          <a:srcRect/>
          <a:stretch>
            <a:fillRect/>
          </a:stretch>
        </p:blipFill>
        <p:spPr bwMode="auto">
          <a:xfrm>
            <a:off x="251520" y="3501008"/>
            <a:ext cx="4091947" cy="3068960"/>
          </a:xfrm>
          <a:prstGeom prst="rect">
            <a:avLst/>
          </a:prstGeom>
          <a:noFill/>
        </p:spPr>
      </p:pic>
      <p:sp>
        <p:nvSpPr>
          <p:cNvPr id="7" name="TextovéPole 6"/>
          <p:cNvSpPr txBox="1"/>
          <p:nvPr/>
        </p:nvSpPr>
        <p:spPr>
          <a:xfrm>
            <a:off x="4427984" y="6165304"/>
            <a:ext cx="4320480" cy="400110"/>
          </a:xfrm>
          <a:prstGeom prst="rect">
            <a:avLst/>
          </a:prstGeom>
          <a:noFill/>
        </p:spPr>
        <p:txBody>
          <a:bodyPr wrap="square" rtlCol="0">
            <a:spAutoFit/>
          </a:bodyPr>
          <a:lstStyle/>
          <a:p>
            <a:r>
              <a:rPr lang="cs-CZ" sz="1000" dirty="0" smtClean="0"/>
              <a:t>http://upload.wikimedia.org/wikipedia/commons/2/29/Linux_command-line._Bash._GNOME_Terminal._screenshot.png</a:t>
            </a:r>
            <a:endParaRPr lang="cs-CZ" sz="1000" dirty="0"/>
          </a:p>
        </p:txBody>
      </p:sp>
      <p:sp>
        <p:nvSpPr>
          <p:cNvPr id="8" name="TextovéPole 7"/>
          <p:cNvSpPr txBox="1"/>
          <p:nvPr/>
        </p:nvSpPr>
        <p:spPr>
          <a:xfrm>
            <a:off x="1043608" y="1844824"/>
            <a:ext cx="1584176" cy="923330"/>
          </a:xfrm>
          <a:prstGeom prst="rect">
            <a:avLst/>
          </a:prstGeom>
          <a:noFill/>
        </p:spPr>
        <p:txBody>
          <a:bodyPr wrap="square" rtlCol="0">
            <a:spAutoFit/>
          </a:bodyPr>
          <a:lstStyle/>
          <a:p>
            <a:r>
              <a:rPr lang="cs-CZ" dirty="0" smtClean="0"/>
              <a:t>GUI – grafické uživatelské rozhraní</a:t>
            </a:r>
            <a:endParaRPr lang="cs-CZ" dirty="0"/>
          </a:p>
        </p:txBody>
      </p:sp>
      <p:sp>
        <p:nvSpPr>
          <p:cNvPr id="9" name="TextovéPole 8"/>
          <p:cNvSpPr txBox="1"/>
          <p:nvPr/>
        </p:nvSpPr>
        <p:spPr>
          <a:xfrm>
            <a:off x="5436096" y="4653136"/>
            <a:ext cx="1584176" cy="646331"/>
          </a:xfrm>
          <a:prstGeom prst="rect">
            <a:avLst/>
          </a:prstGeom>
          <a:noFill/>
        </p:spPr>
        <p:txBody>
          <a:bodyPr wrap="square" rtlCol="0">
            <a:spAutoFit/>
          </a:bodyPr>
          <a:lstStyle/>
          <a:p>
            <a:r>
              <a:rPr lang="cs-CZ" dirty="0" smtClean="0"/>
              <a:t>CLI – příkazový řádek</a:t>
            </a:r>
            <a:endParaRPr lang="cs-CZ" dirty="0"/>
          </a:p>
        </p:txBody>
      </p:sp>
    </p:spTree>
    <p:extLst>
      <p:ext uri="{BB962C8B-B14F-4D97-AF65-F5344CB8AC3E}">
        <p14:creationId xmlns:p14="http://schemas.microsoft.com/office/powerpoint/2010/main" val="4293987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Systém souborů – </a:t>
            </a:r>
            <a:r>
              <a:rPr lang="cs-CZ" dirty="0" err="1" smtClean="0"/>
              <a:t>File</a:t>
            </a:r>
            <a:r>
              <a:rPr lang="cs-CZ" dirty="0" smtClean="0"/>
              <a:t> </a:t>
            </a:r>
            <a:r>
              <a:rPr lang="cs-CZ" dirty="0" err="1" smtClean="0"/>
              <a:t>system</a:t>
            </a:r>
            <a:endParaRPr lang="cs-CZ" dirty="0"/>
          </a:p>
        </p:txBody>
      </p:sp>
      <p:sp>
        <p:nvSpPr>
          <p:cNvPr id="3" name="Zástupný symbol pro obsah 2"/>
          <p:cNvSpPr>
            <a:spLocks noGrp="1"/>
          </p:cNvSpPr>
          <p:nvPr>
            <p:ph idx="1"/>
          </p:nvPr>
        </p:nvSpPr>
        <p:spPr>
          <a:xfrm>
            <a:off x="457200" y="1556792"/>
            <a:ext cx="8229600" cy="5017744"/>
          </a:xfrm>
        </p:spPr>
        <p:txBody>
          <a:bodyPr>
            <a:normAutofit lnSpcReduction="10000"/>
          </a:bodyPr>
          <a:lstStyle/>
          <a:p>
            <a:r>
              <a:rPr lang="cs-CZ" dirty="0" smtClean="0"/>
              <a:t>Soubor = abstrakce dat + </a:t>
            </a:r>
            <a:r>
              <a:rPr lang="cs-CZ" dirty="0" err="1" smtClean="0"/>
              <a:t>metadat</a:t>
            </a:r>
            <a:endParaRPr lang="cs-CZ" dirty="0" smtClean="0"/>
          </a:p>
          <a:p>
            <a:r>
              <a:rPr lang="cs-CZ" dirty="0" smtClean="0"/>
              <a:t>FS řeší primárně organizaci souborů (složky, ..) a jejich fyzické ukládání</a:t>
            </a:r>
          </a:p>
          <a:p>
            <a:r>
              <a:rPr lang="cs-CZ" dirty="0" smtClean="0"/>
              <a:t>Cesta k souboru: C:\WINDOWS\...</a:t>
            </a:r>
          </a:p>
          <a:p>
            <a:r>
              <a:rPr lang="cs-CZ" dirty="0" smtClean="0"/>
              <a:t>Běžné FS:</a:t>
            </a:r>
          </a:p>
          <a:p>
            <a:pPr lvl="1"/>
            <a:r>
              <a:rPr lang="cs-CZ" dirty="0" smtClean="0"/>
              <a:t>FAT – starý, jednoduchý, limity velikosti souboru 4 GB, další limity a nezabezpečení</a:t>
            </a:r>
          </a:p>
          <a:p>
            <a:pPr lvl="1"/>
            <a:r>
              <a:rPr lang="cs-CZ" dirty="0" smtClean="0"/>
              <a:t>NTFS – novější </a:t>
            </a:r>
            <a:r>
              <a:rPr lang="cs-CZ" dirty="0" err="1" smtClean="0"/>
              <a:t>windows</a:t>
            </a:r>
            <a:r>
              <a:rPr lang="cs-CZ" dirty="0" smtClean="0"/>
              <a:t> </a:t>
            </a:r>
            <a:r>
              <a:rPr lang="cs-CZ" dirty="0" err="1" smtClean="0"/>
              <a:t>fs</a:t>
            </a:r>
            <a:r>
              <a:rPr lang="cs-CZ" dirty="0" smtClean="0"/>
              <a:t>, větší limity, řízení přístupu k souborům – práva, </a:t>
            </a:r>
            <a:r>
              <a:rPr lang="cs-CZ" dirty="0" err="1" smtClean="0"/>
              <a:t>žurnálování</a:t>
            </a:r>
            <a:r>
              <a:rPr lang="cs-CZ" dirty="0" smtClean="0"/>
              <a:t>, podpora EFS</a:t>
            </a:r>
          </a:p>
          <a:p>
            <a:pPr lvl="1"/>
            <a:r>
              <a:rPr lang="cs-CZ" dirty="0" smtClean="0"/>
              <a:t>Ext4 – </a:t>
            </a:r>
            <a:r>
              <a:rPr lang="cs-CZ" dirty="0" err="1" smtClean="0"/>
              <a:t>linuxový</a:t>
            </a:r>
            <a:r>
              <a:rPr lang="cs-CZ" dirty="0" smtClean="0"/>
              <a:t> FS (</a:t>
            </a:r>
            <a:r>
              <a:rPr lang="cs-CZ" dirty="0" err="1" smtClean="0"/>
              <a:t>linux</a:t>
            </a:r>
            <a:r>
              <a:rPr lang="cs-CZ" dirty="0" smtClean="0"/>
              <a:t> podporuje celou řadu FS)</a:t>
            </a:r>
          </a:p>
          <a:p>
            <a:pPr>
              <a:buNone/>
            </a:pPr>
            <a:endParaRPr lang="cs-CZ" dirty="0" smtClean="0"/>
          </a:p>
          <a:p>
            <a:pPr>
              <a:buNone/>
            </a:pPr>
            <a:r>
              <a:rPr lang="cs-CZ" dirty="0" err="1" smtClean="0"/>
              <a:t>Pozn</a:t>
            </a:r>
            <a:r>
              <a:rPr lang="cs-CZ" dirty="0" smtClean="0"/>
              <a:t>: disk management a formátování disku</a:t>
            </a:r>
          </a:p>
          <a:p>
            <a:endParaRPr lang="cs-CZ" dirty="0"/>
          </a:p>
        </p:txBody>
      </p:sp>
    </p:spTree>
    <p:extLst>
      <p:ext uri="{BB962C8B-B14F-4D97-AF65-F5344CB8AC3E}">
        <p14:creationId xmlns:p14="http://schemas.microsoft.com/office/powerpoint/2010/main" val="2157260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Uživatelé a bezpečnost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OS zajišťuje správu uživatelů a jejich práva (skupiny uživatelů)</a:t>
            </a:r>
          </a:p>
          <a:p>
            <a:r>
              <a:rPr lang="cs-CZ" dirty="0" smtClean="0"/>
              <a:t>OS s FS zajišťuje přístup k souborům a složkám</a:t>
            </a:r>
          </a:p>
          <a:p>
            <a:r>
              <a:rPr lang="cs-CZ" dirty="0" smtClean="0"/>
              <a:t>Víceuživatelský OS</a:t>
            </a:r>
            <a:endParaRPr lang="cs-CZ" dirty="0"/>
          </a:p>
        </p:txBody>
      </p:sp>
    </p:spTree>
    <p:extLst>
      <p:ext uri="{BB962C8B-B14F-4D97-AF65-F5344CB8AC3E}">
        <p14:creationId xmlns:p14="http://schemas.microsoft.com/office/powerpoint/2010/main" val="271952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Správa aplikací a aktualizace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Instalace aplikací a jejich správa v OS</a:t>
            </a:r>
          </a:p>
          <a:p>
            <a:r>
              <a:rPr lang="cs-CZ" dirty="0" smtClean="0"/>
              <a:t>Centralizovaná distribuce (jedno místo ze kterého se instaluje a kterou spravuje výrobce OS) – Android, </a:t>
            </a:r>
            <a:r>
              <a:rPr lang="cs-CZ" dirty="0" err="1" smtClean="0"/>
              <a:t>iOS</a:t>
            </a:r>
            <a:r>
              <a:rPr lang="cs-CZ" dirty="0" smtClean="0"/>
              <a:t>, …</a:t>
            </a:r>
          </a:p>
          <a:p>
            <a:r>
              <a:rPr lang="cs-CZ" dirty="0" smtClean="0"/>
              <a:t>Decentralizovaná (běžně </a:t>
            </a:r>
            <a:r>
              <a:rPr lang="cs-CZ" dirty="0" err="1" smtClean="0"/>
              <a:t>windows</a:t>
            </a:r>
            <a:r>
              <a:rPr lang="cs-CZ" dirty="0" smtClean="0"/>
              <a:t>) – problémy</a:t>
            </a:r>
          </a:p>
          <a:p>
            <a:endParaRPr lang="cs-CZ" dirty="0" smtClean="0"/>
          </a:p>
          <a:p>
            <a:r>
              <a:rPr lang="cs-CZ" dirty="0" smtClean="0"/>
              <a:t>Aktualizace OS</a:t>
            </a:r>
          </a:p>
          <a:p>
            <a:r>
              <a:rPr lang="cs-CZ" dirty="0" smtClean="0"/>
              <a:t>Aktualizace software</a:t>
            </a:r>
          </a:p>
          <a:p>
            <a:endParaRPr lang="cs-CZ" dirty="0"/>
          </a:p>
        </p:txBody>
      </p:sp>
    </p:spTree>
    <p:extLst>
      <p:ext uri="{BB962C8B-B14F-4D97-AF65-F5344CB8AC3E}">
        <p14:creationId xmlns:p14="http://schemas.microsoft.com/office/powerpoint/2010/main" val="1895344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Počítačové sítě a internet</a:t>
            </a:r>
            <a:endParaRPr lang="cs-CZ" dirty="0"/>
          </a:p>
        </p:txBody>
      </p:sp>
    </p:spTree>
    <p:extLst>
      <p:ext uri="{BB962C8B-B14F-4D97-AF65-F5344CB8AC3E}">
        <p14:creationId xmlns:p14="http://schemas.microsoft.com/office/powerpoint/2010/main" val="4201336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Spojované a nespojované sítě</a:t>
            </a:r>
            <a:endParaRPr lang="cs-CZ" dirty="0"/>
          </a:p>
        </p:txBody>
      </p:sp>
      <p:sp>
        <p:nvSpPr>
          <p:cNvPr id="3" name="Zástupný symbol pro obsah 2"/>
          <p:cNvSpPr>
            <a:spLocks noGrp="1"/>
          </p:cNvSpPr>
          <p:nvPr>
            <p:ph idx="1"/>
          </p:nvPr>
        </p:nvSpPr>
        <p:spPr>
          <a:xfrm>
            <a:off x="457200" y="1556792"/>
            <a:ext cx="8229600" cy="2592288"/>
          </a:xfrm>
        </p:spPr>
        <p:txBody>
          <a:bodyPr>
            <a:normAutofit fontScale="77500" lnSpcReduction="20000"/>
          </a:bodyPr>
          <a:lstStyle/>
          <a:p>
            <a:r>
              <a:rPr lang="cs-CZ" dirty="0" smtClean="0"/>
              <a:t>Běžné datové sítě (</a:t>
            </a:r>
            <a:r>
              <a:rPr lang="cs-CZ" dirty="0" err="1" smtClean="0"/>
              <a:t>ethernet</a:t>
            </a:r>
            <a:r>
              <a:rPr lang="cs-CZ" dirty="0" smtClean="0"/>
              <a:t>, internet </a:t>
            </a:r>
            <a:r>
              <a:rPr lang="cs-CZ" dirty="0" err="1" smtClean="0"/>
              <a:t>tcp</a:t>
            </a:r>
            <a:r>
              <a:rPr lang="cs-CZ" dirty="0" smtClean="0"/>
              <a:t>/</a:t>
            </a:r>
            <a:r>
              <a:rPr lang="cs-CZ" dirty="0" err="1" smtClean="0"/>
              <a:t>ip</a:t>
            </a:r>
            <a:r>
              <a:rPr lang="cs-CZ" dirty="0" smtClean="0"/>
              <a:t>) jsou </a:t>
            </a:r>
            <a:r>
              <a:rPr lang="cs-CZ" b="1" dirty="0" smtClean="0"/>
              <a:t>nespojované</a:t>
            </a:r>
            <a:r>
              <a:rPr lang="cs-CZ" dirty="0" smtClean="0"/>
              <a:t> – není vytvořeno spojení</a:t>
            </a:r>
          </a:p>
          <a:p>
            <a:r>
              <a:rPr lang="cs-CZ" dirty="0" smtClean="0"/>
              <a:t>Data jsou rozdělena na malé části (pakety)</a:t>
            </a:r>
          </a:p>
          <a:p>
            <a:endParaRPr lang="cs-CZ" dirty="0" smtClean="0"/>
          </a:p>
          <a:p>
            <a:r>
              <a:rPr lang="cs-CZ" dirty="0" smtClean="0"/>
              <a:t>Lepší využití dostupné přenosové kapacity</a:t>
            </a:r>
          </a:p>
          <a:p>
            <a:r>
              <a:rPr lang="cs-CZ" dirty="0" smtClean="0"/>
              <a:t>Lepší odolnost vůči výpadkům</a:t>
            </a:r>
          </a:p>
          <a:p>
            <a:r>
              <a:rPr lang="cs-CZ" dirty="0" smtClean="0"/>
              <a:t>Horší garance přenosové kapacity</a:t>
            </a:r>
          </a:p>
          <a:p>
            <a:r>
              <a:rPr lang="cs-CZ" dirty="0" smtClean="0"/>
              <a:t>Složitější řízení toku dat (směrování)</a:t>
            </a:r>
            <a:endParaRPr lang="cs-CZ" dirty="0"/>
          </a:p>
        </p:txBody>
      </p:sp>
      <p:pic>
        <p:nvPicPr>
          <p:cNvPr id="47106" name="Picture 2" descr="http://frakira.fi.muni.cz/%7Eizaak/PBIT/S%C3%ADt%C4%9B_a_internet/pasted_image.png"/>
          <p:cNvPicPr>
            <a:picLocks noChangeAspect="1" noChangeArrowheads="1"/>
          </p:cNvPicPr>
          <p:nvPr/>
        </p:nvPicPr>
        <p:blipFill>
          <a:blip r:embed="rId2" cstate="print"/>
          <a:srcRect/>
          <a:stretch>
            <a:fillRect/>
          </a:stretch>
        </p:blipFill>
        <p:spPr bwMode="auto">
          <a:xfrm>
            <a:off x="899592" y="4581128"/>
            <a:ext cx="2857500" cy="1095376"/>
          </a:xfrm>
          <a:prstGeom prst="rect">
            <a:avLst/>
          </a:prstGeom>
          <a:noFill/>
        </p:spPr>
      </p:pic>
      <p:pic>
        <p:nvPicPr>
          <p:cNvPr id="47108" name="Picture 4" descr="http://frakira.fi.muni.cz/%7Eizaak/PBIT/S%C3%ADt%C4%9B_a_internet/pasted_image001.png"/>
          <p:cNvPicPr>
            <a:picLocks noChangeAspect="1" noChangeArrowheads="1"/>
          </p:cNvPicPr>
          <p:nvPr/>
        </p:nvPicPr>
        <p:blipFill>
          <a:blip r:embed="rId3" cstate="print"/>
          <a:srcRect/>
          <a:stretch>
            <a:fillRect/>
          </a:stretch>
        </p:blipFill>
        <p:spPr bwMode="auto">
          <a:xfrm>
            <a:off x="4427984" y="4293096"/>
            <a:ext cx="4128228" cy="1637532"/>
          </a:xfrm>
          <a:prstGeom prst="rect">
            <a:avLst/>
          </a:prstGeom>
          <a:noFill/>
        </p:spPr>
      </p:pic>
    </p:spTree>
    <p:extLst>
      <p:ext uri="{BB962C8B-B14F-4D97-AF65-F5344CB8AC3E}">
        <p14:creationId xmlns:p14="http://schemas.microsoft.com/office/powerpoint/2010/main" val="1817131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57200" y="1412776"/>
            <a:ext cx="8229600" cy="2880320"/>
          </a:xfrm>
        </p:spPr>
        <p:txBody>
          <a:bodyPr/>
          <a:lstStyle/>
          <a:p>
            <a:r>
              <a:rPr lang="cs-CZ" dirty="0" smtClean="0"/>
              <a:t>Definují způsob a pravidla komunikace dvou uzlů v síti </a:t>
            </a:r>
          </a:p>
          <a:p>
            <a:pPr lvl="1"/>
            <a:r>
              <a:rPr lang="cs-CZ" dirty="0" smtClean="0"/>
              <a:t>kdo, kdy, jak, s kým, jakým jazykem, v jakém pořadí, jak zabezpečeno, jak se kontrolují chyby, …</a:t>
            </a:r>
          </a:p>
          <a:p>
            <a:r>
              <a:rPr lang="cs-CZ" dirty="0" smtClean="0"/>
              <a:t>Běžné aplikační protokoly:</a:t>
            </a:r>
          </a:p>
          <a:p>
            <a:pPr lvl="1"/>
            <a:r>
              <a:rPr lang="cs-CZ" dirty="0" smtClean="0"/>
              <a:t>HTTP, HTTPS, FTP, POP3, SMTP, IMAP, …</a:t>
            </a:r>
          </a:p>
          <a:p>
            <a:pPr>
              <a:buNone/>
            </a:pPr>
            <a:endParaRPr lang="cs-CZ" dirty="0"/>
          </a:p>
        </p:txBody>
      </p:sp>
      <p:pic>
        <p:nvPicPr>
          <p:cNvPr id="49154" name="Picture 2" descr="http://frakira.fi.muni.cz/%7Eizaak/PBIT/S%C3%ADt%C4%9B_a_internet/pasted_image002.png"/>
          <p:cNvPicPr>
            <a:picLocks noChangeAspect="1" noChangeArrowheads="1"/>
          </p:cNvPicPr>
          <p:nvPr/>
        </p:nvPicPr>
        <p:blipFill>
          <a:blip r:embed="rId2" cstate="print"/>
          <a:srcRect/>
          <a:stretch>
            <a:fillRect/>
          </a:stretch>
        </p:blipFill>
        <p:spPr bwMode="auto">
          <a:xfrm>
            <a:off x="2411760" y="4221088"/>
            <a:ext cx="4459850" cy="2304256"/>
          </a:xfrm>
          <a:prstGeom prst="rect">
            <a:avLst/>
          </a:prstGeom>
          <a:noFill/>
        </p:spPr>
      </p:pic>
    </p:spTree>
    <p:extLst>
      <p:ext uri="{BB962C8B-B14F-4D97-AF65-F5344CB8AC3E}">
        <p14:creationId xmlns:p14="http://schemas.microsoft.com/office/powerpoint/2010/main" val="1234008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LAN – lokální sítě, WAN – rozlehlé sítě</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Geograficky blízké uzly </a:t>
            </a:r>
          </a:p>
          <a:p>
            <a:r>
              <a:rPr lang="cs-CZ" dirty="0" smtClean="0"/>
              <a:t>Počítače, přenosová média a propojovací prvky (</a:t>
            </a:r>
            <a:r>
              <a:rPr lang="cs-CZ" dirty="0" err="1" smtClean="0"/>
              <a:t>switch</a:t>
            </a:r>
            <a:r>
              <a:rPr lang="cs-CZ" dirty="0" smtClean="0"/>
              <a:t>, </a:t>
            </a:r>
            <a:r>
              <a:rPr lang="cs-CZ" dirty="0" err="1" smtClean="0"/>
              <a:t>bridge</a:t>
            </a:r>
            <a:r>
              <a:rPr lang="cs-CZ" dirty="0" smtClean="0"/>
              <a:t>, hub, </a:t>
            </a:r>
            <a:r>
              <a:rPr lang="cs-CZ" dirty="0" err="1" smtClean="0"/>
              <a:t>router</a:t>
            </a:r>
            <a:r>
              <a:rPr lang="cs-CZ" dirty="0" smtClean="0"/>
              <a:t>)</a:t>
            </a:r>
          </a:p>
          <a:p>
            <a:r>
              <a:rPr lang="cs-CZ" dirty="0" smtClean="0"/>
              <a:t>Různé topologie (způsoby zapojení) – hvězda, kruh, sběrnice, …</a:t>
            </a:r>
          </a:p>
          <a:p>
            <a:r>
              <a:rPr lang="cs-CZ" dirty="0" smtClean="0"/>
              <a:t>Různé technologie – nejběžněji </a:t>
            </a:r>
            <a:r>
              <a:rPr lang="cs-CZ" b="1" dirty="0" err="1" smtClean="0"/>
              <a:t>Ethernet</a:t>
            </a:r>
            <a:r>
              <a:rPr lang="cs-CZ" dirty="0" smtClean="0"/>
              <a:t> a jeho varianty</a:t>
            </a:r>
          </a:p>
          <a:p>
            <a:endParaRPr lang="cs-CZ" dirty="0" smtClean="0"/>
          </a:p>
          <a:p>
            <a:r>
              <a:rPr lang="cs-CZ" dirty="0" smtClean="0"/>
              <a:t>WAN – rozlehlé sítě, </a:t>
            </a:r>
            <a:r>
              <a:rPr lang="cs-CZ" b="1" dirty="0" smtClean="0"/>
              <a:t>Internet</a:t>
            </a:r>
            <a:r>
              <a:rPr lang="cs-CZ" dirty="0" smtClean="0"/>
              <a:t> – propojení lokálních sítí, Internet využívá TCP/IP protokolů</a:t>
            </a:r>
            <a:endParaRPr lang="cs-CZ" dirty="0"/>
          </a:p>
        </p:txBody>
      </p:sp>
    </p:spTree>
    <p:extLst>
      <p:ext uri="{BB962C8B-B14F-4D97-AF65-F5344CB8AC3E}">
        <p14:creationId xmlns:p14="http://schemas.microsoft.com/office/powerpoint/2010/main" val="881566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457200" y="1268760"/>
            <a:ext cx="5987008" cy="5305776"/>
          </a:xfrm>
        </p:spPr>
        <p:txBody>
          <a:bodyPr>
            <a:normAutofit fontScale="92500" lnSpcReduction="20000"/>
          </a:bodyPr>
          <a:lstStyle/>
          <a:p>
            <a:r>
              <a:rPr lang="cs-CZ" dirty="0" smtClean="0"/>
              <a:t>Model komunikace – 4 vrstvy podle abstrakce</a:t>
            </a:r>
          </a:p>
          <a:p>
            <a:r>
              <a:rPr lang="cs-CZ" dirty="0" smtClean="0"/>
              <a:t>Každá vrstva samostatná činnost a zajištění návaznosti na další vrstvy – jednodušší implementace</a:t>
            </a:r>
          </a:p>
          <a:p>
            <a:r>
              <a:rPr lang="cs-CZ" dirty="0" err="1" smtClean="0"/>
              <a:t>Transmission</a:t>
            </a:r>
            <a:r>
              <a:rPr lang="cs-CZ" dirty="0" smtClean="0"/>
              <a:t> </a:t>
            </a:r>
            <a:r>
              <a:rPr lang="cs-CZ" dirty="0" err="1" smtClean="0"/>
              <a:t>control</a:t>
            </a:r>
            <a:r>
              <a:rPr lang="cs-CZ" dirty="0" smtClean="0"/>
              <a:t> </a:t>
            </a:r>
            <a:r>
              <a:rPr lang="cs-CZ" dirty="0" err="1" smtClean="0"/>
              <a:t>protocol</a:t>
            </a:r>
            <a:r>
              <a:rPr lang="cs-CZ" dirty="0" smtClean="0"/>
              <a:t> / Internet </a:t>
            </a:r>
            <a:r>
              <a:rPr lang="cs-CZ" dirty="0" err="1" smtClean="0"/>
              <a:t>protocol</a:t>
            </a:r>
            <a:endParaRPr lang="cs-CZ" dirty="0" smtClean="0"/>
          </a:p>
          <a:p>
            <a:r>
              <a:rPr lang="cs-CZ" dirty="0" smtClean="0"/>
              <a:t>Vrstvy:</a:t>
            </a:r>
          </a:p>
          <a:p>
            <a:pPr lvl="1"/>
            <a:r>
              <a:rPr lang="cs-CZ" dirty="0" smtClean="0"/>
              <a:t>Aplikační (aplikace a aplikační protokoly)</a:t>
            </a:r>
          </a:p>
          <a:p>
            <a:pPr lvl="1"/>
            <a:r>
              <a:rPr lang="cs-CZ" dirty="0" smtClean="0"/>
              <a:t>Transportní (porty, spojovaný a spolehlivý přenos) – TCP</a:t>
            </a:r>
          </a:p>
          <a:p>
            <a:pPr lvl="1"/>
            <a:r>
              <a:rPr lang="cs-CZ" dirty="0" smtClean="0"/>
              <a:t>Internetová – IP –  </a:t>
            </a:r>
            <a:r>
              <a:rPr lang="cs-CZ" dirty="0" err="1" smtClean="0"/>
              <a:t>IP</a:t>
            </a:r>
            <a:r>
              <a:rPr lang="cs-CZ" dirty="0" smtClean="0"/>
              <a:t> adresace uzlů, tvorba paketů</a:t>
            </a:r>
          </a:p>
          <a:p>
            <a:pPr lvl="1"/>
            <a:r>
              <a:rPr lang="cs-CZ" dirty="0" smtClean="0"/>
              <a:t>Síťové rozhraní – adresace lokálních sítí, fyzické prostředky sítí</a:t>
            </a:r>
          </a:p>
          <a:p>
            <a:pPr lvl="1"/>
            <a:endParaRPr lang="cs-CZ" dirty="0"/>
          </a:p>
        </p:txBody>
      </p:sp>
      <p:pic>
        <p:nvPicPr>
          <p:cNvPr id="50178" name="Picture 2" descr="http://frakira.fi.muni.cz/%7Eizaak/PBIT/S%C3%ADt%C4%9B_a_internet/pasted_image004.png"/>
          <p:cNvPicPr>
            <a:picLocks noChangeAspect="1" noChangeArrowheads="1"/>
          </p:cNvPicPr>
          <p:nvPr/>
        </p:nvPicPr>
        <p:blipFill>
          <a:blip r:embed="rId2" cstate="print"/>
          <a:srcRect/>
          <a:stretch>
            <a:fillRect/>
          </a:stretch>
        </p:blipFill>
        <p:spPr bwMode="auto">
          <a:xfrm>
            <a:off x="6804248" y="1196752"/>
            <a:ext cx="1905000" cy="2657476"/>
          </a:xfrm>
          <a:prstGeom prst="rect">
            <a:avLst/>
          </a:prstGeom>
          <a:noFill/>
        </p:spPr>
      </p:pic>
    </p:spTree>
    <p:extLst>
      <p:ext uri="{BB962C8B-B14F-4D97-AF65-F5344CB8AC3E}">
        <p14:creationId xmlns:p14="http://schemas.microsoft.com/office/powerpoint/2010/main" val="4278256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268760"/>
            <a:ext cx="8229600" cy="5305776"/>
          </a:xfrm>
        </p:spPr>
        <p:txBody>
          <a:bodyPr/>
          <a:lstStyle/>
          <a:p>
            <a:r>
              <a:rPr lang="cs-CZ" dirty="0" smtClean="0"/>
              <a:t>Každý uzel v TCP/IP má svoji adresu</a:t>
            </a:r>
          </a:p>
          <a:p>
            <a:r>
              <a:rPr lang="cs-CZ" dirty="0" smtClean="0"/>
              <a:t>IPv4 – 32b adresa (např. 192.168.1.0)</a:t>
            </a:r>
          </a:p>
          <a:p>
            <a:r>
              <a:rPr lang="cs-CZ" dirty="0" smtClean="0"/>
              <a:t>Zleva hierarchická</a:t>
            </a:r>
          </a:p>
          <a:p>
            <a:r>
              <a:rPr lang="cs-CZ" dirty="0" smtClean="0"/>
              <a:t>Vyhrazené adresy pro privátní sítě (192.168.x.x, 172.16.x.x – 172.31.255.255, 10.x.x.x)</a:t>
            </a:r>
          </a:p>
          <a:p>
            <a:endParaRPr lang="cs-CZ" dirty="0" smtClean="0"/>
          </a:p>
          <a:p>
            <a:r>
              <a:rPr lang="cs-CZ" dirty="0" smtClean="0"/>
              <a:t>Přechod na IPv6 – 128b – více adres</a:t>
            </a:r>
          </a:p>
          <a:p>
            <a:pPr lvl="1"/>
            <a:r>
              <a:rPr lang="cs-CZ" dirty="0" smtClean="0"/>
              <a:t>2</a:t>
            </a:r>
            <a:r>
              <a:rPr lang="cs-CZ" baseline="30000" dirty="0" smtClean="0"/>
              <a:t>32</a:t>
            </a:r>
            <a:r>
              <a:rPr lang="cs-CZ" dirty="0" smtClean="0"/>
              <a:t> -</a:t>
            </a:r>
            <a:r>
              <a:rPr lang="en-US" dirty="0" smtClean="0"/>
              <a:t>&gt; 2</a:t>
            </a:r>
            <a:r>
              <a:rPr lang="en-US" baseline="30000" dirty="0" smtClean="0"/>
              <a:t>128</a:t>
            </a:r>
            <a:endParaRPr lang="cs-CZ" baseline="30000" dirty="0"/>
          </a:p>
        </p:txBody>
      </p:sp>
    </p:spTree>
    <p:extLst>
      <p:ext uri="{BB962C8B-B14F-4D97-AF65-F5344CB8AC3E}">
        <p14:creationId xmlns:p14="http://schemas.microsoft.com/office/powerpoint/2010/main" val="4105703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Informační společnost</a:t>
            </a:r>
            <a:endParaRPr lang="cs-CZ" dirty="0"/>
          </a:p>
        </p:txBody>
      </p:sp>
      <p:sp>
        <p:nvSpPr>
          <p:cNvPr id="3" name="Zástupný symbol pro obsah 2"/>
          <p:cNvSpPr>
            <a:spLocks noGrp="1"/>
          </p:cNvSpPr>
          <p:nvPr>
            <p:ph idx="1"/>
          </p:nvPr>
        </p:nvSpPr>
        <p:spPr>
          <a:xfrm>
            <a:off x="457200" y="1700808"/>
            <a:ext cx="8229600" cy="4873728"/>
          </a:xfrm>
        </p:spPr>
        <p:txBody>
          <a:bodyPr/>
          <a:lstStyle/>
          <a:p>
            <a:r>
              <a:rPr lang="cs-CZ" dirty="0"/>
              <a:t>V</a:t>
            </a:r>
            <a:r>
              <a:rPr lang="cs-CZ" dirty="0" smtClean="0"/>
              <a:t>ýznam sběru informací, jejich zpracování a distribuce</a:t>
            </a:r>
          </a:p>
          <a:p>
            <a:r>
              <a:rPr lang="cs-CZ" dirty="0" smtClean="0"/>
              <a:t>Šíření informací je dnes oproti době před nástupem IT velmi snadné</a:t>
            </a:r>
          </a:p>
          <a:p>
            <a:r>
              <a:rPr lang="cs-CZ" dirty="0" smtClean="0"/>
              <a:t>Cena šíření je nezávislá a zpravidla zanedbatelná vzhledem k hodnotě informace</a:t>
            </a:r>
          </a:p>
          <a:p>
            <a:r>
              <a:rPr lang="cs-CZ" dirty="0"/>
              <a:t>P</a:t>
            </a:r>
            <a:r>
              <a:rPr lang="cs-CZ" dirty="0" smtClean="0"/>
              <a:t>ojem znalosti zpracovaného souboru informací, který v přináší v nové ekonomice přidanou hodnotu</a:t>
            </a:r>
          </a:p>
          <a:p>
            <a:endParaRPr lang="cs-CZ" dirty="0"/>
          </a:p>
        </p:txBody>
      </p:sp>
      <p:sp>
        <p:nvSpPr>
          <p:cNvPr id="4" name="TextovéPole 3"/>
          <p:cNvSpPr txBox="1"/>
          <p:nvPr/>
        </p:nvSpPr>
        <p:spPr>
          <a:xfrm>
            <a:off x="5436096" y="5805264"/>
            <a:ext cx="266429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cs-CZ" dirty="0" smtClean="0"/>
              <a:t>Co to jsou informace?</a:t>
            </a: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en-US" dirty="0" smtClean="0"/>
              <a:t>Internet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en-US" dirty="0" err="1" smtClean="0"/>
              <a:t>Vznik</a:t>
            </a:r>
            <a:r>
              <a:rPr lang="en-US" dirty="0" smtClean="0"/>
              <a:t> v 60. </a:t>
            </a:r>
            <a:r>
              <a:rPr lang="en-US" dirty="0" err="1" smtClean="0"/>
              <a:t>letech</a:t>
            </a:r>
            <a:r>
              <a:rPr lang="en-US" dirty="0" smtClean="0"/>
              <a:t> </a:t>
            </a:r>
            <a:r>
              <a:rPr lang="cs-CZ" dirty="0" smtClean="0"/>
              <a:t>z ARPANET – decentralizovaný a distribuovaný systém</a:t>
            </a:r>
          </a:p>
          <a:p>
            <a:r>
              <a:rPr lang="cs-CZ" dirty="0" smtClean="0"/>
              <a:t>Data jsou přenášení mezi propojenými lokálními sítěmi poskytovateli připojení a směrovány (</a:t>
            </a:r>
            <a:r>
              <a:rPr lang="cs-CZ" dirty="0" err="1" smtClean="0"/>
              <a:t>router</a:t>
            </a:r>
            <a:r>
              <a:rPr lang="cs-CZ" dirty="0" smtClean="0"/>
              <a:t>) od odesílatele k příjemci na základě IP adres</a:t>
            </a:r>
          </a:p>
          <a:p>
            <a:endParaRPr lang="cs-CZ" dirty="0"/>
          </a:p>
        </p:txBody>
      </p:sp>
    </p:spTree>
    <p:extLst>
      <p:ext uri="{BB962C8B-B14F-4D97-AF65-F5344CB8AC3E}">
        <p14:creationId xmlns:p14="http://schemas.microsoft.com/office/powerpoint/2010/main" val="2952269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Domény - DNS</a:t>
            </a:r>
            <a:endParaRPr lang="cs-CZ" dirty="0"/>
          </a:p>
        </p:txBody>
      </p:sp>
      <p:sp>
        <p:nvSpPr>
          <p:cNvPr id="3" name="Zástupný symbol pro obsah 2"/>
          <p:cNvSpPr>
            <a:spLocks noGrp="1"/>
          </p:cNvSpPr>
          <p:nvPr>
            <p:ph idx="1"/>
          </p:nvPr>
        </p:nvSpPr>
        <p:spPr>
          <a:xfrm>
            <a:off x="457200" y="1340768"/>
            <a:ext cx="8229600" cy="2952328"/>
          </a:xfrm>
        </p:spPr>
        <p:txBody>
          <a:bodyPr/>
          <a:lstStyle/>
          <a:p>
            <a:r>
              <a:rPr lang="cs-CZ" dirty="0" smtClean="0"/>
              <a:t>Jmenná služba adres – převod mezi IP a doménovou adresou (DNS)</a:t>
            </a:r>
          </a:p>
          <a:p>
            <a:r>
              <a:rPr lang="cs-CZ" dirty="0" smtClean="0"/>
              <a:t>Hierarchický prostor adres</a:t>
            </a:r>
          </a:p>
          <a:p>
            <a:pPr lvl="1"/>
            <a:r>
              <a:rPr lang="cs-CZ" dirty="0" smtClean="0"/>
              <a:t>Např.: </a:t>
            </a:r>
            <a:r>
              <a:rPr lang="cs-CZ" dirty="0" err="1" smtClean="0"/>
              <a:t>wrack.ped.muni.cz</a:t>
            </a:r>
            <a:endParaRPr lang="cs-CZ" dirty="0" smtClean="0"/>
          </a:p>
          <a:p>
            <a:r>
              <a:rPr lang="cs-CZ" dirty="0" smtClean="0"/>
              <a:t>Převoditelnosti (DNS servery)</a:t>
            </a:r>
          </a:p>
          <a:p>
            <a:pPr lvl="1"/>
            <a:r>
              <a:rPr lang="cs-CZ" dirty="0" err="1" smtClean="0"/>
              <a:t>Muni.cz</a:t>
            </a:r>
            <a:r>
              <a:rPr lang="cs-CZ" dirty="0" smtClean="0"/>
              <a:t> -</a:t>
            </a:r>
            <a:r>
              <a:rPr lang="en-US" dirty="0" smtClean="0"/>
              <a:t>&gt; </a:t>
            </a:r>
            <a:r>
              <a:rPr lang="cs-CZ" dirty="0" smtClean="0"/>
              <a:t>147.251.5.231</a:t>
            </a:r>
          </a:p>
        </p:txBody>
      </p:sp>
      <p:pic>
        <p:nvPicPr>
          <p:cNvPr id="51202" name="Picture 2" descr="http://frakira.fi.muni.cz/%7Eizaak/PBIT/S%C3%ADt%C4%9B_a_internet/pasted_image005.png"/>
          <p:cNvPicPr>
            <a:picLocks noChangeAspect="1" noChangeArrowheads="1"/>
          </p:cNvPicPr>
          <p:nvPr/>
        </p:nvPicPr>
        <p:blipFill>
          <a:blip r:embed="rId2" cstate="print"/>
          <a:srcRect/>
          <a:stretch>
            <a:fillRect/>
          </a:stretch>
        </p:blipFill>
        <p:spPr bwMode="auto">
          <a:xfrm>
            <a:off x="5220072" y="1916832"/>
            <a:ext cx="3810000" cy="2371726"/>
          </a:xfrm>
          <a:prstGeom prst="rect">
            <a:avLst/>
          </a:prstGeom>
          <a:noFill/>
        </p:spPr>
      </p:pic>
      <p:pic>
        <p:nvPicPr>
          <p:cNvPr id="51204" name="Picture 4" descr="http://frakira.fi.muni.cz/%7Eizaak/PBIT/S%C3%ADt%C4%9B_a_internet/pasted_image006.png"/>
          <p:cNvPicPr>
            <a:picLocks noChangeAspect="1" noChangeArrowheads="1"/>
          </p:cNvPicPr>
          <p:nvPr/>
        </p:nvPicPr>
        <p:blipFill>
          <a:blip r:embed="rId3" cstate="print"/>
          <a:srcRect/>
          <a:stretch>
            <a:fillRect/>
          </a:stretch>
        </p:blipFill>
        <p:spPr bwMode="auto">
          <a:xfrm>
            <a:off x="0" y="4365104"/>
            <a:ext cx="5715000" cy="2200275"/>
          </a:xfrm>
          <a:prstGeom prst="rect">
            <a:avLst/>
          </a:prstGeom>
          <a:noFill/>
        </p:spPr>
      </p:pic>
      <p:sp>
        <p:nvSpPr>
          <p:cNvPr id="6" name="TextovéPole 5"/>
          <p:cNvSpPr txBox="1"/>
          <p:nvPr/>
        </p:nvSpPr>
        <p:spPr>
          <a:xfrm>
            <a:off x="5940152" y="4797152"/>
            <a:ext cx="2664296" cy="1754326"/>
          </a:xfrm>
          <a:prstGeom prst="rect">
            <a:avLst/>
          </a:prstGeom>
          <a:noFill/>
        </p:spPr>
        <p:txBody>
          <a:bodyPr wrap="square" rtlCol="0">
            <a:spAutoFit/>
          </a:bodyPr>
          <a:lstStyle/>
          <a:p>
            <a:r>
              <a:rPr lang="cs-CZ" dirty="0" smtClean="0"/>
              <a:t>Registrace domén – registrátoři – správa: </a:t>
            </a:r>
            <a:r>
              <a:rPr lang="cs-CZ" dirty="0" smtClean="0">
                <a:hlinkClick r:id="rId4"/>
              </a:rPr>
              <a:t>www.nic.</a:t>
            </a:r>
            <a:r>
              <a:rPr lang="cs-CZ" dirty="0" err="1" smtClean="0">
                <a:hlinkClick r:id="rId4"/>
              </a:rPr>
              <a:t>cz</a:t>
            </a:r>
            <a:endParaRPr lang="cs-CZ" dirty="0" smtClean="0"/>
          </a:p>
          <a:p>
            <a:endParaRPr lang="cs-CZ" dirty="0" smtClean="0"/>
          </a:p>
          <a:p>
            <a:r>
              <a:rPr lang="cs-CZ" dirty="0" smtClean="0"/>
              <a:t>Pozn. </a:t>
            </a:r>
            <a:r>
              <a:rPr lang="cs-CZ" dirty="0" err="1" smtClean="0"/>
              <a:t>webhosting</a:t>
            </a:r>
            <a:endParaRPr lang="cs-CZ" dirty="0" smtClean="0"/>
          </a:p>
          <a:p>
            <a:endParaRPr lang="cs-CZ" dirty="0"/>
          </a:p>
        </p:txBody>
      </p:sp>
    </p:spTree>
    <p:extLst>
      <p:ext uri="{BB962C8B-B14F-4D97-AF65-F5344CB8AC3E}">
        <p14:creationId xmlns:p14="http://schemas.microsoft.com/office/powerpoint/2010/main" val="451185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Služby internetu I</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www</a:t>
            </a:r>
            <a:r>
              <a:rPr lang="cs-CZ" dirty="0" smtClean="0"/>
              <a:t> – </a:t>
            </a:r>
            <a:r>
              <a:rPr lang="cs-CZ" dirty="0" err="1" smtClean="0"/>
              <a:t>world</a:t>
            </a:r>
            <a:r>
              <a:rPr lang="cs-CZ" dirty="0" smtClean="0"/>
              <a:t> </a:t>
            </a:r>
            <a:r>
              <a:rPr lang="cs-CZ" dirty="0" err="1" smtClean="0"/>
              <a:t>wide</a:t>
            </a:r>
            <a:r>
              <a:rPr lang="cs-CZ" dirty="0" smtClean="0"/>
              <a:t> web (http, </a:t>
            </a:r>
            <a:r>
              <a:rPr lang="cs-CZ" dirty="0" err="1" smtClean="0"/>
              <a:t>https</a:t>
            </a:r>
            <a:r>
              <a:rPr lang="cs-CZ" dirty="0" smtClean="0"/>
              <a:t>, 90. léta), HTML jazyk</a:t>
            </a:r>
          </a:p>
          <a:p>
            <a:r>
              <a:rPr lang="cs-CZ" b="1" dirty="0" smtClean="0"/>
              <a:t>Email</a:t>
            </a:r>
            <a:r>
              <a:rPr lang="cs-CZ" dirty="0" smtClean="0"/>
              <a:t> – základní služba internetu, SMTP protokol, 70.léta, </a:t>
            </a:r>
            <a:r>
              <a:rPr lang="cs-CZ" dirty="0" err="1" smtClean="0"/>
              <a:t>webmail</a:t>
            </a:r>
            <a:r>
              <a:rPr lang="cs-CZ" dirty="0" smtClean="0"/>
              <a:t>, MIME rozšíření</a:t>
            </a:r>
          </a:p>
          <a:p>
            <a:r>
              <a:rPr lang="cs-CZ" b="1" dirty="0" err="1" smtClean="0"/>
              <a:t>Ebanking</a:t>
            </a:r>
            <a:r>
              <a:rPr lang="cs-CZ" dirty="0" smtClean="0"/>
              <a:t> – vícestupňové zabezpečení, </a:t>
            </a:r>
            <a:r>
              <a:rPr lang="cs-CZ" dirty="0" err="1" smtClean="0"/>
              <a:t>https</a:t>
            </a:r>
            <a:r>
              <a:rPr lang="cs-CZ" dirty="0" smtClean="0"/>
              <a:t>.  (+ další zprostředkovatelské služby – např. </a:t>
            </a:r>
            <a:r>
              <a:rPr lang="cs-CZ" dirty="0" err="1" smtClean="0"/>
              <a:t>PayPal</a:t>
            </a:r>
            <a:r>
              <a:rPr lang="cs-CZ" dirty="0" smtClean="0"/>
              <a:t>)</a:t>
            </a:r>
          </a:p>
          <a:p>
            <a:r>
              <a:rPr lang="cs-CZ" b="1" dirty="0" err="1" smtClean="0"/>
              <a:t>Cloud</a:t>
            </a:r>
            <a:r>
              <a:rPr lang="cs-CZ" dirty="0" smtClean="0"/>
              <a:t> – služby online, přístup k datům i aplikacím odkudkoliv. Např. </a:t>
            </a:r>
            <a:r>
              <a:rPr lang="cs-CZ" dirty="0" err="1" smtClean="0"/>
              <a:t>webmail</a:t>
            </a:r>
            <a:r>
              <a:rPr lang="cs-CZ" dirty="0" smtClean="0"/>
              <a:t>, </a:t>
            </a:r>
            <a:r>
              <a:rPr lang="cs-CZ" dirty="0" err="1" smtClean="0"/>
              <a:t>ms</a:t>
            </a:r>
            <a:r>
              <a:rPr lang="cs-CZ" dirty="0" smtClean="0"/>
              <a:t> office 365, …</a:t>
            </a:r>
          </a:p>
          <a:p>
            <a:r>
              <a:rPr lang="cs-CZ" b="1" dirty="0" smtClean="0"/>
              <a:t>Hlas</a:t>
            </a:r>
            <a:r>
              <a:rPr lang="cs-CZ" dirty="0" smtClean="0"/>
              <a:t> – nutnost zajištění malého zpoždění a kolísání rychlosti – problém nespojované sítě, </a:t>
            </a:r>
            <a:r>
              <a:rPr lang="cs-CZ" dirty="0" err="1" smtClean="0"/>
              <a:t>QoS</a:t>
            </a:r>
            <a:r>
              <a:rPr lang="cs-CZ" dirty="0" smtClean="0"/>
              <a:t> pro upřednostňování hlasových dat, </a:t>
            </a:r>
            <a:r>
              <a:rPr lang="cs-CZ" dirty="0" err="1" smtClean="0"/>
              <a:t>VoIP</a:t>
            </a:r>
            <a:r>
              <a:rPr lang="cs-CZ" dirty="0" smtClean="0"/>
              <a:t>, </a:t>
            </a:r>
            <a:r>
              <a:rPr lang="cs-CZ" dirty="0" err="1" smtClean="0"/>
              <a:t>Skype</a:t>
            </a:r>
            <a:r>
              <a:rPr lang="cs-CZ" dirty="0" smtClean="0"/>
              <a:t>, …</a:t>
            </a:r>
          </a:p>
          <a:p>
            <a:endParaRPr lang="cs-CZ" dirty="0"/>
          </a:p>
        </p:txBody>
      </p:sp>
    </p:spTree>
    <p:extLst>
      <p:ext uri="{BB962C8B-B14F-4D97-AF65-F5344CB8AC3E}">
        <p14:creationId xmlns:p14="http://schemas.microsoft.com/office/powerpoint/2010/main" val="935476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1066800"/>
          </a:xfrm>
        </p:spPr>
        <p:txBody>
          <a:bodyPr/>
          <a:lstStyle/>
          <a:p>
            <a:r>
              <a:rPr lang="cs-CZ" dirty="0" smtClean="0"/>
              <a:t>Služby internetu II</a:t>
            </a:r>
            <a:endParaRPr lang="cs-CZ" dirty="0"/>
          </a:p>
        </p:txBody>
      </p:sp>
      <p:sp>
        <p:nvSpPr>
          <p:cNvPr id="3" name="Zástupný symbol pro obsah 2"/>
          <p:cNvSpPr>
            <a:spLocks noGrp="1"/>
          </p:cNvSpPr>
          <p:nvPr>
            <p:ph idx="1"/>
          </p:nvPr>
        </p:nvSpPr>
        <p:spPr>
          <a:xfrm>
            <a:off x="457200" y="1484784"/>
            <a:ext cx="8229600" cy="2016224"/>
          </a:xfrm>
        </p:spPr>
        <p:txBody>
          <a:bodyPr/>
          <a:lstStyle/>
          <a:p>
            <a:r>
              <a:rPr lang="cs-CZ" b="1" dirty="0" smtClean="0"/>
              <a:t>FTP</a:t>
            </a:r>
            <a:r>
              <a:rPr lang="cs-CZ" dirty="0" smtClean="0"/>
              <a:t> – přenos souborů, nezabezpečený, </a:t>
            </a:r>
            <a:r>
              <a:rPr lang="cs-CZ" dirty="0" err="1" smtClean="0"/>
              <a:t>ftps</a:t>
            </a:r>
            <a:endParaRPr lang="cs-CZ" dirty="0" smtClean="0"/>
          </a:p>
          <a:p>
            <a:r>
              <a:rPr lang="cs-CZ" b="1" dirty="0" smtClean="0"/>
              <a:t>Peer to peer – </a:t>
            </a:r>
            <a:r>
              <a:rPr lang="cs-CZ" dirty="0" smtClean="0"/>
              <a:t>decentralizované služby (klasické služby jsou </a:t>
            </a:r>
            <a:r>
              <a:rPr lang="cs-CZ" i="1" dirty="0" smtClean="0"/>
              <a:t>klient-server</a:t>
            </a:r>
            <a:r>
              <a:rPr lang="cs-CZ" dirty="0" smtClean="0"/>
              <a:t>). Distribuovaná data, absence centrálního serveru, např. </a:t>
            </a:r>
            <a:r>
              <a:rPr lang="cs-CZ" dirty="0" err="1" smtClean="0"/>
              <a:t>torrent</a:t>
            </a:r>
            <a:r>
              <a:rPr lang="cs-CZ" dirty="0" smtClean="0"/>
              <a:t>, </a:t>
            </a:r>
            <a:r>
              <a:rPr lang="cs-CZ" dirty="0" err="1" smtClean="0"/>
              <a:t>skype</a:t>
            </a:r>
            <a:r>
              <a:rPr lang="cs-CZ" dirty="0" smtClean="0"/>
              <a:t>, …</a:t>
            </a:r>
            <a:endParaRPr lang="cs-CZ" b="1" i="1" dirty="0"/>
          </a:p>
        </p:txBody>
      </p:sp>
      <p:pic>
        <p:nvPicPr>
          <p:cNvPr id="55298" name="Picture 2" descr="http://frakira.fi.muni.cz/%7Eizaak/PBIT/S%C3%ADt%C4%9B_a_internet/pasted_image009.png"/>
          <p:cNvPicPr>
            <a:picLocks noChangeAspect="1" noChangeArrowheads="1"/>
          </p:cNvPicPr>
          <p:nvPr/>
        </p:nvPicPr>
        <p:blipFill>
          <a:blip r:embed="rId2" cstate="print"/>
          <a:srcRect/>
          <a:stretch>
            <a:fillRect/>
          </a:stretch>
        </p:blipFill>
        <p:spPr bwMode="auto">
          <a:xfrm>
            <a:off x="1331640" y="4365104"/>
            <a:ext cx="6410468" cy="1800200"/>
          </a:xfrm>
          <a:prstGeom prst="rect">
            <a:avLst/>
          </a:prstGeom>
          <a:noFill/>
        </p:spPr>
      </p:pic>
    </p:spTree>
    <p:extLst>
      <p:ext uri="{BB962C8B-B14F-4D97-AF65-F5344CB8AC3E}">
        <p14:creationId xmlns:p14="http://schemas.microsoft.com/office/powerpoint/2010/main" val="2386560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Konfigurace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WIFI</a:t>
            </a:r>
            <a:r>
              <a:rPr lang="cs-CZ" dirty="0" smtClean="0"/>
              <a:t> - Nutnost lepšího zabezpečení oproti LAN na kabeláži – skrýt SSID, MAC filtry, šifrování, WEP, WPA, WPA2</a:t>
            </a:r>
          </a:p>
          <a:p>
            <a:r>
              <a:rPr lang="cs-CZ" b="1" dirty="0" smtClean="0"/>
              <a:t>DHCP – </a:t>
            </a:r>
            <a:r>
              <a:rPr lang="cs-CZ" dirty="0" smtClean="0"/>
              <a:t>dynamické přidělování IP serverem, snazší správa IP</a:t>
            </a:r>
            <a:endParaRPr lang="cs-CZ" b="1" dirty="0" smtClean="0"/>
          </a:p>
          <a:p>
            <a:r>
              <a:rPr lang="cs-CZ" b="1" dirty="0" smtClean="0"/>
              <a:t>VPN</a:t>
            </a:r>
            <a:r>
              <a:rPr lang="cs-CZ" dirty="0" smtClean="0"/>
              <a:t> – virtuální privátní sítě - </a:t>
            </a:r>
            <a:r>
              <a:rPr lang="cs-CZ" dirty="0" smtClean="0">
                <a:hlinkClick r:id="rId2" tooltip="http://vpn.muni.cz"/>
              </a:rPr>
              <a:t>http://vpn.muni.cz</a:t>
            </a:r>
            <a:r>
              <a:rPr lang="cs-CZ" dirty="0" smtClean="0"/>
              <a:t> </a:t>
            </a:r>
          </a:p>
          <a:p>
            <a:r>
              <a:rPr lang="cs-CZ" b="1" dirty="0" err="1" smtClean="0"/>
              <a:t>Eduroam</a:t>
            </a:r>
            <a:r>
              <a:rPr lang="cs-CZ" dirty="0" smtClean="0"/>
              <a:t> - </a:t>
            </a:r>
            <a:r>
              <a:rPr lang="cs-CZ" dirty="0" smtClean="0">
                <a:hlinkClick r:id="rId3" tooltip="http://eduroam.muni.cz"/>
              </a:rPr>
              <a:t>http://eduroam.muni.cz</a:t>
            </a:r>
            <a:r>
              <a:rPr lang="cs-CZ" dirty="0" smtClean="0"/>
              <a:t> </a:t>
            </a:r>
          </a:p>
          <a:p>
            <a:r>
              <a:rPr lang="cs-CZ" b="1" dirty="0" smtClean="0"/>
              <a:t>Firewall</a:t>
            </a:r>
            <a:r>
              <a:rPr lang="cs-CZ" dirty="0" smtClean="0"/>
              <a:t> – </a:t>
            </a:r>
            <a:r>
              <a:rPr lang="cs-CZ" dirty="0" err="1" smtClean="0"/>
              <a:t>sw</a:t>
            </a:r>
            <a:r>
              <a:rPr lang="cs-CZ" dirty="0" smtClean="0"/>
              <a:t> (</a:t>
            </a:r>
            <a:r>
              <a:rPr lang="cs-CZ" dirty="0" err="1" smtClean="0"/>
              <a:t>hw</a:t>
            </a:r>
            <a:r>
              <a:rPr lang="cs-CZ" dirty="0" smtClean="0"/>
              <a:t>) prvek zajištující inspekci spojení, paketový filtr, IDS, …</a:t>
            </a:r>
            <a:endParaRPr lang="cs-CZ" dirty="0"/>
          </a:p>
        </p:txBody>
      </p:sp>
    </p:spTree>
    <p:extLst>
      <p:ext uri="{BB962C8B-B14F-4D97-AF65-F5344CB8AC3E}">
        <p14:creationId xmlns:p14="http://schemas.microsoft.com/office/powerpoint/2010/main" val="38779208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Sítě a internet</a:t>
            </a:r>
            <a:endParaRPr lang="cs-CZ" dirty="0"/>
          </a:p>
        </p:txBody>
      </p:sp>
    </p:spTree>
    <p:extLst>
      <p:ext uri="{BB962C8B-B14F-4D97-AF65-F5344CB8AC3E}">
        <p14:creationId xmlns:p14="http://schemas.microsoft.com/office/powerpoint/2010/main" val="3557633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Počítačová síť</a:t>
            </a:r>
            <a:endParaRPr lang="cs-CZ" dirty="0"/>
          </a:p>
        </p:txBody>
      </p:sp>
      <p:sp>
        <p:nvSpPr>
          <p:cNvPr id="3" name="Zástupný symbol pro obsah 2"/>
          <p:cNvSpPr>
            <a:spLocks noGrp="1"/>
          </p:cNvSpPr>
          <p:nvPr>
            <p:ph idx="1"/>
          </p:nvPr>
        </p:nvSpPr>
        <p:spPr/>
        <p:txBody>
          <a:bodyPr/>
          <a:lstStyle/>
          <a:p>
            <a:endParaRPr lang="cs-CZ" dirty="0" smtClean="0"/>
          </a:p>
          <a:p>
            <a:endParaRPr lang="cs-CZ" dirty="0" smtClean="0"/>
          </a:p>
          <a:p>
            <a:pPr algn="ctr">
              <a:buNone/>
            </a:pPr>
            <a:r>
              <a:rPr lang="cs-CZ" dirty="0" smtClean="0"/>
              <a:t>„Počítačová síť je vzájemné propojení dvou a více počítačů“</a:t>
            </a:r>
            <a:endParaRPr lang="cs-CZ" dirty="0"/>
          </a:p>
        </p:txBody>
      </p:sp>
      <p:pic>
        <p:nvPicPr>
          <p:cNvPr id="1026" name="Picture 2" descr="C:\Users\Karel\Desktop\sit.jpg"/>
          <p:cNvPicPr>
            <a:picLocks noChangeAspect="1" noChangeArrowheads="1"/>
          </p:cNvPicPr>
          <p:nvPr/>
        </p:nvPicPr>
        <p:blipFill>
          <a:blip r:embed="rId2" cstate="print"/>
          <a:srcRect/>
          <a:stretch>
            <a:fillRect/>
          </a:stretch>
        </p:blipFill>
        <p:spPr bwMode="auto">
          <a:xfrm>
            <a:off x="5220072" y="4075381"/>
            <a:ext cx="3786084" cy="2553700"/>
          </a:xfrm>
          <a:prstGeom prst="rect">
            <a:avLst/>
          </a:prstGeom>
          <a:noFill/>
        </p:spPr>
      </p:pic>
    </p:spTree>
    <p:extLst>
      <p:ext uri="{BB962C8B-B14F-4D97-AF65-F5344CB8AC3E}">
        <p14:creationId xmlns:p14="http://schemas.microsoft.com/office/powerpoint/2010/main" val="21194771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066800"/>
          </a:xfrm>
        </p:spPr>
        <p:txBody>
          <a:bodyPr/>
          <a:lstStyle/>
          <a:p>
            <a:r>
              <a:rPr lang="cs-CZ" dirty="0" smtClean="0"/>
              <a:t>Počítačová síť</a:t>
            </a:r>
            <a:endParaRPr lang="cs-CZ" dirty="0"/>
          </a:p>
        </p:txBody>
      </p:sp>
      <p:sp>
        <p:nvSpPr>
          <p:cNvPr id="3" name="Zástupný symbol pro obsah 2"/>
          <p:cNvSpPr>
            <a:spLocks noGrp="1"/>
          </p:cNvSpPr>
          <p:nvPr>
            <p:ph idx="1"/>
          </p:nvPr>
        </p:nvSpPr>
        <p:spPr>
          <a:xfrm>
            <a:off x="467544" y="1700808"/>
            <a:ext cx="8229600" cy="4613144"/>
          </a:xfrm>
        </p:spPr>
        <p:txBody>
          <a:bodyPr>
            <a:normAutofit fontScale="92500" lnSpcReduction="20000"/>
          </a:bodyPr>
          <a:lstStyle/>
          <a:p>
            <a:endParaRPr lang="cs-CZ" dirty="0" smtClean="0"/>
          </a:p>
          <a:p>
            <a:r>
              <a:rPr lang="cs-CZ" dirty="0" smtClean="0"/>
              <a:t>Síť je založena na splnění 2 základních podmínek: </a:t>
            </a:r>
          </a:p>
          <a:p>
            <a:endParaRPr lang="cs-CZ" dirty="0" smtClean="0"/>
          </a:p>
          <a:p>
            <a:r>
              <a:rPr lang="cs-CZ" dirty="0" smtClean="0"/>
              <a:t> 1) síťový hardware - umožňuje fyzické propojení 	počítačů: </a:t>
            </a:r>
          </a:p>
          <a:p>
            <a:pPr>
              <a:buNone/>
            </a:pPr>
            <a:r>
              <a:rPr lang="cs-CZ" dirty="0" smtClean="0"/>
              <a:t>		- kabeláž, síťová karta, aktivní síťové prvky 		(</a:t>
            </a:r>
            <a:r>
              <a:rPr lang="cs-CZ" dirty="0" err="1" smtClean="0"/>
              <a:t>switche</a:t>
            </a:r>
            <a:r>
              <a:rPr lang="cs-CZ" dirty="0" smtClean="0"/>
              <a:t>, </a:t>
            </a:r>
            <a:r>
              <a:rPr lang="cs-CZ" dirty="0" err="1" smtClean="0"/>
              <a:t>routery</a:t>
            </a:r>
            <a:r>
              <a:rPr lang="cs-CZ" dirty="0" smtClean="0"/>
              <a:t>…)</a:t>
            </a:r>
          </a:p>
          <a:p>
            <a:endParaRPr lang="cs-CZ" dirty="0" smtClean="0"/>
          </a:p>
          <a:p>
            <a:r>
              <a:rPr lang="cs-CZ" dirty="0" smtClean="0"/>
              <a:t>2) síťový software - postará se o vlastní přesuny dat    	od navázání spojení přes zabezpečení, </a:t>
            </a:r>
          </a:p>
          <a:p>
            <a:pPr>
              <a:buNone/>
            </a:pPr>
            <a:r>
              <a:rPr lang="cs-CZ" dirty="0" smtClean="0"/>
              <a:t>		kontrolu apod. Jedná se o ovladače, firmware, 	ovládací SW, aplikace apod. </a:t>
            </a:r>
          </a:p>
          <a:p>
            <a:endParaRPr lang="cs-CZ" dirty="0" smtClean="0"/>
          </a:p>
        </p:txBody>
      </p:sp>
    </p:spTree>
    <p:extLst>
      <p:ext uri="{BB962C8B-B14F-4D97-AF65-F5344CB8AC3E}">
        <p14:creationId xmlns:p14="http://schemas.microsoft.com/office/powerpoint/2010/main" val="2961163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539552" y="1484784"/>
            <a:ext cx="8229600" cy="4325112"/>
          </a:xfrm>
        </p:spPr>
        <p:txBody>
          <a:bodyPr/>
          <a:lstStyle/>
          <a:p>
            <a:r>
              <a:rPr lang="cs-CZ" dirty="0" smtClean="0"/>
              <a:t>PAN -  </a:t>
            </a:r>
            <a:r>
              <a:rPr lang="cs-CZ" dirty="0" err="1" smtClean="0"/>
              <a:t>Personal</a:t>
            </a:r>
            <a:r>
              <a:rPr lang="cs-CZ" dirty="0" smtClean="0"/>
              <a:t> Area Network</a:t>
            </a:r>
          </a:p>
          <a:p>
            <a:pPr lvl="1"/>
            <a:r>
              <a:rPr lang="cs-CZ" dirty="0" smtClean="0"/>
              <a:t>Osobní síť</a:t>
            </a:r>
          </a:p>
          <a:p>
            <a:pPr lvl="1"/>
            <a:r>
              <a:rPr lang="cs-CZ" dirty="0" smtClean="0"/>
              <a:t>Velice malá, několik metrů okolo jednotlivce</a:t>
            </a:r>
          </a:p>
          <a:p>
            <a:pPr lvl="1"/>
            <a:r>
              <a:rPr lang="cs-CZ" dirty="0" smtClean="0"/>
              <a:t>Příklad: propojení mobilu s notebookem přes </a:t>
            </a:r>
            <a:r>
              <a:rPr lang="cs-CZ" dirty="0" err="1" smtClean="0"/>
              <a:t>bluetooth</a:t>
            </a:r>
            <a:endParaRPr lang="cs-CZ" dirty="0"/>
          </a:p>
        </p:txBody>
      </p:sp>
      <p:pic>
        <p:nvPicPr>
          <p:cNvPr id="2050" name="Picture 2" descr="C:\Users\Karel\Desktop\pan.png"/>
          <p:cNvPicPr>
            <a:picLocks noChangeAspect="1" noChangeArrowheads="1"/>
          </p:cNvPicPr>
          <p:nvPr/>
        </p:nvPicPr>
        <p:blipFill>
          <a:blip r:embed="rId2" cstate="print"/>
          <a:srcRect/>
          <a:stretch>
            <a:fillRect/>
          </a:stretch>
        </p:blipFill>
        <p:spPr bwMode="auto">
          <a:xfrm>
            <a:off x="3878782" y="3356993"/>
            <a:ext cx="5020420" cy="3604404"/>
          </a:xfrm>
          <a:prstGeom prst="rect">
            <a:avLst/>
          </a:prstGeom>
          <a:noFill/>
        </p:spPr>
      </p:pic>
    </p:spTree>
    <p:extLst>
      <p:ext uri="{BB962C8B-B14F-4D97-AF65-F5344CB8AC3E}">
        <p14:creationId xmlns:p14="http://schemas.microsoft.com/office/powerpoint/2010/main" val="39196479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340768"/>
            <a:ext cx="8229600" cy="5089752"/>
          </a:xfrm>
        </p:spPr>
        <p:txBody>
          <a:bodyPr/>
          <a:lstStyle/>
          <a:p>
            <a:r>
              <a:rPr lang="cs-CZ" dirty="0" smtClean="0"/>
              <a:t>LAN – </a:t>
            </a:r>
            <a:r>
              <a:rPr lang="cs-CZ" dirty="0" err="1" smtClean="0"/>
              <a:t>Local</a:t>
            </a:r>
            <a:r>
              <a:rPr lang="cs-CZ" dirty="0" smtClean="0"/>
              <a:t> Area Network</a:t>
            </a:r>
          </a:p>
          <a:p>
            <a:pPr lvl="1"/>
            <a:r>
              <a:rPr lang="cs-CZ" dirty="0" smtClean="0"/>
              <a:t>Menší síť propojující zařízení (PC, tiskárny…) v jedné domácnosti, budově, nebo několika přilehlých budovách. </a:t>
            </a:r>
          </a:p>
          <a:p>
            <a:pPr lvl="1"/>
            <a:r>
              <a:rPr lang="cs-CZ" dirty="0" smtClean="0"/>
              <a:t>Do několik stovek metrů maximálně, nejčastěji se však setkáváme s malými LAN sítěmi v domácnostech</a:t>
            </a:r>
          </a:p>
          <a:p>
            <a:pPr lvl="1"/>
            <a:r>
              <a:rPr lang="cs-CZ" dirty="0" smtClean="0"/>
              <a:t>Nejčastěji propojeny přes </a:t>
            </a:r>
            <a:r>
              <a:rPr lang="cs-CZ" dirty="0" err="1" smtClean="0"/>
              <a:t>routery</a:t>
            </a:r>
            <a:r>
              <a:rPr lang="cs-CZ" dirty="0" smtClean="0"/>
              <a:t> a </a:t>
            </a:r>
            <a:r>
              <a:rPr lang="cs-CZ" dirty="0" err="1" smtClean="0"/>
              <a:t>switche</a:t>
            </a:r>
            <a:endParaRPr lang="cs-CZ" dirty="0"/>
          </a:p>
        </p:txBody>
      </p:sp>
      <p:pic>
        <p:nvPicPr>
          <p:cNvPr id="3074" name="Picture 2" descr="C:\Users\Karel\Desktop\lan.gif"/>
          <p:cNvPicPr>
            <a:picLocks noChangeAspect="1" noChangeArrowheads="1"/>
          </p:cNvPicPr>
          <p:nvPr/>
        </p:nvPicPr>
        <p:blipFill>
          <a:blip r:embed="rId2" cstate="print"/>
          <a:srcRect/>
          <a:stretch>
            <a:fillRect/>
          </a:stretch>
        </p:blipFill>
        <p:spPr bwMode="auto">
          <a:xfrm>
            <a:off x="6291261" y="4653137"/>
            <a:ext cx="2852739" cy="2204864"/>
          </a:xfrm>
          <a:prstGeom prst="rect">
            <a:avLst/>
          </a:prstGeom>
          <a:noFill/>
        </p:spPr>
      </p:pic>
    </p:spTree>
    <p:extLst>
      <p:ext uri="{BB962C8B-B14F-4D97-AF65-F5344CB8AC3E}">
        <p14:creationId xmlns:p14="http://schemas.microsoft.com/office/powerpoint/2010/main" val="2289125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1066800"/>
          </a:xfrm>
        </p:spPr>
        <p:txBody>
          <a:bodyPr/>
          <a:lstStyle/>
          <a:p>
            <a:r>
              <a:rPr lang="cs-CZ" dirty="0" smtClean="0"/>
              <a:t>Informace</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Něco co má pro nás informační hodnotu (na rozdíl od náhodného šumu)</a:t>
            </a:r>
          </a:p>
          <a:p>
            <a:r>
              <a:rPr lang="cs-CZ" dirty="0" smtClean="0"/>
              <a:t>Něco co je ukládáno v podobně kódovaných dat</a:t>
            </a:r>
          </a:p>
          <a:p>
            <a:r>
              <a:rPr lang="cs-CZ" dirty="0" smtClean="0"/>
              <a:t>Informace lze ukládat, vysílat, přijímat, komprimovat, šifrovat, kódovat</a:t>
            </a:r>
          </a:p>
          <a:p>
            <a:r>
              <a:rPr lang="cs-CZ" dirty="0" smtClean="0"/>
              <a:t>Na počítačích jsou v dnešní době informace ukládány v podobě 0 a 1 – binárně, digitálně, …</a:t>
            </a:r>
          </a:p>
          <a:p>
            <a:r>
              <a:rPr lang="cs-CZ" dirty="0" smtClean="0"/>
              <a:t>Velikost dat (ve kterých jsou informace) udáváme v bitech/Bytech (b, </a:t>
            </a:r>
            <a:r>
              <a:rPr lang="cs-CZ" dirty="0" err="1" smtClean="0"/>
              <a:t>B</a:t>
            </a:r>
            <a:r>
              <a:rPr lang="cs-CZ" dirty="0" smtClean="0"/>
              <a:t>) a jejich násobcích…</a:t>
            </a:r>
          </a:p>
          <a:p>
            <a:r>
              <a:rPr lang="cs-CZ" dirty="0" smtClean="0"/>
              <a:t>Měříme velikost informací i rychlost jejich přenosu</a:t>
            </a:r>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556792"/>
            <a:ext cx="8229600" cy="4325112"/>
          </a:xfrm>
        </p:spPr>
        <p:txBody>
          <a:bodyPr/>
          <a:lstStyle/>
          <a:p>
            <a:r>
              <a:rPr lang="cs-CZ" dirty="0" smtClean="0"/>
              <a:t>MAN – </a:t>
            </a:r>
            <a:r>
              <a:rPr lang="cs-CZ" dirty="0" err="1" smtClean="0"/>
              <a:t>Metropolitian</a:t>
            </a:r>
            <a:r>
              <a:rPr lang="cs-CZ" dirty="0" smtClean="0"/>
              <a:t> Area Network</a:t>
            </a:r>
          </a:p>
          <a:p>
            <a:pPr lvl="1"/>
            <a:r>
              <a:rPr lang="cs-CZ" dirty="0" smtClean="0"/>
              <a:t>Velká síť na úrovni města</a:t>
            </a:r>
          </a:p>
          <a:p>
            <a:pPr lvl="1"/>
            <a:r>
              <a:rPr lang="cs-CZ" dirty="0" smtClean="0"/>
              <a:t>Síť propojující lokální sítě v městské zástavbě, spojuje vzdálenosti řádově jednotek až desítek kilometrů</a:t>
            </a:r>
          </a:p>
        </p:txBody>
      </p:sp>
      <p:pic>
        <p:nvPicPr>
          <p:cNvPr id="11266" name="Picture 2" descr="C:\Users\Karel\Desktop\man.png"/>
          <p:cNvPicPr>
            <a:picLocks noChangeAspect="1" noChangeArrowheads="1"/>
          </p:cNvPicPr>
          <p:nvPr/>
        </p:nvPicPr>
        <p:blipFill>
          <a:blip r:embed="rId2" cstate="print"/>
          <a:srcRect/>
          <a:stretch>
            <a:fillRect/>
          </a:stretch>
        </p:blipFill>
        <p:spPr bwMode="auto">
          <a:xfrm>
            <a:off x="1259632" y="3789040"/>
            <a:ext cx="6696744" cy="2857500"/>
          </a:xfrm>
          <a:prstGeom prst="rect">
            <a:avLst/>
          </a:prstGeom>
          <a:noFill/>
        </p:spPr>
      </p:pic>
    </p:spTree>
    <p:extLst>
      <p:ext uri="{BB962C8B-B14F-4D97-AF65-F5344CB8AC3E}">
        <p14:creationId xmlns:p14="http://schemas.microsoft.com/office/powerpoint/2010/main" val="32123656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WAN – </a:t>
            </a:r>
            <a:r>
              <a:rPr lang="cs-CZ" dirty="0" err="1" smtClean="0"/>
              <a:t>Wide</a:t>
            </a:r>
            <a:r>
              <a:rPr lang="cs-CZ" dirty="0" smtClean="0"/>
              <a:t> Area Network</a:t>
            </a:r>
          </a:p>
          <a:p>
            <a:pPr lvl="1"/>
            <a:r>
              <a:rPr lang="cs-CZ" dirty="0" smtClean="0"/>
              <a:t>Velké sítě, </a:t>
            </a:r>
            <a:r>
              <a:rPr lang="cs-CZ" dirty="0" err="1" smtClean="0"/>
              <a:t>spojujích</a:t>
            </a:r>
            <a:r>
              <a:rPr lang="cs-CZ" dirty="0" smtClean="0"/>
              <a:t> mnoho LAN sítí do jednoho celku</a:t>
            </a:r>
          </a:p>
          <a:p>
            <a:pPr lvl="1"/>
            <a:r>
              <a:rPr lang="cs-CZ" dirty="0" smtClean="0"/>
              <a:t>Sítě zahrnující několik kontinentů, celosvětové sítě</a:t>
            </a:r>
          </a:p>
          <a:p>
            <a:pPr lvl="1"/>
            <a:r>
              <a:rPr lang="cs-CZ" dirty="0" smtClean="0"/>
              <a:t>Nejvýznačnější WAN síť - INTERNET</a:t>
            </a:r>
            <a:endParaRPr lang="cs-CZ" dirty="0"/>
          </a:p>
        </p:txBody>
      </p:sp>
      <p:pic>
        <p:nvPicPr>
          <p:cNvPr id="4098" name="Picture 2" descr="C:\Users\Karel\Desktop\wan.jpg"/>
          <p:cNvPicPr>
            <a:picLocks noChangeAspect="1" noChangeArrowheads="1"/>
          </p:cNvPicPr>
          <p:nvPr/>
        </p:nvPicPr>
        <p:blipFill>
          <a:blip r:embed="rId2" cstate="print"/>
          <a:srcRect/>
          <a:stretch>
            <a:fillRect/>
          </a:stretch>
        </p:blipFill>
        <p:spPr bwMode="auto">
          <a:xfrm>
            <a:off x="4289946" y="3815160"/>
            <a:ext cx="4854054" cy="3042840"/>
          </a:xfrm>
          <a:prstGeom prst="rect">
            <a:avLst/>
          </a:prstGeom>
          <a:noFill/>
        </p:spPr>
      </p:pic>
    </p:spTree>
    <p:extLst>
      <p:ext uri="{BB962C8B-B14F-4D97-AF65-F5344CB8AC3E}">
        <p14:creationId xmlns:p14="http://schemas.microsoft.com/office/powerpoint/2010/main" val="16730003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Přenos dat v síti</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Data se v síti přenáší za využití:</a:t>
            </a:r>
          </a:p>
          <a:p>
            <a:endParaRPr lang="cs-CZ" dirty="0" smtClean="0"/>
          </a:p>
          <a:p>
            <a:pPr lvl="1"/>
            <a:r>
              <a:rPr lang="cs-CZ" dirty="0" smtClean="0"/>
              <a:t>Paketů</a:t>
            </a:r>
          </a:p>
          <a:p>
            <a:pPr lvl="1"/>
            <a:r>
              <a:rPr lang="cs-CZ" dirty="0" smtClean="0"/>
              <a:t>Nespojované komunikace</a:t>
            </a:r>
          </a:p>
          <a:p>
            <a:pPr lvl="1"/>
            <a:r>
              <a:rPr lang="cs-CZ" dirty="0" smtClean="0"/>
              <a:t>Síťových protokolů (TCP/IP)</a:t>
            </a:r>
          </a:p>
          <a:p>
            <a:pPr lvl="1"/>
            <a:r>
              <a:rPr lang="cs-CZ" dirty="0" smtClean="0"/>
              <a:t>IP adresace</a:t>
            </a:r>
            <a:endParaRPr lang="cs-CZ" dirty="0"/>
          </a:p>
        </p:txBody>
      </p:sp>
      <p:pic>
        <p:nvPicPr>
          <p:cNvPr id="5122" name="Picture 2" descr="C:\Users\Karel\Desktop\rj45.jpg"/>
          <p:cNvPicPr>
            <a:picLocks noChangeAspect="1" noChangeArrowheads="1"/>
          </p:cNvPicPr>
          <p:nvPr/>
        </p:nvPicPr>
        <p:blipFill>
          <a:blip r:embed="rId2" cstate="print"/>
          <a:srcRect/>
          <a:stretch>
            <a:fillRect/>
          </a:stretch>
        </p:blipFill>
        <p:spPr bwMode="auto">
          <a:xfrm>
            <a:off x="4860032" y="3645024"/>
            <a:ext cx="3827529" cy="2870647"/>
          </a:xfrm>
          <a:prstGeom prst="rect">
            <a:avLst/>
          </a:prstGeom>
          <a:noFill/>
          <a:effectLst>
            <a:softEdge rad="127000"/>
          </a:effectLst>
        </p:spPr>
      </p:pic>
    </p:spTree>
    <p:extLst>
      <p:ext uri="{BB962C8B-B14F-4D97-AF65-F5344CB8AC3E}">
        <p14:creationId xmlns:p14="http://schemas.microsoft.com/office/powerpoint/2010/main" val="38997861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a:bodyPr>
          <a:lstStyle/>
          <a:p>
            <a:r>
              <a:rPr lang="cs-CZ" dirty="0" smtClean="0"/>
              <a:t>Paket</a:t>
            </a:r>
            <a:endParaRPr lang="cs-CZ" dirty="0"/>
          </a:p>
        </p:txBody>
      </p:sp>
      <p:sp>
        <p:nvSpPr>
          <p:cNvPr id="3" name="Zástupný symbol pro obsah 2"/>
          <p:cNvSpPr>
            <a:spLocks noGrp="1"/>
          </p:cNvSpPr>
          <p:nvPr>
            <p:ph idx="1"/>
          </p:nvPr>
        </p:nvSpPr>
        <p:spPr>
          <a:xfrm>
            <a:off x="457200" y="1700808"/>
            <a:ext cx="8229600" cy="4873728"/>
          </a:xfrm>
        </p:spPr>
        <p:txBody>
          <a:bodyPr>
            <a:normAutofit lnSpcReduction="10000"/>
          </a:bodyPr>
          <a:lstStyle/>
          <a:p>
            <a:r>
              <a:rPr lang="cs-CZ" dirty="0" smtClean="0"/>
              <a:t>základní přenosová jednotka (alespoň v sítích TCP/IP). Skládá se z dat a </a:t>
            </a:r>
            <a:r>
              <a:rPr lang="cs-CZ" dirty="0" err="1" smtClean="0"/>
              <a:t>metadat</a:t>
            </a:r>
            <a:r>
              <a:rPr lang="cs-CZ" dirty="0" smtClean="0"/>
              <a:t>. </a:t>
            </a:r>
          </a:p>
          <a:p>
            <a:endParaRPr lang="cs-CZ" dirty="0" smtClean="0"/>
          </a:p>
          <a:p>
            <a:r>
              <a:rPr lang="cs-CZ" dirty="0" smtClean="0"/>
              <a:t>Obsahuje záhlaví informace k přenosu a případně zápatí. </a:t>
            </a:r>
          </a:p>
          <a:p>
            <a:endParaRPr lang="cs-CZ" dirty="0" smtClean="0"/>
          </a:p>
          <a:p>
            <a:r>
              <a:rPr lang="cs-CZ" b="1" dirty="0" smtClean="0"/>
              <a:t>*</a:t>
            </a:r>
            <a:r>
              <a:rPr lang="cs-CZ" b="1" dirty="0" err="1" smtClean="0"/>
              <a:t>Metadata</a:t>
            </a:r>
            <a:r>
              <a:rPr lang="cs-CZ" dirty="0" smtClean="0"/>
              <a:t> - jsou strukturovaná data o datech. Příkladem je katalogizační lístek v knihovně, obsahující data o původu a umístění knihy: jsou to data o datech v knize, uložená na katalogizačním lístku. </a:t>
            </a:r>
          </a:p>
          <a:p>
            <a:endParaRPr lang="cs-CZ" dirty="0"/>
          </a:p>
        </p:txBody>
      </p:sp>
    </p:spTree>
    <p:extLst>
      <p:ext uri="{BB962C8B-B14F-4D97-AF65-F5344CB8AC3E}">
        <p14:creationId xmlns:p14="http://schemas.microsoft.com/office/powerpoint/2010/main" val="25062204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Packet</a:t>
            </a:r>
            <a:endParaRPr lang="cs-CZ" dirty="0"/>
          </a:p>
        </p:txBody>
      </p:sp>
      <p:pic>
        <p:nvPicPr>
          <p:cNvPr id="12290" name="Picture 2" descr="C:\Users\Karel\Desktop\packet.gif"/>
          <p:cNvPicPr>
            <a:picLocks noChangeAspect="1" noChangeArrowheads="1"/>
          </p:cNvPicPr>
          <p:nvPr/>
        </p:nvPicPr>
        <p:blipFill>
          <a:blip r:embed="rId2" cstate="print"/>
          <a:srcRect/>
          <a:stretch>
            <a:fillRect/>
          </a:stretch>
        </p:blipFill>
        <p:spPr bwMode="auto">
          <a:xfrm>
            <a:off x="2267744" y="1772816"/>
            <a:ext cx="5630881" cy="4399944"/>
          </a:xfrm>
          <a:prstGeom prst="rect">
            <a:avLst/>
          </a:prstGeom>
          <a:noFill/>
        </p:spPr>
      </p:pic>
    </p:spTree>
    <p:extLst>
      <p:ext uri="{BB962C8B-B14F-4D97-AF65-F5344CB8AC3E}">
        <p14:creationId xmlns:p14="http://schemas.microsoft.com/office/powerpoint/2010/main" val="2246930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Nespojovaná komunikace</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Komunikaci mezi dvěma entitami není vytvářený rezervovaný okruh (spoj), ale data jsou rozdělena na malé části — tzv. pakety, </a:t>
            </a:r>
          </a:p>
          <a:p>
            <a:endParaRPr lang="cs-CZ" dirty="0" smtClean="0"/>
          </a:p>
          <a:p>
            <a:r>
              <a:rPr lang="cs-CZ" dirty="0" smtClean="0"/>
              <a:t>Pakety jsou přenášené sítí nezávisle na sobě</a:t>
            </a:r>
          </a:p>
          <a:p>
            <a:endParaRPr lang="cs-CZ" dirty="0" smtClean="0"/>
          </a:p>
          <a:p>
            <a:r>
              <a:rPr lang="cs-CZ" dirty="0" smtClean="0"/>
              <a:t>Takovýto transport dat je také odolnější vůči výpadkům, v případě poškození, či přetížení jedné cesty lze dynamicky přesměrovat pakety jinudy aniž by se narušila vlastní komunikace. </a:t>
            </a:r>
          </a:p>
          <a:p>
            <a:endParaRPr lang="cs-CZ" dirty="0" smtClean="0"/>
          </a:p>
          <a:p>
            <a:r>
              <a:rPr lang="cs-CZ" dirty="0" smtClean="0"/>
              <a:t>Nevýhodou je komplikovanější řízení provozu takovéto sítě — je nutné řešit směrování </a:t>
            </a:r>
            <a:r>
              <a:rPr lang="cs-CZ" b="1" dirty="0" smtClean="0"/>
              <a:t>každého paketu v síti k jeho cíli</a:t>
            </a:r>
            <a:r>
              <a:rPr lang="cs-CZ" dirty="0" smtClean="0"/>
              <a:t>. </a:t>
            </a:r>
            <a:endParaRPr lang="cs-CZ" dirty="0"/>
          </a:p>
        </p:txBody>
      </p:sp>
    </p:spTree>
    <p:extLst>
      <p:ext uri="{BB962C8B-B14F-4D97-AF65-F5344CB8AC3E}">
        <p14:creationId xmlns:p14="http://schemas.microsoft.com/office/powerpoint/2010/main" val="11768390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l\Desktop\nespoj1.png"/>
          <p:cNvPicPr>
            <a:picLocks noChangeAspect="1" noChangeArrowheads="1"/>
          </p:cNvPicPr>
          <p:nvPr/>
        </p:nvPicPr>
        <p:blipFill>
          <a:blip r:embed="rId2" cstate="print"/>
          <a:srcRect/>
          <a:stretch>
            <a:fillRect/>
          </a:stretch>
        </p:blipFill>
        <p:spPr bwMode="auto">
          <a:xfrm>
            <a:off x="611560" y="4077072"/>
            <a:ext cx="5247358" cy="2017076"/>
          </a:xfrm>
          <a:prstGeom prst="rect">
            <a:avLst/>
          </a:prstGeom>
          <a:noFill/>
        </p:spPr>
      </p:pic>
      <p:pic>
        <p:nvPicPr>
          <p:cNvPr id="6147" name="Picture 3" descr="C:\Users\Karel\Desktop\nespoj2.png"/>
          <p:cNvPicPr>
            <a:picLocks noChangeAspect="1" noChangeArrowheads="1"/>
          </p:cNvPicPr>
          <p:nvPr/>
        </p:nvPicPr>
        <p:blipFill>
          <a:blip r:embed="rId3" cstate="print"/>
          <a:srcRect/>
          <a:stretch>
            <a:fillRect/>
          </a:stretch>
        </p:blipFill>
        <p:spPr bwMode="auto">
          <a:xfrm>
            <a:off x="3574001" y="1340768"/>
            <a:ext cx="5569999" cy="2215158"/>
          </a:xfrm>
          <a:prstGeom prst="rect">
            <a:avLst/>
          </a:prstGeom>
          <a:noFill/>
        </p:spPr>
      </p:pic>
      <p:sp>
        <p:nvSpPr>
          <p:cNvPr id="6" name="TextovéPole 5"/>
          <p:cNvSpPr txBox="1"/>
          <p:nvPr/>
        </p:nvSpPr>
        <p:spPr>
          <a:xfrm>
            <a:off x="1547664" y="6093296"/>
            <a:ext cx="2808312" cy="369332"/>
          </a:xfrm>
          <a:prstGeom prst="rect">
            <a:avLst/>
          </a:prstGeom>
          <a:noFill/>
        </p:spPr>
        <p:txBody>
          <a:bodyPr wrap="square" rtlCol="0">
            <a:spAutoFit/>
          </a:bodyPr>
          <a:lstStyle/>
          <a:p>
            <a:r>
              <a:rPr lang="cs-CZ" dirty="0" smtClean="0"/>
              <a:t>Spojovaná komunikace</a:t>
            </a:r>
            <a:endParaRPr lang="cs-CZ" dirty="0"/>
          </a:p>
        </p:txBody>
      </p:sp>
      <p:sp>
        <p:nvSpPr>
          <p:cNvPr id="7" name="TextovéPole 6"/>
          <p:cNvSpPr txBox="1"/>
          <p:nvPr/>
        </p:nvSpPr>
        <p:spPr>
          <a:xfrm>
            <a:off x="5436096" y="3501008"/>
            <a:ext cx="3168352" cy="369332"/>
          </a:xfrm>
          <a:prstGeom prst="rect">
            <a:avLst/>
          </a:prstGeom>
          <a:noFill/>
        </p:spPr>
        <p:txBody>
          <a:bodyPr wrap="square" rtlCol="0">
            <a:spAutoFit/>
          </a:bodyPr>
          <a:lstStyle/>
          <a:p>
            <a:r>
              <a:rPr lang="cs-CZ" dirty="0" smtClean="0"/>
              <a:t>Nespojovaná komunikace</a:t>
            </a:r>
            <a:endParaRPr lang="cs-CZ" dirty="0"/>
          </a:p>
        </p:txBody>
      </p:sp>
    </p:spTree>
    <p:extLst>
      <p:ext uri="{BB962C8B-B14F-4D97-AF65-F5344CB8AC3E}">
        <p14:creationId xmlns:p14="http://schemas.microsoft.com/office/powerpoint/2010/main" val="2657926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67544" y="1556792"/>
            <a:ext cx="8229600" cy="4325112"/>
          </a:xfrm>
        </p:spPr>
        <p:txBody>
          <a:bodyPr>
            <a:normAutofit fontScale="92500"/>
          </a:bodyPr>
          <a:lstStyle/>
          <a:p>
            <a:r>
              <a:rPr lang="cs-CZ" dirty="0" smtClean="0"/>
              <a:t>Přesně definují způsob, jakým probíhá komunikace realizující konkrétní funkci a to na všech úrovních. </a:t>
            </a:r>
          </a:p>
          <a:p>
            <a:endParaRPr lang="cs-CZ" dirty="0" smtClean="0"/>
          </a:p>
          <a:p>
            <a:r>
              <a:rPr lang="cs-CZ" dirty="0" smtClean="0"/>
              <a:t>Máme protokoly pro zasílání dat, navazování zabezpečených kanálů, vyhledání síťové adresy odpovídající doménovému jménu, doručení emailu atd. </a:t>
            </a:r>
          </a:p>
          <a:p>
            <a:r>
              <a:rPr lang="cs-CZ" dirty="0" smtClean="0"/>
              <a:t>Protokol je známý oběma komunikujícím stranám a popisuje přesně </a:t>
            </a:r>
            <a:r>
              <a:rPr lang="cs-CZ" i="1" dirty="0" smtClean="0"/>
              <a:t>jaký obsah, v jakém pořadí a s jakým časováním </a:t>
            </a:r>
            <a:r>
              <a:rPr lang="cs-CZ" dirty="0" smtClean="0"/>
              <a:t>je předáván. Odklon od takto strukturované komunikace je možné interpretovat jako chybu.</a:t>
            </a:r>
            <a:endParaRPr lang="cs-CZ" dirty="0"/>
          </a:p>
        </p:txBody>
      </p:sp>
    </p:spTree>
    <p:extLst>
      <p:ext uri="{BB962C8B-B14F-4D97-AF65-F5344CB8AC3E}">
        <p14:creationId xmlns:p14="http://schemas.microsoft.com/office/powerpoint/2010/main" val="2568198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89856"/>
          </a:xfrm>
        </p:spPr>
        <p:txBody>
          <a:bodyPr>
            <a:normAutofit fontScale="90000"/>
          </a:bodyPr>
          <a:lstStyle/>
          <a:p>
            <a:r>
              <a:rPr lang="cs-CZ" sz="4400" b="1" dirty="0" smtClean="0"/>
              <a:t>TCP/IP</a:t>
            </a:r>
            <a:r>
              <a:rPr lang="cs-CZ" b="1" dirty="0" smtClean="0"/>
              <a:t/>
            </a:r>
            <a:br>
              <a:rPr lang="cs-CZ" b="1" dirty="0" smtClean="0"/>
            </a:br>
            <a:endParaRPr lang="cs-CZ" dirty="0"/>
          </a:p>
        </p:txBody>
      </p:sp>
      <p:sp>
        <p:nvSpPr>
          <p:cNvPr id="3" name="Zástupný symbol pro obsah 2"/>
          <p:cNvSpPr>
            <a:spLocks noGrp="1"/>
          </p:cNvSpPr>
          <p:nvPr>
            <p:ph idx="1"/>
          </p:nvPr>
        </p:nvSpPr>
        <p:spPr>
          <a:xfrm>
            <a:off x="395536" y="1340768"/>
            <a:ext cx="8229600" cy="4824536"/>
          </a:xfrm>
        </p:spPr>
        <p:txBody>
          <a:bodyPr>
            <a:normAutofit/>
          </a:bodyPr>
          <a:lstStyle/>
          <a:p>
            <a:r>
              <a:rPr lang="cs-CZ" dirty="0" smtClean="0"/>
              <a:t>Základním principem prostupujícím architekturu počítačových sítí je rozdělení komunikace do vrstev podle abstrakce. Každá vrstva je zodpovědná za popis přenosu od úrovně aplikace až po komunikaci po fyzických spojích. Síťový model TCP/IP je základním kamenem všech dnešních sítí a i celého internetu a je pojmenován podle dvou hlavních protokolů zajišťujících směrování a transport dat mezi uzly. </a:t>
            </a:r>
          </a:p>
          <a:p>
            <a:endParaRPr lang="cs-CZ" dirty="0" smtClean="0"/>
          </a:p>
          <a:p>
            <a:endParaRPr lang="cs-CZ" dirty="0"/>
          </a:p>
        </p:txBody>
      </p:sp>
    </p:spTree>
    <p:extLst>
      <p:ext uri="{BB962C8B-B14F-4D97-AF65-F5344CB8AC3E}">
        <p14:creationId xmlns:p14="http://schemas.microsoft.com/office/powerpoint/2010/main" val="40857324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TCP/IP</a:t>
            </a:r>
            <a:endParaRPr lang="cs-CZ" dirty="0"/>
          </a:p>
        </p:txBody>
      </p:sp>
      <p:sp>
        <p:nvSpPr>
          <p:cNvPr id="3" name="Zástupný symbol pro obsah 2"/>
          <p:cNvSpPr>
            <a:spLocks noGrp="1"/>
          </p:cNvSpPr>
          <p:nvPr>
            <p:ph idx="1"/>
          </p:nvPr>
        </p:nvSpPr>
        <p:spPr/>
        <p:txBody>
          <a:bodyPr>
            <a:normAutofit/>
          </a:bodyPr>
          <a:lstStyle/>
          <a:p>
            <a:r>
              <a:rPr lang="cs-CZ" dirty="0" smtClean="0"/>
              <a:t>Rodina protokolů TCP/IP předpokládá existenci čtyř vrstev: </a:t>
            </a:r>
          </a:p>
          <a:p>
            <a:pPr lvl="1"/>
            <a:r>
              <a:rPr lang="cs-CZ" dirty="0" smtClean="0"/>
              <a:t>- aplikační vrstvy </a:t>
            </a:r>
          </a:p>
          <a:p>
            <a:pPr lvl="1"/>
            <a:r>
              <a:rPr lang="cs-CZ" dirty="0" smtClean="0"/>
              <a:t>- transportní vrstvy </a:t>
            </a:r>
          </a:p>
          <a:p>
            <a:pPr lvl="1"/>
            <a:r>
              <a:rPr lang="cs-CZ" dirty="0" smtClean="0"/>
              <a:t>- síťové vrstvy </a:t>
            </a:r>
          </a:p>
          <a:p>
            <a:pPr lvl="1"/>
            <a:r>
              <a:rPr lang="cs-CZ" dirty="0" smtClean="0"/>
              <a:t>- vrstvy síťového rozraní</a:t>
            </a:r>
          </a:p>
          <a:p>
            <a:endParaRPr lang="cs-CZ" dirty="0"/>
          </a:p>
        </p:txBody>
      </p:sp>
      <p:pic>
        <p:nvPicPr>
          <p:cNvPr id="13314" name="Picture 2" descr="C:\Users\Karel\Desktop\network_cabling1.jpg"/>
          <p:cNvPicPr>
            <a:picLocks noChangeAspect="1" noChangeArrowheads="1"/>
          </p:cNvPicPr>
          <p:nvPr/>
        </p:nvPicPr>
        <p:blipFill>
          <a:blip r:embed="rId2" cstate="print"/>
          <a:srcRect/>
          <a:stretch>
            <a:fillRect/>
          </a:stretch>
        </p:blipFill>
        <p:spPr bwMode="auto">
          <a:xfrm>
            <a:off x="5292080" y="3380250"/>
            <a:ext cx="3674558" cy="2430719"/>
          </a:xfrm>
          <a:prstGeom prst="rect">
            <a:avLst/>
          </a:prstGeom>
          <a:noFill/>
          <a:effectLst>
            <a:softEdge rad="127000"/>
          </a:effectLst>
        </p:spPr>
      </p:pic>
    </p:spTree>
    <p:extLst>
      <p:ext uri="{BB962C8B-B14F-4D97-AF65-F5344CB8AC3E}">
        <p14:creationId xmlns:p14="http://schemas.microsoft.com/office/powerpoint/2010/main" val="368977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Ekonomika a informační společnost</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a:bodyPr>
          <a:lstStyle/>
          <a:p>
            <a:r>
              <a:rPr lang="cs-CZ" dirty="0" smtClean="0"/>
              <a:t>Nárůst podílu služeb na celkové ekonomické produkci </a:t>
            </a:r>
            <a:r>
              <a:rPr lang="cs-CZ" dirty="0" smtClean="0">
                <a:sym typeface="Wingdings" pitchFamily="2" charset="2"/>
              </a:rPr>
              <a:t></a:t>
            </a:r>
            <a:r>
              <a:rPr lang="en-US" dirty="0" smtClean="0">
                <a:sym typeface="Wingdings" pitchFamily="2" charset="2"/>
              </a:rPr>
              <a:t> </a:t>
            </a:r>
            <a:r>
              <a:rPr lang="cs-CZ" dirty="0" smtClean="0"/>
              <a:t>významnost technologií zefektivňující kancelářskou práci</a:t>
            </a:r>
          </a:p>
          <a:p>
            <a:r>
              <a:rPr lang="cs-CZ" dirty="0" smtClean="0"/>
              <a:t>Systémy pro zpracování pošty, textů, databází a informační systémy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redukce počtu pracovníků</a:t>
            </a:r>
            <a:r>
              <a:rPr lang="cs-CZ" dirty="0" smtClean="0">
                <a:sym typeface="Wingdings" pitchFamily="2" charset="2"/>
              </a:rPr>
              <a:t>?</a:t>
            </a:r>
          </a:p>
          <a:p>
            <a:r>
              <a:rPr lang="cs-CZ" dirty="0" smtClean="0"/>
              <a:t>Přesunem znalostí a informace do centra pozornosti vzniklo celé nové odvětví zabývající se jejich akumulací a zpracováním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nárůst počtu pracovníků</a:t>
            </a:r>
            <a:r>
              <a:rPr lang="cs-CZ" dirty="0" smtClean="0">
                <a:sym typeface="Wingdings" pitchFamily="2" charset="2"/>
              </a:rPr>
              <a:t>!</a:t>
            </a:r>
          </a:p>
          <a:p>
            <a:r>
              <a:rPr lang="cs-CZ" dirty="0" smtClean="0">
                <a:sym typeface="Wingdings" pitchFamily="2" charset="2"/>
              </a:rPr>
              <a:t>Snadnost a rychlost výměny informací, porovnávání nabídek, prodej, distribuce, komunikace, globální trh a ekonomika</a:t>
            </a:r>
            <a:endParaRPr lang="cs-CZ"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2483768" y="1772816"/>
            <a:ext cx="6203032" cy="4801720"/>
          </a:xfrm>
        </p:spPr>
        <p:txBody>
          <a:bodyPr>
            <a:normAutofit fontScale="92500" lnSpcReduction="10000"/>
          </a:bodyPr>
          <a:lstStyle/>
          <a:p>
            <a:endParaRPr lang="cs-CZ" dirty="0" smtClean="0"/>
          </a:p>
          <a:p>
            <a:r>
              <a:rPr lang="cs-CZ" b="1" dirty="0" smtClean="0"/>
              <a:t>Aplikační</a:t>
            </a:r>
            <a:r>
              <a:rPr lang="cs-CZ" dirty="0" smtClean="0"/>
              <a:t> - zahrnuje protokoly síťových aplikací: elektronické pošty, HTTP, www, </a:t>
            </a:r>
            <a:r>
              <a:rPr lang="cs-CZ" dirty="0" err="1" smtClean="0"/>
              <a:t>ftp</a:t>
            </a:r>
            <a:r>
              <a:rPr lang="cs-CZ" dirty="0" smtClean="0"/>
              <a:t>…</a:t>
            </a:r>
          </a:p>
          <a:p>
            <a:r>
              <a:rPr lang="cs-CZ" b="1" dirty="0" smtClean="0"/>
              <a:t>Transportní</a:t>
            </a:r>
            <a:r>
              <a:rPr lang="cs-CZ" dirty="0" smtClean="0"/>
              <a:t> - tato vrstva zajistí spolehlivost a celistvost dat</a:t>
            </a:r>
          </a:p>
          <a:p>
            <a:r>
              <a:rPr lang="cs-CZ" b="1" dirty="0" smtClean="0"/>
              <a:t>Síťová (internetová, IP vrstva) </a:t>
            </a:r>
            <a:r>
              <a:rPr lang="cs-CZ" dirty="0" smtClean="0"/>
              <a:t>- Protokol IP popisuje adresaci uzlů, rozklad dat na pakety a jejich směrování uvnitř sítě.</a:t>
            </a:r>
          </a:p>
          <a:p>
            <a:r>
              <a:rPr lang="cs-CZ" b="1" dirty="0" smtClean="0"/>
              <a:t>Síťové rozhraní</a:t>
            </a:r>
            <a:r>
              <a:rPr lang="cs-CZ" dirty="0" smtClean="0"/>
              <a:t> – zajišťuje komunikaci po fyzickém médiu (kabelu) a přenos dat mezi dvěma přímo spojenými stanicemi</a:t>
            </a:r>
            <a:endParaRPr lang="cs-CZ" dirty="0"/>
          </a:p>
        </p:txBody>
      </p:sp>
      <p:pic>
        <p:nvPicPr>
          <p:cNvPr id="7170" name="Picture 2" descr="C:\Users\Karel\Desktop\tcp.png"/>
          <p:cNvPicPr>
            <a:picLocks noChangeAspect="1" noChangeArrowheads="1"/>
          </p:cNvPicPr>
          <p:nvPr/>
        </p:nvPicPr>
        <p:blipFill>
          <a:blip r:embed="rId2" cstate="print"/>
          <a:srcRect/>
          <a:stretch>
            <a:fillRect/>
          </a:stretch>
        </p:blipFill>
        <p:spPr bwMode="auto">
          <a:xfrm>
            <a:off x="179512" y="2204864"/>
            <a:ext cx="2160240" cy="4032448"/>
          </a:xfrm>
          <a:prstGeom prst="rect">
            <a:avLst/>
          </a:prstGeom>
          <a:noFill/>
        </p:spPr>
      </p:pic>
      <p:sp>
        <p:nvSpPr>
          <p:cNvPr id="5" name="TextovéPole 4"/>
          <p:cNvSpPr txBox="1"/>
          <p:nvPr/>
        </p:nvSpPr>
        <p:spPr>
          <a:xfrm>
            <a:off x="2915816" y="1196752"/>
            <a:ext cx="3672408" cy="630942"/>
          </a:xfrm>
          <a:prstGeom prst="rect">
            <a:avLst/>
          </a:prstGeom>
          <a:noFill/>
        </p:spPr>
        <p:txBody>
          <a:bodyPr wrap="square" rtlCol="0">
            <a:spAutoFit/>
          </a:bodyPr>
          <a:lstStyle/>
          <a:p>
            <a:r>
              <a:rPr lang="cs-CZ" sz="3500" dirty="0" smtClean="0"/>
              <a:t>Vrstvy:</a:t>
            </a:r>
            <a:endParaRPr lang="cs-CZ" sz="3500" dirty="0"/>
          </a:p>
        </p:txBody>
      </p:sp>
    </p:spTree>
    <p:extLst>
      <p:ext uri="{BB962C8B-B14F-4D97-AF65-F5344CB8AC3E}">
        <p14:creationId xmlns:p14="http://schemas.microsoft.com/office/powerpoint/2010/main" val="24881600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to začalo jak to funguje…</a:t>
            </a:r>
            <a:endParaRPr lang="cs-CZ" dirty="0"/>
          </a:p>
        </p:txBody>
      </p:sp>
      <p:sp>
        <p:nvSpPr>
          <p:cNvPr id="3" name="Zástupný symbol pro obsah 2"/>
          <p:cNvSpPr>
            <a:spLocks noGrp="1"/>
          </p:cNvSpPr>
          <p:nvPr>
            <p:ph idx="1"/>
          </p:nvPr>
        </p:nvSpPr>
        <p:spPr>
          <a:xfrm>
            <a:off x="457200" y="1700808"/>
            <a:ext cx="8229600" cy="4873728"/>
          </a:xfrm>
        </p:spPr>
        <p:txBody>
          <a:bodyPr/>
          <a:lstStyle/>
          <a:p>
            <a:endParaRPr lang="cs-CZ" dirty="0" smtClean="0">
              <a:hlinkClick r:id=""/>
            </a:endParaRPr>
          </a:p>
          <a:p>
            <a:endParaRPr lang="cs-CZ" dirty="0" smtClean="0">
              <a:hlinkClick r:id=""/>
            </a:endParaRPr>
          </a:p>
          <a:p>
            <a:endParaRPr lang="cs-CZ" dirty="0" smtClean="0">
              <a:hlinkClick r:id=""/>
            </a:endParaRPr>
          </a:p>
          <a:p>
            <a:r>
              <a:rPr lang="cs-CZ" dirty="0" smtClean="0">
                <a:hlinkClick r:id=""/>
              </a:rPr>
              <a:t>https://www.youtube.com/watch?v=vDrUUqHsy0k</a:t>
            </a:r>
            <a:r>
              <a:rPr lang="cs-CZ" dirty="0" smtClean="0"/>
              <a:t> </a:t>
            </a:r>
          </a:p>
          <a:p>
            <a:endParaRPr lang="cs-CZ" dirty="0"/>
          </a:p>
        </p:txBody>
      </p:sp>
    </p:spTree>
    <p:extLst>
      <p:ext uri="{BB962C8B-B14F-4D97-AF65-F5344CB8AC3E}">
        <p14:creationId xmlns:p14="http://schemas.microsoft.com/office/powerpoint/2010/main" val="686208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700808"/>
            <a:ext cx="8229600" cy="4873728"/>
          </a:xfrm>
        </p:spPr>
        <p:txBody>
          <a:bodyPr>
            <a:normAutofit fontScale="77500" lnSpcReduction="20000"/>
          </a:bodyPr>
          <a:lstStyle/>
          <a:p>
            <a:r>
              <a:rPr lang="cs-CZ" b="1" dirty="0" smtClean="0"/>
              <a:t>IP adresa určuje jednoznačně počítač v síti</a:t>
            </a:r>
            <a:endParaRPr lang="cs-CZ" dirty="0" smtClean="0"/>
          </a:p>
          <a:p>
            <a:endParaRPr lang="cs-CZ" dirty="0" smtClean="0"/>
          </a:p>
          <a:p>
            <a:r>
              <a:rPr lang="cs-CZ" dirty="0" smtClean="0"/>
              <a:t>Adresa je zleva hierarchická, to znamená, že adresné prostory jsou přidělovány fixací čísel od leva: například Masarykova Univerzita má k dispozici rozsah 						</a:t>
            </a:r>
            <a:r>
              <a:rPr lang="cs-CZ" b="1" dirty="0" smtClean="0"/>
              <a:t>147.251.0.0 - 147.251.255.255</a:t>
            </a:r>
            <a:r>
              <a:rPr lang="cs-CZ" dirty="0" smtClean="0"/>
              <a:t>. 	</a:t>
            </a:r>
          </a:p>
          <a:p>
            <a:r>
              <a:rPr lang="cs-CZ" dirty="0" smtClean="0"/>
              <a:t>Některé adresní rozsahy jsou vyhrazené speciálním účelům, například pro privátní podsítě, které nejsou adresovatelné zvenčí jsou vyhrazené následující rozsahy:</a:t>
            </a:r>
            <a:br>
              <a:rPr lang="cs-CZ" dirty="0" smtClean="0"/>
            </a:br>
            <a:endParaRPr lang="cs-CZ" dirty="0" smtClean="0"/>
          </a:p>
          <a:p>
            <a:r>
              <a:rPr lang="cs-CZ" dirty="0" smtClean="0"/>
              <a:t>Vzhledem k rostoucímu počtu připojených zařízení došlo v roce 2011 k vyčerpání adresného prostoru 32 bitů. Z toho důvodu je zaváděn nástupný protokol IPv6, který k adresaci využívá 128 bitů a zapisuje se v hexadecimálních oktetech, například adresa 2001:4860:b002::68 odpovídá testovací adrese ipv6.google.com.</a:t>
            </a:r>
          </a:p>
          <a:p>
            <a:endParaRPr lang="cs-CZ" dirty="0"/>
          </a:p>
        </p:txBody>
      </p:sp>
    </p:spTree>
    <p:extLst>
      <p:ext uri="{BB962C8B-B14F-4D97-AF65-F5344CB8AC3E}">
        <p14:creationId xmlns:p14="http://schemas.microsoft.com/office/powerpoint/2010/main" val="4277958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64704"/>
            <a:ext cx="8229600" cy="557808"/>
          </a:xfrm>
        </p:spPr>
        <p:txBody>
          <a:bodyPr>
            <a:normAutofit fontScale="90000"/>
          </a:bodyPr>
          <a:lstStyle/>
          <a:p>
            <a:r>
              <a:rPr lang="cs-CZ" b="1" dirty="0" smtClean="0"/>
              <a:t>IP adresy vs. domény</a:t>
            </a:r>
            <a:br>
              <a:rPr lang="cs-CZ" b="1" dirty="0" smtClean="0"/>
            </a:br>
            <a:endParaRPr lang="cs-CZ" dirty="0"/>
          </a:p>
        </p:txBody>
      </p:sp>
      <p:sp>
        <p:nvSpPr>
          <p:cNvPr id="3" name="Zástupný symbol pro obsah 2"/>
          <p:cNvSpPr>
            <a:spLocks noGrp="1"/>
          </p:cNvSpPr>
          <p:nvPr>
            <p:ph idx="1"/>
          </p:nvPr>
        </p:nvSpPr>
        <p:spPr>
          <a:xfrm>
            <a:off x="457200" y="1124744"/>
            <a:ext cx="8229600" cy="5449792"/>
          </a:xfrm>
        </p:spPr>
        <p:txBody>
          <a:bodyPr/>
          <a:lstStyle/>
          <a:p>
            <a:r>
              <a:rPr lang="cs-CZ" dirty="0" smtClean="0"/>
              <a:t>IP adresy používané pro adresaci strojů v síti nejsou vhodné pro koncové uživatele — špatně se pamatují, lze je snadno zaměnit a mohou se měnit. Proto se používá jmenná služba, která popisuje stroje pomocí textových jmen rozdělených do domén.</a:t>
            </a:r>
            <a:endParaRPr lang="cs-CZ" dirty="0"/>
          </a:p>
        </p:txBody>
      </p:sp>
      <p:pic>
        <p:nvPicPr>
          <p:cNvPr id="14338" name="Picture 2" descr="C:\Users\Karel\Desktop\ip.jpg"/>
          <p:cNvPicPr>
            <a:picLocks noChangeAspect="1" noChangeArrowheads="1"/>
          </p:cNvPicPr>
          <p:nvPr/>
        </p:nvPicPr>
        <p:blipFill>
          <a:blip r:embed="rId2" cstate="print"/>
          <a:srcRect/>
          <a:stretch>
            <a:fillRect/>
          </a:stretch>
        </p:blipFill>
        <p:spPr bwMode="auto">
          <a:xfrm>
            <a:off x="2267744" y="3967460"/>
            <a:ext cx="5294029" cy="2890540"/>
          </a:xfrm>
          <a:prstGeom prst="rect">
            <a:avLst/>
          </a:prstGeom>
          <a:noFill/>
        </p:spPr>
      </p:pic>
    </p:spTree>
    <p:extLst>
      <p:ext uri="{BB962C8B-B14F-4D97-AF65-F5344CB8AC3E}">
        <p14:creationId xmlns:p14="http://schemas.microsoft.com/office/powerpoint/2010/main" val="976117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3789040"/>
            <a:ext cx="8229600" cy="2785496"/>
          </a:xfrm>
        </p:spPr>
        <p:txBody>
          <a:bodyPr>
            <a:normAutofit fontScale="70000" lnSpcReduction="20000"/>
          </a:bodyPr>
          <a:lstStyle/>
          <a:p>
            <a:r>
              <a:rPr lang="cs-CZ" dirty="0" smtClean="0"/>
              <a:t>Domény nejvíce vpravo označujeme jako domény nejvyššího řádu: jedná se o národní domény a obecné domény jako .</a:t>
            </a:r>
            <a:r>
              <a:rPr lang="cs-CZ" dirty="0" err="1" smtClean="0"/>
              <a:t>net</a:t>
            </a:r>
            <a:r>
              <a:rPr lang="cs-CZ" dirty="0" smtClean="0"/>
              <a:t>, .</a:t>
            </a:r>
            <a:r>
              <a:rPr lang="cs-CZ" dirty="0" err="1" smtClean="0"/>
              <a:t>com</a:t>
            </a:r>
            <a:r>
              <a:rPr lang="cs-CZ" dirty="0" smtClean="0"/>
              <a:t>, .</a:t>
            </a:r>
            <a:r>
              <a:rPr lang="cs-CZ" dirty="0" err="1" smtClean="0"/>
              <a:t>org</a:t>
            </a:r>
            <a:r>
              <a:rPr lang="cs-CZ" dirty="0" smtClean="0"/>
              <a:t> a další. Jejich registrace a delegace správy spadá pod mezinárodní organizaci ICANN. </a:t>
            </a:r>
          </a:p>
          <a:p>
            <a:endParaRPr lang="cs-CZ" dirty="0" smtClean="0"/>
          </a:p>
          <a:p>
            <a:r>
              <a:rPr lang="cs-CZ" dirty="0" smtClean="0"/>
              <a:t>Například českou doménu .</a:t>
            </a:r>
            <a:r>
              <a:rPr lang="cs-CZ" dirty="0" err="1" smtClean="0"/>
              <a:t>cz</a:t>
            </a:r>
            <a:r>
              <a:rPr lang="cs-CZ" dirty="0" smtClean="0"/>
              <a:t> spravuje sdružení CZ.NIC (nic.</a:t>
            </a:r>
            <a:r>
              <a:rPr lang="cs-CZ" dirty="0" err="1" smtClean="0"/>
              <a:t>cz</a:t>
            </a:r>
            <a:r>
              <a:rPr lang="cs-CZ" dirty="0" smtClean="0"/>
              <a:t>), které mimo jiné prostřednictvím tzv. registrátorů registruje domény nižšího řádu — například </a:t>
            </a:r>
            <a:r>
              <a:rPr lang="cs-CZ" dirty="0" err="1" smtClean="0"/>
              <a:t>muni.cz</a:t>
            </a:r>
            <a:r>
              <a:rPr lang="cs-CZ" dirty="0" smtClean="0"/>
              <a:t>. Vlastník určité domény může libovolně vytvářet a spravovat domény nižších řádů, v kompetenci MU je tedy správa domén jako </a:t>
            </a:r>
            <a:r>
              <a:rPr lang="cs-CZ" dirty="0" err="1" smtClean="0"/>
              <a:t>is.muni.cz</a:t>
            </a:r>
            <a:r>
              <a:rPr lang="cs-CZ" dirty="0" smtClean="0"/>
              <a:t>, </a:t>
            </a:r>
            <a:r>
              <a:rPr lang="cs-CZ" dirty="0" err="1" smtClean="0"/>
              <a:t>phil.muni.cz</a:t>
            </a:r>
            <a:r>
              <a:rPr lang="cs-CZ" dirty="0" smtClean="0"/>
              <a:t>…</a:t>
            </a:r>
            <a:endParaRPr lang="cs-CZ" dirty="0"/>
          </a:p>
        </p:txBody>
      </p:sp>
      <p:pic>
        <p:nvPicPr>
          <p:cNvPr id="8194" name="Picture 2" descr="C:\Users\Karel\Desktop\domeny.png"/>
          <p:cNvPicPr>
            <a:picLocks noChangeAspect="1" noChangeArrowheads="1"/>
          </p:cNvPicPr>
          <p:nvPr/>
        </p:nvPicPr>
        <p:blipFill>
          <a:blip r:embed="rId2" cstate="print"/>
          <a:srcRect/>
          <a:stretch>
            <a:fillRect/>
          </a:stretch>
        </p:blipFill>
        <p:spPr bwMode="auto">
          <a:xfrm>
            <a:off x="1547664" y="1340768"/>
            <a:ext cx="6172201" cy="2400300"/>
          </a:xfrm>
          <a:prstGeom prst="rect">
            <a:avLst/>
          </a:prstGeom>
          <a:noFill/>
        </p:spPr>
      </p:pic>
    </p:spTree>
    <p:extLst>
      <p:ext uri="{BB962C8B-B14F-4D97-AF65-F5344CB8AC3E}">
        <p14:creationId xmlns:p14="http://schemas.microsoft.com/office/powerpoint/2010/main" val="11427552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Pro překlad z doménových jmen na IP adresy se používá </a:t>
            </a:r>
            <a:r>
              <a:rPr lang="cs-CZ" dirty="0" err="1" smtClean="0"/>
              <a:t>Domain</a:t>
            </a:r>
            <a:r>
              <a:rPr lang="cs-CZ" dirty="0" smtClean="0"/>
              <a:t> </a:t>
            </a:r>
            <a:r>
              <a:rPr lang="cs-CZ" dirty="0" err="1" smtClean="0"/>
              <a:t>Name</a:t>
            </a:r>
            <a:r>
              <a:rPr lang="cs-CZ" dirty="0" smtClean="0"/>
              <a:t> </a:t>
            </a:r>
            <a:r>
              <a:rPr lang="cs-CZ" dirty="0" err="1" smtClean="0"/>
              <a:t>System</a:t>
            </a:r>
            <a:r>
              <a:rPr lang="cs-CZ" dirty="0" smtClean="0"/>
              <a:t> (DNS). Například:</a:t>
            </a:r>
            <a:br>
              <a:rPr lang="cs-CZ" dirty="0" smtClean="0"/>
            </a:br>
            <a:endParaRPr lang="cs-CZ" dirty="0" smtClean="0"/>
          </a:p>
          <a:p>
            <a:r>
              <a:rPr lang="cs-CZ" dirty="0" err="1" smtClean="0"/>
              <a:t>muni.cz</a:t>
            </a:r>
            <a:r>
              <a:rPr lang="cs-CZ" dirty="0" smtClean="0"/>
              <a:t>. -&gt; 147.251.5.231 Tento protokol postupuje od domény nejvyššího řádu a dotazuje se příslušných DNS serverů na adresy zodpovědné za domény nižšího řádu tak dlouho, než dostane informaci o stroji, na který směřuje doména nejnižšího řádu přítomná v názvu.</a:t>
            </a:r>
          </a:p>
          <a:p>
            <a:endParaRPr lang="cs-CZ" dirty="0"/>
          </a:p>
        </p:txBody>
      </p:sp>
    </p:spTree>
    <p:extLst>
      <p:ext uri="{BB962C8B-B14F-4D97-AF65-F5344CB8AC3E}">
        <p14:creationId xmlns:p14="http://schemas.microsoft.com/office/powerpoint/2010/main" val="9178677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domény fungují ?</a:t>
            </a:r>
            <a:endParaRPr lang="cs-CZ" dirty="0"/>
          </a:p>
        </p:txBody>
      </p:sp>
      <p:sp>
        <p:nvSpPr>
          <p:cNvPr id="3" name="Zástupný symbol pro obsah 2"/>
          <p:cNvSpPr>
            <a:spLocks noGrp="1"/>
          </p:cNvSpPr>
          <p:nvPr>
            <p:ph idx="1"/>
          </p:nvPr>
        </p:nvSpPr>
        <p:spPr>
          <a:xfrm>
            <a:off x="457200" y="1340768"/>
            <a:ext cx="8229600" cy="5233768"/>
          </a:xfrm>
        </p:spPr>
        <p:txBody>
          <a:bodyPr>
            <a:normAutofit fontScale="47500" lnSpcReduction="20000"/>
          </a:bodyPr>
          <a:lstStyle/>
          <a:p>
            <a:r>
              <a:rPr lang="cs-CZ" sz="3300" dirty="0" smtClean="0"/>
              <a:t>1. Uživatel zadá název domény do prohlížeče a lokální DNS server se obrátí na některý kořenový server a zeptá jestli nezná IP adresu domény </a:t>
            </a:r>
            <a:r>
              <a:rPr lang="cs-CZ" sz="3300" dirty="0" smtClean="0">
                <a:hlinkClick r:id="rId2"/>
              </a:rPr>
              <a:t>www.</a:t>
            </a:r>
            <a:r>
              <a:rPr lang="cs-CZ" sz="3300" dirty="0" err="1" smtClean="0">
                <a:hlinkClick r:id="rId2"/>
              </a:rPr>
              <a:t>gigaserver.cz</a:t>
            </a:r>
            <a:r>
              <a:rPr lang="cs-CZ" sz="3300" dirty="0" smtClean="0"/>
              <a:t>.</a:t>
            </a:r>
          </a:p>
          <a:p>
            <a:endParaRPr lang="cs-CZ" sz="3300" dirty="0" smtClean="0"/>
          </a:p>
          <a:p>
            <a:r>
              <a:rPr lang="cs-CZ" sz="3300" dirty="0" smtClean="0"/>
              <a:t>2. Kořenový DNS server nezná IP adresy konkrétních domén, ale ví na kterých serverech se nachází záznamy .CZ domény a pošle lokálnímu DNS seznam těchto serverů.</a:t>
            </a:r>
          </a:p>
          <a:p>
            <a:endParaRPr lang="cs-CZ" sz="3300" dirty="0" smtClean="0"/>
          </a:p>
          <a:p>
            <a:r>
              <a:rPr lang="cs-CZ" sz="3300" dirty="0" smtClean="0"/>
              <a:t>3. Lokální DNS se tak obrátí na servery, které záznamy o .CZ doménách obsahují (</a:t>
            </a:r>
            <a:r>
              <a:rPr lang="cs-CZ" sz="3300" dirty="0" err="1" smtClean="0"/>
              <a:t>ns.tld.cz</a:t>
            </a:r>
            <a:r>
              <a:rPr lang="cs-CZ" sz="3300" dirty="0" smtClean="0"/>
              <a:t>, </a:t>
            </a:r>
            <a:r>
              <a:rPr lang="cs-CZ" sz="3300" dirty="0" err="1" smtClean="0"/>
              <a:t>ns</a:t>
            </a:r>
            <a:r>
              <a:rPr lang="cs-CZ" sz="3300" dirty="0" smtClean="0"/>
              <a:t>-</a:t>
            </a:r>
            <a:r>
              <a:rPr lang="cs-CZ" sz="3300" dirty="0" err="1" smtClean="0"/>
              <a:t>cz.ripe.net</a:t>
            </a:r>
            <a:r>
              <a:rPr lang="cs-CZ" sz="3300" dirty="0" smtClean="0"/>
              <a:t>,…).</a:t>
            </a:r>
          </a:p>
          <a:p>
            <a:endParaRPr lang="cs-CZ" sz="3300" dirty="0" smtClean="0"/>
          </a:p>
          <a:p>
            <a:r>
              <a:rPr lang="cs-CZ" sz="3300" dirty="0" smtClean="0"/>
              <a:t>4. Tyto servery však stále konkrétní IP adresu neznají, ale mají informace o všech .CZ doménách II. řádu a tak lokálnímu DNS odpoví názvy serverů, které informaci o IP adrese budou mít.</a:t>
            </a:r>
          </a:p>
          <a:p>
            <a:endParaRPr lang="cs-CZ" sz="3300" dirty="0" smtClean="0"/>
          </a:p>
          <a:p>
            <a:r>
              <a:rPr lang="cs-CZ" sz="3300" dirty="0" smtClean="0"/>
              <a:t>5. Lokální DNS se tak obrátí na tyto servery (1.ns.gigaserver.cz, 2.ns.gigaserver.cz, 3.ns.gigaserver.cz, 4.ns.gigaserver.cz).</a:t>
            </a:r>
          </a:p>
          <a:p>
            <a:endParaRPr lang="cs-CZ" sz="3300" dirty="0" smtClean="0"/>
          </a:p>
          <a:p>
            <a:r>
              <a:rPr lang="cs-CZ" sz="3300" dirty="0" smtClean="0"/>
              <a:t>6. DNS server </a:t>
            </a:r>
            <a:r>
              <a:rPr lang="cs-CZ" sz="3300" dirty="0" err="1" smtClean="0"/>
              <a:t>konktréní</a:t>
            </a:r>
            <a:r>
              <a:rPr lang="cs-CZ" sz="3300" dirty="0" smtClean="0"/>
              <a:t> IP adresu požadované domény zná, je to 77.93.207.21 a pošle ji zpět lokálnímu DNS.</a:t>
            </a:r>
          </a:p>
          <a:p>
            <a:endParaRPr lang="cs-CZ" sz="3300" dirty="0" smtClean="0"/>
          </a:p>
          <a:p>
            <a:endParaRPr lang="cs-CZ" sz="3300" dirty="0" smtClean="0"/>
          </a:p>
          <a:p>
            <a:r>
              <a:rPr lang="cs-CZ" sz="3300" dirty="0" smtClean="0"/>
              <a:t>7. Lokální DNS pak předá IP adresu počítači uživatele, ten se spojí s daným server a zobrazí obsah požadované domény.</a:t>
            </a:r>
          </a:p>
          <a:p>
            <a:endParaRPr lang="cs-CZ" dirty="0"/>
          </a:p>
        </p:txBody>
      </p:sp>
    </p:spTree>
    <p:extLst>
      <p:ext uri="{BB962C8B-B14F-4D97-AF65-F5344CB8AC3E}">
        <p14:creationId xmlns:p14="http://schemas.microsoft.com/office/powerpoint/2010/main" val="16067048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309320"/>
            <a:ext cx="8229600" cy="265216"/>
          </a:xfrm>
        </p:spPr>
        <p:txBody>
          <a:bodyPr>
            <a:normAutofit fontScale="47500" lnSpcReduction="20000"/>
          </a:bodyPr>
          <a:lstStyle/>
          <a:p>
            <a:r>
              <a:rPr lang="cs-CZ" dirty="0" smtClean="0"/>
              <a:t>Zdroj: </a:t>
            </a:r>
            <a:r>
              <a:rPr lang="cs-CZ" dirty="0" smtClean="0">
                <a:hlinkClick r:id="rId2"/>
              </a:rPr>
              <a:t>https://kb.gigaserver.cz/co-je-to-ip-adresa-jak-funguje-dns/</a:t>
            </a:r>
            <a:r>
              <a:rPr lang="cs-CZ" dirty="0" smtClean="0"/>
              <a:t> </a:t>
            </a:r>
            <a:endParaRPr lang="cs-CZ" dirty="0"/>
          </a:p>
        </p:txBody>
      </p:sp>
      <p:pic>
        <p:nvPicPr>
          <p:cNvPr id="9218" name="Picture 2" descr="C:\Users\Karel\Desktop\DNS.png"/>
          <p:cNvPicPr>
            <a:picLocks noChangeAspect="1" noChangeArrowheads="1"/>
          </p:cNvPicPr>
          <p:nvPr/>
        </p:nvPicPr>
        <p:blipFill>
          <a:blip r:embed="rId3" cstate="print"/>
          <a:srcRect/>
          <a:stretch>
            <a:fillRect/>
          </a:stretch>
        </p:blipFill>
        <p:spPr bwMode="auto">
          <a:xfrm>
            <a:off x="1331641" y="332656"/>
            <a:ext cx="6120680" cy="5951802"/>
          </a:xfrm>
          <a:prstGeom prst="rect">
            <a:avLst/>
          </a:prstGeom>
          <a:noFill/>
        </p:spPr>
      </p:pic>
    </p:spTree>
    <p:extLst>
      <p:ext uri="{BB962C8B-B14F-4D97-AF65-F5344CB8AC3E}">
        <p14:creationId xmlns:p14="http://schemas.microsoft.com/office/powerpoint/2010/main" val="30400464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Služby sítě internet</a:t>
            </a:r>
            <a:endParaRPr lang="cs-CZ" dirty="0"/>
          </a:p>
        </p:txBody>
      </p:sp>
      <p:sp>
        <p:nvSpPr>
          <p:cNvPr id="3" name="Zástupný symbol pro obsah 2"/>
          <p:cNvSpPr>
            <a:spLocks noGrp="1"/>
          </p:cNvSpPr>
          <p:nvPr>
            <p:ph idx="1"/>
          </p:nvPr>
        </p:nvSpPr>
        <p:spPr/>
        <p:txBody>
          <a:bodyPr/>
          <a:lstStyle/>
          <a:p>
            <a:r>
              <a:rPr lang="cs-CZ" dirty="0" smtClean="0"/>
              <a:t>Hlavní služby poskytované sítí internet:</a:t>
            </a:r>
          </a:p>
          <a:p>
            <a:pPr lvl="1"/>
            <a:r>
              <a:rPr lang="cs-CZ" dirty="0" smtClean="0"/>
              <a:t>WWW</a:t>
            </a:r>
          </a:p>
          <a:p>
            <a:pPr lvl="1"/>
            <a:r>
              <a:rPr lang="cs-CZ" dirty="0" smtClean="0"/>
              <a:t>E-mail</a:t>
            </a:r>
          </a:p>
          <a:p>
            <a:pPr lvl="1"/>
            <a:r>
              <a:rPr lang="cs-CZ" dirty="0" smtClean="0"/>
              <a:t>E-</a:t>
            </a:r>
            <a:r>
              <a:rPr lang="cs-CZ" dirty="0" err="1" smtClean="0"/>
              <a:t>banking</a:t>
            </a:r>
            <a:endParaRPr lang="cs-CZ" dirty="0" smtClean="0"/>
          </a:p>
          <a:p>
            <a:pPr lvl="1"/>
            <a:r>
              <a:rPr lang="cs-CZ" dirty="0" err="1" smtClean="0"/>
              <a:t>Cloudové</a:t>
            </a:r>
            <a:r>
              <a:rPr lang="cs-CZ" dirty="0" smtClean="0"/>
              <a:t> služby</a:t>
            </a:r>
          </a:p>
          <a:p>
            <a:pPr lvl="1"/>
            <a:r>
              <a:rPr lang="cs-CZ" dirty="0" err="1" smtClean="0"/>
              <a:t>VoIP</a:t>
            </a:r>
            <a:r>
              <a:rPr lang="cs-CZ" dirty="0" smtClean="0"/>
              <a:t> (hlasové služby)</a:t>
            </a:r>
          </a:p>
          <a:p>
            <a:pPr lvl="1"/>
            <a:r>
              <a:rPr lang="cs-CZ" dirty="0" smtClean="0"/>
              <a:t>FTP</a:t>
            </a:r>
          </a:p>
          <a:p>
            <a:pPr lvl="1"/>
            <a:r>
              <a:rPr lang="cs-CZ" dirty="0" smtClean="0"/>
              <a:t>Peer-to-peer (P2P)</a:t>
            </a:r>
          </a:p>
          <a:p>
            <a:pPr lvl="1"/>
            <a:endParaRPr lang="cs-CZ" dirty="0" smtClean="0"/>
          </a:p>
        </p:txBody>
      </p:sp>
      <p:pic>
        <p:nvPicPr>
          <p:cNvPr id="15362" name="Picture 2" descr="C:\Users\Karel\Desktop\32100-Internet services.jpg"/>
          <p:cNvPicPr>
            <a:picLocks noChangeAspect="1" noChangeArrowheads="1"/>
          </p:cNvPicPr>
          <p:nvPr/>
        </p:nvPicPr>
        <p:blipFill>
          <a:blip r:embed="rId2" cstate="print"/>
          <a:srcRect/>
          <a:stretch>
            <a:fillRect/>
          </a:stretch>
        </p:blipFill>
        <p:spPr bwMode="auto">
          <a:xfrm>
            <a:off x="4716016" y="2996952"/>
            <a:ext cx="4172617" cy="2780481"/>
          </a:xfrm>
          <a:prstGeom prst="rect">
            <a:avLst/>
          </a:prstGeom>
          <a:noFill/>
          <a:effectLst>
            <a:softEdge rad="127000"/>
          </a:effectLst>
        </p:spPr>
      </p:pic>
    </p:spTree>
    <p:extLst>
      <p:ext uri="{BB962C8B-B14F-4D97-AF65-F5344CB8AC3E}">
        <p14:creationId xmlns:p14="http://schemas.microsoft.com/office/powerpoint/2010/main" val="3149763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 (Word </a:t>
            </a:r>
            <a:r>
              <a:rPr lang="cs-CZ" dirty="0" err="1" smtClean="0"/>
              <a:t>Wide</a:t>
            </a:r>
            <a:r>
              <a:rPr lang="cs-CZ" dirty="0" smtClean="0"/>
              <a:t> Web)</a:t>
            </a:r>
            <a:endParaRPr lang="cs-CZ" dirty="0"/>
          </a:p>
        </p:txBody>
      </p:sp>
      <p:sp>
        <p:nvSpPr>
          <p:cNvPr id="3" name="Zástupný symbol pro obsah 2"/>
          <p:cNvSpPr>
            <a:spLocks noGrp="1"/>
          </p:cNvSpPr>
          <p:nvPr>
            <p:ph idx="1"/>
          </p:nvPr>
        </p:nvSpPr>
        <p:spPr/>
        <p:txBody>
          <a:bodyPr>
            <a:normAutofit/>
          </a:bodyPr>
          <a:lstStyle/>
          <a:p>
            <a:endParaRPr lang="cs-CZ" dirty="0" smtClean="0"/>
          </a:p>
          <a:p>
            <a:r>
              <a:rPr lang="cs-CZ" dirty="0" smtClean="0"/>
              <a:t>Multimediální obsah, poskytovaný uživatelům pomocí protokolu HTTP -&gt; primárně webové stránky </a:t>
            </a:r>
          </a:p>
          <a:p>
            <a:endParaRPr lang="cs-CZ" dirty="0" smtClean="0"/>
          </a:p>
          <a:p>
            <a:r>
              <a:rPr lang="cs-CZ" dirty="0" smtClean="0"/>
              <a:t>Uživatelé tento obsah konzumují pomocí webových prohlížečů a v podstatě se stal synonymem pro internet jako takový. </a:t>
            </a:r>
            <a:endParaRPr lang="cs-CZ" dirty="0"/>
          </a:p>
        </p:txBody>
      </p:sp>
      <p:pic>
        <p:nvPicPr>
          <p:cNvPr id="16386" name="Picture 2" descr="C:\Users\Karel\Desktop\web.png"/>
          <p:cNvPicPr>
            <a:picLocks noChangeAspect="1" noChangeArrowheads="1"/>
          </p:cNvPicPr>
          <p:nvPr/>
        </p:nvPicPr>
        <p:blipFill>
          <a:blip r:embed="rId2" cstate="print"/>
          <a:srcRect/>
          <a:stretch>
            <a:fillRect/>
          </a:stretch>
        </p:blipFill>
        <p:spPr bwMode="auto">
          <a:xfrm>
            <a:off x="5292080" y="620688"/>
            <a:ext cx="4520282" cy="2041418"/>
          </a:xfrm>
          <a:prstGeom prst="rect">
            <a:avLst/>
          </a:prstGeom>
          <a:noFill/>
        </p:spPr>
      </p:pic>
    </p:spTree>
    <p:extLst>
      <p:ext uri="{BB962C8B-B14F-4D97-AF65-F5344CB8AC3E}">
        <p14:creationId xmlns:p14="http://schemas.microsoft.com/office/powerpoint/2010/main" val="1917077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Government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Účast IT na demokratických volbách – infrastrukturní a mobilizační</a:t>
            </a:r>
          </a:p>
          <a:p>
            <a:r>
              <a:rPr lang="cs-CZ" dirty="0" smtClean="0"/>
              <a:t>Elektronické volby – čipové občanské průkazy – zajištění bezpečnosti</a:t>
            </a:r>
          </a:p>
          <a:p>
            <a:r>
              <a:rPr lang="cs-CZ" dirty="0" smtClean="0"/>
              <a:t>Náhrady vertikálního toku informací za horizontální – nová média pro komunikaci a šíření informací</a:t>
            </a:r>
          </a:p>
          <a:p>
            <a:r>
              <a:rPr lang="cs-CZ" dirty="0" smtClean="0"/>
              <a:t>Digitální ověřování identity, elektronický podpis a uznávané elektronické značky (právnické osoby) (zákon č. 227/2000 Sb.)→zákon 297/2016 Sb. (zákon o službách vytvářejících důvěru pro elektronické transakce)</a:t>
            </a:r>
            <a:endParaRPr lang="cs-CZ"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E-mail</a:t>
            </a:r>
            <a:endParaRPr lang="cs-CZ" dirty="0"/>
          </a:p>
        </p:txBody>
      </p:sp>
      <p:sp>
        <p:nvSpPr>
          <p:cNvPr id="3" name="Zástupný symbol pro obsah 2"/>
          <p:cNvSpPr>
            <a:spLocks noGrp="1"/>
          </p:cNvSpPr>
          <p:nvPr>
            <p:ph idx="1"/>
          </p:nvPr>
        </p:nvSpPr>
        <p:spPr>
          <a:xfrm>
            <a:off x="457200" y="1412776"/>
            <a:ext cx="8229600" cy="5161760"/>
          </a:xfrm>
        </p:spPr>
        <p:txBody>
          <a:bodyPr>
            <a:normAutofit fontScale="85000" lnSpcReduction="20000"/>
          </a:bodyPr>
          <a:lstStyle/>
          <a:p>
            <a:r>
              <a:rPr lang="cs-CZ" dirty="0" smtClean="0"/>
              <a:t>Již od raných dob internetu je k dispozici zasílání textových zpráv mezi jednotlivými uživateli, dodnes je zajišťován pomocí protokolu SMTP, který byl vyvinut v 70. letech.</a:t>
            </a:r>
          </a:p>
          <a:p>
            <a:endParaRPr lang="cs-CZ" dirty="0" smtClean="0"/>
          </a:p>
          <a:p>
            <a:r>
              <a:rPr lang="cs-CZ" dirty="0" smtClean="0"/>
              <a:t>Protokol zajišťuje doručení pošty pomocí přímého spojení mezi odesílatelem a adresátem; zpráva je doručena do tzv. poštovní schránky adresáta, ke které potom může uživatel kdykoli (off-line) přistupovat (vybírat zprávy) </a:t>
            </a:r>
          </a:p>
          <a:p>
            <a:endParaRPr lang="cs-CZ" dirty="0" smtClean="0"/>
          </a:p>
          <a:p>
            <a:r>
              <a:rPr lang="cs-CZ" dirty="0" smtClean="0"/>
              <a:t>Alternativou ke stahování pošty je využití některého z </a:t>
            </a:r>
            <a:r>
              <a:rPr lang="cs-CZ" dirty="0" err="1" smtClean="0"/>
              <a:t>webmailů</a:t>
            </a:r>
            <a:r>
              <a:rPr lang="cs-CZ" dirty="0" smtClean="0"/>
              <a:t>, což jsou v podstatě webové aplikace umožňující vzdálenou manipulaci s emailovou schránkou. Služba jako taková negarantuje pravdivost údajů o odesílateli, ani žádné další bezpečnostní prvky (šifrování), ty je nutné zajistit použitím příslušného software na obou komunikujících stranách. </a:t>
            </a:r>
            <a:endParaRPr lang="cs-CZ" dirty="0"/>
          </a:p>
        </p:txBody>
      </p:sp>
      <p:pic>
        <p:nvPicPr>
          <p:cNvPr id="17410" name="Picture 2" descr="C:\Users\Karel\Desktop\mail.jpg"/>
          <p:cNvPicPr>
            <a:picLocks noChangeAspect="1" noChangeArrowheads="1"/>
          </p:cNvPicPr>
          <p:nvPr/>
        </p:nvPicPr>
        <p:blipFill>
          <a:blip r:embed="rId2" cstate="print"/>
          <a:srcRect/>
          <a:stretch>
            <a:fillRect/>
          </a:stretch>
        </p:blipFill>
        <p:spPr bwMode="auto">
          <a:xfrm>
            <a:off x="7740352" y="5373216"/>
            <a:ext cx="1193665" cy="1297608"/>
          </a:xfrm>
          <a:prstGeom prst="rect">
            <a:avLst/>
          </a:prstGeom>
          <a:noFill/>
        </p:spPr>
      </p:pic>
    </p:spTree>
    <p:extLst>
      <p:ext uri="{BB962C8B-B14F-4D97-AF65-F5344CB8AC3E}">
        <p14:creationId xmlns:p14="http://schemas.microsoft.com/office/powerpoint/2010/main" val="21249356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banking</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Internetové bankovnictví umožňuje provádět pomocí síťové infrastruktury finanční transakce. Jedná se v jádru o zprostředkování zabezpečené komunikace mezi uživatelem a jeho bankou, při které je ověřena uživatelova identita a přijat příkaz k provedení dané operace. </a:t>
            </a:r>
          </a:p>
          <a:p>
            <a:endParaRPr lang="cs-CZ" dirty="0" smtClean="0"/>
          </a:p>
          <a:p>
            <a:r>
              <a:rPr lang="cs-CZ" dirty="0" smtClean="0"/>
              <a:t>K zajištění dostatečného zabezpečení se kromě obvyklého </a:t>
            </a:r>
            <a:r>
              <a:rPr lang="cs-CZ" dirty="0" err="1" smtClean="0"/>
              <a:t>https</a:t>
            </a:r>
            <a:r>
              <a:rPr lang="cs-CZ" dirty="0" smtClean="0"/>
              <a:t> spojení a uživatelského jména a hesla užívá i tzv. vícestupňového ověření — </a:t>
            </a:r>
            <a:r>
              <a:rPr lang="cs-CZ" dirty="0" err="1" smtClean="0"/>
              <a:t>např</a:t>
            </a:r>
            <a:r>
              <a:rPr lang="cs-CZ" dirty="0" smtClean="0"/>
              <a:t> zaslání potvrzujícího kódu pomocí SMS. Zvyšuje se tak obtížnost zneužití ukradených přístupových údajů případným útočníkem. Pro usnadnění mezinárodních transakcí a zvýšení důvěry na straně prodejců i nakupujících vznikly tzv. zprostředkovatelské služby — jako například </a:t>
            </a:r>
            <a:r>
              <a:rPr lang="cs-CZ" dirty="0" err="1" smtClean="0"/>
              <a:t>PayPal</a:t>
            </a:r>
            <a:r>
              <a:rPr lang="cs-CZ" dirty="0" smtClean="0"/>
              <a:t> — tyto zjednodušují provádění online transakcí a zvyšují jejich bezpečnost (obchodník například nepřijde do styku s číslem platební karty zákazníka a pod.).</a:t>
            </a:r>
            <a:endParaRPr lang="cs-CZ" dirty="0"/>
          </a:p>
        </p:txBody>
      </p:sp>
      <p:pic>
        <p:nvPicPr>
          <p:cNvPr id="27650" name="Picture 2" descr="C:\Users\Karel\Desktop\ebank.jpg"/>
          <p:cNvPicPr>
            <a:picLocks noChangeAspect="1" noChangeArrowheads="1"/>
          </p:cNvPicPr>
          <p:nvPr/>
        </p:nvPicPr>
        <p:blipFill>
          <a:blip r:embed="rId2" cstate="print"/>
          <a:srcRect/>
          <a:stretch>
            <a:fillRect/>
          </a:stretch>
        </p:blipFill>
        <p:spPr bwMode="auto">
          <a:xfrm>
            <a:off x="3419872" y="476672"/>
            <a:ext cx="1253154" cy="948060"/>
          </a:xfrm>
          <a:prstGeom prst="rect">
            <a:avLst/>
          </a:prstGeom>
          <a:noFill/>
          <a:effectLst>
            <a:softEdge rad="63500"/>
          </a:effectLst>
        </p:spPr>
      </p:pic>
    </p:spTree>
    <p:extLst>
      <p:ext uri="{BB962C8B-B14F-4D97-AF65-F5344CB8AC3E}">
        <p14:creationId xmlns:p14="http://schemas.microsoft.com/office/powerpoint/2010/main" val="40047041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10000"/>
          </a:bodyPr>
          <a:lstStyle/>
          <a:p>
            <a:r>
              <a:rPr lang="cs-CZ" dirty="0" smtClean="0"/>
              <a:t>Poskytování služeb či programů uložených na serverech na Internetu s tím, že uživatelé k nim mohou přistupovat například pomocí webového prohlížeče a používat je prakticky odkudkoliv. </a:t>
            </a:r>
          </a:p>
          <a:p>
            <a:endParaRPr lang="cs-CZ" dirty="0" smtClean="0"/>
          </a:p>
          <a:p>
            <a:r>
              <a:rPr lang="cs-CZ" dirty="0" smtClean="0"/>
              <a:t>Uživatelé neplatí (za předpokladu, že je služba placená) za vlastní software, ale za jeho užití. Nabídka aplikací se pohybuje od kancelářských aplikací, přes systémy pro distribuované výpočty, až po operační systémy provozované v prohlížečích, jako je například </a:t>
            </a:r>
            <a:r>
              <a:rPr lang="cs-CZ" dirty="0" err="1" smtClean="0"/>
              <a:t>eyeOS</a:t>
            </a:r>
            <a:r>
              <a:rPr lang="cs-CZ" dirty="0" smtClean="0"/>
              <a:t> či </a:t>
            </a:r>
            <a:r>
              <a:rPr lang="cs-CZ" dirty="0" err="1" smtClean="0"/>
              <a:t>iCloud</a:t>
            </a:r>
            <a:r>
              <a:rPr lang="cs-CZ" dirty="0" smtClean="0"/>
              <a:t>.  </a:t>
            </a:r>
          </a:p>
          <a:p>
            <a:endParaRPr lang="cs-CZ" dirty="0" smtClean="0"/>
          </a:p>
          <a:p>
            <a:r>
              <a:rPr lang="cs-CZ" dirty="0" smtClean="0"/>
              <a:t>Příklady: </a:t>
            </a:r>
            <a:r>
              <a:rPr lang="cs-CZ" dirty="0" err="1" smtClean="0"/>
              <a:t>Google</a:t>
            </a:r>
            <a:r>
              <a:rPr lang="cs-CZ" dirty="0" smtClean="0"/>
              <a:t> </a:t>
            </a:r>
            <a:r>
              <a:rPr lang="cs-CZ" dirty="0" err="1" smtClean="0"/>
              <a:t>docs</a:t>
            </a:r>
            <a:r>
              <a:rPr lang="cs-CZ" dirty="0" smtClean="0"/>
              <a:t>, </a:t>
            </a:r>
            <a:r>
              <a:rPr lang="cs-CZ" dirty="0" err="1" smtClean="0"/>
              <a:t>dropbox</a:t>
            </a:r>
            <a:r>
              <a:rPr lang="cs-CZ" dirty="0" smtClean="0"/>
              <a:t>, </a:t>
            </a:r>
            <a:r>
              <a:rPr lang="cs-CZ" dirty="0" err="1" smtClean="0"/>
              <a:t>google</a:t>
            </a:r>
            <a:r>
              <a:rPr lang="cs-CZ" dirty="0" smtClean="0"/>
              <a:t> drive… </a:t>
            </a:r>
            <a:endParaRPr lang="cs-CZ" dirty="0"/>
          </a:p>
        </p:txBody>
      </p:sp>
    </p:spTree>
    <p:extLst>
      <p:ext uri="{BB962C8B-B14F-4D97-AF65-F5344CB8AC3E}">
        <p14:creationId xmlns:p14="http://schemas.microsoft.com/office/powerpoint/2010/main" val="2890842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descr="C:\Users\Karel\Desktop\cloud.jpg"/>
          <p:cNvPicPr>
            <a:picLocks noChangeAspect="1" noChangeArrowheads="1"/>
          </p:cNvPicPr>
          <p:nvPr/>
        </p:nvPicPr>
        <p:blipFill>
          <a:blip r:embed="rId2" cstate="print"/>
          <a:srcRect/>
          <a:stretch>
            <a:fillRect/>
          </a:stretch>
        </p:blipFill>
        <p:spPr bwMode="auto">
          <a:xfrm>
            <a:off x="971600" y="1628800"/>
            <a:ext cx="7037709" cy="4786677"/>
          </a:xfrm>
          <a:prstGeom prst="rect">
            <a:avLst/>
          </a:prstGeom>
          <a:noFill/>
        </p:spPr>
      </p:pic>
    </p:spTree>
    <p:extLst>
      <p:ext uri="{BB962C8B-B14F-4D97-AF65-F5344CB8AC3E}">
        <p14:creationId xmlns:p14="http://schemas.microsoft.com/office/powerpoint/2010/main" val="8362690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err="1" smtClean="0"/>
              <a:t>VoIP</a:t>
            </a:r>
            <a:r>
              <a:rPr lang="cs-CZ" dirty="0" smtClean="0"/>
              <a:t> (hlasové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r>
              <a:rPr lang="cs-CZ" dirty="0" smtClean="0"/>
              <a:t>technologie, umožňující přenos digitalizovaného hlasu v těle paketů rodiny protokolů  TCP/IP prostřednictvím počítačové sítě </a:t>
            </a:r>
          </a:p>
          <a:p>
            <a:r>
              <a:rPr lang="cs-CZ" dirty="0" smtClean="0"/>
              <a:t>Využívá se pro telefonování prostřednictvím Internetu nebo intranetu</a:t>
            </a:r>
          </a:p>
          <a:p>
            <a:r>
              <a:rPr lang="cs-CZ" dirty="0" smtClean="0"/>
              <a:t>Nutnou podmínkou pro srozumitelné a spolehlivé </a:t>
            </a:r>
            <a:r>
              <a:rPr lang="cs-CZ" dirty="0" err="1" smtClean="0"/>
              <a:t>VoIP</a:t>
            </a:r>
            <a:r>
              <a:rPr lang="cs-CZ" dirty="0" smtClean="0"/>
              <a:t> telefonní spojení je zajištění tzv. kvality služby, zkráceně označované </a:t>
            </a:r>
            <a:r>
              <a:rPr lang="cs-CZ" dirty="0" err="1" smtClean="0"/>
              <a:t>QoS</a:t>
            </a:r>
            <a:r>
              <a:rPr lang="cs-CZ" dirty="0" smtClean="0"/>
              <a:t>.</a:t>
            </a:r>
          </a:p>
          <a:p>
            <a:endParaRPr lang="cs-CZ" dirty="0" smtClean="0"/>
          </a:p>
          <a:p>
            <a:r>
              <a:rPr lang="cs-CZ" b="1" dirty="0" err="1" smtClean="0"/>
              <a:t>QoS</a:t>
            </a:r>
            <a:r>
              <a:rPr lang="cs-CZ" dirty="0" smtClean="0"/>
              <a:t> - nastavení aktivních prvků  (např. </a:t>
            </a:r>
            <a:r>
              <a:rPr lang="cs-CZ" dirty="0" err="1" smtClean="0"/>
              <a:t>routeru</a:t>
            </a:r>
            <a:r>
              <a:rPr lang="cs-CZ" dirty="0" smtClean="0"/>
              <a:t>) sítě tak, aby upřednostňovaly hlasová data před ostatním provozem. Na většině domácích </a:t>
            </a:r>
            <a:r>
              <a:rPr lang="cs-CZ" dirty="0" err="1" smtClean="0"/>
              <a:t>routerů</a:t>
            </a:r>
            <a:r>
              <a:rPr lang="cs-CZ" dirty="0" smtClean="0"/>
              <a:t> lze nastavit prioritu hlasového (nebo videokonferenčního) datového toku tak, aby ostatní uživatelé sdílející tutéž linku nemohli nezahltit její kapacitu například stahováním objemných dat.</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Google</a:t>
            </a:r>
            <a:r>
              <a:rPr lang="cs-CZ" dirty="0" smtClean="0"/>
              <a:t> </a:t>
            </a:r>
            <a:r>
              <a:rPr lang="cs-CZ" dirty="0" err="1" smtClean="0"/>
              <a:t>hangouts</a:t>
            </a:r>
            <a:endParaRPr lang="cs-CZ" dirty="0"/>
          </a:p>
        </p:txBody>
      </p:sp>
      <p:pic>
        <p:nvPicPr>
          <p:cNvPr id="26626" name="Picture 2" descr="C:\Users\Karel\Desktop\voip_home.jpg"/>
          <p:cNvPicPr>
            <a:picLocks noChangeAspect="1" noChangeArrowheads="1"/>
          </p:cNvPicPr>
          <p:nvPr/>
        </p:nvPicPr>
        <p:blipFill>
          <a:blip r:embed="rId2" cstate="print"/>
          <a:srcRect/>
          <a:stretch>
            <a:fillRect/>
          </a:stretch>
        </p:blipFill>
        <p:spPr bwMode="auto">
          <a:xfrm>
            <a:off x="6547892" y="5445224"/>
            <a:ext cx="1977886" cy="1412776"/>
          </a:xfrm>
          <a:prstGeom prst="rect">
            <a:avLst/>
          </a:prstGeom>
          <a:noFill/>
        </p:spPr>
      </p:pic>
    </p:spTree>
    <p:extLst>
      <p:ext uri="{BB962C8B-B14F-4D97-AF65-F5344CB8AC3E}">
        <p14:creationId xmlns:p14="http://schemas.microsoft.com/office/powerpoint/2010/main" val="3845246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FTP- </a:t>
            </a:r>
            <a:r>
              <a:rPr lang="cs-CZ" dirty="0" err="1" smtClean="0"/>
              <a:t>File</a:t>
            </a:r>
            <a:r>
              <a:rPr lang="cs-CZ" dirty="0" smtClean="0"/>
              <a:t> Transfer </a:t>
            </a:r>
            <a:r>
              <a:rPr lang="cs-CZ" dirty="0" err="1" smtClean="0"/>
              <a:t>Protocol</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Klasický protokol pro přenos souborů po síti</a:t>
            </a:r>
          </a:p>
          <a:p>
            <a:r>
              <a:rPr lang="cs-CZ" dirty="0" smtClean="0"/>
              <a:t>Umožňuje navázat spojení se vzdáleným počítačem, procházet danou adresářovou strukturu </a:t>
            </a:r>
            <a:r>
              <a:rPr lang="cs-CZ" b="1" dirty="0" smtClean="0"/>
              <a:t>(složky) </a:t>
            </a:r>
            <a:r>
              <a:rPr lang="cs-CZ" dirty="0" smtClean="0"/>
              <a:t>a přenášet soubory oběma směry.</a:t>
            </a:r>
          </a:p>
          <a:p>
            <a:r>
              <a:rPr lang="cs-CZ" dirty="0" smtClean="0"/>
              <a:t>Zpravidla chráněn uživatelským jménem a heslem. Provoz po FTP není nijak šifrován, proto pokud je to možné je vhodné používat zabezpečenou variantu FTPS (obdoba HTTPS). V dnešní době se s tímto protokolem uživatel setká nejčastěji při přístupu na </a:t>
            </a:r>
            <a:r>
              <a:rPr lang="cs-CZ" dirty="0" err="1" smtClean="0"/>
              <a:t>webhostingové</a:t>
            </a:r>
            <a:r>
              <a:rPr lang="cs-CZ" dirty="0" smtClean="0"/>
              <a:t> diskové prostory, případně na vnitřní firemní sdílená datová úložiště.</a:t>
            </a:r>
          </a:p>
          <a:p>
            <a:endParaRPr lang="cs-CZ" dirty="0" smtClean="0"/>
          </a:p>
          <a:p>
            <a:r>
              <a:rPr lang="cs-CZ" b="1" dirty="0" smtClean="0"/>
              <a:t>Vhodné programy: </a:t>
            </a:r>
            <a:r>
              <a:rPr lang="cs-CZ" dirty="0" err="1" smtClean="0"/>
              <a:t>Total</a:t>
            </a:r>
            <a:r>
              <a:rPr lang="cs-CZ" dirty="0" smtClean="0"/>
              <a:t> </a:t>
            </a:r>
            <a:r>
              <a:rPr lang="cs-CZ" dirty="0" err="1" smtClean="0"/>
              <a:t>Commander</a:t>
            </a:r>
            <a:r>
              <a:rPr lang="cs-CZ" dirty="0" smtClean="0"/>
              <a:t>, </a:t>
            </a:r>
            <a:r>
              <a:rPr lang="cs-CZ" dirty="0" err="1" smtClean="0"/>
              <a:t>FileZilla</a:t>
            </a:r>
            <a:r>
              <a:rPr lang="cs-CZ" dirty="0" smtClean="0"/>
              <a:t>….</a:t>
            </a:r>
            <a:endParaRPr lang="cs-CZ" dirty="0"/>
          </a:p>
        </p:txBody>
      </p:sp>
      <p:pic>
        <p:nvPicPr>
          <p:cNvPr id="25602" name="Picture 2" descr="C:\Users\Karel\Desktop\ftp.jpg"/>
          <p:cNvPicPr>
            <a:picLocks noChangeAspect="1" noChangeArrowheads="1"/>
          </p:cNvPicPr>
          <p:nvPr/>
        </p:nvPicPr>
        <p:blipFill>
          <a:blip r:embed="rId2" cstate="print"/>
          <a:srcRect/>
          <a:stretch>
            <a:fillRect/>
          </a:stretch>
        </p:blipFill>
        <p:spPr bwMode="auto">
          <a:xfrm>
            <a:off x="6948264" y="908720"/>
            <a:ext cx="1620217" cy="1088029"/>
          </a:xfrm>
          <a:prstGeom prst="rect">
            <a:avLst/>
          </a:prstGeom>
          <a:noFill/>
          <a:effectLst>
            <a:softEdge rad="63500"/>
          </a:effectLst>
        </p:spPr>
      </p:pic>
    </p:spTree>
    <p:extLst>
      <p:ext uri="{BB962C8B-B14F-4D97-AF65-F5344CB8AC3E}">
        <p14:creationId xmlns:p14="http://schemas.microsoft.com/office/powerpoint/2010/main" val="22623864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Peer-to-peer (P2P)</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Většina služeb funguje na bázi </a:t>
            </a:r>
            <a:r>
              <a:rPr lang="cs-CZ" b="1" u="sng" dirty="0" smtClean="0"/>
              <a:t>klient-server</a:t>
            </a:r>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r>
              <a:rPr lang="cs-CZ" dirty="0" smtClean="0"/>
              <a:t>U klient-server dochází k distribuci obsahu uloženého na serveru ke klientům, klienti navzájem si data nepředávají. =&gt; Velká zátěž na serveru, data pouze na něm</a:t>
            </a:r>
          </a:p>
          <a:p>
            <a:r>
              <a:rPr lang="cs-CZ" dirty="0" smtClean="0"/>
              <a:t>Pokud server selže, žádný klient svá data neobdrží</a:t>
            </a:r>
            <a:endParaRPr lang="cs-CZ" dirty="0"/>
          </a:p>
        </p:txBody>
      </p:sp>
      <p:pic>
        <p:nvPicPr>
          <p:cNvPr id="10242" name="Picture 2" descr="C:\Users\Karel\Desktop\klientserver.png"/>
          <p:cNvPicPr>
            <a:picLocks noChangeAspect="1" noChangeArrowheads="1"/>
          </p:cNvPicPr>
          <p:nvPr/>
        </p:nvPicPr>
        <p:blipFill>
          <a:blip r:embed="rId2" cstate="print"/>
          <a:srcRect/>
          <a:stretch>
            <a:fillRect/>
          </a:stretch>
        </p:blipFill>
        <p:spPr bwMode="auto">
          <a:xfrm>
            <a:off x="183299" y="2204865"/>
            <a:ext cx="8781189" cy="2465950"/>
          </a:xfrm>
          <a:prstGeom prst="rect">
            <a:avLst/>
          </a:prstGeom>
          <a:noFill/>
        </p:spPr>
      </p:pic>
    </p:spTree>
    <p:extLst>
      <p:ext uri="{BB962C8B-B14F-4D97-AF65-F5344CB8AC3E}">
        <p14:creationId xmlns:p14="http://schemas.microsoft.com/office/powerpoint/2010/main" val="41562743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P2P</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P2P odstraňují výsadní pozici serveru a jsou založené na decentralizované a distribuované architektuře.</a:t>
            </a:r>
          </a:p>
          <a:p>
            <a:r>
              <a:rPr lang="cs-CZ" dirty="0" smtClean="0"/>
              <a:t>Každý peer je tak zároveň klientem i serverem: poskytuje služby ostatním peerům a zároveň využívá jejich služeb</a:t>
            </a:r>
          </a:p>
          <a:p>
            <a:endParaRPr lang="cs-CZ" dirty="0" smtClean="0"/>
          </a:p>
          <a:p>
            <a:endParaRPr lang="cs-CZ" dirty="0"/>
          </a:p>
        </p:txBody>
      </p:sp>
      <p:pic>
        <p:nvPicPr>
          <p:cNvPr id="19458" name="Picture 2" descr="C:\Users\Karel\Desktop\p2p.jpg"/>
          <p:cNvPicPr>
            <a:picLocks noChangeAspect="1" noChangeArrowheads="1"/>
          </p:cNvPicPr>
          <p:nvPr/>
        </p:nvPicPr>
        <p:blipFill>
          <a:blip r:embed="rId2" cstate="print"/>
          <a:srcRect/>
          <a:stretch>
            <a:fillRect/>
          </a:stretch>
        </p:blipFill>
        <p:spPr bwMode="auto">
          <a:xfrm>
            <a:off x="2339752" y="4365104"/>
            <a:ext cx="4176464" cy="2349261"/>
          </a:xfrm>
          <a:prstGeom prst="rect">
            <a:avLst/>
          </a:prstGeom>
          <a:noFill/>
          <a:effectLst>
            <a:softEdge rad="127000"/>
          </a:effectLst>
        </p:spPr>
      </p:pic>
    </p:spTree>
    <p:extLst>
      <p:ext uri="{BB962C8B-B14F-4D97-AF65-F5344CB8AC3E}">
        <p14:creationId xmlns:p14="http://schemas.microsoft.com/office/powerpoint/2010/main" val="22336261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P2P</a:t>
            </a:r>
            <a:endParaRPr lang="cs-CZ" dirty="0"/>
          </a:p>
        </p:txBody>
      </p:sp>
      <p:sp>
        <p:nvSpPr>
          <p:cNvPr id="3" name="Zástupný symbol pro obsah 2"/>
          <p:cNvSpPr>
            <a:spLocks noGrp="1"/>
          </p:cNvSpPr>
          <p:nvPr>
            <p:ph idx="1"/>
          </p:nvPr>
        </p:nvSpPr>
        <p:spPr/>
        <p:txBody>
          <a:bodyPr>
            <a:normAutofit fontScale="92500"/>
          </a:bodyPr>
          <a:lstStyle/>
          <a:p>
            <a:r>
              <a:rPr lang="cs-CZ" b="1" dirty="0" smtClean="0"/>
              <a:t>Výhody: </a:t>
            </a:r>
            <a:r>
              <a:rPr lang="cs-CZ" dirty="0" smtClean="0"/>
              <a:t>rozložení zátěže mezi peery (oproti její koncentraci na straně serveru), zvýšené odolnosti vůči výpadku a dobrou škálovatelnost (lze libovolně navyšovat počet peerů, aniž by se přetížil centrální server). </a:t>
            </a:r>
          </a:p>
          <a:p>
            <a:endParaRPr lang="cs-CZ" dirty="0" smtClean="0"/>
          </a:p>
          <a:p>
            <a:r>
              <a:rPr lang="cs-CZ" b="1" dirty="0" smtClean="0"/>
              <a:t>Nevýhody:</a:t>
            </a:r>
            <a:r>
              <a:rPr lang="cs-CZ" dirty="0" smtClean="0"/>
              <a:t> náročné vystavění p2p sítě (složitější modely komunikace) a nepřehlednost správy takovéto sítě. </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bitttorent</a:t>
            </a:r>
            <a:endParaRPr lang="cs-CZ" dirty="0"/>
          </a:p>
        </p:txBody>
      </p:sp>
      <p:pic>
        <p:nvPicPr>
          <p:cNvPr id="20482" name="Picture 2" descr="C:\Users\Karel\Desktop\p2p (1).jpg"/>
          <p:cNvPicPr>
            <a:picLocks noChangeAspect="1" noChangeArrowheads="1"/>
          </p:cNvPicPr>
          <p:nvPr/>
        </p:nvPicPr>
        <p:blipFill>
          <a:blip r:embed="rId2" cstate="print"/>
          <a:srcRect/>
          <a:stretch>
            <a:fillRect/>
          </a:stretch>
        </p:blipFill>
        <p:spPr bwMode="auto">
          <a:xfrm>
            <a:off x="6588224" y="692696"/>
            <a:ext cx="2087835" cy="1318816"/>
          </a:xfrm>
          <a:prstGeom prst="rect">
            <a:avLst/>
          </a:prstGeom>
          <a:noFill/>
          <a:effectLst>
            <a:softEdge rad="63500"/>
          </a:effectLst>
        </p:spPr>
      </p:pic>
    </p:spTree>
    <p:extLst>
      <p:ext uri="{BB962C8B-B14F-4D97-AF65-F5344CB8AC3E}">
        <p14:creationId xmlns:p14="http://schemas.microsoft.com/office/powerpoint/2010/main" val="18424718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Konfigurace síťových služeb</a:t>
            </a:r>
            <a:endParaRPr lang="cs-CZ" dirty="0"/>
          </a:p>
        </p:txBody>
      </p:sp>
      <p:sp>
        <p:nvSpPr>
          <p:cNvPr id="3" name="Zástupný symbol pro obsah 2"/>
          <p:cNvSpPr>
            <a:spLocks noGrp="1"/>
          </p:cNvSpPr>
          <p:nvPr>
            <p:ph idx="1"/>
          </p:nvPr>
        </p:nvSpPr>
        <p:spPr/>
        <p:txBody>
          <a:bodyPr/>
          <a:lstStyle/>
          <a:p>
            <a:r>
              <a:rPr lang="cs-CZ" dirty="0" smtClean="0"/>
              <a:t>Vybrané konfigurační prvky:</a:t>
            </a:r>
          </a:p>
          <a:p>
            <a:endParaRPr lang="cs-CZ" dirty="0" smtClean="0"/>
          </a:p>
          <a:p>
            <a:pPr lvl="1"/>
            <a:r>
              <a:rPr lang="cs-CZ" dirty="0" smtClean="0"/>
              <a:t>Zabezpečená </a:t>
            </a:r>
            <a:r>
              <a:rPr lang="cs-CZ" dirty="0" err="1" smtClean="0"/>
              <a:t>wifi</a:t>
            </a:r>
            <a:endParaRPr lang="cs-CZ" dirty="0" smtClean="0"/>
          </a:p>
          <a:p>
            <a:pPr lvl="1"/>
            <a:r>
              <a:rPr lang="cs-CZ" dirty="0" smtClean="0"/>
              <a:t>DHCP, statická IP</a:t>
            </a:r>
          </a:p>
          <a:p>
            <a:pPr lvl="1"/>
            <a:r>
              <a:rPr lang="cs-CZ" dirty="0" smtClean="0"/>
              <a:t>VPN</a:t>
            </a:r>
          </a:p>
          <a:p>
            <a:pPr lvl="1"/>
            <a:r>
              <a:rPr lang="cs-CZ" dirty="0" err="1" smtClean="0"/>
              <a:t>Eduroam</a:t>
            </a:r>
            <a:endParaRPr lang="cs-CZ" dirty="0" smtClean="0"/>
          </a:p>
          <a:p>
            <a:pPr lvl="1"/>
            <a:r>
              <a:rPr lang="cs-CZ" dirty="0" smtClean="0"/>
              <a:t>Firewall</a:t>
            </a:r>
          </a:p>
          <a:p>
            <a:pPr lvl="1">
              <a:buNone/>
            </a:pPr>
            <a:endParaRPr lang="cs-CZ" dirty="0"/>
          </a:p>
        </p:txBody>
      </p:sp>
      <p:pic>
        <p:nvPicPr>
          <p:cNvPr id="21506" name="Picture 2" descr="C:\Users\Karel\Desktop\networksettings.png"/>
          <p:cNvPicPr>
            <a:picLocks noChangeAspect="1" noChangeArrowheads="1"/>
          </p:cNvPicPr>
          <p:nvPr/>
        </p:nvPicPr>
        <p:blipFill>
          <a:blip r:embed="rId2" cstate="print"/>
          <a:srcRect/>
          <a:stretch>
            <a:fillRect/>
          </a:stretch>
        </p:blipFill>
        <p:spPr bwMode="auto">
          <a:xfrm>
            <a:off x="5292080" y="2852936"/>
            <a:ext cx="3251200" cy="3251200"/>
          </a:xfrm>
          <a:prstGeom prst="rect">
            <a:avLst/>
          </a:prstGeom>
          <a:noFill/>
        </p:spPr>
      </p:pic>
    </p:spTree>
    <p:extLst>
      <p:ext uri="{BB962C8B-B14F-4D97-AF65-F5344CB8AC3E}">
        <p14:creationId xmlns:p14="http://schemas.microsoft.com/office/powerpoint/2010/main" val="2069111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Duševní vlastnictví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Majetek nehmotné povahy – výsledek tvůrčí činnosti lidí a jejich intelektu (díla literární, umělecká, vědecká, …)</a:t>
            </a:r>
          </a:p>
          <a:p>
            <a:endParaRPr lang="cs-CZ" dirty="0" smtClean="0"/>
          </a:p>
          <a:p>
            <a:pPr marL="109728" indent="0">
              <a:buNone/>
            </a:pPr>
            <a:endParaRPr lang="cs-CZ" dirty="0" smtClean="0"/>
          </a:p>
        </p:txBody>
      </p:sp>
    </p:spTree>
    <p:extLst>
      <p:ext uri="{BB962C8B-B14F-4D97-AF65-F5344CB8AC3E}">
        <p14:creationId xmlns:p14="http://schemas.microsoft.com/office/powerpoint/2010/main" val="13935447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Zabezpečená </a:t>
            </a:r>
            <a:r>
              <a:rPr lang="cs-CZ" dirty="0" err="1" smtClean="0"/>
              <a:t>Wifi</a:t>
            </a:r>
            <a:r>
              <a:rPr lang="cs-CZ" dirty="0" smtClean="0"/>
              <a:t> – </a:t>
            </a:r>
            <a:r>
              <a:rPr lang="cs-CZ" sz="1600" dirty="0" smtClean="0"/>
              <a:t>viz přednáška o kryptografii</a:t>
            </a:r>
            <a:endParaRPr lang="cs-CZ" sz="1600" dirty="0"/>
          </a:p>
        </p:txBody>
      </p:sp>
      <p:sp>
        <p:nvSpPr>
          <p:cNvPr id="3" name="Zástupný symbol pro obsah 2"/>
          <p:cNvSpPr>
            <a:spLocks noGrp="1"/>
          </p:cNvSpPr>
          <p:nvPr>
            <p:ph idx="1"/>
          </p:nvPr>
        </p:nvSpPr>
        <p:spPr/>
        <p:txBody>
          <a:bodyPr>
            <a:normAutofit fontScale="92500" lnSpcReduction="10000"/>
          </a:bodyPr>
          <a:lstStyle/>
          <a:p>
            <a:r>
              <a:rPr lang="cs-CZ" dirty="0" smtClean="0"/>
              <a:t>Při konfiguraci bezdrátového připojení je nezbytné dbát na co největší míru zabezpečení.</a:t>
            </a:r>
          </a:p>
          <a:p>
            <a:r>
              <a:rPr lang="cs-CZ" dirty="0" smtClean="0"/>
              <a:t> Bezdrátový přenos je možné odposlouchávat a následně zneužít. </a:t>
            </a:r>
          </a:p>
          <a:p>
            <a:r>
              <a:rPr lang="cs-CZ" dirty="0" smtClean="0"/>
              <a:t>K šifrování nabízí většina přípojných bodů pro domácnosti dvojí volbu: </a:t>
            </a:r>
            <a:r>
              <a:rPr lang="cs-CZ" b="1" dirty="0" smtClean="0"/>
              <a:t>WEP a WPA</a:t>
            </a:r>
            <a:r>
              <a:rPr lang="cs-CZ" dirty="0" smtClean="0"/>
              <a:t>. WEP protokol je od roku 2004 považován za </a:t>
            </a:r>
            <a:r>
              <a:rPr lang="cs-CZ" b="1" dirty="0" smtClean="0"/>
              <a:t>zastaralý</a:t>
            </a:r>
            <a:r>
              <a:rPr lang="cs-CZ" dirty="0" smtClean="0"/>
              <a:t> a lze jej běžně dostupnými prostředky prolomit. WPA (a jeho novější varianta WPA2) používají pro silnější algoritmy s dynamicky měněným klíčem, což zamezuje získání klíče dlouhodobým odposlechem.</a:t>
            </a:r>
            <a:endParaRPr lang="cs-CZ" dirty="0"/>
          </a:p>
        </p:txBody>
      </p:sp>
      <p:pic>
        <p:nvPicPr>
          <p:cNvPr id="22530" name="Picture 2" descr="C:\Users\Karel\Desktop\wifi.png"/>
          <p:cNvPicPr>
            <a:picLocks noChangeAspect="1" noChangeArrowheads="1"/>
          </p:cNvPicPr>
          <p:nvPr/>
        </p:nvPicPr>
        <p:blipFill>
          <a:blip r:embed="rId2" cstate="print"/>
          <a:srcRect/>
          <a:stretch>
            <a:fillRect/>
          </a:stretch>
        </p:blipFill>
        <p:spPr bwMode="auto">
          <a:xfrm>
            <a:off x="7445694" y="332656"/>
            <a:ext cx="1698306" cy="1340768"/>
          </a:xfrm>
          <a:prstGeom prst="rect">
            <a:avLst/>
          </a:prstGeom>
          <a:noFill/>
          <a:effectLst>
            <a:softEdge rad="63500"/>
          </a:effectLst>
        </p:spPr>
      </p:pic>
    </p:spTree>
    <p:extLst>
      <p:ext uri="{BB962C8B-B14F-4D97-AF65-F5344CB8AC3E}">
        <p14:creationId xmlns:p14="http://schemas.microsoft.com/office/powerpoint/2010/main" val="25475858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DHCP a statická IP</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r>
              <a:rPr lang="cs-CZ" dirty="0" smtClean="0"/>
              <a:t>Každé zařízení připojené do počítačové sítě musí mít přidělenu jednoznačnou IP adresu. </a:t>
            </a:r>
          </a:p>
          <a:p>
            <a:r>
              <a:rPr lang="cs-CZ" b="1" u="sng" dirty="0" smtClean="0"/>
              <a:t>Je v podstatě dvojí možnost, jak adresy v síti rozdělovat:</a:t>
            </a:r>
            <a:r>
              <a:rPr lang="cs-CZ" dirty="0" smtClean="0"/>
              <a:t> </a:t>
            </a:r>
          </a:p>
          <a:p>
            <a:endParaRPr lang="cs-CZ" dirty="0" smtClean="0"/>
          </a:p>
          <a:p>
            <a:r>
              <a:rPr lang="cs-CZ" dirty="0" smtClean="0"/>
              <a:t>1) Staticky-zde je třeba o novou adresu požádat správce sítě a následně ji na příslušných místech v nastavení systému zadat. </a:t>
            </a:r>
          </a:p>
          <a:p>
            <a:endParaRPr lang="cs-CZ" dirty="0" smtClean="0"/>
          </a:p>
          <a:p>
            <a:r>
              <a:rPr lang="cs-CZ" dirty="0" smtClean="0"/>
              <a:t>2) DHCP - adresa je přidělována automaticky DHCP serverem přítomným v síti (např. v domácnostech součástí </a:t>
            </a:r>
            <a:r>
              <a:rPr lang="cs-CZ" dirty="0" err="1" smtClean="0"/>
              <a:t>routeru</a:t>
            </a:r>
            <a:r>
              <a:rPr lang="cs-CZ" dirty="0" smtClean="0"/>
              <a:t>) bez dalších zásahů uživatele. Takto přidělená adresa se navíc může měnit při každém připojení do sítě.</a:t>
            </a:r>
            <a:endParaRPr lang="cs-CZ" dirty="0"/>
          </a:p>
        </p:txBody>
      </p:sp>
    </p:spTree>
    <p:extLst>
      <p:ext uri="{BB962C8B-B14F-4D97-AF65-F5344CB8AC3E}">
        <p14:creationId xmlns:p14="http://schemas.microsoft.com/office/powerpoint/2010/main" val="8049767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VPN – Virtuální privátní síť</a:t>
            </a:r>
            <a:endParaRPr lang="cs-CZ" dirty="0"/>
          </a:p>
        </p:txBody>
      </p:sp>
      <p:sp>
        <p:nvSpPr>
          <p:cNvPr id="3" name="Zástupný symbol pro obsah 2"/>
          <p:cNvSpPr>
            <a:spLocks noGrp="1"/>
          </p:cNvSpPr>
          <p:nvPr>
            <p:ph idx="1"/>
          </p:nvPr>
        </p:nvSpPr>
        <p:spPr>
          <a:xfrm>
            <a:off x="457200" y="1340768"/>
            <a:ext cx="8229600" cy="5233768"/>
          </a:xfrm>
        </p:spPr>
        <p:txBody>
          <a:bodyPr>
            <a:normAutofit lnSpcReduction="10000"/>
          </a:bodyPr>
          <a:lstStyle/>
          <a:p>
            <a:r>
              <a:rPr lang="cs-CZ" dirty="0" smtClean="0"/>
              <a:t>Slouží k vytvoření zabezpečeného propojení fyzicky vzdálených počítačů tak, jakoby byly propojeny lokální sítí.</a:t>
            </a:r>
          </a:p>
          <a:p>
            <a:r>
              <a:rPr lang="cs-CZ" dirty="0" smtClean="0"/>
              <a:t> Umožňuje tak například vzdálené připojení do firemní sítě, nebo propojení vzdálených poboček do jedné sítě při zachování vysoké úrovně zabezpečení. </a:t>
            </a:r>
          </a:p>
          <a:p>
            <a:r>
              <a:rPr lang="cs-CZ" dirty="0" smtClean="0"/>
              <a:t>V rámci univerzity je VPN také k dispozici a umožňuje například přístup do elektronických zdrojů (placené články…) tak jako by se stroj připojoval z univerzitní sítě (jako by byl třeba zde v učebně).</a:t>
            </a:r>
          </a:p>
          <a:p>
            <a:r>
              <a:rPr lang="cs-CZ" dirty="0" smtClean="0"/>
              <a:t> Podrobné návody k navázání připojení jsou dostupné zde: </a:t>
            </a:r>
            <a:r>
              <a:rPr lang="cs-CZ" dirty="0" smtClean="0">
                <a:hlinkClick r:id="rId2" tooltip="http://vpn.muni.cz"/>
              </a:rPr>
              <a:t>http://vpn.muni.cz</a:t>
            </a:r>
            <a:r>
              <a:rPr lang="cs-CZ" dirty="0" smtClean="0"/>
              <a:t> </a:t>
            </a:r>
            <a:endParaRPr lang="cs-CZ" dirty="0"/>
          </a:p>
        </p:txBody>
      </p:sp>
    </p:spTree>
    <p:extLst>
      <p:ext uri="{BB962C8B-B14F-4D97-AF65-F5344CB8AC3E}">
        <p14:creationId xmlns:p14="http://schemas.microsoft.com/office/powerpoint/2010/main" val="3251474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Eduroam</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20000"/>
          </a:bodyPr>
          <a:lstStyle/>
          <a:p>
            <a:r>
              <a:rPr lang="cs-CZ" dirty="0" err="1" smtClean="0"/>
              <a:t>Eduroam</a:t>
            </a:r>
            <a:r>
              <a:rPr lang="cs-CZ" dirty="0" smtClean="0"/>
              <a:t> je mezinárodní projekt umožňující studentům a zaměstnancům univerzit připojení do bezdrátových sítí všech zúčastněných institucí. </a:t>
            </a:r>
          </a:p>
          <a:p>
            <a:endParaRPr lang="cs-CZ" dirty="0" smtClean="0"/>
          </a:p>
          <a:p>
            <a:r>
              <a:rPr lang="cs-CZ" dirty="0" smtClean="0"/>
              <a:t>Jedná se o příklad federativního </a:t>
            </a:r>
            <a:r>
              <a:rPr lang="cs-CZ" dirty="0" err="1" smtClean="0"/>
              <a:t>autentizačního</a:t>
            </a:r>
            <a:r>
              <a:rPr lang="cs-CZ" dirty="0" smtClean="0"/>
              <a:t> mechanizmu, kdy je uživateli umožněno se přihlašování do libovolné zapojené sítě prokazovat přihlašovacími údaji své domovské instituce (UČO, sekundární heslo).</a:t>
            </a:r>
          </a:p>
          <a:p>
            <a:endParaRPr lang="cs-CZ" dirty="0" smtClean="0"/>
          </a:p>
          <a:p>
            <a:r>
              <a:rPr lang="cs-CZ" dirty="0" smtClean="0"/>
              <a:t> Tato služba velmi usnadňuje připojení nejen na Masarykově univerzitě (na všech fakultách stejné nastavení), ale především při návštěvách jiných institucí — zapojené jsou nejen univerzity, ale například i veřejné knihovny, instituty AV a další. Návody jsou opět k dispozici na </a:t>
            </a:r>
            <a:r>
              <a:rPr lang="cs-CZ" dirty="0" smtClean="0">
                <a:hlinkClick r:id="rId2" tooltip="http://eduroam.muni.cz"/>
              </a:rPr>
              <a:t>http://eduroam.muni.cz</a:t>
            </a:r>
            <a:r>
              <a:rPr lang="cs-CZ" dirty="0" smtClean="0"/>
              <a:t> </a:t>
            </a:r>
            <a:endParaRPr lang="cs-CZ" dirty="0"/>
          </a:p>
        </p:txBody>
      </p:sp>
    </p:spTree>
    <p:extLst>
      <p:ext uri="{BB962C8B-B14F-4D97-AF65-F5344CB8AC3E}">
        <p14:creationId xmlns:p14="http://schemas.microsoft.com/office/powerpoint/2010/main" val="41255583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066800"/>
          </a:xfrm>
        </p:spPr>
        <p:txBody>
          <a:bodyPr/>
          <a:lstStyle/>
          <a:p>
            <a:r>
              <a:rPr lang="cs-CZ" dirty="0" smtClean="0"/>
              <a:t>Firewall</a:t>
            </a:r>
            <a:endParaRPr lang="cs-CZ" dirty="0"/>
          </a:p>
        </p:txBody>
      </p:sp>
      <p:sp>
        <p:nvSpPr>
          <p:cNvPr id="3" name="Zástupný symbol pro obsah 2"/>
          <p:cNvSpPr>
            <a:spLocks noGrp="1"/>
          </p:cNvSpPr>
          <p:nvPr>
            <p:ph idx="1"/>
          </p:nvPr>
        </p:nvSpPr>
        <p:spPr>
          <a:xfrm>
            <a:off x="457200" y="1340768"/>
            <a:ext cx="8229600" cy="5233768"/>
          </a:xfrm>
        </p:spPr>
        <p:txBody>
          <a:bodyPr>
            <a:normAutofit fontScale="85000" lnSpcReduction="20000"/>
          </a:bodyPr>
          <a:lstStyle/>
          <a:p>
            <a:r>
              <a:rPr lang="cs-CZ" b="1" dirty="0" smtClean="0"/>
              <a:t>Firewall</a:t>
            </a:r>
            <a:r>
              <a:rPr lang="cs-CZ" dirty="0" smtClean="0"/>
              <a:t> je virtuální nástroj oddělující provoz mezi sítí (internetem) a počítačem, tak že propouští jedním nebo druhým směrem informace podle předem definovaných pravidel. Brání tak zejména před neoprávněným vniknutím do sítě a odesílání dat bez vědomí a souhlasu uživatele či oprávněné osoby. Ve virtuálním prostředí domácností i firem je instalace brány firewall nejefektivnějším a nejdůležitějším krokem při ochraně a zabezpečení počítače.</a:t>
            </a:r>
          </a:p>
          <a:p>
            <a:endParaRPr lang="cs-CZ" dirty="0" smtClean="0"/>
          </a:p>
          <a:p>
            <a:r>
              <a:rPr lang="cs-CZ" dirty="0" smtClean="0"/>
              <a:t>Firewall definuje pravidla, podle kterých může probíhat komunikace mezi počítači či sítěmi, resp. povolí se podmínky a služby, které jsou nutné pro provoz a ostatní jsou zakázány. Firewall nepřetržitě kontroluje dění v domácí či firemní síti a podrobně jej monitoruje. Informuje i o legálních procesech, vzniklých použitím některých aplikací a dovolí tuto činnost povolit či zablokovat.</a:t>
            </a:r>
            <a:endParaRPr lang="cs-CZ" dirty="0"/>
          </a:p>
        </p:txBody>
      </p:sp>
      <p:pic>
        <p:nvPicPr>
          <p:cNvPr id="23554" name="Picture 2" descr="C:\Users\Karel\Desktop\firewall.jpg"/>
          <p:cNvPicPr>
            <a:picLocks noChangeAspect="1" noChangeArrowheads="1"/>
          </p:cNvPicPr>
          <p:nvPr/>
        </p:nvPicPr>
        <p:blipFill>
          <a:blip r:embed="rId2" cstate="print"/>
          <a:srcRect/>
          <a:stretch>
            <a:fillRect/>
          </a:stretch>
        </p:blipFill>
        <p:spPr bwMode="auto">
          <a:xfrm>
            <a:off x="4283965" y="5517233"/>
            <a:ext cx="4680523" cy="1340768"/>
          </a:xfrm>
          <a:prstGeom prst="rect">
            <a:avLst/>
          </a:prstGeom>
          <a:noFill/>
          <a:effectLst>
            <a:softEdge rad="63500"/>
          </a:effectLst>
        </p:spPr>
      </p:pic>
    </p:spTree>
    <p:extLst>
      <p:ext uri="{BB962C8B-B14F-4D97-AF65-F5344CB8AC3E}">
        <p14:creationId xmlns:p14="http://schemas.microsoft.com/office/powerpoint/2010/main" val="39430656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Multimédia – zvuk a video</a:t>
            </a:r>
            <a:endParaRPr lang="cs-CZ" dirty="0"/>
          </a:p>
        </p:txBody>
      </p:sp>
    </p:spTree>
    <p:extLst>
      <p:ext uri="{BB962C8B-B14F-4D97-AF65-F5344CB8AC3E}">
        <p14:creationId xmlns:p14="http://schemas.microsoft.com/office/powerpoint/2010/main" val="9545562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7560840" cy="1780584"/>
          </a:xfrm>
        </p:spPr>
        <p:txBody>
          <a:bodyPr>
            <a:normAutofit/>
          </a:bodyPr>
          <a:lstStyle/>
          <a:p>
            <a:pPr marL="109728" indent="0">
              <a:buNone/>
            </a:pPr>
            <a:r>
              <a:rPr lang="cs-CZ" dirty="0" smtClean="0"/>
              <a:t>Souhrnný pojem pro různé (kombinované) formy obsahu</a:t>
            </a:r>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076056" y="2492896"/>
            <a:ext cx="3288235" cy="2538424"/>
          </a:xfrm>
          <a:prstGeom prst="rect">
            <a:avLst/>
          </a:prstGeom>
          <a:noFill/>
          <a:ln w="9525">
            <a:noFill/>
            <a:miter lim="800000"/>
            <a:headEnd/>
            <a:tailEnd/>
          </a:ln>
        </p:spPr>
      </p:pic>
      <p:sp>
        <p:nvSpPr>
          <p:cNvPr id="6" name="Zástupný symbol pro obsah 2"/>
          <p:cNvSpPr txBox="1">
            <a:spLocks/>
          </p:cNvSpPr>
          <p:nvPr/>
        </p:nvSpPr>
        <p:spPr>
          <a:xfrm>
            <a:off x="251520" y="2492896"/>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248980"/>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231748"/>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a:t>
            </a:r>
            <a:r>
              <a:rPr lang="cs-CZ" b="1" dirty="0" smtClean="0"/>
              <a:t>video</a:t>
            </a:r>
            <a:r>
              <a:rPr lang="cs-CZ" dirty="0" smtClean="0"/>
              <a:t>sekvence, </a:t>
            </a:r>
            <a:r>
              <a:rPr lang="cs-CZ" b="1" dirty="0" smtClean="0"/>
              <a:t>zvuk</a:t>
            </a:r>
            <a:r>
              <a:rPr lang="cs-CZ" dirty="0" smtClean="0"/>
              <a:t>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2996952"/>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2996952"/>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1043608" y="6093296"/>
            <a:ext cx="6904384" cy="288031"/>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Asi 80</a:t>
            </a:r>
            <a:r>
              <a:rPr lang="en-US" dirty="0" smtClean="0"/>
              <a:t> % </a:t>
            </a:r>
            <a:r>
              <a:rPr lang="cs-CZ" dirty="0" smtClean="0"/>
              <a:t>informací a podnětů vnímají lidé zrakem, asi 12 </a:t>
            </a:r>
            <a:r>
              <a:rPr lang="en-US" dirty="0" smtClean="0"/>
              <a:t>%</a:t>
            </a:r>
            <a:r>
              <a:rPr lang="cs-CZ" dirty="0" smtClean="0"/>
              <a:t> sluchem</a:t>
            </a:r>
          </a:p>
          <a:p>
            <a:pPr marL="411480" lvl="1" indent="0">
              <a:buFont typeface="Georgia"/>
              <a:buNone/>
            </a:pPr>
            <a:endParaRPr lang="cs-CZ" dirty="0"/>
          </a:p>
        </p:txBody>
      </p:sp>
    </p:spTree>
    <p:extLst>
      <p:ext uri="{BB962C8B-B14F-4D97-AF65-F5344CB8AC3E}">
        <p14:creationId xmlns:p14="http://schemas.microsoft.com/office/powerpoint/2010/main" val="16556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066800"/>
          </a:xfrm>
        </p:spPr>
        <p:txBody>
          <a:bodyPr/>
          <a:lstStyle/>
          <a:p>
            <a:r>
              <a:rPr lang="cs-CZ" dirty="0" smtClean="0"/>
              <a:t>Zvuk a video</a:t>
            </a:r>
            <a:endParaRPr lang="cs-CZ" dirty="0"/>
          </a:p>
        </p:txBody>
      </p:sp>
      <p:sp>
        <p:nvSpPr>
          <p:cNvPr id="3" name="Zástupný symbol pro obsah 2"/>
          <p:cNvSpPr>
            <a:spLocks noGrp="1"/>
          </p:cNvSpPr>
          <p:nvPr>
            <p:ph idx="1"/>
          </p:nvPr>
        </p:nvSpPr>
        <p:spPr>
          <a:xfrm>
            <a:off x="395536" y="1340768"/>
            <a:ext cx="8229600" cy="1656184"/>
          </a:xfrm>
        </p:spPr>
        <p:txBody>
          <a:bodyPr>
            <a:normAutofit fontScale="85000" lnSpcReduction="10000"/>
          </a:bodyPr>
          <a:lstStyle/>
          <a:p>
            <a:r>
              <a:rPr lang="cs-CZ" dirty="0" smtClean="0"/>
              <a:t>Zvuk – mechanické vlnění ve vzduchu (nebo jiném médiu)</a:t>
            </a:r>
          </a:p>
          <a:p>
            <a:r>
              <a:rPr lang="cs-CZ" dirty="0" smtClean="0"/>
              <a:t>Video – zpracování viditelné složky světla dopadajícího na sítnici oka</a:t>
            </a:r>
          </a:p>
          <a:p>
            <a:r>
              <a:rPr lang="cs-CZ" dirty="0" smtClean="0"/>
              <a:t>Obojí dále zpracovávané v mozku</a:t>
            </a:r>
          </a:p>
        </p:txBody>
      </p:sp>
      <p:pic>
        <p:nvPicPr>
          <p:cNvPr id="2050" name="Picture 2" descr="http://frakira.fi.muni.cz/%7Eizaak/PBIT/Multim%C3%A9dia/pasted_image.png"/>
          <p:cNvPicPr>
            <a:picLocks noChangeAspect="1" noChangeArrowheads="1"/>
          </p:cNvPicPr>
          <p:nvPr/>
        </p:nvPicPr>
        <p:blipFill>
          <a:blip r:embed="rId2" cstate="print"/>
          <a:srcRect/>
          <a:stretch>
            <a:fillRect/>
          </a:stretch>
        </p:blipFill>
        <p:spPr bwMode="auto">
          <a:xfrm>
            <a:off x="179512" y="3609974"/>
            <a:ext cx="4762500" cy="3248026"/>
          </a:xfrm>
          <a:prstGeom prst="rect">
            <a:avLst/>
          </a:prstGeom>
          <a:noFill/>
        </p:spPr>
      </p:pic>
      <p:sp>
        <p:nvSpPr>
          <p:cNvPr id="5" name="TextovéPole 4"/>
          <p:cNvSpPr txBox="1"/>
          <p:nvPr/>
        </p:nvSpPr>
        <p:spPr>
          <a:xfrm>
            <a:off x="395536" y="2924944"/>
            <a:ext cx="4320480" cy="1200329"/>
          </a:xfrm>
          <a:prstGeom prst="rect">
            <a:avLst/>
          </a:prstGeom>
          <a:noFill/>
        </p:spPr>
        <p:txBody>
          <a:bodyPr wrap="square" rtlCol="0">
            <a:spAutoFit/>
          </a:bodyPr>
          <a:lstStyle/>
          <a:p>
            <a:r>
              <a:rPr lang="cs-CZ" b="1" dirty="0" smtClean="0"/>
              <a:t>Zvuk i obraz jsou spojité vjemy</a:t>
            </a:r>
            <a:r>
              <a:rPr lang="cs-CZ" dirty="0" smtClean="0"/>
              <a:t> – v případě zpracování na PC je třeba je reprezentovat pomocí </a:t>
            </a:r>
            <a:r>
              <a:rPr lang="cs-CZ" b="1" dirty="0" smtClean="0"/>
              <a:t>diskrétních </a:t>
            </a:r>
            <a:r>
              <a:rPr lang="cs-CZ" dirty="0" smtClean="0"/>
              <a:t>hodnot v čase (vzorků)</a:t>
            </a:r>
            <a:endParaRPr lang="cs-CZ" b="1" dirty="0" smtClean="0"/>
          </a:p>
          <a:p>
            <a:endParaRPr lang="cs-CZ" dirty="0"/>
          </a:p>
        </p:txBody>
      </p:sp>
      <p:pic>
        <p:nvPicPr>
          <p:cNvPr id="2052" name="Picture 4" descr="http://frakira.fi.muni.cz/%7Eizaak/PBIT/Multim%C3%A9dia/pasted_image001.png"/>
          <p:cNvPicPr>
            <a:picLocks noChangeAspect="1" noChangeArrowheads="1"/>
          </p:cNvPicPr>
          <p:nvPr/>
        </p:nvPicPr>
        <p:blipFill>
          <a:blip r:embed="rId3" cstate="print"/>
          <a:srcRect/>
          <a:stretch>
            <a:fillRect/>
          </a:stretch>
        </p:blipFill>
        <p:spPr bwMode="auto">
          <a:xfrm>
            <a:off x="4716016" y="3861048"/>
            <a:ext cx="4169151" cy="2843362"/>
          </a:xfrm>
          <a:prstGeom prst="rect">
            <a:avLst/>
          </a:prstGeom>
          <a:noFill/>
        </p:spPr>
      </p:pic>
      <p:sp>
        <p:nvSpPr>
          <p:cNvPr id="7" name="TextovéPole 6"/>
          <p:cNvSpPr txBox="1"/>
          <p:nvPr/>
        </p:nvSpPr>
        <p:spPr>
          <a:xfrm>
            <a:off x="4823520" y="2852936"/>
            <a:ext cx="4320480" cy="1477328"/>
          </a:xfrm>
          <a:prstGeom prst="rect">
            <a:avLst/>
          </a:prstGeom>
          <a:noFill/>
        </p:spPr>
        <p:txBody>
          <a:bodyPr wrap="square" rtlCol="0">
            <a:spAutoFit/>
          </a:bodyPr>
          <a:lstStyle/>
          <a:p>
            <a:r>
              <a:rPr lang="cs-CZ" dirty="0" smtClean="0"/>
              <a:t>Přesnost nabírání informací určuje </a:t>
            </a:r>
            <a:r>
              <a:rPr lang="cs-CZ" b="1" dirty="0" smtClean="0"/>
              <a:t>kvantování</a:t>
            </a:r>
            <a:r>
              <a:rPr lang="cs-CZ" dirty="0" smtClean="0"/>
              <a:t> – čím více informace v bodě vzorku zachytíme tím bude výsledek přesnější</a:t>
            </a:r>
          </a:p>
          <a:p>
            <a:endParaRPr lang="cs-CZ" dirty="0"/>
          </a:p>
        </p:txBody>
      </p:sp>
      <p:sp>
        <p:nvSpPr>
          <p:cNvPr id="8" name="TextovéPole 7"/>
          <p:cNvSpPr txBox="1"/>
          <p:nvPr/>
        </p:nvSpPr>
        <p:spPr>
          <a:xfrm>
            <a:off x="6300192" y="692696"/>
            <a:ext cx="2700808" cy="830997"/>
          </a:xfrm>
          <a:prstGeom prst="rect">
            <a:avLst/>
          </a:prstGeom>
          <a:noFill/>
        </p:spPr>
        <p:txBody>
          <a:bodyPr wrap="square" rtlCol="0">
            <a:spAutoFit/>
          </a:bodyPr>
          <a:lstStyle/>
          <a:p>
            <a:r>
              <a:rPr lang="cs-CZ" sz="1200" dirty="0" smtClean="0">
                <a:hlinkClick r:id="rId4"/>
              </a:rPr>
              <a:t>http://www.</a:t>
            </a:r>
            <a:r>
              <a:rPr lang="cs-CZ" sz="1200" dirty="0" err="1" smtClean="0">
                <a:hlinkClick r:id="rId4"/>
              </a:rPr>
              <a:t>elearn.vsb.cz</a:t>
            </a:r>
            <a:r>
              <a:rPr lang="cs-CZ" sz="1200" dirty="0" smtClean="0">
                <a:hlinkClick r:id="rId4"/>
              </a:rPr>
              <a:t>/</a:t>
            </a:r>
            <a:r>
              <a:rPr lang="cs-CZ" sz="1200" dirty="0" err="1" smtClean="0">
                <a:hlinkClick r:id="rId4"/>
              </a:rPr>
              <a:t>archivcd</a:t>
            </a:r>
            <a:r>
              <a:rPr lang="cs-CZ" sz="1200" dirty="0" smtClean="0">
                <a:hlinkClick r:id="rId4"/>
              </a:rPr>
              <a:t>/FS/</a:t>
            </a:r>
            <a:r>
              <a:rPr lang="cs-CZ" sz="1200" dirty="0" err="1" smtClean="0">
                <a:hlinkClick r:id="rId4"/>
              </a:rPr>
              <a:t>Zaut</a:t>
            </a:r>
            <a:r>
              <a:rPr lang="cs-CZ" sz="1200" dirty="0" smtClean="0">
                <a:hlinkClick r:id="rId4"/>
              </a:rPr>
              <a:t>/Animace/</a:t>
            </a:r>
            <a:r>
              <a:rPr lang="cs-CZ" sz="1200" dirty="0" err="1" smtClean="0">
                <a:hlinkClick r:id="rId4"/>
              </a:rPr>
              <a:t>VzorkovaniKvantovani</a:t>
            </a:r>
            <a:r>
              <a:rPr lang="cs-CZ" sz="1200" dirty="0" smtClean="0">
                <a:hlinkClick r:id="rId4"/>
              </a:rPr>
              <a:t>/</a:t>
            </a:r>
            <a:r>
              <a:rPr lang="cs-CZ" sz="1200" dirty="0" err="1" smtClean="0">
                <a:hlinkClick r:id="rId4"/>
              </a:rPr>
              <a:t>VzorkovaniKvantovani.html</a:t>
            </a:r>
            <a:endParaRPr lang="cs-CZ" sz="1200" dirty="0" smtClean="0"/>
          </a:p>
          <a:p>
            <a:endParaRPr lang="cs-CZ" sz="1200" dirty="0"/>
          </a:p>
        </p:txBody>
      </p:sp>
    </p:spTree>
    <p:extLst>
      <p:ext uri="{BB962C8B-B14F-4D97-AF65-F5344CB8AC3E}">
        <p14:creationId xmlns:p14="http://schemas.microsoft.com/office/powerpoint/2010/main" val="27051153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229600" cy="1066800"/>
          </a:xfrm>
        </p:spPr>
        <p:txBody>
          <a:bodyPr/>
          <a:lstStyle/>
          <a:p>
            <a:r>
              <a:rPr lang="cs-CZ" dirty="0" smtClean="0"/>
              <a:t>Základní termíny</a:t>
            </a:r>
            <a:endParaRPr lang="cs-CZ" dirty="0"/>
          </a:p>
        </p:txBody>
      </p:sp>
      <p:sp>
        <p:nvSpPr>
          <p:cNvPr id="3" name="Zástupný symbol pro obsah 2"/>
          <p:cNvSpPr>
            <a:spLocks noGrp="1"/>
          </p:cNvSpPr>
          <p:nvPr>
            <p:ph idx="1"/>
          </p:nvPr>
        </p:nvSpPr>
        <p:spPr>
          <a:xfrm>
            <a:off x="323528" y="1268760"/>
            <a:ext cx="8363272" cy="5305776"/>
          </a:xfrm>
        </p:spPr>
        <p:txBody>
          <a:bodyPr>
            <a:normAutofit fontScale="92500" lnSpcReduction="20000"/>
          </a:bodyPr>
          <a:lstStyle/>
          <a:p>
            <a:r>
              <a:rPr lang="cs-CZ" b="1" dirty="0" smtClean="0"/>
              <a:t>Kódování dat </a:t>
            </a:r>
            <a:r>
              <a:rPr lang="cs-CZ" dirty="0" smtClean="0"/>
              <a:t>- Hrubý signál je vzorkován, kvantován, komprimován a v ukládán v daném formátu. Tomuto procesu se říká kódování, zpětné rekonstrukci pak dekódování. Dvojice algoritmů kodér-dekodér se pak dohromady označuje jako </a:t>
            </a:r>
            <a:r>
              <a:rPr lang="cs-CZ" b="1" dirty="0" err="1" smtClean="0"/>
              <a:t>kodek</a:t>
            </a:r>
            <a:r>
              <a:rPr lang="cs-CZ" b="1" dirty="0" smtClean="0"/>
              <a:t> </a:t>
            </a:r>
            <a:r>
              <a:rPr lang="cs-CZ" dirty="0" smtClean="0"/>
              <a:t>(např. standard MPEG 1 </a:t>
            </a:r>
            <a:r>
              <a:rPr lang="cs-CZ" dirty="0" err="1" smtClean="0"/>
              <a:t>Layer</a:t>
            </a:r>
            <a:r>
              <a:rPr lang="cs-CZ" dirty="0" smtClean="0"/>
              <a:t> 3 = mp3). </a:t>
            </a:r>
          </a:p>
          <a:p>
            <a:endParaRPr lang="cs-CZ" dirty="0" smtClean="0"/>
          </a:p>
          <a:p>
            <a:r>
              <a:rPr lang="cs-CZ" b="1" dirty="0" smtClean="0"/>
              <a:t>Komprese – </a:t>
            </a:r>
            <a:r>
              <a:rPr lang="cs-CZ" dirty="0" smtClean="0"/>
              <a:t>cíl? Snížení objemu dat. </a:t>
            </a:r>
          </a:p>
          <a:p>
            <a:pPr lvl="1"/>
            <a:r>
              <a:rPr lang="cs-CZ" b="1" dirty="0" smtClean="0"/>
              <a:t>Ztrátové – </a:t>
            </a:r>
            <a:r>
              <a:rPr lang="cs-CZ" dirty="0" smtClean="0"/>
              <a:t>odstraňují část dat (znalost lidských smyslů, </a:t>
            </a:r>
            <a:r>
              <a:rPr lang="cs-CZ" dirty="0" err="1" smtClean="0"/>
              <a:t>psychoakustika</a:t>
            </a:r>
            <a:r>
              <a:rPr lang="cs-CZ" dirty="0" smtClean="0"/>
              <a:t>, …), snižování </a:t>
            </a:r>
            <a:r>
              <a:rPr lang="cs-CZ" dirty="0" err="1" smtClean="0"/>
              <a:t>bitrate</a:t>
            </a:r>
            <a:r>
              <a:rPr lang="cs-CZ" dirty="0" smtClean="0"/>
              <a:t>, apod.  (větší komprese)</a:t>
            </a:r>
            <a:endParaRPr lang="cs-CZ" b="1" dirty="0" smtClean="0"/>
          </a:p>
          <a:p>
            <a:pPr lvl="1"/>
            <a:r>
              <a:rPr lang="cs-CZ" b="1" dirty="0" smtClean="0"/>
              <a:t>Bezeztrátové – </a:t>
            </a:r>
            <a:r>
              <a:rPr lang="cs-CZ" dirty="0" smtClean="0"/>
              <a:t>využívají inherentní struktury dat (opakující se data, předvídatelnost, apod.)</a:t>
            </a:r>
            <a:endParaRPr lang="cs-CZ" b="1" dirty="0" smtClean="0"/>
          </a:p>
          <a:p>
            <a:pPr lvl="1"/>
            <a:endParaRPr lang="cs-CZ" b="1" dirty="0" smtClean="0"/>
          </a:p>
          <a:p>
            <a:r>
              <a:rPr lang="cs-CZ" b="1" dirty="0" err="1" smtClean="0"/>
              <a:t>Metadata</a:t>
            </a:r>
            <a:r>
              <a:rPr lang="cs-CZ" b="1" dirty="0" smtClean="0"/>
              <a:t> – </a:t>
            </a:r>
            <a:r>
              <a:rPr lang="cs-CZ" dirty="0" smtClean="0"/>
              <a:t>popisný charakter dat – čím, kdy, jak, autor, o </a:t>
            </a:r>
            <a:r>
              <a:rPr lang="cs-CZ" dirty="0" err="1" smtClean="0"/>
              <a:t>kodeku</a:t>
            </a:r>
            <a:r>
              <a:rPr lang="cs-CZ" dirty="0" smtClean="0"/>
              <a:t>, …</a:t>
            </a:r>
            <a:endParaRPr lang="cs-CZ" b="1" dirty="0" smtClean="0"/>
          </a:p>
          <a:p>
            <a:endParaRPr lang="cs-CZ" dirty="0"/>
          </a:p>
        </p:txBody>
      </p:sp>
    </p:spTree>
    <p:extLst>
      <p:ext uri="{BB962C8B-B14F-4D97-AF65-F5344CB8AC3E}">
        <p14:creationId xmlns:p14="http://schemas.microsoft.com/office/powerpoint/2010/main" val="23278017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1066800"/>
          </a:xfrm>
        </p:spPr>
        <p:txBody>
          <a:bodyPr/>
          <a:lstStyle/>
          <a:p>
            <a:r>
              <a:rPr lang="cs-CZ" dirty="0" smtClean="0"/>
              <a:t>Základní termíny II</a:t>
            </a:r>
            <a:endParaRPr lang="cs-CZ" dirty="0"/>
          </a:p>
        </p:txBody>
      </p:sp>
      <p:sp>
        <p:nvSpPr>
          <p:cNvPr id="3" name="Zástupný symbol pro obsah 2"/>
          <p:cNvSpPr>
            <a:spLocks noGrp="1"/>
          </p:cNvSpPr>
          <p:nvPr>
            <p:ph idx="1"/>
          </p:nvPr>
        </p:nvSpPr>
        <p:spPr>
          <a:xfrm>
            <a:off x="457200" y="1196752"/>
            <a:ext cx="8229600" cy="5377784"/>
          </a:xfrm>
        </p:spPr>
        <p:txBody>
          <a:bodyPr>
            <a:normAutofit lnSpcReduction="10000"/>
          </a:bodyPr>
          <a:lstStyle/>
          <a:p>
            <a:r>
              <a:rPr lang="cs-CZ" b="1" dirty="0" smtClean="0"/>
              <a:t>Formáty</a:t>
            </a:r>
            <a:r>
              <a:rPr lang="cs-CZ" dirty="0" smtClean="0"/>
              <a:t> – určují jakým způsobem jsou data uložena. Formáty úzce souvisí s použitým </a:t>
            </a:r>
            <a:r>
              <a:rPr lang="cs-CZ" dirty="0" err="1" smtClean="0"/>
              <a:t>kodekem</a:t>
            </a:r>
            <a:r>
              <a:rPr lang="cs-CZ" dirty="0" smtClean="0"/>
              <a:t> (např. mp3). Obálkové formáty definují jen strukturu souboru a ponechávají volnost pro různé </a:t>
            </a:r>
            <a:r>
              <a:rPr lang="cs-CZ" dirty="0" err="1" smtClean="0"/>
              <a:t>kodeky</a:t>
            </a:r>
            <a:r>
              <a:rPr lang="cs-CZ" dirty="0" smtClean="0"/>
              <a:t> (např. </a:t>
            </a:r>
            <a:r>
              <a:rPr lang="cs-CZ" dirty="0" err="1" smtClean="0"/>
              <a:t>avi</a:t>
            </a:r>
            <a:r>
              <a:rPr lang="cs-CZ" dirty="0" smtClean="0"/>
              <a:t> které může obsahovat </a:t>
            </a:r>
            <a:r>
              <a:rPr lang="cs-CZ" dirty="0" err="1" smtClean="0"/>
              <a:t>DivX</a:t>
            </a:r>
            <a:r>
              <a:rPr lang="cs-CZ" dirty="0" smtClean="0"/>
              <a:t>, </a:t>
            </a:r>
            <a:r>
              <a:rPr lang="cs-CZ" dirty="0" err="1" smtClean="0"/>
              <a:t>xvid</a:t>
            </a:r>
            <a:r>
              <a:rPr lang="cs-CZ" dirty="0" smtClean="0"/>
              <a:t>, mpeg4, mp3, h.263, </a:t>
            </a:r>
            <a:r>
              <a:rPr lang="cs-CZ" dirty="0" err="1" smtClean="0"/>
              <a:t>flac</a:t>
            </a:r>
            <a:r>
              <a:rPr lang="cs-CZ" dirty="0" smtClean="0"/>
              <a:t>, </a:t>
            </a:r>
            <a:r>
              <a:rPr lang="cs-CZ" dirty="0" err="1" smtClean="0"/>
              <a:t>atd</a:t>
            </a:r>
            <a:r>
              <a:rPr lang="cs-CZ" dirty="0" smtClean="0"/>
              <a:t>…). </a:t>
            </a:r>
          </a:p>
          <a:p>
            <a:endParaRPr lang="cs-CZ" dirty="0" smtClean="0"/>
          </a:p>
          <a:p>
            <a:r>
              <a:rPr lang="cs-CZ" b="1" dirty="0" err="1" smtClean="0"/>
              <a:t>Stream</a:t>
            </a:r>
            <a:r>
              <a:rPr lang="cs-CZ" b="1" dirty="0" smtClean="0"/>
              <a:t> – </a:t>
            </a:r>
            <a:r>
              <a:rPr lang="cs-CZ" dirty="0" smtClean="0"/>
              <a:t>distribuce multimediálního obsahu současně s jeho prezentací uživateli</a:t>
            </a:r>
          </a:p>
          <a:p>
            <a:endParaRPr lang="cs-CZ" b="1" dirty="0" smtClean="0"/>
          </a:p>
          <a:p>
            <a:r>
              <a:rPr lang="cs-CZ" b="1" dirty="0" smtClean="0"/>
              <a:t>DRM – </a:t>
            </a:r>
            <a:r>
              <a:rPr lang="cs-CZ" dirty="0" smtClean="0"/>
              <a:t>Digital </a:t>
            </a:r>
            <a:r>
              <a:rPr lang="cs-CZ" dirty="0" err="1" smtClean="0"/>
              <a:t>Rights</a:t>
            </a:r>
            <a:r>
              <a:rPr lang="cs-CZ" dirty="0" smtClean="0"/>
              <a:t> Management – techniky k chránění práv souvisejících s </a:t>
            </a:r>
            <a:r>
              <a:rPr lang="cs-CZ" dirty="0" err="1" smtClean="0"/>
              <a:t>využiváním</a:t>
            </a:r>
            <a:r>
              <a:rPr lang="cs-CZ" dirty="0" smtClean="0"/>
              <a:t> multimediálního obsahu …</a:t>
            </a:r>
            <a:endParaRPr lang="cs-CZ" b="1" dirty="0" smtClean="0"/>
          </a:p>
          <a:p>
            <a:endParaRPr lang="cs-CZ" dirty="0"/>
          </a:p>
        </p:txBody>
      </p:sp>
    </p:spTree>
    <p:extLst>
      <p:ext uri="{BB962C8B-B14F-4D97-AF65-F5344CB8AC3E}">
        <p14:creationId xmlns:p14="http://schemas.microsoft.com/office/powerpoint/2010/main" val="3651962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právo</a:t>
            </a:r>
            <a:endParaRPr lang="cs-CZ" dirty="0"/>
          </a:p>
        </p:txBody>
      </p:sp>
      <p:sp>
        <p:nvSpPr>
          <p:cNvPr id="3" name="Zástupný symbol pro obsah 2"/>
          <p:cNvSpPr>
            <a:spLocks noGrp="1"/>
          </p:cNvSpPr>
          <p:nvPr>
            <p:ph idx="1"/>
          </p:nvPr>
        </p:nvSpPr>
        <p:spPr>
          <a:xfrm>
            <a:off x="457200" y="1412776"/>
            <a:ext cx="8435280" cy="5161760"/>
          </a:xfrm>
        </p:spPr>
        <p:txBody>
          <a:bodyPr>
            <a:normAutofit/>
          </a:bodyPr>
          <a:lstStyle/>
          <a:p>
            <a:r>
              <a:rPr lang="cs-CZ" dirty="0" smtClean="0"/>
              <a:t>Zákon č. 121/2000 Sb., o právu autorském, o právech souvisejících s právem autorským, a o změně některých zákonů (AZ)</a:t>
            </a:r>
          </a:p>
          <a:p>
            <a:pPr lvl="1"/>
            <a:r>
              <a:rPr lang="cs-CZ" dirty="0" smtClean="0"/>
              <a:t>Několik novelizací:</a:t>
            </a:r>
          </a:p>
          <a:p>
            <a:pPr lvl="2"/>
            <a:r>
              <a:rPr lang="cs-CZ" dirty="0" smtClean="0"/>
              <a:t>228/2014 Sb., 496/2012 Sb., 168/2008 Sb., 216/2006 </a:t>
            </a:r>
            <a:r>
              <a:rPr lang="cs-CZ" dirty="0" err="1" smtClean="0"/>
              <a:t>Sb</a:t>
            </a:r>
            <a:r>
              <a:rPr lang="cs-CZ" dirty="0" smtClean="0"/>
              <a:t>…</a:t>
            </a:r>
          </a:p>
          <a:p>
            <a:pPr lvl="2"/>
            <a:r>
              <a:rPr lang="cs-CZ" dirty="0">
                <a:hlinkClick r:id="rId3"/>
              </a:rPr>
              <a:t>http://business.center.cz/business/pravo/zakony/autorsky</a:t>
            </a:r>
            <a:r>
              <a:rPr lang="cs-CZ" dirty="0" smtClean="0">
                <a:hlinkClick r:id="rId3"/>
              </a:rPr>
              <a:t>/</a:t>
            </a:r>
            <a:endParaRPr lang="cs-CZ" dirty="0" smtClean="0"/>
          </a:p>
          <a:p>
            <a:r>
              <a:rPr lang="cs-CZ" dirty="0" smtClean="0"/>
              <a:t>Co není upraveno v AZ, řeší obecné úpravy v občanském zákoníku (OZ)</a:t>
            </a:r>
          </a:p>
          <a:p>
            <a:r>
              <a:rPr lang="cs-CZ" dirty="0" smtClean="0"/>
              <a:t>Mezinárodní smlouvy (nadřazené dle ústavy před zákony ČR)</a:t>
            </a:r>
          </a:p>
          <a:p>
            <a:r>
              <a:rPr lang="cs-CZ" dirty="0" smtClean="0"/>
              <a:t>Právní předpisy Evropských společenství</a:t>
            </a:r>
            <a:endParaRPr lang="cs-CZ" dirty="0"/>
          </a:p>
        </p:txBody>
      </p:sp>
    </p:spTree>
    <p:extLst>
      <p:ext uri="{BB962C8B-B14F-4D97-AF65-F5344CB8AC3E}">
        <p14:creationId xmlns:p14="http://schemas.microsoft.com/office/powerpoint/2010/main" val="10117947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764704"/>
            <a:ext cx="8229600" cy="1066800"/>
          </a:xfrm>
        </p:spPr>
        <p:txBody>
          <a:bodyPr/>
          <a:lstStyle/>
          <a:p>
            <a:r>
              <a:rPr lang="cs-CZ" dirty="0" smtClean="0"/>
              <a:t>Práce v </a:t>
            </a:r>
            <a:r>
              <a:rPr lang="cs-CZ" dirty="0" err="1" smtClean="0"/>
              <a:t>Audacity</a:t>
            </a:r>
            <a:endParaRPr lang="cs-CZ" dirty="0"/>
          </a:p>
        </p:txBody>
      </p:sp>
      <p:sp>
        <p:nvSpPr>
          <p:cNvPr id="3" name="Zástupný symbol pro obsah 2"/>
          <p:cNvSpPr>
            <a:spLocks noGrp="1"/>
          </p:cNvSpPr>
          <p:nvPr>
            <p:ph idx="1"/>
          </p:nvPr>
        </p:nvSpPr>
        <p:spPr>
          <a:xfrm>
            <a:off x="457200" y="1844824"/>
            <a:ext cx="8229600" cy="4729712"/>
          </a:xfrm>
        </p:spPr>
        <p:txBody>
          <a:bodyPr>
            <a:normAutofit/>
          </a:bodyPr>
          <a:lstStyle/>
          <a:p>
            <a:r>
              <a:rPr lang="cs-CZ" dirty="0" smtClean="0"/>
              <a:t>Získání audia z CD</a:t>
            </a:r>
          </a:p>
          <a:p>
            <a:pPr lvl="1"/>
            <a:r>
              <a:rPr lang="cs-CZ" dirty="0"/>
              <a:t>https://www.youtube.com/watch?v=KlLCCU6ZthM</a:t>
            </a:r>
            <a:endParaRPr lang="cs-CZ" dirty="0" smtClean="0"/>
          </a:p>
          <a:p>
            <a:r>
              <a:rPr lang="cs-CZ" dirty="0" smtClean="0"/>
              <a:t>Získání audia/videa z </a:t>
            </a:r>
            <a:r>
              <a:rPr lang="cs-CZ" dirty="0" err="1" smtClean="0"/>
              <a:t>Youtube</a:t>
            </a:r>
            <a:endParaRPr lang="cs-CZ" dirty="0" smtClean="0"/>
          </a:p>
          <a:p>
            <a:pPr lvl="1"/>
            <a:r>
              <a:rPr lang="cs-CZ" dirty="0"/>
              <a:t>https://www.youtube.com/watch?v=hTsKlPCqgW4Savefrom.net  </a:t>
            </a:r>
            <a:r>
              <a:rPr lang="cs-CZ" dirty="0" smtClean="0"/>
              <a:t>(</a:t>
            </a:r>
            <a:r>
              <a:rPr lang="cs-CZ" dirty="0" err="1" smtClean="0"/>
              <a:t>ss</a:t>
            </a:r>
            <a:r>
              <a:rPr lang="cs-CZ" dirty="0" smtClean="0"/>
              <a:t>)</a:t>
            </a:r>
          </a:p>
          <a:p>
            <a:pPr lvl="1"/>
            <a:r>
              <a:rPr lang="cs-CZ" dirty="0"/>
              <a:t>http://www.youtube-mp3.org/</a:t>
            </a:r>
            <a:endParaRPr lang="cs-CZ" dirty="0" smtClean="0"/>
          </a:p>
          <a:p>
            <a:r>
              <a:rPr lang="cs-CZ" dirty="0" smtClean="0"/>
              <a:t>Zaznamenání a úprava audia v </a:t>
            </a:r>
            <a:r>
              <a:rPr lang="cs-CZ" dirty="0" err="1" smtClean="0"/>
              <a:t>Audacity</a:t>
            </a:r>
            <a:endParaRPr lang="cs-CZ" dirty="0" smtClean="0"/>
          </a:p>
          <a:p>
            <a:pPr lvl="1"/>
            <a:r>
              <a:rPr lang="cs-CZ" dirty="0"/>
              <a:t>https://www.youtube.com/watch?v=8fSlhfdSdqo</a:t>
            </a:r>
            <a:endParaRPr lang="cs-CZ" dirty="0" smtClean="0"/>
          </a:p>
          <a:p>
            <a:r>
              <a:rPr lang="cs-CZ" dirty="0" smtClean="0"/>
              <a:t>Zpracování videa ve Windows Live </a:t>
            </a:r>
            <a:r>
              <a:rPr lang="cs-CZ" dirty="0" err="1" smtClean="0"/>
              <a:t>Movie</a:t>
            </a:r>
            <a:r>
              <a:rPr lang="cs-CZ" dirty="0" smtClean="0"/>
              <a:t> Maker</a:t>
            </a:r>
          </a:p>
          <a:p>
            <a:pPr lvl="1"/>
            <a:r>
              <a:rPr lang="cs-CZ" dirty="0"/>
              <a:t>https://www.youtube.com/watch?v=Ky3yQypb-QM</a:t>
            </a:r>
            <a:endParaRPr lang="cs-CZ" dirty="0" smtClean="0"/>
          </a:p>
          <a:p>
            <a:endParaRPr lang="cs-CZ" dirty="0"/>
          </a:p>
        </p:txBody>
      </p:sp>
    </p:spTree>
    <p:extLst>
      <p:ext uri="{BB962C8B-B14F-4D97-AF65-F5344CB8AC3E}">
        <p14:creationId xmlns:p14="http://schemas.microsoft.com/office/powerpoint/2010/main" val="9223054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696"/>
            <a:ext cx="8229600" cy="5881840"/>
          </a:xfrm>
        </p:spPr>
        <p:txBody>
          <a:bodyPr>
            <a:normAutofit fontScale="70000" lnSpcReduction="20000"/>
          </a:bodyPr>
          <a:lstStyle/>
          <a:p>
            <a:r>
              <a:rPr lang="cs-CZ" dirty="0" smtClean="0"/>
              <a:t>1) stáhněte z </a:t>
            </a:r>
            <a:r>
              <a:rPr lang="cs-CZ" dirty="0" err="1" smtClean="0"/>
              <a:t>YouTube</a:t>
            </a:r>
            <a:r>
              <a:rPr lang="cs-CZ" dirty="0" smtClean="0"/>
              <a:t> hudbu dle Vašeho výběru (doporučuje se kolem 2 minut z důvodu délky stahování).</a:t>
            </a:r>
            <a:br>
              <a:rPr lang="cs-CZ" dirty="0" smtClean="0"/>
            </a:br>
            <a:r>
              <a:rPr lang="cs-CZ" dirty="0" smtClean="0"/>
              <a:t/>
            </a:r>
            <a:br>
              <a:rPr lang="cs-CZ" dirty="0" smtClean="0"/>
            </a:br>
            <a:r>
              <a:rPr lang="cs-CZ" dirty="0" smtClean="0"/>
              <a:t>2) Výsledný formát videa bude </a:t>
            </a:r>
            <a:r>
              <a:rPr lang="cs-CZ" b="1" dirty="0" smtClean="0"/>
              <a:t>WMV</a:t>
            </a:r>
            <a:r>
              <a:rPr lang="cs-CZ" dirty="0" smtClean="0"/>
              <a:t> a u hudby to bude formát </a:t>
            </a:r>
            <a:r>
              <a:rPr lang="cs-CZ" b="1" dirty="0" smtClean="0"/>
              <a:t>MP3 nebo WAV</a:t>
            </a:r>
            <a:r>
              <a:rPr lang="cs-CZ" dirty="0" smtClean="0"/>
              <a:t>.</a:t>
            </a:r>
            <a:br>
              <a:rPr lang="cs-CZ" dirty="0" smtClean="0"/>
            </a:br>
            <a:r>
              <a:rPr lang="cs-CZ" dirty="0" smtClean="0"/>
              <a:t/>
            </a:r>
            <a:br>
              <a:rPr lang="cs-CZ" dirty="0" smtClean="0"/>
            </a:br>
            <a:r>
              <a:rPr lang="cs-CZ" dirty="0" smtClean="0"/>
              <a:t>3) uložte na plochu do složky s Vašim </a:t>
            </a:r>
            <a:r>
              <a:rPr lang="cs-CZ" b="1" dirty="0" smtClean="0"/>
              <a:t>příjmením</a:t>
            </a:r>
            <a:r>
              <a:rPr lang="cs-CZ" dirty="0" smtClean="0"/>
              <a:t>.</a:t>
            </a:r>
            <a:br>
              <a:rPr lang="cs-CZ" dirty="0" smtClean="0"/>
            </a:br>
            <a:r>
              <a:rPr lang="cs-CZ" dirty="0" smtClean="0"/>
              <a:t/>
            </a:r>
            <a:br>
              <a:rPr lang="cs-CZ" dirty="0" smtClean="0"/>
            </a:br>
            <a:r>
              <a:rPr lang="cs-CZ" dirty="0" smtClean="0"/>
              <a:t>4) Pomocí softwaru </a:t>
            </a:r>
            <a:r>
              <a:rPr lang="cs-CZ" b="1" dirty="0" err="1" smtClean="0">
                <a:hlinkClick r:id="rId2" tooltip="Audacity"/>
              </a:rPr>
              <a:t>Audacity</a:t>
            </a:r>
            <a:r>
              <a:rPr lang="cs-CZ" dirty="0" smtClean="0"/>
              <a:t> otevřete hudbu, kterou jste si právě uložili do složky.</a:t>
            </a:r>
            <a:br>
              <a:rPr lang="cs-CZ" dirty="0" smtClean="0"/>
            </a:br>
            <a:r>
              <a:rPr lang="cs-CZ" dirty="0" smtClean="0"/>
              <a:t/>
            </a:r>
            <a:br>
              <a:rPr lang="cs-CZ" dirty="0" smtClean="0"/>
            </a:br>
            <a:r>
              <a:rPr lang="cs-CZ" dirty="0" smtClean="0"/>
              <a:t>5) Nyní hudbu upravte dle následujících pokynů:</a:t>
            </a:r>
            <a:br>
              <a:rPr lang="cs-CZ" dirty="0" smtClean="0"/>
            </a:br>
            <a:r>
              <a:rPr lang="cs-CZ" dirty="0" smtClean="0"/>
              <a:t/>
            </a:r>
            <a:br>
              <a:rPr lang="cs-CZ" dirty="0" smtClean="0"/>
            </a:br>
            <a:endParaRPr lang="cs-CZ" dirty="0" smtClean="0"/>
          </a:p>
          <a:p>
            <a:pPr lvl="1" fontAlgn="base"/>
            <a:r>
              <a:rPr lang="cs-CZ" dirty="0" smtClean="0"/>
              <a:t>písničku upravte na délku </a:t>
            </a:r>
            <a:r>
              <a:rPr lang="cs-CZ" b="1" dirty="0" smtClean="0"/>
              <a:t>dvou minut</a:t>
            </a:r>
            <a:endParaRPr lang="cs-CZ" dirty="0" smtClean="0"/>
          </a:p>
          <a:p>
            <a:pPr lvl="1" fontAlgn="base"/>
            <a:r>
              <a:rPr lang="cs-CZ" dirty="0" smtClean="0"/>
              <a:t>začátek písničky bude upraven pomocí nástroje </a:t>
            </a:r>
            <a:r>
              <a:rPr lang="cs-CZ" b="1" dirty="0" smtClean="0"/>
              <a:t>Postupný náběh</a:t>
            </a:r>
            <a:endParaRPr lang="cs-CZ" dirty="0" smtClean="0"/>
          </a:p>
          <a:p>
            <a:pPr lvl="1" fontAlgn="base"/>
            <a:r>
              <a:rPr lang="cs-CZ" dirty="0" smtClean="0"/>
              <a:t>konec písničky bude upraven pomocí nástroje </a:t>
            </a:r>
            <a:r>
              <a:rPr lang="cs-CZ" b="1" dirty="0" smtClean="0"/>
              <a:t>Do ztracena</a:t>
            </a:r>
            <a:endParaRPr lang="cs-CZ" dirty="0" smtClean="0"/>
          </a:p>
          <a:p>
            <a:pPr lvl="1" fontAlgn="base"/>
            <a:r>
              <a:rPr lang="cs-CZ" dirty="0" smtClean="0"/>
              <a:t>přibližně uprostřed písničky použijte nástroj </a:t>
            </a:r>
            <a:r>
              <a:rPr lang="cs-CZ" b="1" dirty="0" err="1" smtClean="0"/>
              <a:t>Kvákadlo</a:t>
            </a:r>
            <a:endParaRPr lang="cs-CZ" dirty="0" smtClean="0"/>
          </a:p>
          <a:p>
            <a:r>
              <a:rPr lang="cs-CZ" dirty="0" smtClean="0"/>
              <a:t/>
            </a:r>
            <a:br>
              <a:rPr lang="cs-CZ" dirty="0" smtClean="0"/>
            </a:br>
            <a:r>
              <a:rPr lang="cs-CZ" dirty="0" smtClean="0"/>
              <a:t>6) Hudbu uložte ve formátu </a:t>
            </a:r>
            <a:r>
              <a:rPr lang="cs-CZ" b="1" dirty="0" smtClean="0"/>
              <a:t>WAV</a:t>
            </a:r>
            <a:r>
              <a:rPr lang="cs-CZ" dirty="0" smtClean="0"/>
              <a:t>.</a:t>
            </a:r>
            <a:br>
              <a:rPr lang="cs-CZ" dirty="0" smtClean="0"/>
            </a:br>
            <a:r>
              <a:rPr lang="cs-CZ" dirty="0" smtClean="0"/>
              <a:t/>
            </a:r>
            <a:br>
              <a:rPr lang="cs-CZ" dirty="0" smtClean="0"/>
            </a:br>
            <a:endParaRPr lang="cs-CZ" dirty="0" smtClean="0"/>
          </a:p>
          <a:p>
            <a:pPr>
              <a:buNone/>
            </a:pPr>
            <a:endParaRPr lang="cs-CZ" dirty="0"/>
          </a:p>
        </p:txBody>
      </p:sp>
    </p:spTree>
    <p:extLst>
      <p:ext uri="{BB962C8B-B14F-4D97-AF65-F5344CB8AC3E}">
        <p14:creationId xmlns:p14="http://schemas.microsoft.com/office/powerpoint/2010/main" val="41935477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20688"/>
            <a:ext cx="8229600" cy="5953848"/>
          </a:xfrm>
        </p:spPr>
        <p:txBody>
          <a:bodyPr>
            <a:normAutofit fontScale="62500" lnSpcReduction="20000"/>
          </a:bodyPr>
          <a:lstStyle/>
          <a:p>
            <a:r>
              <a:rPr lang="cs-CZ" dirty="0" smtClean="0"/>
              <a:t>1) Stáhněte z </a:t>
            </a:r>
            <a:r>
              <a:rPr lang="cs-CZ" dirty="0" err="1" smtClean="0"/>
              <a:t>Youtube</a:t>
            </a:r>
            <a:r>
              <a:rPr lang="cs-CZ" dirty="0" smtClean="0"/>
              <a:t> libovolné video (vhodná délka je cca 2 minuty) do formátu </a:t>
            </a:r>
            <a:r>
              <a:rPr lang="cs-CZ" b="1" dirty="0" smtClean="0"/>
              <a:t>WMV </a:t>
            </a:r>
            <a:r>
              <a:rPr lang="cs-CZ" dirty="0" smtClean="0"/>
              <a:t>(nebo jiný vhodný formát) a uložte do PC</a:t>
            </a:r>
          </a:p>
          <a:p>
            <a:endParaRPr lang="cs-CZ" dirty="0" smtClean="0"/>
          </a:p>
          <a:p>
            <a:r>
              <a:rPr lang="cs-CZ" dirty="0" smtClean="0"/>
              <a:t>2) Stáhněte z </a:t>
            </a:r>
            <a:r>
              <a:rPr lang="cs-CZ" dirty="0" err="1" smtClean="0"/>
              <a:t>Youtube</a:t>
            </a:r>
            <a:r>
              <a:rPr lang="cs-CZ" dirty="0" smtClean="0"/>
              <a:t> libovolnou hudbu, která bude později vložena do videa (nebo využijte hudbu z minulé hodiny)</a:t>
            </a:r>
          </a:p>
          <a:p>
            <a:endParaRPr lang="cs-CZ" dirty="0" smtClean="0"/>
          </a:p>
          <a:p>
            <a:r>
              <a:rPr lang="cs-CZ" dirty="0" smtClean="0"/>
              <a:t>7) Pomocí Windows </a:t>
            </a:r>
            <a:r>
              <a:rPr lang="cs-CZ" dirty="0" err="1" smtClean="0">
                <a:hlinkClick r:id="rId2" tooltip="Movie Maker"/>
              </a:rPr>
              <a:t>Movie</a:t>
            </a:r>
            <a:r>
              <a:rPr lang="cs-CZ" dirty="0" smtClean="0">
                <a:hlinkClick r:id="rId2" tooltip="Movie Maker"/>
              </a:rPr>
              <a:t> Maker</a:t>
            </a:r>
            <a:r>
              <a:rPr lang="cs-CZ" dirty="0" smtClean="0"/>
              <a:t> Live otevřete video, které máte uloženo ve složce</a:t>
            </a:r>
            <a:br>
              <a:rPr lang="cs-CZ" dirty="0" smtClean="0"/>
            </a:br>
            <a:r>
              <a:rPr lang="cs-CZ" dirty="0" smtClean="0"/>
              <a:t/>
            </a:r>
            <a:br>
              <a:rPr lang="cs-CZ" dirty="0" smtClean="0"/>
            </a:br>
            <a:r>
              <a:rPr lang="cs-CZ" dirty="0" smtClean="0"/>
              <a:t>8) Nyní video upravte dle následujících pokynů:</a:t>
            </a:r>
            <a:br>
              <a:rPr lang="cs-CZ" dirty="0" smtClean="0"/>
            </a:br>
            <a:endParaRPr lang="cs-CZ" dirty="0" smtClean="0"/>
          </a:p>
          <a:p>
            <a:pPr lvl="1" fontAlgn="base"/>
            <a:r>
              <a:rPr lang="cs-CZ" dirty="0" smtClean="0"/>
              <a:t>úvodní titulky budou obsahovat Vaše </a:t>
            </a:r>
            <a:r>
              <a:rPr lang="cs-CZ" b="1" dirty="0" smtClean="0"/>
              <a:t>jméno </a:t>
            </a:r>
            <a:r>
              <a:rPr lang="cs-CZ" dirty="0" smtClean="0"/>
              <a:t>a barva písma bude </a:t>
            </a:r>
            <a:r>
              <a:rPr lang="cs-CZ" b="1" dirty="0" smtClean="0"/>
              <a:t>žlutá</a:t>
            </a:r>
            <a:endParaRPr lang="cs-CZ" dirty="0" smtClean="0"/>
          </a:p>
          <a:p>
            <a:pPr lvl="1" fontAlgn="base"/>
            <a:r>
              <a:rPr lang="cs-CZ" dirty="0" smtClean="0"/>
              <a:t>přibližně </a:t>
            </a:r>
            <a:r>
              <a:rPr lang="cs-CZ" b="1" dirty="0" smtClean="0"/>
              <a:t>do středu videa vložte obrázek</a:t>
            </a:r>
            <a:r>
              <a:rPr lang="cs-CZ" dirty="0" smtClean="0"/>
              <a:t> z knihovny obrázků nebo internetu</a:t>
            </a:r>
          </a:p>
          <a:p>
            <a:pPr lvl="1" fontAlgn="base"/>
            <a:r>
              <a:rPr lang="cs-CZ" dirty="0" smtClean="0"/>
              <a:t>u tohoto obrázku bude </a:t>
            </a:r>
            <a:r>
              <a:rPr lang="cs-CZ" b="1" dirty="0" smtClean="0"/>
              <a:t>titulek</a:t>
            </a:r>
            <a:r>
              <a:rPr lang="cs-CZ" dirty="0" smtClean="0"/>
              <a:t> s názvem obrázku (třeba Koala), který bude </a:t>
            </a:r>
            <a:r>
              <a:rPr lang="cs-CZ" b="1" dirty="0" smtClean="0"/>
              <a:t>animován</a:t>
            </a:r>
            <a:r>
              <a:rPr lang="cs-CZ" dirty="0" smtClean="0"/>
              <a:t> dle Vašeho výběru (např. posun ze strany na stranu ...)</a:t>
            </a:r>
          </a:p>
          <a:p>
            <a:pPr lvl="1" fontAlgn="base"/>
            <a:r>
              <a:rPr lang="cs-CZ" dirty="0" smtClean="0"/>
              <a:t>zvolte odpovídající </a:t>
            </a:r>
            <a:r>
              <a:rPr lang="cs-CZ" b="1" dirty="0" smtClean="0"/>
              <a:t>přechod</a:t>
            </a:r>
            <a:r>
              <a:rPr lang="cs-CZ" dirty="0" smtClean="0"/>
              <a:t> dle Vašeho výběru při změně z videa na obrázek (má se na mysli úsek ...video - VÁŠ ZVOLENÝ přechod - obrázek - video...)</a:t>
            </a:r>
          </a:p>
          <a:p>
            <a:pPr lvl="1" fontAlgn="base"/>
            <a:r>
              <a:rPr lang="cs-CZ" dirty="0" smtClean="0"/>
              <a:t>video bude po celou dobu doprovázeno Vámi staženou </a:t>
            </a:r>
            <a:r>
              <a:rPr lang="cs-CZ" b="1" dirty="0" smtClean="0"/>
              <a:t>písničkou</a:t>
            </a:r>
            <a:r>
              <a:rPr lang="cs-CZ" dirty="0" smtClean="0"/>
              <a:t> z </a:t>
            </a:r>
            <a:r>
              <a:rPr lang="cs-CZ" dirty="0" err="1" smtClean="0"/>
              <a:t>Youtube</a:t>
            </a:r>
            <a:endParaRPr lang="cs-CZ" dirty="0" smtClean="0"/>
          </a:p>
          <a:p>
            <a:pPr lvl="1" fontAlgn="base"/>
            <a:r>
              <a:rPr lang="cs-CZ" dirty="0" smtClean="0"/>
              <a:t>na konci videa budou </a:t>
            </a:r>
            <a:r>
              <a:rPr lang="cs-CZ" b="1" dirty="0" smtClean="0"/>
              <a:t>závěrečné titulky</a:t>
            </a:r>
            <a:r>
              <a:rPr lang="cs-CZ" dirty="0" smtClean="0"/>
              <a:t>, kde bude slogan “Děkujeme za Váš čas”, pozadí těchto titulků bude </a:t>
            </a:r>
            <a:r>
              <a:rPr lang="cs-CZ" b="1" dirty="0" smtClean="0"/>
              <a:t>v barvě červené</a:t>
            </a:r>
            <a:endParaRPr lang="cs-CZ" dirty="0" smtClean="0"/>
          </a:p>
          <a:p>
            <a:r>
              <a:rPr lang="cs-CZ" dirty="0" smtClean="0"/>
              <a:t/>
            </a:r>
            <a:br>
              <a:rPr lang="cs-CZ" dirty="0" smtClean="0"/>
            </a:br>
            <a:r>
              <a:rPr lang="cs-CZ" dirty="0" smtClean="0"/>
              <a:t>9) Nyní video uložte ve formátu </a:t>
            </a:r>
            <a:r>
              <a:rPr lang="cs-CZ" b="1" dirty="0" smtClean="0"/>
              <a:t>WMV</a:t>
            </a:r>
            <a:r>
              <a:rPr lang="cs-CZ" dirty="0" smtClean="0"/>
              <a:t/>
            </a:r>
            <a:br>
              <a:rPr lang="cs-CZ" dirty="0" smtClean="0"/>
            </a:br>
            <a:r>
              <a:rPr lang="cs-CZ" dirty="0" smtClean="0"/>
              <a:t/>
            </a:r>
            <a:br>
              <a:rPr lang="cs-CZ" dirty="0" smtClean="0"/>
            </a:br>
            <a:r>
              <a:rPr lang="cs-CZ" dirty="0" smtClean="0"/>
              <a:t>10) Zkontrolujte </a:t>
            </a:r>
            <a:endParaRPr lang="cs-CZ" dirty="0"/>
          </a:p>
        </p:txBody>
      </p:sp>
    </p:spTree>
    <p:extLst>
      <p:ext uri="{BB962C8B-B14F-4D97-AF65-F5344CB8AC3E}">
        <p14:creationId xmlns:p14="http://schemas.microsoft.com/office/powerpoint/2010/main" val="39410125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Počítačová grafika – rastrová x vektorová</a:t>
            </a:r>
            <a:endParaRPr lang="cs-CZ" dirty="0"/>
          </a:p>
        </p:txBody>
      </p:sp>
    </p:spTree>
    <p:extLst>
      <p:ext uri="{BB962C8B-B14F-4D97-AF65-F5344CB8AC3E}">
        <p14:creationId xmlns:p14="http://schemas.microsoft.com/office/powerpoint/2010/main" val="8639672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4664"/>
            <a:ext cx="8229600" cy="1066800"/>
          </a:xfrm>
        </p:spPr>
        <p:txBody>
          <a:bodyPr/>
          <a:lstStyle/>
          <a:p>
            <a:r>
              <a:rPr lang="cs-CZ" dirty="0" smtClean="0"/>
              <a:t>Obor počítačové grafiky</a:t>
            </a:r>
            <a:endParaRPr lang="cs-CZ" dirty="0"/>
          </a:p>
        </p:txBody>
      </p:sp>
      <p:sp>
        <p:nvSpPr>
          <p:cNvPr id="3" name="Zástupný symbol pro obsah 2"/>
          <p:cNvSpPr>
            <a:spLocks noGrp="1"/>
          </p:cNvSpPr>
          <p:nvPr>
            <p:ph idx="1"/>
          </p:nvPr>
        </p:nvSpPr>
        <p:spPr>
          <a:xfrm>
            <a:off x="179512" y="1340768"/>
            <a:ext cx="5832648" cy="4873728"/>
          </a:xfrm>
        </p:spPr>
        <p:txBody>
          <a:bodyPr>
            <a:normAutofit fontScale="92500" lnSpcReduction="10000"/>
          </a:bodyPr>
          <a:lstStyle/>
          <a:p>
            <a:r>
              <a:rPr lang="cs-CZ" dirty="0" smtClean="0"/>
              <a:t>Zabývá se zobrazením, manipulací a ukládáním vizuálního obrazu. </a:t>
            </a:r>
          </a:p>
          <a:p>
            <a:r>
              <a:rPr lang="cs-CZ" dirty="0" smtClean="0"/>
              <a:t>Zahrnuje množství aplikací, s některými se setkáváme každý den: </a:t>
            </a:r>
          </a:p>
          <a:p>
            <a:pPr lvl="1"/>
            <a:r>
              <a:rPr lang="cs-CZ" dirty="0" smtClean="0"/>
              <a:t>grafická uživatelská rozhraní</a:t>
            </a:r>
          </a:p>
          <a:p>
            <a:pPr lvl="1"/>
            <a:r>
              <a:rPr lang="cs-CZ" dirty="0" smtClean="0"/>
              <a:t>zábavní průmysl (TV, </a:t>
            </a:r>
            <a:r>
              <a:rPr lang="cs-CZ" dirty="0" err="1" smtClean="0"/>
              <a:t>poč</a:t>
            </a:r>
            <a:r>
              <a:rPr lang="cs-CZ" dirty="0" smtClean="0"/>
              <a:t>. hry, ...)</a:t>
            </a:r>
          </a:p>
          <a:p>
            <a:pPr lvl="1"/>
            <a:r>
              <a:rPr lang="cs-CZ" dirty="0" smtClean="0"/>
              <a:t>vizualizace ve vědě (simulace, analýza signálů, ...)</a:t>
            </a:r>
          </a:p>
          <a:p>
            <a:pPr lvl="1"/>
            <a:r>
              <a:rPr lang="cs-CZ" dirty="0" smtClean="0"/>
              <a:t>vizualizace medicínských dat (EKG, EEG, MRI, ...)</a:t>
            </a:r>
          </a:p>
          <a:p>
            <a:pPr lvl="1"/>
            <a:r>
              <a:rPr lang="cs-CZ" dirty="0" smtClean="0"/>
              <a:t>3D modelování (architektura, strojírenství, ...)</a:t>
            </a:r>
          </a:p>
          <a:p>
            <a:pPr lvl="1"/>
            <a:r>
              <a:rPr lang="cs-CZ" dirty="0" smtClean="0"/>
              <a:t>zpracování digitální fotografie a další.</a:t>
            </a:r>
            <a:endParaRPr lang="cs-CZ" dirty="0"/>
          </a:p>
        </p:txBody>
      </p:sp>
      <p:pic>
        <p:nvPicPr>
          <p:cNvPr id="2050" name="Picture 2" descr="http://frakira.fi.muni.cz/%7Eizaak/PBIT/Po%C4%8D%C3%ADta%C4%8Dov%C3%A1_grafika/pasted_image.png"/>
          <p:cNvPicPr>
            <a:picLocks noChangeAspect="1" noChangeArrowheads="1"/>
          </p:cNvPicPr>
          <p:nvPr/>
        </p:nvPicPr>
        <p:blipFill>
          <a:blip r:embed="rId2" cstate="print"/>
          <a:srcRect/>
          <a:stretch>
            <a:fillRect/>
          </a:stretch>
        </p:blipFill>
        <p:spPr bwMode="auto">
          <a:xfrm>
            <a:off x="6372200" y="1484784"/>
            <a:ext cx="1905000" cy="1628776"/>
          </a:xfrm>
          <a:prstGeom prst="rect">
            <a:avLst/>
          </a:prstGeom>
          <a:noFill/>
        </p:spPr>
      </p:pic>
      <p:pic>
        <p:nvPicPr>
          <p:cNvPr id="2052" name="Picture 4" descr="http://frakira.fi.muni.cz/%7Eizaak/PBIT/Po%C4%8D%C3%ADta%C4%8Dov%C3%A1_grafika/pasted_image001.png"/>
          <p:cNvPicPr>
            <a:picLocks noChangeAspect="1" noChangeArrowheads="1"/>
          </p:cNvPicPr>
          <p:nvPr/>
        </p:nvPicPr>
        <p:blipFill>
          <a:blip r:embed="rId3" cstate="print"/>
          <a:srcRect/>
          <a:stretch>
            <a:fillRect/>
          </a:stretch>
        </p:blipFill>
        <p:spPr bwMode="auto">
          <a:xfrm>
            <a:off x="6012160" y="3645024"/>
            <a:ext cx="2952750" cy="2209801"/>
          </a:xfrm>
          <a:prstGeom prst="rect">
            <a:avLst/>
          </a:prstGeom>
          <a:noFill/>
        </p:spPr>
      </p:pic>
    </p:spTree>
    <p:extLst>
      <p:ext uri="{BB962C8B-B14F-4D97-AF65-F5344CB8AC3E}">
        <p14:creationId xmlns:p14="http://schemas.microsoft.com/office/powerpoint/2010/main" val="14460782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Grafický subsystém </a:t>
            </a:r>
            <a:endParaRPr lang="cs-CZ" dirty="0"/>
          </a:p>
        </p:txBody>
      </p:sp>
      <p:sp>
        <p:nvSpPr>
          <p:cNvPr id="3" name="Zástupný symbol pro obsah 2"/>
          <p:cNvSpPr>
            <a:spLocks noGrp="1"/>
          </p:cNvSpPr>
          <p:nvPr>
            <p:ph idx="1"/>
          </p:nvPr>
        </p:nvSpPr>
        <p:spPr>
          <a:xfrm>
            <a:off x="395536" y="4648568"/>
            <a:ext cx="8229600" cy="1804768"/>
          </a:xfrm>
        </p:spPr>
        <p:txBody>
          <a:bodyPr/>
          <a:lstStyle/>
          <a:p>
            <a:r>
              <a:rPr lang="cs-CZ" dirty="0" smtClean="0"/>
              <a:t>Grafická karta komunikuje s PC systémem přes sběrnici (např. </a:t>
            </a:r>
            <a:r>
              <a:rPr lang="cs-CZ" dirty="0" err="1" smtClean="0"/>
              <a:t>PCIex</a:t>
            </a:r>
            <a:r>
              <a:rPr lang="cs-CZ" dirty="0" smtClean="0"/>
              <a:t>.) a zpracovaný obraz zasílá přes výstup (DVI, HDMI, …) na monitor (LCD, CRT, …)</a:t>
            </a:r>
            <a:endParaRPr lang="cs-CZ" dirty="0"/>
          </a:p>
        </p:txBody>
      </p:sp>
      <p:pic>
        <p:nvPicPr>
          <p:cNvPr id="17410" name="Picture 2" descr="http://frakira.fi.muni.cz/%7Eizaak/PBIT/Po%C4%8D%C3%ADta%C4%8Dov%C3%A1_grafika/pasted_image002.png"/>
          <p:cNvPicPr>
            <a:picLocks noChangeAspect="1" noChangeArrowheads="1"/>
          </p:cNvPicPr>
          <p:nvPr/>
        </p:nvPicPr>
        <p:blipFill>
          <a:blip r:embed="rId2" cstate="print"/>
          <a:srcRect/>
          <a:stretch>
            <a:fillRect/>
          </a:stretch>
        </p:blipFill>
        <p:spPr bwMode="auto">
          <a:xfrm>
            <a:off x="1547664" y="1484784"/>
            <a:ext cx="6048672" cy="2737024"/>
          </a:xfrm>
          <a:prstGeom prst="rect">
            <a:avLst/>
          </a:prstGeom>
          <a:noFill/>
        </p:spPr>
      </p:pic>
    </p:spTree>
    <p:extLst>
      <p:ext uri="{BB962C8B-B14F-4D97-AF65-F5344CB8AC3E}">
        <p14:creationId xmlns:p14="http://schemas.microsoft.com/office/powerpoint/2010/main" val="25291134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797024"/>
          </a:xfrm>
        </p:spPr>
        <p:txBody>
          <a:bodyPr/>
          <a:lstStyle/>
          <a:p>
            <a:r>
              <a:rPr lang="cs-CZ" dirty="0" smtClean="0"/>
              <a:t>Světlo</a:t>
            </a:r>
            <a:endParaRPr lang="cs-CZ" dirty="0"/>
          </a:p>
        </p:txBody>
      </p:sp>
      <p:sp>
        <p:nvSpPr>
          <p:cNvPr id="3" name="Zástupný symbol pro obsah 2"/>
          <p:cNvSpPr>
            <a:spLocks noGrp="1"/>
          </p:cNvSpPr>
          <p:nvPr>
            <p:ph idx="1"/>
          </p:nvPr>
        </p:nvSpPr>
        <p:spPr>
          <a:xfrm>
            <a:off x="467544" y="1340768"/>
            <a:ext cx="8229600" cy="1323592"/>
          </a:xfrm>
        </p:spPr>
        <p:txBody>
          <a:bodyPr>
            <a:normAutofit fontScale="85000" lnSpcReduction="20000"/>
          </a:bodyPr>
          <a:lstStyle/>
          <a:p>
            <a:r>
              <a:rPr lang="cs-CZ" dirty="0" smtClean="0"/>
              <a:t>je elektromagnetické vlnění charakterizované vlnovou délkou a intenzitou. Lidské oko je schopné vnímat pouze úzký výsek možných vlnových délek — tzv. viditelné spektrum (400 </a:t>
            </a:r>
            <a:r>
              <a:rPr lang="cs-CZ" dirty="0" err="1" smtClean="0"/>
              <a:t>nm</a:t>
            </a:r>
            <a:r>
              <a:rPr lang="cs-CZ" dirty="0" smtClean="0"/>
              <a:t> fialová – 700 </a:t>
            </a:r>
            <a:r>
              <a:rPr lang="cs-CZ" dirty="0" err="1" smtClean="0"/>
              <a:t>nm</a:t>
            </a:r>
            <a:r>
              <a:rPr lang="cs-CZ" dirty="0" smtClean="0"/>
              <a:t> červená). </a:t>
            </a:r>
            <a:endParaRPr lang="cs-CZ" dirty="0"/>
          </a:p>
        </p:txBody>
      </p:sp>
      <p:pic>
        <p:nvPicPr>
          <p:cNvPr id="18437" name="Picture 5" descr="http://www.mazar.cz/files/2.gif"/>
          <p:cNvPicPr>
            <a:picLocks noChangeAspect="1" noChangeArrowheads="1"/>
          </p:cNvPicPr>
          <p:nvPr/>
        </p:nvPicPr>
        <p:blipFill>
          <a:blip r:embed="rId2" cstate="print"/>
          <a:srcRect/>
          <a:stretch>
            <a:fillRect/>
          </a:stretch>
        </p:blipFill>
        <p:spPr bwMode="auto">
          <a:xfrm>
            <a:off x="1619672" y="2636912"/>
            <a:ext cx="5616624" cy="3503211"/>
          </a:xfrm>
          <a:prstGeom prst="rect">
            <a:avLst/>
          </a:prstGeom>
          <a:noFill/>
        </p:spPr>
      </p:pic>
      <p:sp>
        <p:nvSpPr>
          <p:cNvPr id="7" name="TextovéPole 6"/>
          <p:cNvSpPr txBox="1"/>
          <p:nvPr/>
        </p:nvSpPr>
        <p:spPr>
          <a:xfrm>
            <a:off x="323528" y="6237312"/>
            <a:ext cx="8820472" cy="230832"/>
          </a:xfrm>
          <a:prstGeom prst="rect">
            <a:avLst/>
          </a:prstGeom>
          <a:noFill/>
        </p:spPr>
        <p:txBody>
          <a:bodyPr wrap="square" rtlCol="0">
            <a:spAutoFit/>
          </a:bodyPr>
          <a:lstStyle/>
          <a:p>
            <a:r>
              <a:rPr lang="cs-CZ" sz="900" dirty="0" smtClean="0"/>
              <a:t>http://www.</a:t>
            </a:r>
            <a:r>
              <a:rPr lang="cs-CZ" sz="900" dirty="0" err="1" smtClean="0"/>
              <a:t>mazar.cz</a:t>
            </a:r>
            <a:r>
              <a:rPr lang="cs-CZ" sz="900" dirty="0" smtClean="0"/>
              <a:t>/</a:t>
            </a:r>
            <a:r>
              <a:rPr lang="cs-CZ" sz="900" dirty="0" err="1" smtClean="0"/>
              <a:t>files</a:t>
            </a:r>
            <a:r>
              <a:rPr lang="cs-CZ" sz="900" dirty="0" smtClean="0"/>
              <a:t>/2.gif</a:t>
            </a:r>
            <a:endParaRPr lang="cs-CZ" sz="900" dirty="0"/>
          </a:p>
        </p:txBody>
      </p:sp>
    </p:spTree>
    <p:extLst>
      <p:ext uri="{BB962C8B-B14F-4D97-AF65-F5344CB8AC3E}">
        <p14:creationId xmlns:p14="http://schemas.microsoft.com/office/powerpoint/2010/main" val="41722515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25016"/>
          </a:xfrm>
        </p:spPr>
        <p:txBody>
          <a:bodyPr/>
          <a:lstStyle/>
          <a:p>
            <a:r>
              <a:rPr lang="cs-CZ" dirty="0" smtClean="0"/>
              <a:t>Barva</a:t>
            </a:r>
            <a:endParaRPr lang="cs-CZ" dirty="0"/>
          </a:p>
        </p:txBody>
      </p:sp>
      <p:sp>
        <p:nvSpPr>
          <p:cNvPr id="3" name="Zástupný symbol pro obsah 2"/>
          <p:cNvSpPr>
            <a:spLocks noGrp="1"/>
          </p:cNvSpPr>
          <p:nvPr>
            <p:ph idx="1"/>
          </p:nvPr>
        </p:nvSpPr>
        <p:spPr>
          <a:xfrm>
            <a:off x="457200" y="1340768"/>
            <a:ext cx="8229600" cy="1440160"/>
          </a:xfrm>
        </p:spPr>
        <p:txBody>
          <a:bodyPr/>
          <a:lstStyle/>
          <a:p>
            <a:r>
              <a:rPr lang="cs-CZ" dirty="0" smtClean="0"/>
              <a:t>Vnímání barvy lidským okem jako mix vlnových délek a interpretace mozkem</a:t>
            </a:r>
          </a:p>
          <a:p>
            <a:r>
              <a:rPr lang="cs-CZ" dirty="0" smtClean="0"/>
              <a:t>V PC reprezentovány různými barevnými modely</a:t>
            </a:r>
            <a:endParaRPr lang="cs-CZ" dirty="0"/>
          </a:p>
        </p:txBody>
      </p:sp>
      <p:pic>
        <p:nvPicPr>
          <p:cNvPr id="19458" name="Picture 2" descr="http://frakira.fi.muni.cz/%7Eizaak/PBIT/Po%C4%8D%C3%ADta%C4%8Dov%C3%A1_grafika/pasted_image032.png"/>
          <p:cNvPicPr>
            <a:picLocks noChangeAspect="1" noChangeArrowheads="1"/>
          </p:cNvPicPr>
          <p:nvPr/>
        </p:nvPicPr>
        <p:blipFill>
          <a:blip r:embed="rId2" cstate="print"/>
          <a:srcRect/>
          <a:stretch>
            <a:fillRect/>
          </a:stretch>
        </p:blipFill>
        <p:spPr bwMode="auto">
          <a:xfrm>
            <a:off x="611560" y="2924944"/>
            <a:ext cx="1905000" cy="1905000"/>
          </a:xfrm>
          <a:prstGeom prst="rect">
            <a:avLst/>
          </a:prstGeom>
          <a:noFill/>
        </p:spPr>
      </p:pic>
      <p:pic>
        <p:nvPicPr>
          <p:cNvPr id="19460" name="Picture 4" descr="http://frakira.fi.muni.cz/%7Eizaak/PBIT/Po%C4%8D%C3%ADta%C4%8Dov%C3%A1_grafika/pasted_image033.png"/>
          <p:cNvPicPr>
            <a:picLocks noChangeAspect="1" noChangeArrowheads="1"/>
          </p:cNvPicPr>
          <p:nvPr/>
        </p:nvPicPr>
        <p:blipFill>
          <a:blip r:embed="rId3" cstate="print"/>
          <a:srcRect/>
          <a:stretch>
            <a:fillRect/>
          </a:stretch>
        </p:blipFill>
        <p:spPr bwMode="auto">
          <a:xfrm>
            <a:off x="4716016" y="2924944"/>
            <a:ext cx="1905000" cy="1905000"/>
          </a:xfrm>
          <a:prstGeom prst="rect">
            <a:avLst/>
          </a:prstGeom>
          <a:noFill/>
        </p:spPr>
      </p:pic>
      <p:sp>
        <p:nvSpPr>
          <p:cNvPr id="6" name="TextovéPole 5"/>
          <p:cNvSpPr txBox="1"/>
          <p:nvPr/>
        </p:nvSpPr>
        <p:spPr>
          <a:xfrm>
            <a:off x="2627784" y="3212976"/>
            <a:ext cx="1800200" cy="1200329"/>
          </a:xfrm>
          <a:prstGeom prst="rect">
            <a:avLst/>
          </a:prstGeom>
          <a:noFill/>
        </p:spPr>
        <p:txBody>
          <a:bodyPr wrap="square" rtlCol="0">
            <a:spAutoFit/>
          </a:bodyPr>
          <a:lstStyle/>
          <a:p>
            <a:r>
              <a:rPr lang="cs-CZ" dirty="0" smtClean="0"/>
              <a:t>Aditivní – RGB</a:t>
            </a:r>
          </a:p>
          <a:p>
            <a:r>
              <a:rPr lang="cs-CZ" dirty="0" smtClean="0"/>
              <a:t>(monitory a další zařízení pracující se světlem)</a:t>
            </a:r>
            <a:endParaRPr lang="cs-CZ" dirty="0"/>
          </a:p>
        </p:txBody>
      </p:sp>
      <p:sp>
        <p:nvSpPr>
          <p:cNvPr id="7" name="TextovéPole 6"/>
          <p:cNvSpPr txBox="1"/>
          <p:nvPr/>
        </p:nvSpPr>
        <p:spPr>
          <a:xfrm>
            <a:off x="6660232" y="3284984"/>
            <a:ext cx="2304256" cy="646331"/>
          </a:xfrm>
          <a:prstGeom prst="rect">
            <a:avLst/>
          </a:prstGeom>
          <a:noFill/>
        </p:spPr>
        <p:txBody>
          <a:bodyPr wrap="square" rtlCol="0">
            <a:spAutoFit/>
          </a:bodyPr>
          <a:lstStyle/>
          <a:p>
            <a:r>
              <a:rPr lang="cs-CZ" dirty="0" smtClean="0"/>
              <a:t>Subtraktivní – CMY(K)</a:t>
            </a:r>
          </a:p>
          <a:p>
            <a:r>
              <a:rPr lang="cs-CZ" dirty="0" smtClean="0"/>
              <a:t>(tiskárny, …)</a:t>
            </a:r>
            <a:endParaRPr lang="cs-CZ" dirty="0"/>
          </a:p>
        </p:txBody>
      </p:sp>
      <p:sp>
        <p:nvSpPr>
          <p:cNvPr id="8" name="TextovéPole 7"/>
          <p:cNvSpPr txBox="1"/>
          <p:nvPr/>
        </p:nvSpPr>
        <p:spPr>
          <a:xfrm>
            <a:off x="2663280" y="4725144"/>
            <a:ext cx="6480720" cy="369332"/>
          </a:xfrm>
          <a:prstGeom prst="rect">
            <a:avLst/>
          </a:prstGeom>
          <a:noFill/>
        </p:spPr>
        <p:txBody>
          <a:bodyPr wrap="square" rtlCol="0">
            <a:spAutoFit/>
          </a:bodyPr>
          <a:lstStyle/>
          <a:p>
            <a:r>
              <a:rPr lang="cs-CZ" dirty="0" smtClean="0"/>
              <a:t>Pozn.: existují i další modely využitelné spíše pro grafiky…</a:t>
            </a:r>
            <a:endParaRPr lang="cs-CZ" dirty="0"/>
          </a:p>
        </p:txBody>
      </p:sp>
      <p:sp>
        <p:nvSpPr>
          <p:cNvPr id="9" name="TextovéPole 8"/>
          <p:cNvSpPr txBox="1"/>
          <p:nvPr/>
        </p:nvSpPr>
        <p:spPr>
          <a:xfrm>
            <a:off x="611560" y="5373216"/>
            <a:ext cx="7992888" cy="923330"/>
          </a:xfrm>
          <a:prstGeom prst="rect">
            <a:avLst/>
          </a:prstGeom>
          <a:noFill/>
        </p:spPr>
        <p:txBody>
          <a:bodyPr wrap="square" rtlCol="0">
            <a:spAutoFit/>
          </a:bodyPr>
          <a:lstStyle/>
          <a:p>
            <a:r>
              <a:rPr lang="cs-CZ" b="1" dirty="0" smtClean="0"/>
              <a:t>Barevná hloubka – </a:t>
            </a:r>
            <a:r>
              <a:rPr lang="cs-CZ" dirty="0" smtClean="0"/>
              <a:t>počet bitů pro reprezentaci barvy jednoho </a:t>
            </a:r>
            <a:r>
              <a:rPr lang="cs-CZ" b="1" dirty="0" err="1" smtClean="0"/>
              <a:t>pixelu</a:t>
            </a:r>
            <a:r>
              <a:rPr lang="cs-CZ" dirty="0" smtClean="0"/>
              <a:t> </a:t>
            </a:r>
          </a:p>
          <a:p>
            <a:r>
              <a:rPr lang="cs-CZ" b="1" dirty="0" smtClean="0"/>
              <a:t>- </a:t>
            </a:r>
            <a:r>
              <a:rPr lang="cs-CZ" dirty="0" smtClean="0"/>
              <a:t>např.: 24b barevná hloubka = 8b na kanál (R, G, B) = 2</a:t>
            </a:r>
            <a:r>
              <a:rPr lang="cs-CZ" baseline="30000" dirty="0" smtClean="0"/>
              <a:t>8</a:t>
            </a:r>
            <a:r>
              <a:rPr lang="cs-CZ" dirty="0" smtClean="0"/>
              <a:t> = 256 úrovní jedné složky barvy </a:t>
            </a:r>
            <a:r>
              <a:rPr lang="en-US" dirty="0" smtClean="0">
                <a:sym typeface="Wingdings" pitchFamily="2" charset="2"/>
              </a:rPr>
              <a:t> </a:t>
            </a:r>
            <a:r>
              <a:rPr lang="en-US" dirty="0" err="1" smtClean="0">
                <a:sym typeface="Wingdings" pitchFamily="2" charset="2"/>
              </a:rPr>
              <a:t>celkov</a:t>
            </a:r>
            <a:r>
              <a:rPr lang="cs-CZ" dirty="0" smtClean="0">
                <a:sym typeface="Wingdings" pitchFamily="2" charset="2"/>
              </a:rPr>
              <a:t>ý počet barev = 256*256*256 tedy 16,7 </a:t>
            </a:r>
            <a:r>
              <a:rPr lang="cs-CZ" dirty="0" err="1" smtClean="0">
                <a:sym typeface="Wingdings" pitchFamily="2" charset="2"/>
              </a:rPr>
              <a:t>Mbarev</a:t>
            </a:r>
            <a:endParaRPr lang="cs-CZ" b="1" dirty="0"/>
          </a:p>
        </p:txBody>
      </p:sp>
    </p:spTree>
    <p:extLst>
      <p:ext uri="{BB962C8B-B14F-4D97-AF65-F5344CB8AC3E}">
        <p14:creationId xmlns:p14="http://schemas.microsoft.com/office/powerpoint/2010/main" val="37124055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20688"/>
            <a:ext cx="8229600" cy="1066800"/>
          </a:xfrm>
        </p:spPr>
        <p:txBody>
          <a:bodyPr/>
          <a:lstStyle/>
          <a:p>
            <a:r>
              <a:rPr lang="cs-CZ" dirty="0" smtClean="0"/>
              <a:t>Pixel</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Reálný obraz je v PC prezentován nespojitě (diskrétně) rozložený do obrazových bodů = </a:t>
            </a:r>
            <a:r>
              <a:rPr lang="cs-CZ" dirty="0" err="1" smtClean="0"/>
              <a:t>pixelů</a:t>
            </a:r>
            <a:r>
              <a:rPr lang="cs-CZ" dirty="0" smtClean="0"/>
              <a:t>. </a:t>
            </a:r>
          </a:p>
          <a:p>
            <a:r>
              <a:rPr lang="cs-CZ" dirty="0" err="1" smtClean="0"/>
              <a:t>Pixely</a:t>
            </a:r>
            <a:r>
              <a:rPr lang="cs-CZ" dirty="0" smtClean="0"/>
              <a:t> tvoří pole (rastr)</a:t>
            </a:r>
          </a:p>
          <a:p>
            <a:r>
              <a:rPr lang="cs-CZ" dirty="0" smtClean="0"/>
              <a:t>Počet bodů v obraze udává jeho rozlišení</a:t>
            </a:r>
          </a:p>
          <a:p>
            <a:pPr lvl="1"/>
            <a:r>
              <a:rPr lang="cs-CZ" dirty="0" smtClean="0"/>
              <a:t>Např.: monitor </a:t>
            </a:r>
            <a:r>
              <a:rPr lang="cs-CZ" dirty="0" err="1" smtClean="0"/>
              <a:t>fullHD</a:t>
            </a:r>
            <a:r>
              <a:rPr lang="cs-CZ" dirty="0" smtClean="0"/>
              <a:t> 1920x1080, digitální fotoaparát 12MPx = 4000x3000, ….</a:t>
            </a:r>
          </a:p>
          <a:p>
            <a:pPr lvl="1"/>
            <a:endParaRPr lang="cs-CZ" dirty="0" smtClean="0"/>
          </a:p>
          <a:p>
            <a:r>
              <a:rPr lang="cs-CZ" dirty="0" smtClean="0"/>
              <a:t>Rozlišení se udává také v DPI (</a:t>
            </a:r>
            <a:r>
              <a:rPr lang="cs-CZ" dirty="0" err="1" smtClean="0"/>
              <a:t>dots</a:t>
            </a:r>
            <a:r>
              <a:rPr lang="cs-CZ" dirty="0" smtClean="0"/>
              <a:t> per </a:t>
            </a:r>
            <a:r>
              <a:rPr lang="cs-CZ" dirty="0" err="1" smtClean="0"/>
              <a:t>inch</a:t>
            </a:r>
            <a:r>
              <a:rPr lang="cs-CZ" dirty="0" smtClean="0"/>
              <a:t>)</a:t>
            </a:r>
          </a:p>
          <a:p>
            <a:pPr lvl="1"/>
            <a:r>
              <a:rPr lang="cs-CZ" dirty="0" smtClean="0"/>
              <a:t>1 palec – 2,54cm</a:t>
            </a:r>
          </a:p>
          <a:p>
            <a:pPr lvl="1"/>
            <a:r>
              <a:rPr lang="cs-CZ" dirty="0" smtClean="0"/>
              <a:t>Obrázek o rozměrech 100x100px o velikosti 2,54cm x 2,54cm má DPI 100</a:t>
            </a:r>
          </a:p>
          <a:p>
            <a:pPr lvl="1"/>
            <a:r>
              <a:rPr lang="cs-CZ" dirty="0" smtClean="0"/>
              <a:t>Při foto-tisku na 300DPI 9x13 tedy potřebujeme 1063x1536 bodů</a:t>
            </a:r>
          </a:p>
          <a:p>
            <a:pPr lvl="1"/>
            <a:r>
              <a:rPr lang="cs-CZ" dirty="0" err="1" smtClean="0"/>
              <a:t>Atd</a:t>
            </a:r>
            <a:r>
              <a:rPr lang="cs-CZ" dirty="0" smtClean="0"/>
              <a:t>…</a:t>
            </a:r>
          </a:p>
        </p:txBody>
      </p:sp>
    </p:spTree>
    <p:extLst>
      <p:ext uri="{BB962C8B-B14F-4D97-AF65-F5344CB8AC3E}">
        <p14:creationId xmlns:p14="http://schemas.microsoft.com/office/powerpoint/2010/main" val="7425836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Antialiasing</a:t>
            </a:r>
            <a:r>
              <a:rPr lang="cs-CZ" dirty="0" smtClean="0"/>
              <a:t>, </a:t>
            </a:r>
            <a:r>
              <a:rPr lang="cs-CZ" dirty="0" err="1" smtClean="0"/>
              <a:t>hinting</a:t>
            </a:r>
            <a:r>
              <a:rPr lang="cs-CZ" dirty="0" smtClean="0"/>
              <a:t>, …</a:t>
            </a:r>
            <a:endParaRPr lang="cs-CZ" dirty="0"/>
          </a:p>
        </p:txBody>
      </p:sp>
      <p:sp>
        <p:nvSpPr>
          <p:cNvPr id="3" name="Zástupný symbol pro obsah 2"/>
          <p:cNvSpPr>
            <a:spLocks noGrp="1"/>
          </p:cNvSpPr>
          <p:nvPr>
            <p:ph idx="1"/>
          </p:nvPr>
        </p:nvSpPr>
        <p:spPr>
          <a:xfrm>
            <a:off x="457200" y="1412776"/>
            <a:ext cx="8229600" cy="1296144"/>
          </a:xfrm>
        </p:spPr>
        <p:txBody>
          <a:bodyPr>
            <a:normAutofit fontScale="85000" lnSpcReduction="10000"/>
          </a:bodyPr>
          <a:lstStyle/>
          <a:p>
            <a:r>
              <a:rPr lang="cs-CZ" dirty="0" smtClean="0"/>
              <a:t>Převod reálného obrazu (</a:t>
            </a:r>
            <a:r>
              <a:rPr lang="cs-CZ" dirty="0" err="1" smtClean="0"/>
              <a:t>rasterizace</a:t>
            </a:r>
            <a:r>
              <a:rPr lang="cs-CZ" dirty="0" smtClean="0"/>
              <a:t>) může přinášet ztráty a nežádoucí artefakty  - alias - (zubaté okraje, méně detailů, …)</a:t>
            </a:r>
          </a:p>
          <a:p>
            <a:r>
              <a:rPr lang="cs-CZ" dirty="0" err="1" smtClean="0"/>
              <a:t>Antialiasing</a:t>
            </a:r>
            <a:r>
              <a:rPr lang="cs-CZ" dirty="0" smtClean="0"/>
              <a:t> – techniky kompenzující chyby</a:t>
            </a:r>
          </a:p>
          <a:p>
            <a:endParaRPr lang="cs-CZ" dirty="0" smtClean="0"/>
          </a:p>
          <a:p>
            <a:endParaRPr lang="cs-CZ" dirty="0"/>
          </a:p>
        </p:txBody>
      </p:sp>
      <p:pic>
        <p:nvPicPr>
          <p:cNvPr id="20482" name="Picture 2"/>
          <p:cNvPicPr>
            <a:picLocks noChangeAspect="1" noChangeArrowheads="1"/>
          </p:cNvPicPr>
          <p:nvPr/>
        </p:nvPicPr>
        <p:blipFill>
          <a:blip r:embed="rId2" cstate="print"/>
          <a:srcRect/>
          <a:stretch>
            <a:fillRect/>
          </a:stretch>
        </p:blipFill>
        <p:spPr bwMode="auto">
          <a:xfrm>
            <a:off x="539552" y="2636912"/>
            <a:ext cx="3549576" cy="3751883"/>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4788024" y="2708920"/>
            <a:ext cx="3354338" cy="3669265"/>
          </a:xfrm>
          <a:prstGeom prst="rect">
            <a:avLst/>
          </a:prstGeom>
          <a:noFill/>
          <a:ln w="9525">
            <a:noFill/>
            <a:miter lim="800000"/>
            <a:headEnd/>
            <a:tailEnd/>
          </a:ln>
        </p:spPr>
      </p:pic>
    </p:spTree>
    <p:extLst>
      <p:ext uri="{BB962C8B-B14F-4D97-AF65-F5344CB8AC3E}">
        <p14:creationId xmlns:p14="http://schemas.microsoft.com/office/powerpoint/2010/main" val="39314607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formační společnost&amp;quot;&quot;/&gt;&lt;property id=&quot;20307&quot; value=&quot;256&quot;/&gt;&lt;/object&gt;&lt;object type=&quot;3&quot; unique_id=&quot;10014&quot;&gt;&lt;property id=&quot;20148&quot; value=&quot;5&quot;/&gt;&lt;property id=&quot;20300&quot; value=&quot;Slide 6 - &amp;quot;Duševní vlastnictví&amp;quot;&quot;/&gt;&lt;property id=&quot;20307&quot; value=&quot;277&quot;/&gt;&lt;/object&gt;&lt;object type=&quot;3&quot; unique_id=&quot;10015&quot;&gt;&lt;property id=&quot;20148&quot; value=&quot;5&quot;/&gt;&lt;property id=&quot;20300&quot; value=&quot;Slide 7 - &amp;quot;Autorské právo&amp;quot;&quot;/&gt;&lt;property id=&quot;20307&quot; value=&quot;278&quot;/&gt;&lt;/object&gt;&lt;object type=&quot;3&quot; unique_id=&quot;10016&quot;&gt;&lt;property id=&quot;20148&quot; value=&quot;5&quot;/&gt;&lt;property id=&quot;20300&quot; value=&quot;Slide 8 - &amp;quot;Autorské dílo&amp;quot;&quot;/&gt;&lt;property id=&quot;20307&quot; value=&quot;279&quot;/&gt;&lt;/object&gt;&lt;object type=&quot;3&quot; unique_id=&quot;10017&quot;&gt;&lt;property id=&quot;20148&quot; value=&quot;5&quot;/&gt;&lt;property id=&quot;20300&quot; value=&quot;Slide 9 - &amp;quot;Licenční smlouva&amp;quot;&quot;/&gt;&lt;property id=&quot;20307&quot; value=&quot;280&quot;/&gt;&lt;/object&gt;&lt;object type=&quot;3&quot; unique_id=&quot;10018&quot;&gt;&lt;property id=&quot;20148&quot; value=&quot;5&quot;/&gt;&lt;property id=&quot;20300&quot; value=&quot;Slide 10 - &amp;quot;Volné užití&amp;quot;&quot;/&gt;&lt;property id=&quot;20307&quot; value=&quot;281&quot;/&gt;&lt;/object&gt;&lt;object type=&quot;3&quot; unique_id=&quot;10019&quot;&gt;&lt;property id=&quot;20148&quot; value=&quot;5&quot;/&gt;&lt;property id=&quot;20300&quot; value=&quot;Slide 11 - &amp;quot;Ale…&amp;quot;&quot;/&gt;&lt;property id=&quot;20307&quot; value=&quot;289&quot;/&gt;&lt;/object&gt;&lt;object type=&quot;3&quot; unique_id=&quot;10020&quot;&gt;&lt;property id=&quot;20148&quot; value=&quot;5&quot;/&gt;&lt;property id=&quot;20300&quot; value=&quot;Slide 12 - &amp;quot;Bezúplatné zákonné licence&amp;quot;&quot;/&gt;&lt;property id=&quot;20307&quot; value=&quot;282&quot;/&gt;&lt;/object&gt;&lt;object type=&quot;3&quot; unique_id=&quot;10021&quot;&gt;&lt;property id=&quot;20148&quot; value=&quot;5&quot;/&gt;&lt;property id=&quot;20300&quot; value=&quot;Slide 13 - &amp;quot;Porušování autorského práva&amp;quot;&quot;/&gt;&lt;property id=&quot;20307&quot; value=&quot;283&quot;/&gt;&lt;/object&gt;&lt;object type=&quot;3&quot; unique_id=&quot;10022&quot;&gt;&lt;property id=&quot;20148&quot; value=&quot;5&quot;/&gt;&lt;property id=&quot;20300&quot; value=&quot;Slide 14 - &amp;quot;Internetové pirátství&amp;quot;&quot;/&gt;&lt;property id=&quot;20307&quot; value=&quot;284&quot;/&gt;&lt;/object&gt;&lt;object type=&quot;3&quot; unique_id=&quot;10023&quot;&gt;&lt;property id=&quot;20148&quot; value=&quot;5&quot;/&gt;&lt;property id=&quot;20300&quot; value=&quot;Slide 15 - &amp;quot;Upload a sdílení na internetu&amp;quot;&quot;/&gt;&lt;property id=&quot;20307&quot; value=&quot;285&quot;/&gt;&lt;/object&gt;&lt;object type=&quot;3&quot; unique_id=&quot;10024&quot;&gt;&lt;property id=&quot;20148&quot; value=&quot;5&quot;/&gt;&lt;property id=&quot;20300&quot; value=&quot;Slide 16 - &amp;quot;Download z internetu&amp;quot;&quot;/&gt;&lt;property id=&quot;20307&quot; value=&quot;286&quot;/&gt;&lt;/object&gt;&lt;object type=&quot;3&quot; unique_id=&quot;10025&quot;&gt;&lt;property id=&quot;20148&quot; value=&quot;5&quot;/&gt;&lt;property id=&quot;20300&quot; value=&quot;Slide 18 - &amp;quot;Protipirátská legislativní opatření - návrhy&amp;quot;&quot;/&gt;&lt;property id=&quot;20307&quot; value=&quot;288&quot;/&gt;&lt;/object&gt;&lt;object type=&quot;3&quot; unique_id=&quot;10026&quot;&gt;&lt;property id=&quot;20148&quot; value=&quot;5&quot;/&gt;&lt;property id=&quot;20300&quot; value=&quot;Slide 19 - &amp;quot;Ochrana osobních údajů&amp;quot;&quot;/&gt;&lt;property id=&quot;20307&quot; value=&quot;287&quot;/&gt;&lt;/object&gt;&lt;object type=&quot;3&quot; unique_id=&quot;10027&quot;&gt;&lt;property id=&quot;20148&quot; value=&quot;5&quot;/&gt;&lt;property id=&quot;20300&quot; value=&quot;Slide 23 - &amp;quot;Dotazy&amp;quot;&quot;/&gt;&lt;property id=&quot;20307&quot; value=&quot;276&quot;/&gt;&lt;/object&gt;&lt;object type=&quot;3&quot; unique_id=&quot;10045&quot;&gt;&lt;property id=&quot;20148&quot; value=&quot;5&quot;/&gt;&lt;property id=&quot;20300&quot; value=&quot;Slide 17 - &amp;quot;Počítačové programy - software&amp;quot;&quot;/&gt;&lt;property id=&quot;20307&quot; value=&quot;290&quot;/&gt;&lt;/object&gt;&lt;object type=&quot;3&quot; unique_id=&quot;10064&quot;&gt;&lt;property id=&quot;20148&quot; value=&quot;5&quot;/&gt;&lt;property id=&quot;20300&quot; value=&quot;Slide 2 - &amp;quot;Informační společnost&amp;quot;&quot;/&gt;&lt;property id=&quot;20307&quot; value=&quot;291&quot;/&gt;&lt;/object&gt;&lt;object type=&quot;3&quot; unique_id=&quot;10160&quot;&gt;&lt;property id=&quot;20148&quot; value=&quot;5&quot;/&gt;&lt;property id=&quot;20300&quot; value=&quot;Slide 3 - &amp;quot;Informace&amp;quot;&quot;/&gt;&lt;property id=&quot;20307&quot; value=&quot;292&quot;/&gt;&lt;/object&gt;&lt;object type=&quot;3&quot; unique_id=&quot;10161&quot;&gt;&lt;property id=&quot;20148&quot; value=&quot;5&quot;/&gt;&lt;property id=&quot;20300&quot; value=&quot;Slide 4 - &amp;quot;Ekonomika a informační společnost&amp;quot;&quot;/&gt;&lt;property id=&quot;20307&quot; value=&quot;293&quot;/&gt;&lt;/object&gt;&lt;object type=&quot;3&quot; unique_id=&quot;10225&quot;&gt;&lt;property id=&quot;20148&quot; value=&quot;5&quot;/&gt;&lt;property id=&quot;20300&quot; value=&quot;Slide 5 - &amp;quot;e-Government&amp;quot;&quot;/&gt;&lt;property id=&quot;20307&quot; value=&quot;294&quot;/&gt;&lt;/object&gt;&lt;object type=&quot;3&quot; unique_id=&quot;10512&quot;&gt;&lt;property id=&quot;20148&quot; value=&quot;5&quot;/&gt;&lt;property id=&quot;20300&quot; value=&quot;Slide 20 - &amp;quot;Sociální média a sítě&amp;quot;&quot;/&gt;&lt;property id=&quot;20307&quot; value=&quot;295&quot;/&gt;&lt;/object&gt;&lt;object type=&quot;3&quot; unique_id=&quot;10513&quot;&gt;&lt;property id=&quot;20148&quot; value=&quot;5&quot;/&gt;&lt;property id=&quot;20300&quot; value=&quot;Slide 21 - &amp;quot;Vyhledávání informací&amp;quot;&quot;/&gt;&lt;property id=&quot;20307&quot; value=&quot;296&quot;/&gt;&lt;/object&gt;&lt;object type=&quot;3&quot; unique_id=&quot;10778&quot;&gt;&lt;property id=&quot;20148&quot; value=&quot;5&quot;/&gt;&lt;property id=&quot;20300&quot; value=&quot;Slide 22 - &amp;quot;Data vs. služby&amp;quot;&quot;/&gt;&lt;property id=&quot;20307&quot; value=&quot;29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1006</TotalTime>
  <Words>12608</Words>
  <Application>Microsoft Office PowerPoint</Application>
  <PresentationFormat>Předvádění na obrazovce (4:3)</PresentationFormat>
  <Paragraphs>1593</Paragraphs>
  <Slides>242</Slides>
  <Notes>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242</vt:i4>
      </vt:variant>
    </vt:vector>
  </HeadingPairs>
  <TitlesOfParts>
    <vt:vector size="250" baseType="lpstr">
      <vt:lpstr>Arial</vt:lpstr>
      <vt:lpstr>Calibri</vt:lpstr>
      <vt:lpstr>Georgia</vt:lpstr>
      <vt:lpstr>Gill Sans MT</vt:lpstr>
      <vt:lpstr>Impact</vt:lpstr>
      <vt:lpstr>Wingdings</vt:lpstr>
      <vt:lpstr>Wingdings 2</vt:lpstr>
      <vt:lpstr>Urbanistický</vt:lpstr>
      <vt:lpstr>DIDAKTICKÉ TECHNOLOGIE 2 </vt:lpstr>
      <vt:lpstr>Témata k distančnímu studiu (odkazová prezentace)</vt:lpstr>
      <vt:lpstr>Informační společnost</vt:lpstr>
      <vt:lpstr>Informační společnost</vt:lpstr>
      <vt:lpstr>Informace</vt:lpstr>
      <vt:lpstr>Ekonomika a informační společnost</vt:lpstr>
      <vt:lpstr>e-Government</vt:lpstr>
      <vt:lpstr>Duševní vlastnictví</vt:lpstr>
      <vt:lpstr>Autorské právo</vt:lpstr>
      <vt:lpstr>Autorské dílo</vt:lpstr>
      <vt:lpstr>Licenční smlouva</vt:lpstr>
      <vt:lpstr>Volné užití</vt:lpstr>
      <vt:lpstr>Ale…</vt:lpstr>
      <vt:lpstr>Bezúplatné zákonné licence</vt:lpstr>
      <vt:lpstr>Porušování autorského práva</vt:lpstr>
      <vt:lpstr>Internetové pirátství</vt:lpstr>
      <vt:lpstr>Upload a sdílení na internetu</vt:lpstr>
      <vt:lpstr>Download z internetu</vt:lpstr>
      <vt:lpstr>Počítačové programy - software</vt:lpstr>
      <vt:lpstr>Protipirátská legislativní opatření - návrhy</vt:lpstr>
      <vt:lpstr>Ochrana osobních údajů</vt:lpstr>
      <vt:lpstr>Sociální média a sítě</vt:lpstr>
      <vt:lpstr>Vyhledávání informací</vt:lpstr>
      <vt:lpstr>Data vs. služby</vt:lpstr>
      <vt:lpstr>Operační systémy a počítačové sítě</vt:lpstr>
      <vt:lpstr>OS – operační systém</vt:lpstr>
      <vt:lpstr>Proces</vt:lpstr>
      <vt:lpstr>Paměť</vt:lpstr>
      <vt:lpstr>Periferie</vt:lpstr>
      <vt:lpstr>Uživatelské rozhraní </vt:lpstr>
      <vt:lpstr>Systém souborů – File system</vt:lpstr>
      <vt:lpstr>Uživatelé a bezpečnost</vt:lpstr>
      <vt:lpstr>Správa aplikací a aktualizace</vt:lpstr>
      <vt:lpstr>Počítačové sítě a internet</vt:lpstr>
      <vt:lpstr>Spojované a nespojované sítě</vt:lpstr>
      <vt:lpstr>Komunikační protokoly</vt:lpstr>
      <vt:lpstr>LAN – lokální sítě, WAN – rozlehlé sítě</vt:lpstr>
      <vt:lpstr>TCP/IP</vt:lpstr>
      <vt:lpstr>IP adresace</vt:lpstr>
      <vt:lpstr>Internet</vt:lpstr>
      <vt:lpstr>Domény - DNS</vt:lpstr>
      <vt:lpstr>Služby internetu I</vt:lpstr>
      <vt:lpstr>Služby internetu II</vt:lpstr>
      <vt:lpstr>Konfigurace</vt:lpstr>
      <vt:lpstr>Sítě a internet</vt:lpstr>
      <vt:lpstr>Počítačová síť</vt:lpstr>
      <vt:lpstr>Počítačová síť</vt:lpstr>
      <vt:lpstr>Dělení počítačových sítí</vt:lpstr>
      <vt:lpstr>Dělení počítačových sítí</vt:lpstr>
      <vt:lpstr>Dělení počítačových sítí</vt:lpstr>
      <vt:lpstr>Dělení počítačových sítí</vt:lpstr>
      <vt:lpstr>Přenos dat v síti</vt:lpstr>
      <vt:lpstr>Paket</vt:lpstr>
      <vt:lpstr>Packet</vt:lpstr>
      <vt:lpstr>Nespojovaná komunikace</vt:lpstr>
      <vt:lpstr>Prezentace aplikace PowerPoint</vt:lpstr>
      <vt:lpstr>Komunikační protokoly</vt:lpstr>
      <vt:lpstr>TCP/IP </vt:lpstr>
      <vt:lpstr>TCP/IP</vt:lpstr>
      <vt:lpstr>TCP/IP</vt:lpstr>
      <vt:lpstr>Jak to začalo jak to funguje…</vt:lpstr>
      <vt:lpstr>IP adresace</vt:lpstr>
      <vt:lpstr>IP adresy vs. domény </vt:lpstr>
      <vt:lpstr>IP vs. domény</vt:lpstr>
      <vt:lpstr>IP vs. domény</vt:lpstr>
      <vt:lpstr>Jak domény fungují ?</vt:lpstr>
      <vt:lpstr>Prezentace aplikace PowerPoint</vt:lpstr>
      <vt:lpstr>Služby sítě internet</vt:lpstr>
      <vt:lpstr>WWW (Word Wide Web)</vt:lpstr>
      <vt:lpstr>E-mail</vt:lpstr>
      <vt:lpstr>E-banking</vt:lpstr>
      <vt:lpstr>Cloud</vt:lpstr>
      <vt:lpstr>Cloud</vt:lpstr>
      <vt:lpstr>VoIP (hlasové služby)</vt:lpstr>
      <vt:lpstr>FTP- File Transfer Protocol</vt:lpstr>
      <vt:lpstr>Peer-to-peer (P2P)</vt:lpstr>
      <vt:lpstr>P2P</vt:lpstr>
      <vt:lpstr>P2P</vt:lpstr>
      <vt:lpstr>Konfigurace síťových služeb</vt:lpstr>
      <vt:lpstr>Zabezpečená Wifi – viz přednáška o kryptografii</vt:lpstr>
      <vt:lpstr>DHCP a statická IP</vt:lpstr>
      <vt:lpstr>VPN – Virtuální privátní síť</vt:lpstr>
      <vt:lpstr>Eduroam</vt:lpstr>
      <vt:lpstr>Firewall</vt:lpstr>
      <vt:lpstr>Multimédia – zvuk a video</vt:lpstr>
      <vt:lpstr>Multimédia</vt:lpstr>
      <vt:lpstr>Zvuk a video</vt:lpstr>
      <vt:lpstr>Základní termíny</vt:lpstr>
      <vt:lpstr>Základní termíny II</vt:lpstr>
      <vt:lpstr>Práce v Audacity</vt:lpstr>
      <vt:lpstr>Prezentace aplikace PowerPoint</vt:lpstr>
      <vt:lpstr>Prezentace aplikace PowerPoint</vt:lpstr>
      <vt:lpstr>Počítačová grafika – rastrová x vektorová</vt:lpstr>
      <vt:lpstr>Obor počítačové grafiky</vt:lpstr>
      <vt:lpstr>Grafický subsystém </vt:lpstr>
      <vt:lpstr>Světlo</vt:lpstr>
      <vt:lpstr>Barva</vt:lpstr>
      <vt:lpstr>Pixel</vt:lpstr>
      <vt:lpstr>Antialiasing, hinting, …</vt:lpstr>
      <vt:lpstr>3D</vt:lpstr>
      <vt:lpstr>Vektorová grafika</vt:lpstr>
      <vt:lpstr>Kryptografie a bezpečnost 1</vt:lpstr>
      <vt:lpstr>Kryptografie</vt:lpstr>
      <vt:lpstr>Proč kryptografie?</vt:lpstr>
      <vt:lpstr>Něco z historie </vt:lpstr>
      <vt:lpstr>Prezentace aplikace PowerPoint</vt:lpstr>
      <vt:lpstr>Kryptografie vs. Kryptoanalýza</vt:lpstr>
      <vt:lpstr>Cíle kryptografie</vt:lpstr>
      <vt:lpstr>Časté omyly uživatelů</vt:lpstr>
      <vt:lpstr>Co tedy napomáhá k naší ochraně?</vt:lpstr>
      <vt:lpstr>Autentizace</vt:lpstr>
      <vt:lpstr>Heslo – vaše osobní šifra</vt:lpstr>
      <vt:lpstr>Co je to „dobré heslo“</vt:lpstr>
      <vt:lpstr>Jak s heslem zacházet</vt:lpstr>
      <vt:lpstr>Útoky na hesla</vt:lpstr>
      <vt:lpstr>Symetrická kryptografie</vt:lpstr>
      <vt:lpstr>Prezentace aplikace PowerPoint</vt:lpstr>
      <vt:lpstr>Symetrická kryptografie</vt:lpstr>
      <vt:lpstr>Asymetrická kryptografie</vt:lpstr>
      <vt:lpstr>Asymetrická kryptografie</vt:lpstr>
      <vt:lpstr>Asymetrická kryptografie</vt:lpstr>
      <vt:lpstr>Elektronický podpis</vt:lpstr>
      <vt:lpstr>Hash – kontrolní výpočet</vt:lpstr>
      <vt:lpstr>Hash – jak funguje?</vt:lpstr>
      <vt:lpstr>Hash – jak funguje? </vt:lpstr>
      <vt:lpstr>Certifikace pomocí https</vt:lpstr>
      <vt:lpstr>Prezentace aplikace PowerPoint</vt:lpstr>
      <vt:lpstr>Prezentace aplikace PowerPoint</vt:lpstr>
      <vt:lpstr>Některé formy útoku</vt:lpstr>
      <vt:lpstr>Psychologie v útoku - phishing</vt:lpstr>
      <vt:lpstr>Phishing</vt:lpstr>
      <vt:lpstr>Phishing – jak funguje</vt:lpstr>
      <vt:lpstr>Prezentace aplikace PowerPoint</vt:lpstr>
      <vt:lpstr>Šifrování wifi vs. odposlech</vt:lpstr>
      <vt:lpstr>Útok na wifi</vt:lpstr>
      <vt:lpstr>Prezentace aplikace PowerPoint</vt:lpstr>
      <vt:lpstr>Jak se tedy bránit?</vt:lpstr>
      <vt:lpstr>Malware</vt:lpstr>
      <vt:lpstr>Některé druhy malwaru</vt:lpstr>
      <vt:lpstr>Rady na závěr</vt:lpstr>
      <vt:lpstr>Zdroje</vt:lpstr>
      <vt:lpstr>Kryptografie a bezpečnost 2</vt:lpstr>
      <vt:lpstr>Osnova</vt:lpstr>
      <vt:lpstr>Pomocné materiály</vt:lpstr>
      <vt:lpstr>Základní pojmy</vt:lpstr>
      <vt:lpstr>Další bezpečnostní vlastnosti</vt:lpstr>
      <vt:lpstr>Bezpečnost sítí</vt:lpstr>
      <vt:lpstr>Základní předpoklady</vt:lpstr>
      <vt:lpstr>Viry</vt:lpstr>
      <vt:lpstr>Antiviry I</vt:lpstr>
      <vt:lpstr>Antiviry II</vt:lpstr>
      <vt:lpstr>Spyware</vt:lpstr>
      <vt:lpstr>Antispyware</vt:lpstr>
      <vt:lpstr>Firewall</vt:lpstr>
      <vt:lpstr>Firewall ve Windows 7</vt:lpstr>
      <vt:lpstr>Aktualizace operačního systému a software</vt:lpstr>
      <vt:lpstr>Automatické aktualizace ve Windows </vt:lpstr>
      <vt:lpstr>Použití běžných uživatelských účtů</vt:lpstr>
      <vt:lpstr>Ztráta soukromí na Internetu</vt:lpstr>
      <vt:lpstr>Bezpečné prohlížení webu I</vt:lpstr>
      <vt:lpstr>Bezpečné prohlížení webu II</vt:lpstr>
      <vt:lpstr>Bezpečnost e-mailu I</vt:lpstr>
      <vt:lpstr>Bezpečnost e-mailu II</vt:lpstr>
      <vt:lpstr>Bezpečnost e-mailu III</vt:lpstr>
      <vt:lpstr>PGP</vt:lpstr>
      <vt:lpstr>Internetové bankovnictví</vt:lpstr>
      <vt:lpstr>Phishing</vt:lpstr>
      <vt:lpstr>Phishing na Českou spořitelnu I</vt:lpstr>
      <vt:lpstr>Phishing – jak se bránit?</vt:lpstr>
      <vt:lpstr>Phishing na Českou spořitelnu II</vt:lpstr>
      <vt:lpstr>Phishing – jak se bránit?</vt:lpstr>
      <vt:lpstr>Připojení přes Wi-Fi I</vt:lpstr>
      <vt:lpstr>Připojení přes Wi-Fi II</vt:lpstr>
      <vt:lpstr>Kryptografie</vt:lpstr>
      <vt:lpstr>Autentizace</vt:lpstr>
      <vt:lpstr>Hesla</vt:lpstr>
      <vt:lpstr>PINy</vt:lpstr>
      <vt:lpstr>Čipové karty</vt:lpstr>
      <vt:lpstr>Biometriky</vt:lpstr>
      <vt:lpstr>Jak můžeme přijít o data?</vt:lpstr>
      <vt:lpstr>Jak můžeme přijít o data?</vt:lpstr>
      <vt:lpstr>Zálohování dat</vt:lpstr>
      <vt:lpstr>Zálohovací média</vt:lpstr>
      <vt:lpstr>Zálohovací média</vt:lpstr>
      <vt:lpstr>Zálohovací média</vt:lpstr>
      <vt:lpstr>Zálohovací média</vt:lpstr>
      <vt:lpstr>Zálohovací média</vt:lpstr>
      <vt:lpstr>Kerchhofův princip</vt:lpstr>
      <vt:lpstr>Literatura</vt:lpstr>
      <vt:lpstr>Zásady tvorby prezentace</vt:lpstr>
      <vt:lpstr>Co je a není prezentace?</vt:lpstr>
      <vt:lpstr>Prezentace jste VY</vt:lpstr>
      <vt:lpstr>Rozvržení prezentace (tradiční i moderní)</vt:lpstr>
      <vt:lpstr>Rytmus prezentace na základě rozvržení</vt:lpstr>
      <vt:lpstr>Úvod (a představení)    ①</vt:lpstr>
      <vt:lpstr>Jádro prezentace     ②</vt:lpstr>
      <vt:lpstr>Ověření        ③</vt:lpstr>
      <vt:lpstr>Závěr (a ukončení)     ④</vt:lpstr>
      <vt:lpstr>3. Příprava prezentace </vt:lpstr>
      <vt:lpstr>Příprava na prezentaci a její tvorbu    </vt:lpstr>
      <vt:lpstr>V čem připravit a přinést podklady na prezentaci</vt:lpstr>
      <vt:lpstr>Multimédia</vt:lpstr>
      <vt:lpstr>5. Zásady prezentace v PowerPointu </vt:lpstr>
      <vt:lpstr>Jak by měla vypadat prezentace?</vt:lpstr>
      <vt:lpstr>Doporučení pro tvorbu prezentací   I</vt:lpstr>
      <vt:lpstr>Jak by prezentace vypadat neměla…  I</vt:lpstr>
      <vt:lpstr>Doporučení pro tvorbu prezentací   II</vt:lpstr>
      <vt:lpstr>Jak by prezentace vypadat neměla…  II</vt:lpstr>
      <vt:lpstr>Prezentace aplikace PowerPoint</vt:lpstr>
      <vt:lpstr>Text v prezentaci</vt:lpstr>
      <vt:lpstr>Pozadí</vt:lpstr>
      <vt:lpstr>Obrázky a diagramy</vt:lpstr>
      <vt:lpstr>Následky špatné prezentace</vt:lpstr>
      <vt:lpstr>Jak tedy ANO?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Trocha čísel…</vt:lpstr>
      <vt:lpstr>Prezentace aplikace PowerPoint</vt:lpstr>
      <vt:lpstr>Prezentace aplikace PowerPoint</vt:lpstr>
      <vt:lpstr>Přímé náhrady PowerPointu</vt:lpstr>
      <vt:lpstr>Alternativy</vt:lpstr>
      <vt:lpstr>Hardcore alternativy</vt:lpstr>
      <vt:lpstr>Sdílení prezentací</vt:lpstr>
      <vt:lpstr>Výukové LMS/CMS systémy</vt:lpstr>
      <vt:lpstr>Literatura a zdroje</vt:lpstr>
      <vt:lpstr>Zdroje</vt:lpstr>
      <vt:lpstr>Prezentace jako učební pomůcka</vt:lpstr>
      <vt:lpstr>Tvorba učebních pomůcek</vt:lpstr>
      <vt:lpstr>Co je učební pomůcka</vt:lpstr>
      <vt:lpstr>K čemu slouží učební pomůcka?</vt:lpstr>
      <vt:lpstr>Forma využití učební pomůcky?</vt:lpstr>
      <vt:lpstr>Co musí obsahovat?</vt:lpstr>
      <vt:lpstr>Výukový cíl</vt:lpstr>
      <vt:lpstr>Zadání seminární práce</vt:lpstr>
      <vt:lpstr>Forma a termín odevzdání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bezpečnosti PC a na internetu</dc:title>
  <dc:creator>Dosedla</dc:creator>
  <cp:lastModifiedBy>Petr Vybíral</cp:lastModifiedBy>
  <cp:revision>116</cp:revision>
  <dcterms:created xsi:type="dcterms:W3CDTF">2013-05-02T06:42:35Z</dcterms:created>
  <dcterms:modified xsi:type="dcterms:W3CDTF">2021-03-26T10:47:41Z</dcterms:modified>
</cp:coreProperties>
</file>