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49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51FBCF8-AE23-4DD8-A5B6-37B7506FE2CF}" type="datetimeFigureOut">
              <a:rPr lang="cs-CZ" smtClean="0"/>
              <a:t>16.04.2021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839867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51FBCF8-AE23-4DD8-A5B6-37B7506FE2CF}" type="datetimeFigureOut">
              <a:rPr lang="cs-CZ" smtClean="0"/>
              <a:t>16.04.2021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2801093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51FBCF8-AE23-4DD8-A5B6-37B7506FE2CF}" type="datetimeFigureOut">
              <a:rPr lang="cs-CZ" smtClean="0"/>
              <a:t>16.04.2021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165188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51FBCF8-AE23-4DD8-A5B6-37B7506FE2CF}" type="datetimeFigureOut">
              <a:rPr lang="cs-CZ" smtClean="0"/>
              <a:t>16.04.2021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1001564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51FBCF8-AE23-4DD8-A5B6-37B7506FE2CF}" type="datetimeFigureOut">
              <a:rPr lang="cs-CZ" smtClean="0"/>
              <a:t>16.04.2021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229770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51FBCF8-AE23-4DD8-A5B6-37B7506FE2CF}" type="datetimeFigureOut">
              <a:rPr lang="cs-CZ" smtClean="0"/>
              <a:t>16.04.2021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2954431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51FBCF8-AE23-4DD8-A5B6-37B7506FE2CF}" type="datetimeFigureOut">
              <a:rPr lang="cs-CZ" smtClean="0"/>
              <a:t>16.04.2021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1901330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51FBCF8-AE23-4DD8-A5B6-37B7506FE2CF}" type="datetimeFigureOut">
              <a:rPr lang="cs-CZ" smtClean="0"/>
              <a:t>16.04.2021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40289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51FBCF8-AE23-4DD8-A5B6-37B7506FE2CF}" type="datetimeFigureOut">
              <a:rPr lang="cs-CZ" smtClean="0"/>
              <a:t>16.04.2021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197214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51FBCF8-AE23-4DD8-A5B6-37B7506FE2CF}" type="datetimeFigureOut">
              <a:rPr lang="cs-CZ" smtClean="0"/>
              <a:t>16.04.2021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1325474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51FBCF8-AE23-4DD8-A5B6-37B7506FE2CF}" type="datetimeFigureOut">
              <a:rPr lang="cs-CZ" smtClean="0"/>
              <a:t>16.04.2021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8D0BB14-B671-456C-ACA7-E296970C7E3E}" type="slidenum">
              <a:rPr lang="cs-CZ" smtClean="0"/>
              <a:t>‹#›</a:t>
            </a:fld>
            <a:endParaRPr lang="cs-CZ"/>
          </a:p>
        </p:txBody>
      </p:sp>
    </p:spTree>
    <p:extLst>
      <p:ext uri="{BB962C8B-B14F-4D97-AF65-F5344CB8AC3E}">
        <p14:creationId xmlns:p14="http://schemas.microsoft.com/office/powerpoint/2010/main" val="645963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1FBCF8-AE23-4DD8-A5B6-37B7506FE2CF}" type="datetimeFigureOut">
              <a:rPr lang="cs-CZ" smtClean="0"/>
              <a:t>16.04.2021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D0BB14-B671-456C-ACA7-E296970C7E3E}" type="slidenum">
              <a:rPr lang="cs-CZ" smtClean="0"/>
              <a:t>‹#›</a:t>
            </a:fld>
            <a:endParaRPr lang="cs-CZ"/>
          </a:p>
        </p:txBody>
      </p:sp>
    </p:spTree>
    <p:extLst>
      <p:ext uri="{BB962C8B-B14F-4D97-AF65-F5344CB8AC3E}">
        <p14:creationId xmlns:p14="http://schemas.microsoft.com/office/powerpoint/2010/main" val="467406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EVALUACE</a:t>
            </a:r>
            <a:endParaRPr lang="cs-CZ" dirty="0"/>
          </a:p>
        </p:txBody>
      </p:sp>
    </p:spTree>
    <p:extLst>
      <p:ext uri="{BB962C8B-B14F-4D97-AF65-F5344CB8AC3E}">
        <p14:creationId xmlns:p14="http://schemas.microsoft.com/office/powerpoint/2010/main" val="2613257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88640"/>
            <a:ext cx="8291264" cy="6408712"/>
          </a:xfrm>
        </p:spPr>
        <p:txBody>
          <a:bodyPr>
            <a:normAutofit fontScale="62500" lnSpcReduction="20000"/>
          </a:bodyPr>
          <a:lstStyle/>
          <a:p>
            <a:r>
              <a:rPr lang="cs-CZ" dirty="0"/>
              <a:t>ŘÍZENÍ ŠKOLY </a:t>
            </a:r>
            <a:r>
              <a:rPr lang="cs-CZ" dirty="0">
                <a:sym typeface="Symbol"/>
              </a:rPr>
              <a:t></a:t>
            </a:r>
            <a:r>
              <a:rPr lang="cs-CZ" dirty="0"/>
              <a:t> </a:t>
            </a:r>
            <a:r>
              <a:rPr lang="cs-CZ" dirty="0">
                <a:sym typeface="Symbol"/>
              </a:rPr>
              <a:t></a:t>
            </a:r>
            <a:r>
              <a:rPr lang="cs-CZ" dirty="0"/>
              <a:t/>
            </a:r>
            <a:br>
              <a:rPr lang="cs-CZ" dirty="0"/>
            </a:br>
            <a:r>
              <a:rPr lang="cs-CZ" dirty="0"/>
              <a:t/>
            </a:r>
            <a:br>
              <a:rPr lang="cs-CZ" dirty="0"/>
            </a:br>
            <a:r>
              <a:rPr lang="cs-CZ" dirty="0"/>
              <a:t>Výsledky hodnocení užšího vedení poukazují na spokojenost učitelů, ale i na pluralitu názorů. Učitelé vnímají ze strany vedení podporu jejich pro jejich vzdělávání a rozvoj a snahu vedení zlepšovat kvalitu pracovního prostřední a podmínek pro práci.</a:t>
            </a:r>
            <a:br>
              <a:rPr lang="cs-CZ" dirty="0"/>
            </a:br>
            <a:r>
              <a:rPr lang="cs-CZ" dirty="0"/>
              <a:t/>
            </a:r>
            <a:br>
              <a:rPr lang="cs-CZ" dirty="0"/>
            </a:br>
            <a:r>
              <a:rPr lang="cs-CZ" dirty="0"/>
              <a:t>ÚROVEŇ VÝSLEDKŮ PRÁCE ŠKOLY </a:t>
            </a:r>
            <a:r>
              <a:rPr lang="cs-CZ" dirty="0">
                <a:sym typeface="Symbol"/>
              </a:rPr>
              <a:t></a:t>
            </a:r>
            <a:r>
              <a:rPr lang="cs-CZ" dirty="0"/>
              <a:t/>
            </a:r>
            <a:br>
              <a:rPr lang="cs-CZ" dirty="0"/>
            </a:br>
            <a:r>
              <a:rPr lang="cs-CZ" dirty="0"/>
              <a:t/>
            </a:r>
            <a:br>
              <a:rPr lang="cs-CZ" dirty="0"/>
            </a:br>
            <a:r>
              <a:rPr lang="cs-CZ" dirty="0"/>
              <a:t>Rodiče se vyjadřují k prezentaci školy poměrně pozitivně, přesto jsme zaznamenali určité podněty, které by mohly přispět k celkovému vylepšení. Podněty se týkaly častější aktualizace, prezentace úspěchů školy, využívání stránek ke komunikaci akcí, termínů, pomůcek. Někteří rodiče by uvítali i podstránku třídy. Rodiče na prvním stupni oceňovali možnost přihlášky do družiny přes web.</a:t>
            </a:r>
            <a:br>
              <a:rPr lang="cs-CZ" dirty="0"/>
            </a:br>
            <a:r>
              <a:rPr lang="cs-CZ" dirty="0"/>
              <a:t/>
            </a:r>
            <a:br>
              <a:rPr lang="cs-CZ" dirty="0"/>
            </a:br>
            <a:r>
              <a:rPr lang="cs-CZ" dirty="0"/>
              <a:t/>
            </a:r>
            <a:br>
              <a:rPr lang="cs-CZ" dirty="0"/>
            </a:br>
            <a:r>
              <a:rPr lang="cs-CZ" dirty="0"/>
              <a:t>Pedagogická evaluace také zjišťuje, porovnává a vysvětlujte data charakterizující stav, kvalitu, fungování, efektivnost škol, částí nebo celku vzdělávacího systému. Zahrnuje hodnocení vzdělávacích procesů, hodnocení vzdělávacích projektů, hodnocení vzdělávacích výsledků, hodnocení učebnic aj.</a:t>
            </a:r>
          </a:p>
          <a:p>
            <a:r>
              <a:rPr lang="cs-CZ" dirty="0"/>
              <a:t>Pedagogická evaluace se zabývá zejména metodami, kterými lze kvalitu a efektivitu vzdělávání objektivně hodnotit, měřit a porovnávat.</a:t>
            </a:r>
          </a:p>
          <a:p>
            <a:endParaRPr lang="cs-CZ" dirty="0"/>
          </a:p>
        </p:txBody>
      </p:sp>
    </p:spTree>
    <p:extLst>
      <p:ext uri="{BB962C8B-B14F-4D97-AF65-F5344CB8AC3E}">
        <p14:creationId xmlns:p14="http://schemas.microsoft.com/office/powerpoint/2010/main" val="1413405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260648"/>
            <a:ext cx="8435280" cy="6264696"/>
          </a:xfrm>
        </p:spPr>
        <p:txBody>
          <a:bodyPr>
            <a:normAutofit lnSpcReduction="10000"/>
          </a:bodyPr>
          <a:lstStyle/>
          <a:p>
            <a:r>
              <a:rPr lang="cs-CZ" dirty="0"/>
              <a:t>Předmětem zkoumání pedagogické evaluace jsou oblasti:</a:t>
            </a:r>
          </a:p>
          <a:p>
            <a:pPr lvl="0"/>
            <a:r>
              <a:rPr lang="cs-CZ" dirty="0"/>
              <a:t>evaluace vzdělávacích potřeb (co potřebují subjekty vzdělávání)</a:t>
            </a:r>
          </a:p>
          <a:p>
            <a:pPr lvl="0"/>
            <a:r>
              <a:rPr lang="cs-CZ" dirty="0" smtClean="0"/>
              <a:t>evaluace </a:t>
            </a:r>
            <a:r>
              <a:rPr lang="cs-CZ" dirty="0"/>
              <a:t>vzdělávacích programů (analýza vzdělávacích programů, projektů, plánů pro (mimo)školní vzdělávací zařízení)</a:t>
            </a:r>
          </a:p>
          <a:p>
            <a:pPr lvl="0"/>
            <a:r>
              <a:rPr lang="cs-CZ" dirty="0"/>
              <a:t>evaluace edukačních prostředí</a:t>
            </a:r>
          </a:p>
          <a:p>
            <a:pPr lvl="0"/>
            <a:r>
              <a:rPr lang="cs-CZ" dirty="0"/>
              <a:t>evaluace výuky</a:t>
            </a:r>
          </a:p>
          <a:p>
            <a:pPr lvl="0"/>
            <a:r>
              <a:rPr lang="cs-CZ" dirty="0"/>
              <a:t>evaluace vzdělávacích výsledků</a:t>
            </a:r>
          </a:p>
          <a:p>
            <a:pPr lvl="0"/>
            <a:r>
              <a:rPr lang="cs-CZ" dirty="0"/>
              <a:t>evaluace na základě standardů</a:t>
            </a:r>
          </a:p>
          <a:p>
            <a:pPr lvl="0"/>
            <a:r>
              <a:rPr lang="cs-CZ" dirty="0"/>
              <a:t>evaluace činnosti a produktivity škol</a:t>
            </a:r>
          </a:p>
          <a:p>
            <a:endParaRPr lang="cs-CZ" dirty="0"/>
          </a:p>
        </p:txBody>
      </p:sp>
    </p:spTree>
    <p:extLst>
      <p:ext uri="{BB962C8B-B14F-4D97-AF65-F5344CB8AC3E}">
        <p14:creationId xmlns:p14="http://schemas.microsoft.com/office/powerpoint/2010/main" val="2069371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188640"/>
            <a:ext cx="8435280" cy="6336704"/>
          </a:xfrm>
        </p:spPr>
        <p:txBody>
          <a:bodyPr>
            <a:normAutofit fontScale="70000" lnSpcReduction="20000"/>
          </a:bodyPr>
          <a:lstStyle/>
          <a:p>
            <a:r>
              <a:rPr lang="cs-CZ" dirty="0"/>
              <a:t>Evaluace </a:t>
            </a:r>
            <a:r>
              <a:rPr lang="cs-CZ" dirty="0" smtClean="0"/>
              <a:t>je</a:t>
            </a:r>
          </a:p>
          <a:p>
            <a:endParaRPr lang="cs-CZ" dirty="0"/>
          </a:p>
          <a:p>
            <a:pPr lvl="0"/>
            <a:r>
              <a:rPr lang="cs-CZ" dirty="0"/>
              <a:t>Teoretický přístup, podle něhož všechny </a:t>
            </a:r>
            <a:r>
              <a:rPr lang="cs-CZ" dirty="0" err="1"/>
              <a:t>ped</a:t>
            </a:r>
            <a:r>
              <a:rPr lang="cs-CZ" dirty="0"/>
              <a:t>. jevy mohou být hodnoceny, pracuje s koncepty kvality a efektivnosti</a:t>
            </a:r>
          </a:p>
          <a:p>
            <a:pPr lvl="0"/>
            <a:r>
              <a:rPr lang="cs-CZ" dirty="0"/>
              <a:t>Metodologie – soubor nástrojů a konvencí k jejich aplikaci pro účely realizace přístupu</a:t>
            </a:r>
          </a:p>
          <a:p>
            <a:pPr lvl="0"/>
            <a:r>
              <a:rPr lang="cs-CZ" dirty="0"/>
              <a:t>Proces – soubor aktivit zajišťovaných institucionální a organizační infrastrukturou výzkumu, kterými se realizuje přístup pomocí metodologie; zaměřuje se na monitorování a měření jevů</a:t>
            </a:r>
          </a:p>
          <a:p>
            <a:r>
              <a:rPr lang="cs-CZ" dirty="0"/>
              <a:t>Kritéria evaluace</a:t>
            </a:r>
          </a:p>
          <a:p>
            <a:pPr lvl="0"/>
            <a:r>
              <a:rPr lang="cs-CZ" dirty="0"/>
              <a:t>jsou vymezena explicitně a odsouhlasena</a:t>
            </a:r>
          </a:p>
          <a:p>
            <a:pPr lvl="0"/>
            <a:r>
              <a:rPr lang="cs-CZ" dirty="0"/>
              <a:t>jsou stanoveny specifické oblasti priorit založené na vymezených cílech</a:t>
            </a:r>
          </a:p>
          <a:p>
            <a:pPr lvl="0"/>
            <a:r>
              <a:rPr lang="cs-CZ" dirty="0"/>
              <a:t>jsou formulovány indikátory výkonu</a:t>
            </a:r>
          </a:p>
          <a:p>
            <a:r>
              <a:rPr lang="cs-CZ" dirty="0"/>
              <a:t>Evaluační plán</a:t>
            </a:r>
          </a:p>
          <a:p>
            <a:pPr lvl="0"/>
            <a:r>
              <a:rPr lang="cs-CZ" dirty="0"/>
              <a:t>je strukturovaný</a:t>
            </a:r>
          </a:p>
          <a:p>
            <a:pPr lvl="0"/>
            <a:r>
              <a:rPr lang="cs-CZ" dirty="0"/>
              <a:t>je daná jasná odpovědnost</a:t>
            </a:r>
          </a:p>
          <a:p>
            <a:pPr lvl="0"/>
            <a:r>
              <a:rPr lang="cs-CZ" dirty="0"/>
              <a:t>jsou definovány explicitní vztahy s cíli</a:t>
            </a:r>
          </a:p>
          <a:p>
            <a:pPr lvl="0"/>
            <a:r>
              <a:rPr lang="cs-CZ" dirty="0"/>
              <a:t>vyžaduje detailní plánování</a:t>
            </a:r>
          </a:p>
          <a:p>
            <a:endParaRPr lang="cs-CZ" dirty="0"/>
          </a:p>
        </p:txBody>
      </p:sp>
    </p:spTree>
    <p:extLst>
      <p:ext uri="{BB962C8B-B14F-4D97-AF65-F5344CB8AC3E}">
        <p14:creationId xmlns:p14="http://schemas.microsoft.com/office/powerpoint/2010/main" val="357037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404664"/>
            <a:ext cx="8363272" cy="6120680"/>
          </a:xfrm>
        </p:spPr>
        <p:txBody>
          <a:bodyPr/>
          <a:lstStyle/>
          <a:p>
            <a:r>
              <a:rPr lang="cs-CZ" dirty="0"/>
              <a:t>Metody</a:t>
            </a:r>
          </a:p>
          <a:p>
            <a:pPr lvl="0"/>
            <a:r>
              <a:rPr lang="cs-CZ" dirty="0"/>
              <a:t>jsou systematické</a:t>
            </a:r>
          </a:p>
          <a:p>
            <a:pPr lvl="0"/>
            <a:r>
              <a:rPr lang="cs-CZ" dirty="0"/>
              <a:t>přesně určené zdroje dat</a:t>
            </a:r>
          </a:p>
          <a:p>
            <a:pPr lvl="0"/>
            <a:r>
              <a:rPr lang="cs-CZ" dirty="0"/>
              <a:t>použit reprezentativní vzorek</a:t>
            </a:r>
          </a:p>
          <a:p>
            <a:pPr lvl="0"/>
            <a:r>
              <a:rPr lang="cs-CZ" dirty="0"/>
              <a:t>evaluační nástroje odpovídají metodám použitým pro sběr dat</a:t>
            </a:r>
          </a:p>
          <a:p>
            <a:pPr lvl="0"/>
            <a:r>
              <a:rPr lang="cs-CZ" dirty="0"/>
              <a:t>systematická analýza dat</a:t>
            </a:r>
          </a:p>
          <a:p>
            <a:pPr lvl="0"/>
            <a:r>
              <a:rPr lang="cs-CZ" dirty="0"/>
              <a:t>vypracování zprávy.</a:t>
            </a:r>
          </a:p>
          <a:p>
            <a:endParaRPr lang="cs-CZ" dirty="0"/>
          </a:p>
        </p:txBody>
      </p:sp>
    </p:spTree>
    <p:extLst>
      <p:ext uri="{BB962C8B-B14F-4D97-AF65-F5344CB8AC3E}">
        <p14:creationId xmlns:p14="http://schemas.microsoft.com/office/powerpoint/2010/main" val="1898728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82388"/>
            <a:ext cx="8291264" cy="6314964"/>
          </a:xfrm>
        </p:spPr>
        <p:txBody>
          <a:bodyPr>
            <a:normAutofit fontScale="85000" lnSpcReduction="20000"/>
          </a:bodyPr>
          <a:lstStyle/>
          <a:p>
            <a:r>
              <a:rPr lang="cs-CZ" b="1" dirty="0"/>
              <a:t>Typy pedagogické evaluace:</a:t>
            </a:r>
            <a:endParaRPr lang="cs-CZ" dirty="0"/>
          </a:p>
          <a:p>
            <a:r>
              <a:rPr lang="cs-CZ" b="1" dirty="0" err="1"/>
              <a:t>Autoevaluace</a:t>
            </a:r>
            <a:r>
              <a:rPr lang="cs-CZ" dirty="0"/>
              <a:t> = vnitřní evaluace je proces systematického sběru dat a analýzy informací za účelem vytvoření soudů o hodnotách založených na spolehlivých důkazech. </a:t>
            </a:r>
            <a:r>
              <a:rPr lang="cs-CZ" dirty="0" err="1"/>
              <a:t>Autoevaluace</a:t>
            </a:r>
            <a:r>
              <a:rPr lang="cs-CZ" dirty="0"/>
              <a:t> školy je soustavný proces hodnocení, ve kterém škola (školské zařízení) shromažďuje údaje o všech hlavních aspektech fungování školy (z hlediska naplňování kurikula, vzdělávacích výsledků, školního klimatu aj.), které se vyhodnocují pro účel zlepšení fungování a efektivity školského (vzdělávacího) zařízení. Poskytuje zpětnou vazbu o kvalitě a úrovni dosažených cílů vzhledem k projektovaným cílům. Provádí se pomocí různých technik (ankety, dotazníky, sociometrické testy, srovnávací didaktické testy, analýzy </a:t>
            </a:r>
            <a:r>
              <a:rPr lang="cs-CZ" dirty="0" err="1"/>
              <a:t>kurikulárních</a:t>
            </a:r>
            <a:r>
              <a:rPr lang="cs-CZ" dirty="0"/>
              <a:t> dokumentů školy aj.) </a:t>
            </a:r>
            <a:r>
              <a:rPr lang="cs-CZ" dirty="0" err="1"/>
              <a:t>Autoevaluace</a:t>
            </a:r>
            <a:r>
              <a:rPr lang="cs-CZ" dirty="0"/>
              <a:t> je prováděna pracovníky školy</a:t>
            </a:r>
          </a:p>
          <a:p>
            <a:endParaRPr lang="cs-CZ" dirty="0"/>
          </a:p>
        </p:txBody>
      </p:sp>
    </p:spTree>
    <p:extLst>
      <p:ext uri="{BB962C8B-B14F-4D97-AF65-F5344CB8AC3E}">
        <p14:creationId xmlns:p14="http://schemas.microsoft.com/office/powerpoint/2010/main" val="3687580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764704"/>
            <a:ext cx="8283388" cy="5789987"/>
          </a:xfrm>
        </p:spPr>
        <p:txBody>
          <a:bodyPr>
            <a:normAutofit fontScale="85000" lnSpcReduction="10000"/>
          </a:bodyPr>
          <a:lstStyle/>
          <a:p>
            <a:r>
              <a:rPr lang="cs-CZ" b="1" dirty="0" smtClean="0"/>
              <a:t>Evaluace vnější</a:t>
            </a:r>
            <a:r>
              <a:rPr lang="cs-CZ" dirty="0" smtClean="0"/>
              <a:t> je souhrnné posuzování a hodnocení školy prováděna z vnějšku. Provádí ji česká školní inspekce ČSI (orgán Ministerstva školství, mládeže a tělovýchovy MŠMT). Ta hodnotí průběh, podmínky a výsledky vzdělávání žáků a studentů, jsou-li v souladu se vzdělávacími programy, je-li dosahováno stanovených vzdělávacích cílů a zdali je dodržován školský zákon. Výsledkem školní inspekce je zveřejnění inspekční zprávy, která hodnotí komplexně dané vzdělávací zařízení. Inspekce může navštívit školu na základě svého plánu, ale také na základě stížnosti či na popud zřizovatele. Komplexním hodnocením vzdělávání se kromě ČSI zabývají CERMAT (Centrum pro zjišťování výsledků vzdělávání) NÚOV (Národní ústav odborného vzdělávání) a VÚP (Výzkumný ústav pedagogický).</a:t>
            </a:r>
          </a:p>
          <a:p>
            <a:endParaRPr lang="cs-CZ" dirty="0"/>
          </a:p>
        </p:txBody>
      </p:sp>
    </p:spTree>
    <p:extLst>
      <p:ext uri="{BB962C8B-B14F-4D97-AF65-F5344CB8AC3E}">
        <p14:creationId xmlns:p14="http://schemas.microsoft.com/office/powerpoint/2010/main" val="315598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16632"/>
            <a:ext cx="8291264" cy="6009531"/>
          </a:xfrm>
        </p:spPr>
        <p:txBody>
          <a:bodyPr>
            <a:normAutofit fontScale="62500" lnSpcReduction="20000"/>
          </a:bodyPr>
          <a:lstStyle/>
          <a:p>
            <a:r>
              <a:rPr lang="cs-CZ" b="1" dirty="0" smtClean="0"/>
              <a:t>Příklady </a:t>
            </a:r>
            <a:r>
              <a:rPr lang="cs-CZ" b="1" dirty="0" err="1"/>
              <a:t>autoevaluační</a:t>
            </a:r>
            <a:r>
              <a:rPr lang="cs-CZ" b="1" dirty="0"/>
              <a:t> činnosti učitele v </a:t>
            </a:r>
            <a:r>
              <a:rPr lang="cs-CZ" b="1" dirty="0" smtClean="0"/>
              <a:t>praxi</a:t>
            </a:r>
          </a:p>
          <a:p>
            <a:endParaRPr lang="cs-CZ" b="1" dirty="0"/>
          </a:p>
          <a:p>
            <a:pPr lvl="0"/>
            <a:r>
              <a:rPr lang="cs-CZ" dirty="0"/>
              <a:t>cíl </a:t>
            </a:r>
            <a:r>
              <a:rPr lang="cs-CZ" dirty="0" err="1"/>
              <a:t>autoevaluace</a:t>
            </a:r>
            <a:r>
              <a:rPr lang="cs-CZ" dirty="0"/>
              <a:t>: Zlepšení kvality organizace školy =&gt; Zlepšení kvality poskytovaného vzdělávání umožňuje reflektovat svoji práci a tedy si lépe stanovovat vlastní cíle a volit prostředky k jejich naplnění Přínos pro: Žáky Učitele Školu ČŠI Zřizovatele Rodiče</a:t>
            </a:r>
          </a:p>
          <a:p>
            <a:r>
              <a:rPr lang="cs-CZ" b="1" dirty="0"/>
              <a:t>Kolegium</a:t>
            </a:r>
            <a:r>
              <a:rPr lang="cs-CZ" dirty="0"/>
              <a:t> – neformální setkávání učitelů, zpravidla k danému tématu. Nejde o pravidelně svolávané porady. Můžou být projednávány například výsledky dotazníkového šetření mezi rodiči, s vedoucí školního stravování řešení jednotlivé problematické body, problematika zájmových kroužků apod. Závěry nejsou vedeny ve formě zápisů, ale jsou ihned uplatňovány ve vyučování a jsou zakládány do Modrých knih.</a:t>
            </a:r>
          </a:p>
          <a:p>
            <a:r>
              <a:rPr lang="cs-CZ" b="1" dirty="0"/>
              <a:t>Pedagogické rady</a:t>
            </a:r>
            <a:r>
              <a:rPr lang="cs-CZ" dirty="0"/>
              <a:t> – formálnější organizace a postupy (např. hlasování). Probíhá 4 krát ročně. Obsahem bývá prospěch žáků, předpisy, závěry z ředitelských porad apod.</a:t>
            </a:r>
          </a:p>
          <a:p>
            <a:r>
              <a:rPr lang="cs-CZ" b="1" dirty="0"/>
              <a:t>Dotazníky</a:t>
            </a:r>
            <a:r>
              <a:rPr lang="cs-CZ" dirty="0"/>
              <a:t> – postoj žáků ke škole, postoj rodičů ke škole, hodnocení školy pedagogy</a:t>
            </a:r>
          </a:p>
          <a:p>
            <a:r>
              <a:rPr lang="cs-CZ" b="1" dirty="0"/>
              <a:t>Výroční zpráva</a:t>
            </a:r>
            <a:r>
              <a:rPr lang="cs-CZ" dirty="0"/>
              <a:t> o výsledcích pedagogického působení a Vlastní působení školy = zhodnocení práce školy ve školním roce, plnění cílů ŠVP</a:t>
            </a:r>
          </a:p>
          <a:p>
            <a:endParaRPr lang="cs-CZ" dirty="0"/>
          </a:p>
        </p:txBody>
      </p:sp>
    </p:spTree>
    <p:extLst>
      <p:ext uri="{BB962C8B-B14F-4D97-AF65-F5344CB8AC3E}">
        <p14:creationId xmlns:p14="http://schemas.microsoft.com/office/powerpoint/2010/main" val="3207035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332656"/>
            <a:ext cx="8363272" cy="6264696"/>
          </a:xfrm>
        </p:spPr>
        <p:txBody>
          <a:bodyPr>
            <a:normAutofit fontScale="85000" lnSpcReduction="10000"/>
          </a:bodyPr>
          <a:lstStyle/>
          <a:p>
            <a:r>
              <a:rPr lang="cs-CZ" b="1" dirty="0"/>
              <a:t>Diskuse, pohovor se žáky</a:t>
            </a:r>
            <a:r>
              <a:rPr lang="cs-CZ" dirty="0"/>
              <a:t> – výsledek pedagogického působení, jak žáci rozumí/nerozumí, proč se nestihlo, co se líbilo/nelíbilo (průběžně v hodině)</a:t>
            </a:r>
          </a:p>
          <a:p>
            <a:r>
              <a:rPr lang="cs-CZ" b="1" dirty="0"/>
              <a:t>Testy, písemné práce, prověrky</a:t>
            </a:r>
            <a:r>
              <a:rPr lang="cs-CZ" dirty="0"/>
              <a:t> – zjištění úrovně vědomostí a dovedností, schopnost aplikovat učivo (průběžně, dle tematických plánů)</a:t>
            </a:r>
          </a:p>
          <a:p>
            <a:r>
              <a:rPr lang="cs-CZ" b="1" dirty="0"/>
              <a:t>Vzájemné hospitace, audio nebo videonahrávka, rozbor hodiny</a:t>
            </a:r>
            <a:r>
              <a:rPr lang="cs-CZ" dirty="0"/>
              <a:t> – zjištění kvality vyučovacího procesu, metody, vystupování, řečové schopnosti …</a:t>
            </a:r>
          </a:p>
          <a:p>
            <a:r>
              <a:rPr lang="cs-CZ" b="1" dirty="0"/>
              <a:t>Dotazník hodnocení učitele žákem</a:t>
            </a:r>
            <a:r>
              <a:rPr lang="cs-CZ" dirty="0"/>
              <a:t> – zpětná vazba učitel/žák</a:t>
            </a:r>
          </a:p>
          <a:p>
            <a:r>
              <a:rPr lang="cs-CZ" b="1" dirty="0"/>
              <a:t>Portfolio</a:t>
            </a:r>
            <a:r>
              <a:rPr lang="cs-CZ" dirty="0"/>
              <a:t> – komplexní osobní růst (studium, příspěvky do odborného tisku, osvědčení, nejlepší práce svých žáků, úspěchy v soutěžích, závěrečné práce atd.)</a:t>
            </a:r>
          </a:p>
          <a:p>
            <a:endParaRPr lang="cs-CZ" dirty="0"/>
          </a:p>
        </p:txBody>
      </p:sp>
    </p:spTree>
    <p:extLst>
      <p:ext uri="{BB962C8B-B14F-4D97-AF65-F5344CB8AC3E}">
        <p14:creationId xmlns:p14="http://schemas.microsoft.com/office/powerpoint/2010/main" val="336980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16632"/>
            <a:ext cx="8363272" cy="6552728"/>
          </a:xfrm>
        </p:spPr>
        <p:txBody>
          <a:bodyPr>
            <a:normAutofit fontScale="70000" lnSpcReduction="20000"/>
          </a:bodyPr>
          <a:lstStyle/>
          <a:p>
            <a:r>
              <a:rPr lang="cs-CZ" b="1" dirty="0"/>
              <a:t>Charakteristika pedagogické evaluace a přesné rozlišení jednotlivých pojmů</a:t>
            </a:r>
            <a:r>
              <a:rPr lang="cs-CZ" b="1" dirty="0" smtClean="0"/>
              <a:t>.</a:t>
            </a:r>
          </a:p>
          <a:p>
            <a:endParaRPr lang="cs-CZ" dirty="0"/>
          </a:p>
          <a:p>
            <a:r>
              <a:rPr lang="cs-CZ" dirty="0"/>
              <a:t>V současné době se termín evaluace stal jedním z nejvíce frekventovaných jak v pedagogické teorii, tak i v dokumentech vzdělávací politiky a v pedagogické praxi. Co vlastně tento pojem vyjadřuje?</a:t>
            </a:r>
          </a:p>
          <a:p>
            <a:r>
              <a:rPr lang="cs-CZ" dirty="0"/>
              <a:t>Výraz evaluace je v češtině poměrně nový. Původ termínu je v latině, sloveso </a:t>
            </a:r>
            <a:r>
              <a:rPr lang="cs-CZ" i="1" dirty="0" err="1"/>
              <a:t>valere</a:t>
            </a:r>
            <a:r>
              <a:rPr lang="cs-CZ" dirty="0"/>
              <a:t> znamená být silný, mít platnost, závažnost. Z latiny se toto slovo přeneslo do angličtiny, kde anglický výraz pro evaluaci je </a:t>
            </a:r>
            <a:r>
              <a:rPr lang="cs-CZ" i="1" dirty="0" err="1"/>
              <a:t>evaluation</a:t>
            </a:r>
            <a:r>
              <a:rPr lang="cs-CZ" dirty="0"/>
              <a:t> a znamená obecně určení hodnoty, ocenění.</a:t>
            </a:r>
          </a:p>
          <a:p>
            <a:r>
              <a:rPr lang="cs-CZ" dirty="0"/>
              <a:t>Evaluace je proces systematického shromažďování a analýzy informací podle určitých kritérií za účelem dalšího rozhodování (</a:t>
            </a:r>
            <a:r>
              <a:rPr lang="cs-CZ" dirty="0" err="1"/>
              <a:t>Bennet</a:t>
            </a:r>
            <a:r>
              <a:rPr lang="cs-CZ" dirty="0"/>
              <a:t> a kol., 1994).</a:t>
            </a:r>
          </a:p>
          <a:p>
            <a:r>
              <a:rPr lang="cs-CZ" dirty="0"/>
              <a:t>Tato definice naznačuje, že evaluace by měla být:</a:t>
            </a:r>
          </a:p>
          <a:p>
            <a:pPr lvl="0"/>
            <a:r>
              <a:rPr lang="cs-CZ" dirty="0"/>
              <a:t>systematická, tzn. explicitně vymezená oblast a její struktura;</a:t>
            </a:r>
          </a:p>
          <a:p>
            <a:pPr lvl="0"/>
            <a:r>
              <a:rPr lang="cs-CZ" dirty="0"/>
              <a:t>provedena správně metodicky;</a:t>
            </a:r>
          </a:p>
          <a:p>
            <a:pPr lvl="0"/>
            <a:r>
              <a:rPr lang="cs-CZ" dirty="0"/>
              <a:t>prováděna pravidelně;</a:t>
            </a:r>
          </a:p>
          <a:p>
            <a:pPr lvl="0"/>
            <a:r>
              <a:rPr lang="cs-CZ" dirty="0"/>
              <a:t>řízena podle předem stanovených kritérií;</a:t>
            </a:r>
          </a:p>
          <a:p>
            <a:pPr lvl="0"/>
            <a:r>
              <a:rPr lang="cs-CZ" dirty="0"/>
              <a:t>použitelná pro rozhodování a další plánování.</a:t>
            </a:r>
          </a:p>
          <a:p>
            <a:endParaRPr lang="cs-CZ" dirty="0"/>
          </a:p>
        </p:txBody>
      </p:sp>
    </p:spTree>
    <p:extLst>
      <p:ext uri="{BB962C8B-B14F-4D97-AF65-F5344CB8AC3E}">
        <p14:creationId xmlns:p14="http://schemas.microsoft.com/office/powerpoint/2010/main" val="2491672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260648"/>
            <a:ext cx="8435280" cy="6336704"/>
          </a:xfrm>
        </p:spPr>
        <p:txBody>
          <a:bodyPr>
            <a:normAutofit fontScale="85000" lnSpcReduction="20000"/>
          </a:bodyPr>
          <a:lstStyle/>
          <a:p>
            <a:r>
              <a:rPr lang="cs-CZ" dirty="0"/>
              <a:t>Současně s pojmem evaluace se vyskytují i další pojmy: </a:t>
            </a:r>
            <a:r>
              <a:rPr lang="cs-CZ" b="1" i="1" dirty="0"/>
              <a:t>hodnocení, sebehodnocení a </a:t>
            </a:r>
            <a:r>
              <a:rPr lang="cs-CZ" b="1" i="1" dirty="0" err="1"/>
              <a:t>autoevaluace</a:t>
            </a:r>
            <a:r>
              <a:rPr lang="cs-CZ" b="1" i="1" dirty="0"/>
              <a:t> (sebe-evaluace)</a:t>
            </a:r>
            <a:r>
              <a:rPr lang="cs-CZ" dirty="0"/>
              <a:t>. Pokusme se i tyto pojmy velmi stručně objasnit a uspořádat vztahy mezi nimi. Termín evaluace pokrývá širší, komplexní význam. Evaluace vyjadřuje souhrnně teorii, metodologii a praxi veškerého hodnocení nejrůznějších vzdělávacích jevů.</a:t>
            </a:r>
          </a:p>
          <a:p>
            <a:r>
              <a:rPr lang="cs-CZ" b="1" i="1" dirty="0"/>
              <a:t>Hodnocení se častěji užívá v širších kontextech běžné školní praxe, např. hovoří se o hodnocení žáků, práce učitelů apod. (Průcha, 1995)</a:t>
            </a:r>
            <a:endParaRPr lang="cs-CZ" dirty="0"/>
          </a:p>
          <a:p>
            <a:r>
              <a:rPr lang="cs-CZ" dirty="0"/>
              <a:t>Sebehodnocení je pojímáno jako neplánované a necílené nahodilé hodnocení každodenní praxe, které provádí každý jedinec bez dlouhodobější přípravy.</a:t>
            </a:r>
          </a:p>
          <a:p>
            <a:r>
              <a:rPr lang="cs-CZ" b="1" i="1" dirty="0"/>
              <a:t>Pod pojmem </a:t>
            </a:r>
            <a:r>
              <a:rPr lang="cs-CZ" b="1" i="1" dirty="0" err="1"/>
              <a:t>autoevaluace</a:t>
            </a:r>
            <a:r>
              <a:rPr lang="cs-CZ" b="1" i="1" dirty="0"/>
              <a:t> (sebe-evaluace) rozumíme systematicky připravené a plánovité hodnocení, směřující podle předem stanovených kritérií k předem stanoveným cílům. (Roupec, 1997)</a:t>
            </a:r>
            <a:endParaRPr lang="cs-CZ" dirty="0"/>
          </a:p>
          <a:p>
            <a:endParaRPr lang="cs-CZ" dirty="0"/>
          </a:p>
        </p:txBody>
      </p:sp>
    </p:spTree>
    <p:extLst>
      <p:ext uri="{BB962C8B-B14F-4D97-AF65-F5344CB8AC3E}">
        <p14:creationId xmlns:p14="http://schemas.microsoft.com/office/powerpoint/2010/main" val="132923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88640"/>
            <a:ext cx="8291264" cy="6480720"/>
          </a:xfrm>
        </p:spPr>
        <p:txBody>
          <a:bodyPr>
            <a:normAutofit fontScale="85000" lnSpcReduction="20000"/>
          </a:bodyPr>
          <a:lstStyle/>
          <a:p>
            <a:r>
              <a:rPr lang="cs-CZ" dirty="0" err="1"/>
              <a:t>Autoevaluace</a:t>
            </a:r>
            <a:r>
              <a:rPr lang="cs-CZ" dirty="0"/>
              <a:t> je proces systematického sběru a analýzy informací za účelem vytvoření soudů o hodnotách založených na spolehlivých důkazech (</a:t>
            </a:r>
            <a:r>
              <a:rPr lang="cs-CZ" dirty="0" err="1"/>
              <a:t>Rogers</a:t>
            </a:r>
            <a:r>
              <a:rPr lang="cs-CZ" dirty="0"/>
              <a:t> a </a:t>
            </a:r>
            <a:r>
              <a:rPr lang="cs-CZ" dirty="0" err="1"/>
              <a:t>Badham</a:t>
            </a:r>
            <a:r>
              <a:rPr lang="cs-CZ" dirty="0"/>
              <a:t>, 1994). Tyto soudy se zaměřují na zjištění stavu dosažených konkrétních cílů. Měly by tedy vést rozhodování v oblasti rozvoje. </a:t>
            </a:r>
            <a:r>
              <a:rPr lang="cs-CZ" dirty="0" err="1"/>
              <a:t>Autoevaluace</a:t>
            </a:r>
            <a:r>
              <a:rPr lang="cs-CZ" dirty="0"/>
              <a:t> je často stavěna do kontextu cyklu monitorování, analýzy a revizí. (</a:t>
            </a:r>
            <a:r>
              <a:rPr lang="cs-CZ" dirty="0" err="1"/>
              <a:t>Tipple</a:t>
            </a:r>
            <a:r>
              <a:rPr lang="cs-CZ" dirty="0"/>
              <a:t>, 1989):</a:t>
            </a:r>
          </a:p>
          <a:p>
            <a:pPr lvl="0"/>
            <a:r>
              <a:rPr lang="cs-CZ" dirty="0"/>
              <a:t>Monitorování je proces sběru a prezentování informací ve vztahu ke konkrétním cílům na systematickém základě. Vždy by mělo být vedeno s konkrétním úmyslem, toto úsilí by mělo být něčím zdůvodněno.</a:t>
            </a:r>
          </a:p>
          <a:p>
            <a:pPr lvl="0"/>
            <a:r>
              <a:rPr lang="cs-CZ" dirty="0" err="1"/>
              <a:t>Autoevaluace</a:t>
            </a:r>
            <a:r>
              <a:rPr lang="cs-CZ" dirty="0"/>
              <a:t> přivádí tento proces o krok dále tím, že jsou informace analyzovány a vytvořeny soudy o hodnotách.</a:t>
            </a:r>
          </a:p>
          <a:p>
            <a:pPr lvl="0"/>
            <a:r>
              <a:rPr lang="cs-CZ" dirty="0"/>
              <a:t>Revizí se rozumí reflexe postupu prostřednictvím dat z </a:t>
            </a:r>
            <a:r>
              <a:rPr lang="cs-CZ" dirty="0" err="1"/>
              <a:t>autoevaluace</a:t>
            </a:r>
            <a:r>
              <a:rPr lang="cs-CZ" dirty="0"/>
              <a:t> za účelem vytvoření rozhodnutí pro strategického plánování.</a:t>
            </a:r>
          </a:p>
          <a:p>
            <a:endParaRPr lang="cs-CZ" dirty="0"/>
          </a:p>
        </p:txBody>
      </p:sp>
    </p:spTree>
    <p:extLst>
      <p:ext uri="{BB962C8B-B14F-4D97-AF65-F5344CB8AC3E}">
        <p14:creationId xmlns:p14="http://schemas.microsoft.com/office/powerpoint/2010/main" val="3008042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88640"/>
            <a:ext cx="8373616" cy="6408712"/>
          </a:xfrm>
        </p:spPr>
        <p:txBody>
          <a:bodyPr/>
          <a:lstStyle/>
          <a:p>
            <a:r>
              <a:rPr lang="cs-CZ" dirty="0" err="1"/>
              <a:t>Autoevaluace</a:t>
            </a:r>
            <a:r>
              <a:rPr lang="cs-CZ" dirty="0"/>
              <a:t> (sebe-evaluace) školy je systematickým hodnocením dosažených cílů dle předem stanovených kritérií, prováděným pracovníky školy. Je autoregulačním mechanismem vlastní pedagogické práce školy. Poskytuje zpětnou vazbu o kvalitě a úrovni dosažených cílů vzhledem k projektovaným cílům. Vzhledem k tomu, že v české pedagogické literatuře je využíváno pojmů sebe-evaluace a </a:t>
            </a:r>
            <a:r>
              <a:rPr lang="cs-CZ" dirty="0" err="1"/>
              <a:t>autoevaluace</a:t>
            </a:r>
            <a:r>
              <a:rPr lang="cs-CZ" dirty="0"/>
              <a:t> ve stejném významu, doporučujeme rovněž využívat těchto pojmů stejným způsobem.</a:t>
            </a:r>
          </a:p>
          <a:p>
            <a:endParaRPr lang="cs-CZ" dirty="0"/>
          </a:p>
        </p:txBody>
      </p:sp>
    </p:spTree>
    <p:extLst>
      <p:ext uri="{BB962C8B-B14F-4D97-AF65-F5344CB8AC3E}">
        <p14:creationId xmlns:p14="http://schemas.microsoft.com/office/powerpoint/2010/main" val="1355832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426244" y="536892"/>
          <a:ext cx="8229600" cy="5807964"/>
        </p:xfrm>
        <a:graphic>
          <a:graphicData uri="http://schemas.openxmlformats.org/drawingml/2006/table">
            <a:tbl>
              <a:tblPr firstRow="1" firstCol="1" bandRow="1">
                <a:tableStyleId>{5C22544A-7EE6-4342-B048-85BDC9FD1C3A}</a:tableStyleId>
              </a:tblPr>
              <a:tblGrid>
                <a:gridCol w="4114800"/>
                <a:gridCol w="4114800"/>
              </a:tblGrid>
              <a:tr h="0">
                <a:tc>
                  <a:txBody>
                    <a:bodyPr/>
                    <a:lstStyle/>
                    <a:p>
                      <a:pPr algn="ctr">
                        <a:lnSpc>
                          <a:spcPct val="115000"/>
                        </a:lnSpc>
                        <a:spcAft>
                          <a:spcPts val="0"/>
                        </a:spcAft>
                      </a:pPr>
                      <a:r>
                        <a:rPr lang="cs-CZ" sz="1200">
                          <a:effectLst/>
                        </a:rPr>
                        <a:t>HODNOCENÍ</a:t>
                      </a:r>
                      <a:br>
                        <a:rPr lang="cs-CZ" sz="1200">
                          <a:effectLst/>
                        </a:rPr>
                      </a:br>
                      <a:r>
                        <a:rPr lang="cs-CZ" sz="1200">
                          <a:effectLst/>
                        </a:rPr>
                        <a:t>(neřízené hodnocení)</a:t>
                      </a:r>
                      <a:endParaRPr lang="cs-CZ" sz="1100">
                        <a:effectLst/>
                        <a:latin typeface="Calibri"/>
                        <a:ea typeface="Calibri"/>
                        <a:cs typeface="Times New Roman"/>
                      </a:endParaRPr>
                    </a:p>
                  </a:txBody>
                  <a:tcPr marL="47625" marR="47625" marT="47625" marB="47625"/>
                </a:tc>
                <a:tc>
                  <a:txBody>
                    <a:bodyPr/>
                    <a:lstStyle/>
                    <a:p>
                      <a:pPr algn="ctr">
                        <a:lnSpc>
                          <a:spcPct val="115000"/>
                        </a:lnSpc>
                        <a:spcAft>
                          <a:spcPts val="0"/>
                        </a:spcAft>
                      </a:pPr>
                      <a:r>
                        <a:rPr lang="cs-CZ" sz="1200">
                          <a:effectLst/>
                        </a:rPr>
                        <a:t>EVALUACE</a:t>
                      </a:r>
                      <a:br>
                        <a:rPr lang="cs-CZ" sz="1200">
                          <a:effectLst/>
                        </a:rPr>
                      </a:br>
                      <a:r>
                        <a:rPr lang="cs-CZ" sz="1200">
                          <a:effectLst/>
                        </a:rPr>
                        <a:t>(řízené hodnocení)</a:t>
                      </a:r>
                      <a:endParaRPr lang="cs-CZ" sz="1100">
                        <a:effectLst/>
                        <a:latin typeface="Calibri"/>
                        <a:ea typeface="Calibri"/>
                        <a:cs typeface="Times New Roman"/>
                      </a:endParaRPr>
                    </a:p>
                  </a:txBody>
                  <a:tcPr marL="47625" marR="47625" marT="47625" marB="47625"/>
                </a:tc>
              </a:tr>
              <a:tr h="0">
                <a:tc>
                  <a:txBody>
                    <a:bodyPr/>
                    <a:lstStyle/>
                    <a:p>
                      <a:pPr>
                        <a:lnSpc>
                          <a:spcPct val="115000"/>
                        </a:lnSpc>
                        <a:spcAft>
                          <a:spcPts val="0"/>
                        </a:spcAft>
                      </a:pPr>
                      <a:r>
                        <a:rPr lang="cs-CZ" sz="1200">
                          <a:effectLst/>
                        </a:rPr>
                        <a:t>Kritéria:</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nejsou vymezena;</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indikátory výkonu nejsou stanoveny explicitně;</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nejsou sdílena mezi partnery.</a:t>
                      </a:r>
                      <a:endParaRPr lang="cs-CZ" sz="1100">
                        <a:effectLst/>
                        <a:latin typeface="Calibri"/>
                        <a:ea typeface="Calibri"/>
                        <a:cs typeface="Times New Roman"/>
                      </a:endParaRPr>
                    </a:p>
                  </a:txBody>
                  <a:tcPr marL="47625" marR="47625" marT="47625" marB="47625"/>
                </a:tc>
                <a:tc>
                  <a:txBody>
                    <a:bodyPr/>
                    <a:lstStyle/>
                    <a:p>
                      <a:pPr>
                        <a:lnSpc>
                          <a:spcPct val="115000"/>
                        </a:lnSpc>
                        <a:spcAft>
                          <a:spcPts val="0"/>
                        </a:spcAft>
                      </a:pPr>
                      <a:r>
                        <a:rPr lang="cs-CZ" sz="1200">
                          <a:effectLst/>
                        </a:rPr>
                        <a:t>Kritéria:</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jsou vymezena explicitně a odsouhlasena;</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jsou stanoveny specifické oblasti priorit založené na vymezených cílech;</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jsou formulovány indikátory výkonu.</a:t>
                      </a:r>
                      <a:endParaRPr lang="cs-CZ" sz="1100">
                        <a:effectLst/>
                        <a:latin typeface="Calibri"/>
                        <a:ea typeface="Calibri"/>
                        <a:cs typeface="Times New Roman"/>
                      </a:endParaRPr>
                    </a:p>
                  </a:txBody>
                  <a:tcPr marL="47625" marR="47625" marT="47625" marB="47625"/>
                </a:tc>
              </a:tr>
              <a:tr h="0">
                <a:tc>
                  <a:txBody>
                    <a:bodyPr/>
                    <a:lstStyle/>
                    <a:p>
                      <a:pPr>
                        <a:lnSpc>
                          <a:spcPct val="115000"/>
                        </a:lnSpc>
                        <a:spcAft>
                          <a:spcPts val="0"/>
                        </a:spcAft>
                      </a:pPr>
                      <a:r>
                        <a:rPr lang="cs-CZ" sz="1200">
                          <a:effectLst/>
                        </a:rPr>
                        <a:t>Evaluační plán:</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není přesně stanoven;</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není jasné, co kdo bude dělat;</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není konzistentní s cíli;</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není připravován záměrně, je použit v případě potřeby.</a:t>
                      </a:r>
                      <a:endParaRPr lang="cs-CZ" sz="1100">
                        <a:effectLst/>
                        <a:latin typeface="Calibri"/>
                        <a:ea typeface="Calibri"/>
                        <a:cs typeface="Times New Roman"/>
                      </a:endParaRPr>
                    </a:p>
                  </a:txBody>
                  <a:tcPr marL="47625" marR="47625" marT="47625" marB="47625"/>
                </a:tc>
                <a:tc>
                  <a:txBody>
                    <a:bodyPr/>
                    <a:lstStyle/>
                    <a:p>
                      <a:pPr>
                        <a:lnSpc>
                          <a:spcPct val="115000"/>
                        </a:lnSpc>
                        <a:spcAft>
                          <a:spcPts val="0"/>
                        </a:spcAft>
                      </a:pPr>
                      <a:r>
                        <a:rPr lang="cs-CZ" sz="1200">
                          <a:effectLst/>
                        </a:rPr>
                        <a:t>Evaluační plán:</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je strukturovaný;</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je daná jasná odpovědnost;</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jsou definovány explicitní vztahy s cíli;</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vyžaduje detailní plánování.</a:t>
                      </a:r>
                      <a:endParaRPr lang="cs-CZ" sz="1100">
                        <a:effectLst/>
                        <a:latin typeface="Calibri"/>
                        <a:ea typeface="Calibri"/>
                        <a:cs typeface="Times New Roman"/>
                      </a:endParaRPr>
                    </a:p>
                  </a:txBody>
                  <a:tcPr marL="47625" marR="47625" marT="47625" marB="47625"/>
                </a:tc>
              </a:tr>
              <a:tr h="0">
                <a:tc>
                  <a:txBody>
                    <a:bodyPr/>
                    <a:lstStyle/>
                    <a:p>
                      <a:pPr>
                        <a:lnSpc>
                          <a:spcPct val="115000"/>
                        </a:lnSpc>
                        <a:spcAft>
                          <a:spcPts val="0"/>
                        </a:spcAft>
                      </a:pPr>
                      <a:r>
                        <a:rPr lang="cs-CZ" sz="1200">
                          <a:effectLst/>
                        </a:rPr>
                        <a:t>Metody:</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nejsou předem stanoveny;</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metody jsou nekonzistentní;</a:t>
                      </a:r>
                      <a:endParaRPr lang="cs-CZ" sz="1100">
                        <a:effectLst/>
                      </a:endParaRPr>
                    </a:p>
                    <a:p>
                      <a:pPr marL="342900" lvl="0" indent="-342900">
                        <a:lnSpc>
                          <a:spcPct val="115000"/>
                        </a:lnSpc>
                        <a:spcAft>
                          <a:spcPts val="1000"/>
                        </a:spcAft>
                        <a:buSzPts val="1000"/>
                        <a:buFont typeface="Courier New"/>
                        <a:buChar char="o"/>
                        <a:tabLst>
                          <a:tab pos="457200" algn="l"/>
                        </a:tabLst>
                      </a:pPr>
                      <a:r>
                        <a:rPr lang="cs-CZ" sz="1200">
                          <a:effectLst/>
                        </a:rPr>
                        <a:t>nepromyšlená analýza dat.</a:t>
                      </a:r>
                      <a:endParaRPr lang="cs-CZ" sz="1100">
                        <a:effectLst/>
                        <a:latin typeface="Calibri"/>
                        <a:ea typeface="Calibri"/>
                        <a:cs typeface="Times New Roman"/>
                      </a:endParaRPr>
                    </a:p>
                  </a:txBody>
                  <a:tcPr marL="47625" marR="47625" marT="47625" marB="47625"/>
                </a:tc>
                <a:tc>
                  <a:txBody>
                    <a:bodyPr/>
                    <a:lstStyle/>
                    <a:p>
                      <a:pPr>
                        <a:lnSpc>
                          <a:spcPct val="115000"/>
                        </a:lnSpc>
                        <a:spcAft>
                          <a:spcPts val="0"/>
                        </a:spcAft>
                      </a:pPr>
                      <a:r>
                        <a:rPr lang="cs-CZ" sz="1200" dirty="0">
                          <a:effectLst/>
                        </a:rPr>
                        <a:t>Metody:</a:t>
                      </a:r>
                      <a:endParaRPr lang="cs-CZ" sz="1100" dirty="0">
                        <a:effectLst/>
                      </a:endParaRPr>
                    </a:p>
                    <a:p>
                      <a:pPr marL="342900" lvl="0" indent="-342900">
                        <a:lnSpc>
                          <a:spcPct val="115000"/>
                        </a:lnSpc>
                        <a:spcAft>
                          <a:spcPts val="1000"/>
                        </a:spcAft>
                        <a:buSzPts val="1000"/>
                        <a:buFont typeface="Courier New"/>
                        <a:buChar char="o"/>
                        <a:tabLst>
                          <a:tab pos="457200" algn="l"/>
                        </a:tabLst>
                      </a:pPr>
                      <a:r>
                        <a:rPr lang="cs-CZ" sz="1200" dirty="0">
                          <a:effectLst/>
                        </a:rPr>
                        <a:t>systematické;</a:t>
                      </a:r>
                      <a:endParaRPr lang="cs-CZ" sz="1100" dirty="0">
                        <a:effectLst/>
                      </a:endParaRPr>
                    </a:p>
                    <a:p>
                      <a:pPr marL="342900" lvl="0" indent="-342900">
                        <a:lnSpc>
                          <a:spcPct val="115000"/>
                        </a:lnSpc>
                        <a:spcAft>
                          <a:spcPts val="1000"/>
                        </a:spcAft>
                        <a:buSzPts val="1000"/>
                        <a:buFont typeface="Courier New"/>
                        <a:buChar char="o"/>
                        <a:tabLst>
                          <a:tab pos="457200" algn="l"/>
                        </a:tabLst>
                      </a:pPr>
                      <a:r>
                        <a:rPr lang="cs-CZ" sz="1200" dirty="0">
                          <a:effectLst/>
                        </a:rPr>
                        <a:t>přesně určené zdroje dat;</a:t>
                      </a:r>
                      <a:endParaRPr lang="cs-CZ" sz="1100" dirty="0">
                        <a:effectLst/>
                      </a:endParaRPr>
                    </a:p>
                    <a:p>
                      <a:pPr marL="342900" lvl="0" indent="-342900">
                        <a:lnSpc>
                          <a:spcPct val="115000"/>
                        </a:lnSpc>
                        <a:spcAft>
                          <a:spcPts val="1000"/>
                        </a:spcAft>
                        <a:buSzPts val="1000"/>
                        <a:buFont typeface="Courier New"/>
                        <a:buChar char="o"/>
                        <a:tabLst>
                          <a:tab pos="457200" algn="l"/>
                        </a:tabLst>
                      </a:pPr>
                      <a:r>
                        <a:rPr lang="cs-CZ" sz="1200" dirty="0">
                          <a:effectLst/>
                        </a:rPr>
                        <a:t>použit reprezentativní vzorek;</a:t>
                      </a:r>
                      <a:endParaRPr lang="cs-CZ" sz="1100" dirty="0">
                        <a:effectLst/>
                      </a:endParaRPr>
                    </a:p>
                    <a:p>
                      <a:pPr marL="342900" lvl="0" indent="-342900">
                        <a:lnSpc>
                          <a:spcPct val="115000"/>
                        </a:lnSpc>
                        <a:spcAft>
                          <a:spcPts val="1000"/>
                        </a:spcAft>
                        <a:buSzPts val="1000"/>
                        <a:buFont typeface="Courier New"/>
                        <a:buChar char="o"/>
                        <a:tabLst>
                          <a:tab pos="457200" algn="l"/>
                        </a:tabLst>
                      </a:pPr>
                      <a:r>
                        <a:rPr lang="cs-CZ" sz="1200" dirty="0">
                          <a:effectLst/>
                        </a:rPr>
                        <a:t>evaluační nástroje odpovídají metodám použitým pro sběr dat;</a:t>
                      </a:r>
                      <a:endParaRPr lang="cs-CZ" sz="1100" dirty="0">
                        <a:effectLst/>
                      </a:endParaRPr>
                    </a:p>
                    <a:p>
                      <a:pPr marL="342900" lvl="0" indent="-342900">
                        <a:lnSpc>
                          <a:spcPct val="115000"/>
                        </a:lnSpc>
                        <a:spcAft>
                          <a:spcPts val="1000"/>
                        </a:spcAft>
                        <a:buSzPts val="1000"/>
                        <a:buFont typeface="Courier New"/>
                        <a:buChar char="o"/>
                        <a:tabLst>
                          <a:tab pos="457200" algn="l"/>
                        </a:tabLst>
                      </a:pPr>
                      <a:r>
                        <a:rPr lang="cs-CZ" sz="1200" dirty="0">
                          <a:effectLst/>
                        </a:rPr>
                        <a:t>systematická analýza dat;</a:t>
                      </a:r>
                      <a:endParaRPr lang="cs-CZ" sz="1100" dirty="0">
                        <a:effectLst/>
                      </a:endParaRPr>
                    </a:p>
                    <a:p>
                      <a:pPr marL="342900" lvl="0" indent="-342900">
                        <a:lnSpc>
                          <a:spcPct val="115000"/>
                        </a:lnSpc>
                        <a:spcAft>
                          <a:spcPts val="1000"/>
                        </a:spcAft>
                        <a:buSzPts val="1000"/>
                        <a:buFont typeface="Courier New"/>
                        <a:buChar char="o"/>
                        <a:tabLst>
                          <a:tab pos="457200" algn="l"/>
                        </a:tabLst>
                      </a:pPr>
                      <a:r>
                        <a:rPr lang="cs-CZ" sz="1200" dirty="0">
                          <a:effectLst/>
                        </a:rPr>
                        <a:t>vypracování zprávy.</a:t>
                      </a:r>
                      <a:endParaRPr lang="cs-CZ" sz="1100" dirty="0">
                        <a:effectLst/>
                        <a:latin typeface="Calibri"/>
                        <a:ea typeface="Calibri"/>
                        <a:cs typeface="Times New Roman"/>
                      </a:endParaRPr>
                    </a:p>
                  </a:txBody>
                  <a:tcPr marL="47625" marR="47625" marT="47625" marB="47625"/>
                </a:tc>
              </a:tr>
            </a:tbl>
          </a:graphicData>
        </a:graphic>
      </p:graphicFrame>
      <p:sp>
        <p:nvSpPr>
          <p:cNvPr id="5" name="Rectangle 1"/>
          <p:cNvSpPr>
            <a:spLocks noChangeArrowheads="1"/>
          </p:cNvSpPr>
          <p:nvPr/>
        </p:nvSpPr>
        <p:spPr bwMode="auto">
          <a:xfrm>
            <a:off x="427038" y="5365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300" b="1" i="0" u="none" strike="noStrike" cap="none" normalizeH="0" baseline="0" smtClean="0">
                <a:ln>
                  <a:noFill/>
                </a:ln>
                <a:solidFill>
                  <a:srgbClr val="212529"/>
                </a:solidFill>
                <a:effectLst/>
                <a:latin typeface="Arial" pitchFamily="34" charset="0"/>
                <a:ea typeface="Times New Roman" pitchFamily="18" charset="0"/>
                <a:cs typeface="Arial" pitchFamily="34" charset="0"/>
              </a:rPr>
              <a:t>Schematicky lze tyto rozd</a:t>
            </a:r>
            <a:r>
              <a:rPr kumimoji="0" lang="cs-CZ" altLang="cs-CZ" sz="1300" b="1" i="0" u="none" strike="noStrike" cap="none" normalizeH="0" baseline="0" smtClean="0">
                <a:ln>
                  <a:noFill/>
                </a:ln>
                <a:solidFill>
                  <a:srgbClr val="212529"/>
                </a:solidFill>
                <a:effectLst/>
                <a:latin typeface="Calibri"/>
                <a:ea typeface="Times New Roman" pitchFamily="18" charset="0"/>
                <a:cs typeface="Arial" pitchFamily="34" charset="0"/>
              </a:rPr>
              <a:t>í</a:t>
            </a:r>
            <a:r>
              <a:rPr kumimoji="0" lang="cs-CZ" altLang="cs-CZ" sz="1300" b="1" i="0" u="none" strike="noStrike" cap="none" normalizeH="0" baseline="0" smtClean="0">
                <a:ln>
                  <a:noFill/>
                </a:ln>
                <a:solidFill>
                  <a:srgbClr val="212529"/>
                </a:solidFill>
                <a:effectLst/>
                <a:latin typeface="Arial" pitchFamily="34" charset="0"/>
                <a:ea typeface="Times New Roman" pitchFamily="18" charset="0"/>
                <a:cs typeface="Arial" pitchFamily="34" charset="0"/>
              </a:rPr>
              <a:t>ly mezi hodnocen</a:t>
            </a:r>
            <a:r>
              <a:rPr kumimoji="0" lang="cs-CZ" altLang="cs-CZ" sz="1300" b="1" i="0" u="none" strike="noStrike" cap="none" normalizeH="0" baseline="0" smtClean="0">
                <a:ln>
                  <a:noFill/>
                </a:ln>
                <a:solidFill>
                  <a:srgbClr val="212529"/>
                </a:solidFill>
                <a:effectLst/>
                <a:latin typeface="Calibri"/>
                <a:ea typeface="Times New Roman" pitchFamily="18" charset="0"/>
                <a:cs typeface="Arial" pitchFamily="34" charset="0"/>
              </a:rPr>
              <a:t>í</a:t>
            </a:r>
            <a:r>
              <a:rPr kumimoji="0" lang="cs-CZ" altLang="cs-CZ" sz="1300" b="1" i="0" u="none" strike="noStrike" cap="none" normalizeH="0" baseline="0" smtClean="0">
                <a:ln>
                  <a:noFill/>
                </a:ln>
                <a:solidFill>
                  <a:srgbClr val="212529"/>
                </a:solidFill>
                <a:effectLst/>
                <a:latin typeface="Arial" pitchFamily="34" charset="0"/>
                <a:ea typeface="Times New Roman" pitchFamily="18" charset="0"/>
                <a:cs typeface="Arial" pitchFamily="34" charset="0"/>
              </a:rPr>
              <a:t>m a evaluac</a:t>
            </a:r>
            <a:r>
              <a:rPr kumimoji="0" lang="cs-CZ" altLang="cs-CZ" sz="1300" b="1" i="0" u="none" strike="noStrike" cap="none" normalizeH="0" baseline="0" smtClean="0">
                <a:ln>
                  <a:noFill/>
                </a:ln>
                <a:solidFill>
                  <a:srgbClr val="212529"/>
                </a:solidFill>
                <a:effectLst/>
                <a:latin typeface="Calibri"/>
                <a:ea typeface="Times New Roman" pitchFamily="18" charset="0"/>
                <a:cs typeface="Arial" pitchFamily="34" charset="0"/>
              </a:rPr>
              <a:t>í</a:t>
            </a:r>
            <a:r>
              <a:rPr kumimoji="0" lang="cs-CZ" altLang="cs-CZ" sz="1300" b="1" i="0" u="none" strike="noStrike" cap="none" normalizeH="0" baseline="0" smtClean="0">
                <a:ln>
                  <a:noFill/>
                </a:ln>
                <a:solidFill>
                  <a:srgbClr val="212529"/>
                </a:solidFill>
                <a:effectLst/>
                <a:latin typeface="Arial" pitchFamily="34" charset="0"/>
                <a:ea typeface="Times New Roman" pitchFamily="18" charset="0"/>
                <a:cs typeface="Arial" pitchFamily="34" charset="0"/>
              </a:rPr>
              <a:t> shrnout n</a:t>
            </a:r>
            <a:r>
              <a:rPr kumimoji="0" lang="cs-CZ" altLang="cs-CZ" sz="1300" b="1" i="0" u="none" strike="noStrike" cap="none" normalizeH="0" baseline="0" smtClean="0">
                <a:ln>
                  <a:noFill/>
                </a:ln>
                <a:solidFill>
                  <a:srgbClr val="212529"/>
                </a:solidFill>
                <a:effectLst/>
                <a:latin typeface="Calibri"/>
                <a:ea typeface="Times New Roman" pitchFamily="18" charset="0"/>
                <a:cs typeface="Arial" pitchFamily="34" charset="0"/>
              </a:rPr>
              <a:t>á</a:t>
            </a:r>
            <a:r>
              <a:rPr kumimoji="0" lang="cs-CZ" altLang="cs-CZ" sz="1300" b="1" i="0" u="none" strike="noStrike" cap="none" normalizeH="0" baseline="0" smtClean="0">
                <a:ln>
                  <a:noFill/>
                </a:ln>
                <a:solidFill>
                  <a:srgbClr val="212529"/>
                </a:solidFill>
                <a:effectLst/>
                <a:latin typeface="Arial" pitchFamily="34" charset="0"/>
                <a:ea typeface="Times New Roman" pitchFamily="18" charset="0"/>
                <a:cs typeface="Arial" pitchFamily="34" charset="0"/>
              </a:rPr>
              <a:t>sleduj</a:t>
            </a:r>
            <a:r>
              <a:rPr kumimoji="0" lang="cs-CZ" altLang="cs-CZ" sz="1300" b="1" i="0" u="none" strike="noStrike" cap="none" normalizeH="0" baseline="0" smtClean="0">
                <a:ln>
                  <a:noFill/>
                </a:ln>
                <a:solidFill>
                  <a:srgbClr val="212529"/>
                </a:solidFill>
                <a:effectLst/>
                <a:latin typeface="Calibri"/>
                <a:ea typeface="Times New Roman" pitchFamily="18" charset="0"/>
                <a:cs typeface="Arial" pitchFamily="34" charset="0"/>
              </a:rPr>
              <a:t>í</a:t>
            </a:r>
            <a:r>
              <a:rPr kumimoji="0" lang="cs-CZ" altLang="cs-CZ" sz="1300" b="1" i="0" u="none" strike="noStrike" cap="none" normalizeH="0" baseline="0" smtClean="0">
                <a:ln>
                  <a:noFill/>
                </a:ln>
                <a:solidFill>
                  <a:srgbClr val="212529"/>
                </a:solidFill>
                <a:effectLst/>
                <a:latin typeface="Arial" pitchFamily="34" charset="0"/>
                <a:ea typeface="Times New Roman" pitchFamily="18" charset="0"/>
                <a:cs typeface="Arial" pitchFamily="34" charset="0"/>
              </a:rPr>
              <a:t>c</a:t>
            </a:r>
            <a:r>
              <a:rPr kumimoji="0" lang="cs-CZ" altLang="cs-CZ" sz="1300" b="1" i="0" u="none" strike="noStrike" cap="none" normalizeH="0" baseline="0" smtClean="0">
                <a:ln>
                  <a:noFill/>
                </a:ln>
                <a:solidFill>
                  <a:srgbClr val="212529"/>
                </a:solidFill>
                <a:effectLst/>
                <a:latin typeface="Calibri"/>
                <a:ea typeface="Times New Roman" pitchFamily="18" charset="0"/>
                <a:cs typeface="Arial" pitchFamily="34" charset="0"/>
              </a:rPr>
              <a:t>í</a:t>
            </a:r>
            <a:r>
              <a:rPr kumimoji="0" lang="cs-CZ" altLang="cs-CZ" sz="1300" b="1" i="0" u="none" strike="noStrike" cap="none" normalizeH="0" baseline="0" smtClean="0">
                <a:ln>
                  <a:noFill/>
                </a:ln>
                <a:solidFill>
                  <a:srgbClr val="212529"/>
                </a:solidFill>
                <a:effectLst/>
                <a:latin typeface="Arial" pitchFamily="34" charset="0"/>
                <a:ea typeface="Times New Roman" pitchFamily="18" charset="0"/>
                <a:cs typeface="Arial" pitchFamily="34" charset="0"/>
              </a:rPr>
              <a:t>m způsobem:</a:t>
            </a:r>
            <a:endParaRPr kumimoji="0" lang="cs-CZ" altLang="cs-CZ" sz="1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3229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60648"/>
            <a:ext cx="8291264" cy="6264696"/>
          </a:xfrm>
        </p:spPr>
        <p:txBody>
          <a:bodyPr>
            <a:normAutofit fontScale="62500" lnSpcReduction="20000"/>
          </a:bodyPr>
          <a:lstStyle/>
          <a:p>
            <a:r>
              <a:rPr lang="cs-CZ" dirty="0"/>
              <a:t>Pedagogická evaluace</a:t>
            </a:r>
          </a:p>
          <a:p>
            <a:r>
              <a:rPr lang="cs-CZ" dirty="0"/>
              <a:t> </a:t>
            </a:r>
          </a:p>
          <a:p>
            <a:r>
              <a:rPr lang="cs-CZ" dirty="0"/>
              <a:t>Kvalita školy a pedagogická evaluace jako proces, přístupy k pedagogické evaluaci, typy pedagogické evaluace.</a:t>
            </a:r>
          </a:p>
          <a:p>
            <a:r>
              <a:rPr lang="cs-CZ" b="1" dirty="0"/>
              <a:t>Kvalitou</a:t>
            </a:r>
            <a:r>
              <a:rPr lang="cs-CZ" dirty="0"/>
              <a:t> (vzdělávacích procesů, vzdělávacích institucí, vzdělávací soustavy) se rozumí žádoucí (optimální) úroveň fungování anebo produkce těchto procesů či institucí, která může být předepsána určitými požadavky (např. vzdělávacími standardy) a může být tudíž objektivně měřena a hodnocena. Kvality nejlépe dosáhneme tak, že zajistíme všechny procesy, které vedou ke konečnému výstupu a aby byly v souladu s požadavky, které jsou na ně kladeny. Jde o řízení veškerých procesů, které probíhají ve škole, neustálou snahu provádět všechny procesy ve škole s ohledem na kvalitu.</a:t>
            </a:r>
          </a:p>
          <a:p>
            <a:r>
              <a:rPr lang="cs-CZ" dirty="0"/>
              <a:t>Česká školní inspekce funguje jako kontrolní orgán škol a školských zařízení. Její kritéria pro hodnocení a kontrolu kvality škol vychází ze ŠKOLSKÉHO ZÁKOVA a BÍLÉ KNIHY. ČSI pravidelně provádí hodnocení a průběžné kontroly škol. Na webových stránkách ČSI jsou veřejně k depozici kritéria hodnocení škol. Je to sled na sebe navazujících požadavků. Škola musí pravidelně informovat o své vzdělávací nabídce, přijímacím řízení, poskytovat rovný přístup ke vzdělávání.</a:t>
            </a:r>
          </a:p>
          <a:p>
            <a:r>
              <a:rPr lang="cs-CZ" dirty="0"/>
              <a:t>ISO 9001 je systém řízení </a:t>
            </a:r>
            <a:r>
              <a:rPr lang="cs-CZ" dirty="0" err="1"/>
              <a:t>kvaliry</a:t>
            </a:r>
            <a:r>
              <a:rPr lang="cs-CZ" dirty="0"/>
              <a:t> a byl vytvořen v roce 1987 (prošel několika inovacemi). Jedná se o celosvětově uznávanou normu. České školy využívají téměř výhradně normu ČSN EN ISO 9001.</a:t>
            </a:r>
          </a:p>
          <a:p>
            <a:endParaRPr lang="cs-CZ" dirty="0"/>
          </a:p>
        </p:txBody>
      </p:sp>
    </p:spTree>
    <p:extLst>
      <p:ext uri="{BB962C8B-B14F-4D97-AF65-F5344CB8AC3E}">
        <p14:creationId xmlns:p14="http://schemas.microsoft.com/office/powerpoint/2010/main" val="1827602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95836"/>
            <a:ext cx="8291264" cy="6229508"/>
          </a:xfrm>
        </p:spPr>
        <p:txBody>
          <a:bodyPr>
            <a:normAutofit fontScale="70000" lnSpcReduction="20000"/>
          </a:bodyPr>
          <a:lstStyle/>
          <a:p>
            <a:r>
              <a:rPr lang="cs-CZ" dirty="0"/>
              <a:t>Oblasti kvality školy</a:t>
            </a:r>
            <a:r>
              <a:rPr lang="cs-CZ" dirty="0" smtClean="0"/>
              <a:t>:</a:t>
            </a:r>
          </a:p>
          <a:p>
            <a:endParaRPr lang="cs-CZ" dirty="0"/>
          </a:p>
          <a:p>
            <a:endParaRPr lang="cs-CZ" dirty="0"/>
          </a:p>
          <a:p>
            <a:pPr lvl="0"/>
            <a:r>
              <a:rPr lang="cs-CZ" dirty="0"/>
              <a:t>Podmínky ke vzdělávání (demografické, personální, bezpečnostní a hygienické, ekonomické, materiální)</a:t>
            </a:r>
          </a:p>
          <a:p>
            <a:pPr lvl="0"/>
            <a:r>
              <a:rPr lang="cs-CZ" dirty="0"/>
              <a:t>Obsah a průběh vzdělávání (ŠVP, plány výuky, podpůrné výukové materiály, realizace výuky, mimo výukové aktivity)</a:t>
            </a:r>
          </a:p>
          <a:p>
            <a:pPr lvl="0"/>
            <a:r>
              <a:rPr lang="cs-CZ" dirty="0"/>
              <a:t>Podpora školy žákům, spolupráce s rodiči, vliv vzájemných vztahů školy, žáků, rodičů a dalších osob na vzdělávání (klima školy, systém podpory žákům, zohlednění individuálních potřeb žáků, spolupráce s rodiči, spolupráce s odpornými institucemi a zřizovatelem)</a:t>
            </a:r>
          </a:p>
          <a:p>
            <a:pPr lvl="0"/>
            <a:r>
              <a:rPr lang="cs-CZ" dirty="0"/>
              <a:t>výsledky vzdělávání žáků (hodnocení výuky, klíčové kompetence, znalosti a dovednosti, postoje, motivace, úspěšnost absolventů)</a:t>
            </a:r>
          </a:p>
          <a:p>
            <a:pPr lvl="0"/>
            <a:r>
              <a:rPr lang="cs-CZ" dirty="0"/>
              <a:t>vedení a řízení školy, kvalita personální práce, další vzdělávání </a:t>
            </a:r>
            <a:r>
              <a:rPr lang="cs-CZ" dirty="0" err="1"/>
              <a:t>ped</a:t>
            </a:r>
            <a:r>
              <a:rPr lang="cs-CZ" dirty="0"/>
              <a:t>. pracovníků (strategie řízení, organizační řízení školy, pedagogické řízení školy, profesionalita a rozvoj lidských zdrojů, partnerství školy a externí vztahy)</a:t>
            </a:r>
          </a:p>
          <a:p>
            <a:pPr lvl="0"/>
            <a:r>
              <a:rPr lang="cs-CZ" dirty="0"/>
              <a:t>Úrovně výsledků práce školy, zejména vzhledem k podmínkám vzdělávání a </a:t>
            </a:r>
            <a:r>
              <a:rPr lang="cs-CZ" dirty="0" err="1"/>
              <a:t>ekon</a:t>
            </a:r>
            <a:r>
              <a:rPr lang="cs-CZ" dirty="0"/>
              <a:t>. Zdrojům (kvantitativní analýza, kvalitativní analýza)</a:t>
            </a:r>
          </a:p>
          <a:p>
            <a:endParaRPr lang="cs-CZ" dirty="0"/>
          </a:p>
        </p:txBody>
      </p:sp>
    </p:spTree>
    <p:extLst>
      <p:ext uri="{BB962C8B-B14F-4D97-AF65-F5344CB8AC3E}">
        <p14:creationId xmlns:p14="http://schemas.microsoft.com/office/powerpoint/2010/main" val="1581546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16632"/>
            <a:ext cx="8291264" cy="6480720"/>
          </a:xfrm>
        </p:spPr>
        <p:txBody>
          <a:bodyPr>
            <a:normAutofit fontScale="25000" lnSpcReduction="20000"/>
          </a:bodyPr>
          <a:lstStyle/>
          <a:p>
            <a:r>
              <a:rPr lang="cs-CZ" sz="9600" dirty="0"/>
              <a:t>Evaluace = řízené </a:t>
            </a:r>
            <a:r>
              <a:rPr lang="cs-CZ" sz="9600" dirty="0" smtClean="0"/>
              <a:t>hodnocení</a:t>
            </a:r>
          </a:p>
          <a:p>
            <a:endParaRPr lang="cs-CZ" sz="4800" dirty="0"/>
          </a:p>
          <a:p>
            <a:endParaRPr lang="cs-CZ" sz="4800" dirty="0"/>
          </a:p>
          <a:p>
            <a:r>
              <a:rPr lang="cs-CZ" sz="8000" b="1" dirty="0">
                <a:latin typeface="Times New Roman" panose="02020603050405020304" pitchFamily="18" charset="0"/>
                <a:cs typeface="Times New Roman" panose="02020603050405020304" pitchFamily="18" charset="0"/>
              </a:rPr>
              <a:t>Pedagogická evaluace</a:t>
            </a:r>
            <a:r>
              <a:rPr lang="cs-CZ" sz="8000" dirty="0">
                <a:latin typeface="Times New Roman" panose="02020603050405020304" pitchFamily="18" charset="0"/>
                <a:cs typeface="Times New Roman" panose="02020603050405020304" pitchFamily="18" charset="0"/>
              </a:rPr>
              <a:t> je proces systematického shromažďování a analýzy informací podle určitých kritérií za účelem dalšího rozhodování. Evaluace by měla být</a:t>
            </a:r>
          </a:p>
          <a:p>
            <a:pPr lvl="0"/>
            <a:r>
              <a:rPr lang="cs-CZ" sz="8000" dirty="0">
                <a:latin typeface="Times New Roman" panose="02020603050405020304" pitchFamily="18" charset="0"/>
                <a:cs typeface="Times New Roman" panose="02020603050405020304" pitchFamily="18" charset="0"/>
              </a:rPr>
              <a:t>systematická, tzn. explicitně vymezená oblast a její struktura</a:t>
            </a:r>
          </a:p>
          <a:p>
            <a:pPr lvl="0"/>
            <a:r>
              <a:rPr lang="cs-CZ" sz="8000" dirty="0">
                <a:latin typeface="Times New Roman" panose="02020603050405020304" pitchFamily="18" charset="0"/>
                <a:cs typeface="Times New Roman" panose="02020603050405020304" pitchFamily="18" charset="0"/>
              </a:rPr>
              <a:t>provedena správně metodicky</a:t>
            </a:r>
          </a:p>
          <a:p>
            <a:pPr lvl="0"/>
            <a:r>
              <a:rPr lang="cs-CZ" sz="8000" dirty="0">
                <a:latin typeface="Times New Roman" panose="02020603050405020304" pitchFamily="18" charset="0"/>
                <a:cs typeface="Times New Roman" panose="02020603050405020304" pitchFamily="18" charset="0"/>
              </a:rPr>
              <a:t>prováděna pravidelně</a:t>
            </a:r>
          </a:p>
          <a:p>
            <a:pPr lvl="0"/>
            <a:r>
              <a:rPr lang="cs-CZ" sz="8000" dirty="0">
                <a:latin typeface="Times New Roman" panose="02020603050405020304" pitchFamily="18" charset="0"/>
                <a:cs typeface="Times New Roman" panose="02020603050405020304" pitchFamily="18" charset="0"/>
              </a:rPr>
              <a:t>řízena podle předem stanovených kritérií</a:t>
            </a:r>
          </a:p>
          <a:p>
            <a:pPr lvl="0"/>
            <a:r>
              <a:rPr lang="cs-CZ" sz="8000" dirty="0">
                <a:latin typeface="Times New Roman" panose="02020603050405020304" pitchFamily="18" charset="0"/>
                <a:cs typeface="Times New Roman" panose="02020603050405020304" pitchFamily="18" charset="0"/>
              </a:rPr>
              <a:t>použitelná při rozhodování a dalším plánování.</a:t>
            </a:r>
          </a:p>
          <a:p>
            <a:r>
              <a:rPr lang="cs-CZ" sz="8000" dirty="0">
                <a:latin typeface="Times New Roman" panose="02020603050405020304" pitchFamily="18" charset="0"/>
                <a:cs typeface="Times New Roman" panose="02020603050405020304" pitchFamily="18" charset="0"/>
              </a:rPr>
              <a:t>90% rodičů na prvním stupni a 87% rodičů na druhém stupni se cítí být dostatečně informováno o životě jejich dítěte ve škole. 81% rodičů na prvním stupni a 84% rodičů na druhém stupni se nechce aktivněji zapojit do školního života. Pouze 42% rodičů na prvním stupni a 34% rodičů na druhém stupni vnímá školu jako instituci otevřenou změnám. Podle učitelů spolupráce s většinou rodičů funguje. 94% učitelů vyjadřuje názor, že rodiče by měli nést větší odpovědnost za prohřešky svých dětí. 90% učitelů by si přálo, aby rodiče více podporovali vzdělávání vlastních dětí a aby ve větší míře respektovali práci učitele. 80% učitelů by uvítalo, kdyby se rodiče aktivněji zapojovali do dění ve škole. Většina učitelů pociťuje dostatečnou podporu a respekt ze strany rodičů. Přáli by si však, aby někteří rodiče přijali větší odpovědnosti za chování svých dětí.</a:t>
            </a:r>
            <a:br>
              <a:rPr lang="cs-CZ" sz="8000" dirty="0">
                <a:latin typeface="Times New Roman" panose="02020603050405020304" pitchFamily="18" charset="0"/>
                <a:cs typeface="Times New Roman" panose="02020603050405020304" pitchFamily="18" charset="0"/>
              </a:rPr>
            </a:br>
            <a:endParaRPr lang="cs-CZ"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143763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821</Words>
  <Application>Microsoft Office PowerPoint</Application>
  <PresentationFormat>Předvádění na obrazovce (4:3)</PresentationFormat>
  <Paragraphs>124</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systému Office</vt:lpstr>
      <vt:lpstr>EVALUACE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EVALUACE</dc:title>
  <dc:creator>Uživatel systému Windows</dc:creator>
  <cp:lastModifiedBy>Uživatel systému Windows</cp:lastModifiedBy>
  <cp:revision>3</cp:revision>
  <dcterms:created xsi:type="dcterms:W3CDTF">2021-04-16T15:38:52Z</dcterms:created>
  <dcterms:modified xsi:type="dcterms:W3CDTF">2021-04-16T15:59:30Z</dcterms:modified>
</cp:coreProperties>
</file>