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7" r:id="rId7"/>
    <p:sldId id="260" r:id="rId8"/>
    <p:sldId id="261" r:id="rId9"/>
    <p:sldId id="263" r:id="rId10"/>
    <p:sldId id="262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3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2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7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1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7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3/27/2021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45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10634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1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1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AA6AF0-E03C-4B48-823A-B6E92BE81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2409" y="895483"/>
            <a:ext cx="5786232" cy="3011190"/>
          </a:xfrm>
        </p:spPr>
        <p:txBody>
          <a:bodyPr>
            <a:normAutofit/>
          </a:bodyPr>
          <a:lstStyle/>
          <a:p>
            <a:r>
              <a:rPr lang="cs-CZ" sz="3300"/>
              <a:t>Test temperamentu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97CBBF-3F86-4EAB-AA18-CD372AF82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2409" y="3862332"/>
            <a:ext cx="5786232" cy="1334906"/>
          </a:xfrm>
        </p:spPr>
        <p:txBody>
          <a:bodyPr>
            <a:normAutofit/>
          </a:bodyPr>
          <a:lstStyle/>
          <a:p>
            <a:r>
              <a:rPr lang="cs-CZ" dirty="0"/>
              <a:t>Podle </a:t>
            </a:r>
            <a:r>
              <a:rPr lang="cs-CZ" dirty="0" err="1"/>
              <a:t>radkina</a:t>
            </a:r>
            <a:r>
              <a:rPr lang="cs-CZ" dirty="0"/>
              <a:t> Honzáka</a:t>
            </a: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8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0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B5201-9CB6-4C13-84F8-D5D4CE1F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LABILITY – spočítejte, kolik máte bodů (Ano=1 bod, NE=0)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198C7-0BA8-4DA0-A1D5-494927DFA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Dělám si starosti z hrozných věcí, které by se v budoucnosti mohly přihodit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Při sebemenším rozčilení se mi rozbuší srdce a cítím je až v krku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Dělá mi potíže jíst na veřejnosti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V životě se nepřihlásím na nějaké veřejné vystoupení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Dostávám se snadno do rozpaků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Při napětí nebo rozčílení se mi třesou ruce a chvěje se mi hlas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Když mám starosti, špatně usínám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Při jednání s cizími lidmi pociťuji nejistotu, mám obavu, že se ztrapním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Mám často studené a opocené dlaně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Trápí mě často úzkosti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Často se vracím k věcem, které se mi nepovedly a vyčítám si neúspěch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479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F2B23-A8CE-48CA-9DA6-F9C2A6E6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STABILITY – spočítejte, kolik máte bodů (Ano=1 bod, NE=0)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B3E6E-EDC9-450B-AAE3-F8E040E55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O budoucnost se nestarám, však ono to vždycky nějak dopadne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Ve stresových situacích mám klidný tep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Na veřejnosti se klidně najím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Veřejné vystoupení klidně absolvuji, nedělá mi to žádné problémy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Musí už to být něco, aby mě to přivedlo do rozpaků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Při napětí nebo rozčílení nepozoruji, že by se mi chvěl hlas nebo třásly ruce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Mám klidný spánek, i když mám starosti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Jednání s cizími lidmi mi nedělá žádné obtíže, jednám s nimi stejně jako se známými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Moje dlaně jsou i při napětí suché a teplé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Úzkost mě většinou netrápí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Co bylo, to bylo, starosti si s tím nedělám, protože už se to stejně napravit nedá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48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87121-8276-4A60-8F90-CD5BFE55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Porovnejte: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3C462-3D6E-4EE6-A2F5-D26D0E79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>
              <a:lnSpc>
                <a:spcPct val="150000"/>
              </a:lnSpc>
            </a:pPr>
            <a:r>
              <a:rPr lang="cs-CZ" sz="3200" dirty="0"/>
              <a:t>Kterých bodů máte víc?</a:t>
            </a:r>
          </a:p>
          <a:p>
            <a:pPr algn="ctr">
              <a:lnSpc>
                <a:spcPct val="150000"/>
              </a:lnSpc>
            </a:pPr>
            <a:r>
              <a:rPr lang="cs-CZ" sz="3200" dirty="0"/>
              <a:t>Jste labilní nebo stabilní?</a:t>
            </a:r>
          </a:p>
        </p:txBody>
      </p:sp>
    </p:spTree>
    <p:extLst>
      <p:ext uri="{BB962C8B-B14F-4D97-AF65-F5344CB8AC3E}">
        <p14:creationId xmlns:p14="http://schemas.microsoft.com/office/powerpoint/2010/main" val="1456650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5B7DB-2331-416F-BF3E-9CFC95999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5388E9-6735-4132-BE50-695B6AF46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200000"/>
              </a:lnSpc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Který temperament je nejlepší?</a:t>
            </a:r>
          </a:p>
          <a:p>
            <a:pPr algn="ctr">
              <a:lnSpc>
                <a:spcPct val="200000"/>
              </a:lnSpc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Kterého temperamentu je mezi vámi nejvíc? Máte nějaké vysvětlení?</a:t>
            </a:r>
          </a:p>
          <a:p>
            <a:pPr algn="ctr">
              <a:lnSpc>
                <a:spcPct val="200000"/>
              </a:lnSpc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 čemu, k jakým účelům se hodí</a:t>
            </a:r>
          </a:p>
          <a:p>
            <a:pPr algn="ctr">
              <a:lnSpc>
                <a:spcPct val="200000"/>
              </a:lnSpc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Vám osobně</a:t>
            </a:r>
          </a:p>
          <a:p>
            <a:pPr algn="ctr">
              <a:lnSpc>
                <a:spcPct val="200000"/>
              </a:lnSpc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Vám, jako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pedagogoví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>
                <a:solidFill>
                  <a:schemeClr val="accent1">
                    <a:lumMod val="75000"/>
                  </a:schemeClr>
                </a:solidFill>
              </a:rPr>
              <a:t>znát temperament?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200000"/>
              </a:lnSpc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Který se hodí na které povolání?</a:t>
            </a:r>
          </a:p>
        </p:txBody>
      </p:sp>
    </p:spTree>
    <p:extLst>
      <p:ext uri="{BB962C8B-B14F-4D97-AF65-F5344CB8AC3E}">
        <p14:creationId xmlns:p14="http://schemas.microsoft.com/office/powerpoint/2010/main" val="174459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CE4C6-114C-4941-84D6-EBD20143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temperament?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A61C6-67E9-4AE9-86C0-54B28435B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Jak se pozná temperament?</a:t>
            </a:r>
          </a:p>
          <a:p>
            <a:pPr algn="ctr"/>
            <a:r>
              <a:rPr lang="cs-CZ" dirty="0"/>
              <a:t>Dá se temperament přeučit?</a:t>
            </a:r>
          </a:p>
          <a:p>
            <a:pPr algn="ctr"/>
            <a:r>
              <a:rPr lang="cs-CZ" dirty="0"/>
              <a:t>Souvisí temperament s inteligencí?</a:t>
            </a:r>
          </a:p>
          <a:p>
            <a:pPr algn="ctr"/>
            <a:r>
              <a:rPr lang="cs-CZ" dirty="0"/>
              <a:t>Který je z typů je NEJLEPŠÍ?</a:t>
            </a:r>
          </a:p>
          <a:p>
            <a:pPr algn="ctr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19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6F20F-65E8-4BB0-9AEC-FB911B3E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2"/>
            <a:ext cx="10515600" cy="1325563"/>
          </a:xfrm>
        </p:spPr>
        <p:txBody>
          <a:bodyPr/>
          <a:lstStyle/>
          <a:p>
            <a:r>
              <a:rPr lang="cs-CZ" dirty="0"/>
              <a:t>Čtyři temperamenty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D1D829-7C8A-4584-A546-EE9E2F1C3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cs-CZ" b="0" i="0" u="sng" dirty="0">
                <a:solidFill>
                  <a:srgbClr val="000000"/>
                </a:solidFill>
                <a:effectLst/>
                <a:latin typeface="Lora"/>
              </a:rPr>
              <a:t>Hippokrates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 hlásal, že v těle máme čtyři šťávy a každá z nich má svůj typický charakter. </a:t>
            </a:r>
            <a:endParaRPr lang="cs-CZ" dirty="0">
              <a:solidFill>
                <a:srgbClr val="000000"/>
              </a:solidFill>
              <a:latin typeface="Lora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 Podle toho, která šťáva u člověka převažuje, projevuje se u něj určitý temperament, tedy jakési základní naladění.</a:t>
            </a:r>
          </a:p>
          <a:p>
            <a:pPr algn="l"/>
            <a:r>
              <a:rPr lang="cs-CZ" b="0" i="0" dirty="0">
                <a:solidFill>
                  <a:srgbClr val="FF0000"/>
                </a:solidFill>
                <a:effectLst/>
                <a:latin typeface="Lora"/>
              </a:rPr>
              <a:t>Krev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 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sanguis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) je červená, živá a rychle běhá po těle. </a:t>
            </a:r>
          </a:p>
          <a:p>
            <a:pPr algn="l"/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Lora"/>
              </a:rPr>
              <a:t>H</a:t>
            </a:r>
            <a:r>
              <a:rPr lang="cs-CZ" b="0" i="0" dirty="0">
                <a:solidFill>
                  <a:schemeClr val="accent6">
                    <a:lumMod val="75000"/>
                  </a:schemeClr>
                </a:solidFill>
                <a:effectLst/>
                <a:latin typeface="Lora"/>
              </a:rPr>
              <a:t>len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 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phlegma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) se vleče, je líný a na nic nereaguje. </a:t>
            </a:r>
          </a:p>
          <a:p>
            <a:pPr algn="l"/>
            <a:r>
              <a:rPr lang="cs-CZ" b="0" i="0" dirty="0">
                <a:solidFill>
                  <a:srgbClr val="FFFF00"/>
                </a:solidFill>
                <a:effectLst/>
                <a:latin typeface="Lora"/>
              </a:rPr>
              <a:t>Žluč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 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cholé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) je prudká, vzteklá – ne nadarmo se říká o někom, že je žlučovitý. </a:t>
            </a:r>
          </a:p>
          <a:p>
            <a:pPr algn="l"/>
            <a:r>
              <a:rPr lang="cs-CZ" b="1" dirty="0">
                <a:latin typeface="Lora"/>
              </a:rPr>
              <a:t>Č</a:t>
            </a:r>
            <a:r>
              <a:rPr lang="cs-CZ" b="1" i="0" dirty="0">
                <a:effectLst/>
                <a:latin typeface="Lora"/>
              </a:rPr>
              <a:t>erná žluč 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mélán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cholé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) a černá je barvou smutku, zmaru, tesknoty a chladu.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40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3C0AC-D16B-4FAC-852C-03E9A5DF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Temperament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83727-B1E2-428E-8DB4-20160E83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Každý se narodí s nějakým temperamentem a ten se MOC nemění. Nemusí být úplně jednoznačný, ale něco převládá.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Temperament ovlivní TŘEBA: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- jak rychle jednám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- jak hlasitě mluvím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- jak moc/málo všechno „prožívám“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- jak se chovám mezi kamarády,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- jestli jsem raději sám nebo s ostatními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- jestli se rychle dopálím, nebo se nenechám jen tak vykolejit</a:t>
            </a:r>
            <a:endParaRPr lang="cs-CZ" b="0" i="0" dirty="0">
              <a:solidFill>
                <a:srgbClr val="000000"/>
              </a:solidFill>
              <a:effectLst/>
              <a:latin typeface="Lora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- jak moc se směju nebo  pláču</a:t>
            </a:r>
          </a:p>
          <a:p>
            <a:endParaRPr lang="cs-CZ" b="0" i="0" dirty="0">
              <a:solidFill>
                <a:srgbClr val="000000"/>
              </a:solidFill>
              <a:effectLst/>
              <a:latin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419903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058E97B8-3278-4D63-89EC-C4580EF76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33412"/>
            <a:ext cx="1910252" cy="274628"/>
          </a:xfrm>
          <a:custGeom>
            <a:avLst/>
            <a:gdLst>
              <a:gd name="connsiteX0" fmla="*/ 1489414 w 1990951"/>
              <a:gd name="connsiteY0" fmla="*/ 286231 h 286230"/>
              <a:gd name="connsiteX1" fmla="*/ 1243712 w 1990951"/>
              <a:gd name="connsiteY1" fmla="*/ 40528 h 286230"/>
              <a:gd name="connsiteX2" fmla="*/ 995476 w 1990951"/>
              <a:gd name="connsiteY2" fmla="*/ 286231 h 286230"/>
              <a:gd name="connsiteX3" fmla="*/ 749773 w 1990951"/>
              <a:gd name="connsiteY3" fmla="*/ 40528 h 286230"/>
              <a:gd name="connsiteX4" fmla="*/ 504071 w 1990951"/>
              <a:gd name="connsiteY4" fmla="*/ 286231 h 286230"/>
              <a:gd name="connsiteX5" fmla="*/ 255835 w 1990951"/>
              <a:gd name="connsiteY5" fmla="*/ 40528 h 286230"/>
              <a:gd name="connsiteX6" fmla="*/ 20264 w 1990951"/>
              <a:gd name="connsiteY6" fmla="*/ 276099 h 286230"/>
              <a:gd name="connsiteX7" fmla="*/ 0 w 1990951"/>
              <a:gd name="connsiteY7" fmla="*/ 255835 h 286230"/>
              <a:gd name="connsiteX8" fmla="*/ 255835 w 1990951"/>
              <a:gd name="connsiteY8" fmla="*/ 0 h 286230"/>
              <a:gd name="connsiteX9" fmla="*/ 504071 w 1990951"/>
              <a:gd name="connsiteY9" fmla="*/ 245703 h 286230"/>
              <a:gd name="connsiteX10" fmla="*/ 749773 w 1990951"/>
              <a:gd name="connsiteY10" fmla="*/ 0 h 286230"/>
              <a:gd name="connsiteX11" fmla="*/ 995476 w 1990951"/>
              <a:gd name="connsiteY11" fmla="*/ 245703 h 286230"/>
              <a:gd name="connsiteX12" fmla="*/ 1243712 w 1990951"/>
              <a:gd name="connsiteY12" fmla="*/ 0 h 286230"/>
              <a:gd name="connsiteX13" fmla="*/ 1489414 w 1990951"/>
              <a:gd name="connsiteY13" fmla="*/ 245703 h 286230"/>
              <a:gd name="connsiteX14" fmla="*/ 1735117 w 1990951"/>
              <a:gd name="connsiteY14" fmla="*/ 0 h 286230"/>
              <a:gd name="connsiteX15" fmla="*/ 1990952 w 1990951"/>
              <a:gd name="connsiteY15" fmla="*/ 255835 h 286230"/>
              <a:gd name="connsiteX16" fmla="*/ 1973221 w 1990951"/>
              <a:gd name="connsiteY16" fmla="*/ 276099 h 286230"/>
              <a:gd name="connsiteX17" fmla="*/ 1735117 w 1990951"/>
              <a:gd name="connsiteY17" fmla="*/ 40528 h 28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90951" h="286230">
                <a:moveTo>
                  <a:pt x="1489414" y="286231"/>
                </a:moveTo>
                <a:lnTo>
                  <a:pt x="1243712" y="40528"/>
                </a:lnTo>
                <a:lnTo>
                  <a:pt x="995476" y="286231"/>
                </a:lnTo>
                <a:lnTo>
                  <a:pt x="749773" y="40528"/>
                </a:lnTo>
                <a:lnTo>
                  <a:pt x="504071" y="286231"/>
                </a:lnTo>
                <a:lnTo>
                  <a:pt x="255835" y="40528"/>
                </a:lnTo>
                <a:lnTo>
                  <a:pt x="20264" y="276099"/>
                </a:lnTo>
                <a:lnTo>
                  <a:pt x="0" y="255835"/>
                </a:lnTo>
                <a:lnTo>
                  <a:pt x="255835" y="0"/>
                </a:lnTo>
                <a:lnTo>
                  <a:pt x="504071" y="245703"/>
                </a:lnTo>
                <a:lnTo>
                  <a:pt x="749773" y="0"/>
                </a:lnTo>
                <a:lnTo>
                  <a:pt x="995476" y="245703"/>
                </a:lnTo>
                <a:lnTo>
                  <a:pt x="1243712" y="0"/>
                </a:lnTo>
                <a:lnTo>
                  <a:pt x="1489414" y="245703"/>
                </a:lnTo>
                <a:lnTo>
                  <a:pt x="1735117" y="0"/>
                </a:lnTo>
                <a:lnTo>
                  <a:pt x="1990952" y="255835"/>
                </a:lnTo>
                <a:lnTo>
                  <a:pt x="1973221" y="276099"/>
                </a:lnTo>
                <a:lnTo>
                  <a:pt x="1735117" y="40528"/>
                </a:lnTo>
                <a:close/>
              </a:path>
            </a:pathLst>
          </a:custGeom>
          <a:solidFill>
            <a:schemeClr val="tx1"/>
          </a:solidFill>
          <a:ln w="253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B0168936-CE5E-45A4-9FAA-820681A7B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68444"/>
            <a:ext cx="1910252" cy="274628"/>
          </a:xfrm>
          <a:custGeom>
            <a:avLst/>
            <a:gdLst>
              <a:gd name="connsiteX0" fmla="*/ 1489414 w 1990951"/>
              <a:gd name="connsiteY0" fmla="*/ 286231 h 286230"/>
              <a:gd name="connsiteX1" fmla="*/ 1243712 w 1990951"/>
              <a:gd name="connsiteY1" fmla="*/ 40528 h 286230"/>
              <a:gd name="connsiteX2" fmla="*/ 995476 w 1990951"/>
              <a:gd name="connsiteY2" fmla="*/ 286231 h 286230"/>
              <a:gd name="connsiteX3" fmla="*/ 749773 w 1990951"/>
              <a:gd name="connsiteY3" fmla="*/ 40528 h 286230"/>
              <a:gd name="connsiteX4" fmla="*/ 504071 w 1990951"/>
              <a:gd name="connsiteY4" fmla="*/ 286231 h 286230"/>
              <a:gd name="connsiteX5" fmla="*/ 255835 w 1990951"/>
              <a:gd name="connsiteY5" fmla="*/ 40528 h 286230"/>
              <a:gd name="connsiteX6" fmla="*/ 20264 w 1990951"/>
              <a:gd name="connsiteY6" fmla="*/ 276099 h 286230"/>
              <a:gd name="connsiteX7" fmla="*/ 0 w 1990951"/>
              <a:gd name="connsiteY7" fmla="*/ 258368 h 286230"/>
              <a:gd name="connsiteX8" fmla="*/ 255835 w 1990951"/>
              <a:gd name="connsiteY8" fmla="*/ 0 h 286230"/>
              <a:gd name="connsiteX9" fmla="*/ 504071 w 1990951"/>
              <a:gd name="connsiteY9" fmla="*/ 248236 h 286230"/>
              <a:gd name="connsiteX10" fmla="*/ 749773 w 1990951"/>
              <a:gd name="connsiteY10" fmla="*/ 0 h 286230"/>
              <a:gd name="connsiteX11" fmla="*/ 995476 w 1990951"/>
              <a:gd name="connsiteY11" fmla="*/ 248236 h 286230"/>
              <a:gd name="connsiteX12" fmla="*/ 1243712 w 1990951"/>
              <a:gd name="connsiteY12" fmla="*/ 0 h 286230"/>
              <a:gd name="connsiteX13" fmla="*/ 1489414 w 1990951"/>
              <a:gd name="connsiteY13" fmla="*/ 248236 h 286230"/>
              <a:gd name="connsiteX14" fmla="*/ 1735117 w 1990951"/>
              <a:gd name="connsiteY14" fmla="*/ 0 h 286230"/>
              <a:gd name="connsiteX15" fmla="*/ 1990952 w 1990951"/>
              <a:gd name="connsiteY15" fmla="*/ 258368 h 286230"/>
              <a:gd name="connsiteX16" fmla="*/ 1973221 w 1990951"/>
              <a:gd name="connsiteY16" fmla="*/ 276099 h 286230"/>
              <a:gd name="connsiteX17" fmla="*/ 1735117 w 1990951"/>
              <a:gd name="connsiteY17" fmla="*/ 40528 h 28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90951" h="286230">
                <a:moveTo>
                  <a:pt x="1489414" y="286231"/>
                </a:moveTo>
                <a:lnTo>
                  <a:pt x="1243712" y="40528"/>
                </a:lnTo>
                <a:lnTo>
                  <a:pt x="995476" y="286231"/>
                </a:lnTo>
                <a:lnTo>
                  <a:pt x="749773" y="40528"/>
                </a:lnTo>
                <a:lnTo>
                  <a:pt x="504071" y="286231"/>
                </a:lnTo>
                <a:lnTo>
                  <a:pt x="255835" y="40528"/>
                </a:lnTo>
                <a:lnTo>
                  <a:pt x="20264" y="276099"/>
                </a:lnTo>
                <a:lnTo>
                  <a:pt x="0" y="258368"/>
                </a:lnTo>
                <a:lnTo>
                  <a:pt x="255835" y="0"/>
                </a:lnTo>
                <a:lnTo>
                  <a:pt x="504071" y="248236"/>
                </a:lnTo>
                <a:lnTo>
                  <a:pt x="749773" y="0"/>
                </a:lnTo>
                <a:lnTo>
                  <a:pt x="995476" y="248236"/>
                </a:lnTo>
                <a:lnTo>
                  <a:pt x="1243712" y="0"/>
                </a:lnTo>
                <a:lnTo>
                  <a:pt x="1489414" y="248236"/>
                </a:lnTo>
                <a:lnTo>
                  <a:pt x="1735117" y="0"/>
                </a:lnTo>
                <a:lnTo>
                  <a:pt x="1990952" y="258368"/>
                </a:lnTo>
                <a:lnTo>
                  <a:pt x="1973221" y="276099"/>
                </a:lnTo>
                <a:lnTo>
                  <a:pt x="1735117" y="40528"/>
                </a:lnTo>
                <a:close/>
              </a:path>
            </a:pathLst>
          </a:custGeom>
          <a:solidFill>
            <a:schemeClr val="tx1"/>
          </a:solidFill>
          <a:ln w="253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EB414A95-9CF6-4787-B6F4-736E75DFBB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3" y="4864099"/>
            <a:ext cx="2085971" cy="1993901"/>
            <a:chOff x="3121343" y="4864099"/>
            <a:chExt cx="2085971" cy="1993901"/>
          </a:xfrm>
          <a:solidFill>
            <a:schemeClr val="tx1"/>
          </a:solidFill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E55EDEC-1A3E-44D4-9F1C-5FAEB4823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AF352701-4D72-4D42-BED8-F30782F566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FCE7DD15-248D-407F-9BBA-87DCEF3C90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F249086-A196-41DD-BC96-CA27D2C9E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BF07749-D7D0-470F-9C12-E8D19EB1D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A05B1B7D-CE78-4677-BE51-133F4425E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76CEA59F-3271-46D6-9CBC-F7C8DED96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68256DC-CD27-4A4B-8A1B-E315CADF2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B4D0082-FA6D-4E6D-BACC-89F325389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70" name="Freeform: Shape 152">
              <a:extLst>
                <a:ext uri="{FF2B5EF4-FFF2-40B4-BE49-F238E27FC236}">
                  <a16:creationId xmlns:a16="http://schemas.microsoft.com/office/drawing/2014/main" id="{D10D35FD-C3A9-4C0A-BC06-140E6D6F68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4A8F3F5-01DB-4D7F-865A-A033D7653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269D5FA-3DC7-4503-A9AC-DB43F5AA2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EB6DAF0-32D8-49F4-AE4A-0278A314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2050" name="Picture 2">
            <a:extLst>
              <a:ext uri="{FF2B5EF4-FFF2-40B4-BE49-F238E27FC236}">
                <a16:creationId xmlns:a16="http://schemas.microsoft.com/office/drawing/2014/main" id="{5CD39767-1910-492D-9BAB-2C1F87CC53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6" r="9622" b="2"/>
          <a:stretch/>
        </p:blipFill>
        <p:spPr bwMode="auto">
          <a:xfrm>
            <a:off x="534572" y="196114"/>
            <a:ext cx="6448352" cy="601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5F8E05D6-AD66-4D17-B101-FA3F70E55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2924" y="424070"/>
            <a:ext cx="4944033" cy="6345697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0000"/>
                </a:solidFill>
                <a:latin typeface="Lora"/>
              </a:rPr>
              <a:t>Dnes nevěříme na tělní tekutiny… ALE v terminologii navázal </a:t>
            </a:r>
            <a:r>
              <a:rPr lang="cs-CZ" dirty="0" err="1">
                <a:solidFill>
                  <a:srgbClr val="000000"/>
                </a:solidFill>
                <a:latin typeface="Lora"/>
              </a:rPr>
              <a:t>Eysenck</a:t>
            </a:r>
            <a:endParaRPr lang="cs-CZ" dirty="0">
              <a:solidFill>
                <a:srgbClr val="000000"/>
              </a:solidFill>
              <a:latin typeface="Lora"/>
            </a:endParaRP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Používáme TEMPERAMENTOVÝ KŘÍŽ, kde jsou dvě dimenze: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1. Extroverze x introverze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2. Stabilita x labilita</a:t>
            </a:r>
          </a:p>
          <a:p>
            <a:endParaRPr lang="cs-CZ" dirty="0">
              <a:solidFill>
                <a:srgbClr val="000000"/>
              </a:solidFill>
              <a:latin typeface="Lora"/>
            </a:endParaRP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A čtyři TEMEPERAMENTOVÉ typy: 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1 </a:t>
            </a:r>
            <a:r>
              <a:rPr lang="cs-CZ" dirty="0">
                <a:solidFill>
                  <a:srgbClr val="FF0000"/>
                </a:solidFill>
                <a:latin typeface="Lora"/>
              </a:rPr>
              <a:t>Sangvinik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2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Lora"/>
              </a:rPr>
              <a:t>Flegmatik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3 </a:t>
            </a:r>
            <a:r>
              <a:rPr lang="cs-CZ" dirty="0">
                <a:solidFill>
                  <a:srgbClr val="FFFF00"/>
                </a:solidFill>
                <a:latin typeface="Lora"/>
              </a:rPr>
              <a:t>Cholerik</a:t>
            </a:r>
          </a:p>
          <a:p>
            <a:r>
              <a:rPr lang="cs-CZ" dirty="0">
                <a:solidFill>
                  <a:srgbClr val="000000"/>
                </a:solidFill>
                <a:latin typeface="Lora"/>
              </a:rPr>
              <a:t>4 Melancholik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49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27476-6D4D-4823-9048-3DAF3BCA1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Test temperamentu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4BE4CF-D5CB-4161-9DD5-FD83BFD0AF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Podle toho, co pro mne platí za výroky, určím svůj typ temperamentu</a:t>
            </a:r>
          </a:p>
        </p:txBody>
      </p:sp>
    </p:spTree>
    <p:extLst>
      <p:ext uri="{BB962C8B-B14F-4D97-AF65-F5344CB8AC3E}">
        <p14:creationId xmlns:p14="http://schemas.microsoft.com/office/powerpoint/2010/main" val="100956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94798-EF73-472B-9FC9-DEBCD508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Extraverze – spočítejte, kolik máte bodů (Ano=1 bod, NE=0)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F2BD5-E05C-47C8-96B2-6C8A6D82E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Když se něco potřebuji dozvědět, ptám se lidí, které znám i které neznám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 získání nových informací mám nejraději společnost, kde se živě diskutuje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Mám hodně přátel a známých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Snadno navazuji nová přátelství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Baví mě být ve společnosti, kde si lidé ze sebe dělají legraci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V cizím městě se klidně a třeba i několikrát zeptám na cestu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Párty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, mejdany a podobné akce mě přitahují a baví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Do živé a třeba hlučné společnosti docela dobře zapadnu a dobře se tam bavím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Mohu‑li si vybrat mezi večerem na diskotéce (tancovačce, mejdanu) a poslechem hudby doma, volím jednoznačně diskotéku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Dávám přednost živému, třeba hlučnějšímu prostředí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Povolání, v němž je hodně vzruchů, mě přitahuje daleko více než povolání klidné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04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389CF-69E8-484B-B9C5-EE3AC9918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Introverze – spočítejte, kolik máte bodů (Ano=1 bod, NE=0)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3B1319-975B-426D-BA4C-5E176C2E5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Když se něco potřebuji dozvědět, raději si to najdu v knihách nebo na internetu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 získání nových informací mám rád klidné prostředí a spolehlivé zdroje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Mám jen několik spolehlivých přátel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Navázat přátelství je obtížný a dlouhý proces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Společnost, kde si lidé ze sebe tropí šašky, mě nepřitahuje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V cizím městě se orientuji podle mapy, lidí se neptám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000000"/>
                </a:solidFill>
                <a:effectLst/>
                <a:latin typeface="Lora"/>
              </a:rPr>
              <a:t>Párty</a:t>
            </a: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, mejdany a podobné akce mě nebaví a nechápu, co na tom lidé mají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Do živé společnosti nezapadnu, zejména když je hlučná, necítím se tam dobře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Mohu‑li si vybrat mezi večerem na diskotéce (tancovačce, mejdanu) a poslechem hudby doma, volím jednoznačně pobyt doma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Dávám přednost klidnému prostředí, kde pokud možno není moc lidí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Lora"/>
              </a:rPr>
              <a:t>Klidné povolání se mi líbí daleko víc než povolání plné vzruchů a tím také zmatku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282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0D148-865A-4635-BC3C-12A8D9984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Porovnejte: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CEC0C-0722-4D90-835C-15D53E062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sz="3200" dirty="0"/>
              <a:t>Čeho je víc?</a:t>
            </a:r>
          </a:p>
          <a:p>
            <a:pPr algn="ctr"/>
            <a:r>
              <a:rPr lang="cs-CZ" sz="3200" dirty="0"/>
              <a:t>Jste Extrovert nebo Introvert?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628109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898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Lora</vt:lpstr>
      <vt:lpstr>Source Sans Pro</vt:lpstr>
      <vt:lpstr>FunkyShapesVTI</vt:lpstr>
      <vt:lpstr>Test temperamentu</vt:lpstr>
      <vt:lpstr>Co je temperament?</vt:lpstr>
      <vt:lpstr>Čtyři temperamenty</vt:lpstr>
      <vt:lpstr>Temperament</vt:lpstr>
      <vt:lpstr>Prezentace aplikace PowerPoint</vt:lpstr>
      <vt:lpstr>Test temperamentu</vt:lpstr>
      <vt:lpstr>Extraverze – spočítejte, kolik máte bodů (Ano=1 bod, NE=0)</vt:lpstr>
      <vt:lpstr>Introverze – spočítejte, kolik máte bodů (Ano=1 bod, NE=0)</vt:lpstr>
      <vt:lpstr>Porovnejte:</vt:lpstr>
      <vt:lpstr>Znaky LABILITY – spočítejte, kolik máte bodů (Ano=1 bod, NE=0)</vt:lpstr>
      <vt:lpstr>Znaky STABILITY – spočítejte, kolik máte bodů (Ano=1 bod, NE=0)</vt:lpstr>
      <vt:lpstr>Porovnejte:</vt:lpstr>
      <vt:lpstr>Otázky: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temperamentu</dc:title>
  <dc:creator>mirek filip</dc:creator>
  <cp:lastModifiedBy>mirek filip</cp:lastModifiedBy>
  <cp:revision>5</cp:revision>
  <dcterms:created xsi:type="dcterms:W3CDTF">2020-09-16T19:10:34Z</dcterms:created>
  <dcterms:modified xsi:type="dcterms:W3CDTF">2021-03-27T07:27:38Z</dcterms:modified>
</cp:coreProperties>
</file>