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57" r:id="rId4"/>
    <p:sldId id="258" r:id="rId5"/>
    <p:sldId id="259" r:id="rId6"/>
    <p:sldId id="267" r:id="rId7"/>
    <p:sldId id="260" r:id="rId8"/>
    <p:sldId id="261" r:id="rId9"/>
    <p:sldId id="263" r:id="rId10"/>
    <p:sldId id="262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all" spc="150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F81C-1FCB-4DBA-8044-F1A0FCFD45A6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6BF779-0B8C-4CC2-9268-9506AD0C5331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38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7196FB0C-3A9D-4892-90C9-21F3459AAD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938C96-CF0F-4B69-A695-913F11BFC6F0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A7E6BB-6B60-4BF5-9D3E-A3FE782EF5B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F693EDA-57B3-4AEB-863B-B198C2A5A8E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A04A96-045F-4B6E-AEEE-11A2FA01B4F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FB357DC-5AD3-44F4-879B-5AD6B18AC36F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92B3-2D87-4CDF-B84B-C46E5F5D31F7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0E5D27-C447-432F-982D-B60FDD6F34A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26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BCF412A8-E798-47AD-ABD9-98D76A55D30B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70160C5-475D-401A-AEE2-2C04E99A1518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7CC7CE9-9C7F-49C2-8609-47BF523390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26FD5F1-978C-45AF-9086-D5DBE1F01681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873AB1C-723A-4FB4-9B23-65BAF507483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1DE5510-5094-4FA4-96E5-AD4841D1C38A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69E57-47B1-47B0-B526-3153E4B1E729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E2F5FD-5D31-4C1D-82F8-93624C7B0A3C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28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773D-8987-489A-A650-3D6F7D5C7C38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4332FF-8349-42A5-B5C8-5EE3825CE25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71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A8C5E768-0E62-4DE7-A0AF-93121DA843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02845F-9E8A-41E1-B051-1AAA46C997A2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45C410-5FD0-4339-A3BC-A865DE4190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B0B703-8BA8-483C-A433-C44C809687DE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CCFA03D-B879-419B-88B9-F4F3645C8AF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6B0260A-6B2D-4F54-8614-60BC3103E166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50C1-1D78-4D80-810D-E9E86F6E88AB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64F5FEB-DE92-47DA-8C46-DC088E8960A4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6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E6190A1E-5381-43C4-B058-7758339984D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7E35469-0BEA-4E5E-955F-1AA300A62DE5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8F650BE-565E-4A52-8143-7A87700FC5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86A3F89-AA2A-44E5-915E-C47A069EB68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C57F514-AB27-4489-8D3C-01DD1025DDAD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141169F-1C39-4D04-AF32-D0D14D004B05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CBD8-1588-4B6B-B74D-87480DDE94C0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793E083-ADC4-4391-83DD-781529A6611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14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1B934BF-E239-47E1-93E9-EA3182162D21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BBF177-5044-426A-93ED-64BDC84BF184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4270648-77F5-4D28-B691-DA57AA28FD73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86B770-2F70-4B7B-9525-286BBD63AD7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7DDC14D-7AE3-41CD-ADFC-A3601D4F9DF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181834-8401-4B66-85EE-1CBF57807DA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4440-721C-4D75-BD4F-4CFB3D51CDCA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B0F5A7-6E8A-4BCD-8F1F-233ECD21B26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75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aphic 185">
            <a:extLst>
              <a:ext uri="{FF2B5EF4-FFF2-40B4-BE49-F238E27FC236}">
                <a16:creationId xmlns:a16="http://schemas.microsoft.com/office/drawing/2014/main" id="{DFD4D3BE-80D4-4E69-9C76-F0D8517DF690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0B6E97F-00E1-4372-8978-8BCBDC9026E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C7651B7-7A30-4AFA-A4D7-0B0C5D2DDA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2FC5CA-556B-4409-B084-34753A1F04E6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E63FB41-EE1F-4889-9096-3A38936330D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D19F3B-7B3E-4861-8FDA-D0116C96C16E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1A64-483B-4532-94FB-D8F90CB6DEE0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6EB399-18D2-46D5-8757-35FCFF8EA80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185">
            <a:extLst>
              <a:ext uri="{FF2B5EF4-FFF2-40B4-BE49-F238E27FC236}">
                <a16:creationId xmlns:a16="http://schemas.microsoft.com/office/drawing/2014/main" id="{773CCE17-EE0F-40E0-B7AE-CF7677B64709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0AC6C4E-6EA5-454A-AB84-8B94D8B585EC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4329338-925B-4677-BA6E-4357D37DB54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34C0A08-043F-4818-BA1D-BCC9F811A87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CB185DD-ED0D-4633-8098-95C4A6F177C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D50526-B611-40B6-BB45-AE82F0EF5992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FB39-20FB-4E2E-B861-45B709B9C3C5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CCC791-94D7-4BB8-9EDF-423CEA1F6215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74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FC9E188F-54C8-4547-9F8C-525712AD7DB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9C4538-3939-47A9-A590-09FF21960653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541CA75-5D05-4996-A26D-CE0C909CD5F7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6305856-26BC-4BCC-BEF3-5E9CED94177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C69651C-AC37-4CD2-8367-19297D7E2389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E9031B-BA8D-4D9D-9BB3-A16F7A80F85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AC19-8BD6-476C-9770-8884373BCF00}" type="datetime1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B051DE-636E-4B3C-9886-2055CE23E49A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99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C8B77273-9FF7-4B93-8385-AD09A5F86AE5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17A673-3729-4EAD-9E8C-52BEBF74B857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E8DB752-94CD-4A94-BDE3-DD285EB89F3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2F8DDFC-E5CA-4F36-B2BE-BCE49D4F6C9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BB589AE-2F9C-4C83-8DC7-1205CB03752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AC9A2DE-3C9E-4CD0-8C7A-CC5F9F9942E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8C53-8AD1-4F09-9486-FB3406B99CFA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202F3A-9FDE-4E11-B865-FBAEC415F88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017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BA543EDD-D0D2-447F-B24F-3717AF4B109D}" type="datetime1">
              <a:rPr lang="en-US" smtClean="0"/>
              <a:pPr/>
              <a:t>3/27/2021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457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42BC7E5-76DB-4826-8C07-4A49B6353F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479558"/>
            <a:ext cx="1861854" cy="717514"/>
            <a:chOff x="0" y="1479558"/>
            <a:chExt cx="1861854" cy="717514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16C8D8F-10E9-4498-ABDB-0F923F8B6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47955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E5A83E3-8A11-4492-BB6E-F5F2240316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9192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98F8FF6-43B4-494A-AF8F-123A4983E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18992" y="-10634"/>
            <a:ext cx="6655405" cy="6335470"/>
          </a:xfrm>
          <a:custGeom>
            <a:avLst/>
            <a:gdLst>
              <a:gd name="connsiteX0" fmla="*/ 1825048 w 6355652"/>
              <a:gd name="connsiteY0" fmla="*/ 0 h 6050127"/>
              <a:gd name="connsiteX1" fmla="*/ 4530604 w 6355652"/>
              <a:gd name="connsiteY1" fmla="*/ 0 h 6050127"/>
              <a:gd name="connsiteX2" fmla="*/ 4692567 w 6355652"/>
              <a:gd name="connsiteY2" fmla="*/ 78022 h 6050127"/>
              <a:gd name="connsiteX3" fmla="*/ 6355652 w 6355652"/>
              <a:gd name="connsiteY3" fmla="*/ 2872301 h 6050127"/>
              <a:gd name="connsiteX4" fmla="*/ 3177826 w 6355652"/>
              <a:gd name="connsiteY4" fmla="*/ 6050127 h 6050127"/>
              <a:gd name="connsiteX5" fmla="*/ 0 w 6355652"/>
              <a:gd name="connsiteY5" fmla="*/ 2872301 h 6050127"/>
              <a:gd name="connsiteX6" fmla="*/ 1663086 w 6355652"/>
              <a:gd name="connsiteY6" fmla="*/ 78022 h 605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6050127">
                <a:moveTo>
                  <a:pt x="1825048" y="0"/>
                </a:moveTo>
                <a:lnTo>
                  <a:pt x="4530604" y="0"/>
                </a:lnTo>
                <a:lnTo>
                  <a:pt x="4692567" y="78022"/>
                </a:lnTo>
                <a:cubicBezTo>
                  <a:pt x="5683175" y="616152"/>
                  <a:pt x="6355652" y="1665694"/>
                  <a:pt x="6355652" y="2872301"/>
                </a:cubicBezTo>
                <a:cubicBezTo>
                  <a:pt x="6355652" y="4627366"/>
                  <a:pt x="4932891" y="6050127"/>
                  <a:pt x="3177826" y="6050127"/>
                </a:cubicBezTo>
                <a:cubicBezTo>
                  <a:pt x="1422761" y="6050127"/>
                  <a:pt x="0" y="4627366"/>
                  <a:pt x="0" y="2872301"/>
                </a:cubicBezTo>
                <a:cubicBezTo>
                  <a:pt x="0" y="1665694"/>
                  <a:pt x="672477" y="616152"/>
                  <a:pt x="1663086" y="78022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B06059C-C357-4011-82B9-9C01063013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5194" y="-1"/>
            <a:ext cx="6705251" cy="6318526"/>
          </a:xfrm>
          <a:custGeom>
            <a:avLst/>
            <a:gdLst>
              <a:gd name="connsiteX0" fmla="*/ 1825048 w 6355652"/>
              <a:gd name="connsiteY0" fmla="*/ 0 h 6050127"/>
              <a:gd name="connsiteX1" fmla="*/ 4530604 w 6355652"/>
              <a:gd name="connsiteY1" fmla="*/ 0 h 6050127"/>
              <a:gd name="connsiteX2" fmla="*/ 4692567 w 6355652"/>
              <a:gd name="connsiteY2" fmla="*/ 78022 h 6050127"/>
              <a:gd name="connsiteX3" fmla="*/ 6355652 w 6355652"/>
              <a:gd name="connsiteY3" fmla="*/ 2872301 h 6050127"/>
              <a:gd name="connsiteX4" fmla="*/ 3177826 w 6355652"/>
              <a:gd name="connsiteY4" fmla="*/ 6050127 h 6050127"/>
              <a:gd name="connsiteX5" fmla="*/ 0 w 6355652"/>
              <a:gd name="connsiteY5" fmla="*/ 2872301 h 6050127"/>
              <a:gd name="connsiteX6" fmla="*/ 1663086 w 6355652"/>
              <a:gd name="connsiteY6" fmla="*/ 78022 h 605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6050127">
                <a:moveTo>
                  <a:pt x="1825048" y="0"/>
                </a:moveTo>
                <a:lnTo>
                  <a:pt x="4530604" y="0"/>
                </a:lnTo>
                <a:lnTo>
                  <a:pt x="4692567" y="78022"/>
                </a:lnTo>
                <a:cubicBezTo>
                  <a:pt x="5683175" y="616152"/>
                  <a:pt x="6355652" y="1665694"/>
                  <a:pt x="6355652" y="2872301"/>
                </a:cubicBezTo>
                <a:cubicBezTo>
                  <a:pt x="6355652" y="4627366"/>
                  <a:pt x="4932891" y="6050127"/>
                  <a:pt x="3177826" y="6050127"/>
                </a:cubicBezTo>
                <a:cubicBezTo>
                  <a:pt x="1422761" y="6050127"/>
                  <a:pt x="0" y="4627366"/>
                  <a:pt x="0" y="2872301"/>
                </a:cubicBezTo>
                <a:cubicBezTo>
                  <a:pt x="0" y="1665694"/>
                  <a:pt x="672477" y="616152"/>
                  <a:pt x="1663086" y="78022"/>
                </a:cubicBezTo>
                <a:close/>
              </a:path>
            </a:pathLst>
          </a:cu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Freeform: Shape 17">
            <a:extLst>
              <a:ext uri="{FF2B5EF4-FFF2-40B4-BE49-F238E27FC236}">
                <a16:creationId xmlns:a16="http://schemas.microsoft.com/office/drawing/2014/main" id="{5AFEC601-A132-47EE-B0C2-B38ACD9FC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6886" y="-1"/>
            <a:ext cx="6705251" cy="6215019"/>
          </a:xfrm>
          <a:custGeom>
            <a:avLst/>
            <a:gdLst>
              <a:gd name="connsiteX0" fmla="*/ 1529549 w 6355652"/>
              <a:gd name="connsiteY0" fmla="*/ 0 h 5890980"/>
              <a:gd name="connsiteX1" fmla="*/ 4826104 w 6355652"/>
              <a:gd name="connsiteY1" fmla="*/ 0 h 5890980"/>
              <a:gd name="connsiteX2" fmla="*/ 4954579 w 6355652"/>
              <a:gd name="connsiteY2" fmla="*/ 78051 h 5890980"/>
              <a:gd name="connsiteX3" fmla="*/ 6355652 w 6355652"/>
              <a:gd name="connsiteY3" fmla="*/ 2713154 h 5890980"/>
              <a:gd name="connsiteX4" fmla="*/ 3177826 w 6355652"/>
              <a:gd name="connsiteY4" fmla="*/ 5890980 h 5890980"/>
              <a:gd name="connsiteX5" fmla="*/ 0 w 6355652"/>
              <a:gd name="connsiteY5" fmla="*/ 2713154 h 5890980"/>
              <a:gd name="connsiteX6" fmla="*/ 1401073 w 6355652"/>
              <a:gd name="connsiteY6" fmla="*/ 78051 h 5890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5890980">
                <a:moveTo>
                  <a:pt x="1529549" y="0"/>
                </a:moveTo>
                <a:lnTo>
                  <a:pt x="4826104" y="0"/>
                </a:lnTo>
                <a:lnTo>
                  <a:pt x="4954579" y="78051"/>
                </a:lnTo>
                <a:cubicBezTo>
                  <a:pt x="5799886" y="649129"/>
                  <a:pt x="6355652" y="1616239"/>
                  <a:pt x="6355652" y="2713154"/>
                </a:cubicBezTo>
                <a:cubicBezTo>
                  <a:pt x="6355652" y="4468219"/>
                  <a:pt x="4932891" y="5890980"/>
                  <a:pt x="3177826" y="5890980"/>
                </a:cubicBezTo>
                <a:cubicBezTo>
                  <a:pt x="1422761" y="5890980"/>
                  <a:pt x="0" y="4468219"/>
                  <a:pt x="0" y="2713154"/>
                </a:cubicBezTo>
                <a:cubicBezTo>
                  <a:pt x="0" y="1616239"/>
                  <a:pt x="555766" y="649129"/>
                  <a:pt x="1401073" y="78051"/>
                </a:cubicBezTo>
                <a:close/>
              </a:path>
            </a:pathLst>
          </a:cu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7AA6AF0-E03C-4B48-823A-B6E92BE819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2409" y="895483"/>
            <a:ext cx="5786232" cy="3011190"/>
          </a:xfrm>
        </p:spPr>
        <p:txBody>
          <a:bodyPr>
            <a:normAutofit/>
          </a:bodyPr>
          <a:lstStyle/>
          <a:p>
            <a:r>
              <a:rPr lang="cs-CZ" sz="3300"/>
              <a:t>Test temperamentu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D97CBBF-3F86-4EAB-AA18-CD372AF82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42409" y="3862332"/>
            <a:ext cx="5786232" cy="1334906"/>
          </a:xfrm>
        </p:spPr>
        <p:txBody>
          <a:bodyPr>
            <a:normAutofit/>
          </a:bodyPr>
          <a:lstStyle/>
          <a:p>
            <a:r>
              <a:rPr lang="cs-CZ" dirty="0"/>
              <a:t>Podle </a:t>
            </a:r>
            <a:r>
              <a:rPr lang="cs-CZ" dirty="0" err="1"/>
              <a:t>radkina</a:t>
            </a:r>
            <a:r>
              <a:rPr lang="cs-CZ" dirty="0"/>
              <a:t> Honzáka</a:t>
            </a:r>
          </a:p>
        </p:txBody>
      </p:sp>
      <p:sp>
        <p:nvSpPr>
          <p:cNvPr id="20" name="Graphic 212">
            <a:extLst>
              <a:ext uri="{FF2B5EF4-FFF2-40B4-BE49-F238E27FC236}">
                <a16:creationId xmlns:a16="http://schemas.microsoft.com/office/drawing/2014/main" id="{279CAF82-0ECF-42BE-8F37-F71941E5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4716" y="188494"/>
            <a:ext cx="1048371" cy="1048371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218E095B-4870-4AD5-9C41-C16D59523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4716" y="188494"/>
            <a:ext cx="1048371" cy="1048371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4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583101" y="3578317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1" name="Oval 30">
            <a:extLst>
              <a:ext uri="{FF2B5EF4-FFF2-40B4-BE49-F238E27FC236}">
                <a16:creationId xmlns:a16="http://schemas.microsoft.com/office/drawing/2014/main" id="{033BC44A-0661-43B4-9C14-FD5963C22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4525" y="4910353"/>
            <a:ext cx="468090" cy="468090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E8CB2F0-2F5A-4EBD-B214-E0309C31F5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4525" y="4910353"/>
            <a:ext cx="468090" cy="468090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FFD3887D-244B-4EC4-9208-E304984C5D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22467" y="4200769"/>
            <a:ext cx="2769534" cy="2657232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97224C31-855E-4593-8A58-5B2B0CC4F5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22467" y="4200768"/>
            <a:ext cx="2769534" cy="2657232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501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DB5201-9CB6-4C13-84F8-D5D4CE1FD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Znaky LABILITY – spočítejte, kolik máte bodů (Ano=1 bod, NE=0)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2198C7-0BA8-4DA0-A1D5-494927DFA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Dělám si starosti z hrozných věcí, které by se v budoucnosti mohly přihodit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Při sebemenším rozčilení se mi rozbuší srdce a cítím je až v krku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Dělá mi potíže jíst na veřejnosti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V životě se nepřihlásím na nějaké veřejné vystoupení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Dostávám se snadno do rozpaků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Při napětí nebo rozčílení se mi třesou ruce a chvěje se mi hlas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Když mám starosti, špatně usínám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Při jednání s cizími lidmi pociťuji nejistotu, mám obavu, že se ztrapním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Mám často studené a opocené dlaně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Trápí mě často úzkosti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Často se vracím k věcem, které se mi nepovedly a vyčítám si neúspěch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8479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BF2B23-A8CE-48CA-9DA6-F9C2A6E6A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Znaky STABILITY – spočítejte, kolik máte bodů (Ano=1 bod, NE=0)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EB3E6E-EDC9-450B-AAE3-F8E040E55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O budoucnost se nestarám, však ono to vždycky nějak dopadne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Ve stresových situacích mám klidný tep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Na veřejnosti se klidně najím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Veřejné vystoupení klidně absolvuji, nedělá mi to žádné problémy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Musí už to být něco, aby mě to přivedlo do rozpaků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Při napětí nebo rozčílení nepozoruji, že by se mi chvěl hlas nebo třásly ruce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Mám klidný spánek, i když mám starosti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Jednání s cizími lidmi mi nedělá žádné obtíže, jednám s nimi stejně jako se známými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Moje dlaně jsou i při napětí suché a teplé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Úzkost mě většinou netrápí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Co bylo, to bylo, starosti si s tím nedělám, protože už se to stejně napravit nedá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8482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187121-8276-4A60-8F90-CD5BFE550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Porovnejte: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93C462-3D6E-4EE6-A2F5-D26D0E793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dirty="0"/>
          </a:p>
          <a:p>
            <a:pPr algn="ctr"/>
            <a:endParaRPr lang="cs-CZ" dirty="0"/>
          </a:p>
          <a:p>
            <a:pPr algn="ctr">
              <a:lnSpc>
                <a:spcPct val="150000"/>
              </a:lnSpc>
            </a:pPr>
            <a:r>
              <a:rPr lang="cs-CZ" sz="3200" dirty="0"/>
              <a:t>Kterých bodů máte víc?</a:t>
            </a:r>
          </a:p>
          <a:p>
            <a:pPr algn="ctr">
              <a:lnSpc>
                <a:spcPct val="150000"/>
              </a:lnSpc>
            </a:pPr>
            <a:r>
              <a:rPr lang="cs-CZ" sz="3200" dirty="0"/>
              <a:t>Jste labilní nebo stabilní?</a:t>
            </a:r>
          </a:p>
        </p:txBody>
      </p:sp>
    </p:spTree>
    <p:extLst>
      <p:ext uri="{BB962C8B-B14F-4D97-AF65-F5344CB8AC3E}">
        <p14:creationId xmlns:p14="http://schemas.microsoft.com/office/powerpoint/2010/main" val="1456650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C5B7DB-2331-416F-BF3E-9CFC95999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5388E9-6735-4132-BE50-695B6AF46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lnSpc>
                <a:spcPct val="200000"/>
              </a:lnSpc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Který temperament je nejlepší?</a:t>
            </a:r>
          </a:p>
          <a:p>
            <a:pPr algn="ctr">
              <a:lnSpc>
                <a:spcPct val="200000"/>
              </a:lnSpc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Kterého temperamentu je mezi vámi nejvíc? Máte nějaké vysvětlení?</a:t>
            </a:r>
          </a:p>
          <a:p>
            <a:pPr algn="ctr">
              <a:lnSpc>
                <a:spcPct val="200000"/>
              </a:lnSpc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K čemu, k jakým účelům se hodí</a:t>
            </a:r>
          </a:p>
          <a:p>
            <a:pPr algn="ctr">
              <a:lnSpc>
                <a:spcPct val="200000"/>
              </a:lnSpc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Vám osobně</a:t>
            </a:r>
          </a:p>
          <a:p>
            <a:pPr algn="ctr">
              <a:lnSpc>
                <a:spcPct val="200000"/>
              </a:lnSpc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Vám, jako 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pedagogoví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>
                <a:solidFill>
                  <a:schemeClr val="accent1">
                    <a:lumMod val="75000"/>
                  </a:schemeClr>
                </a:solidFill>
              </a:rPr>
              <a:t>znát temperament?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200000"/>
              </a:lnSpc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Který se hodí na které povolání?</a:t>
            </a:r>
          </a:p>
        </p:txBody>
      </p:sp>
    </p:spTree>
    <p:extLst>
      <p:ext uri="{BB962C8B-B14F-4D97-AF65-F5344CB8AC3E}">
        <p14:creationId xmlns:p14="http://schemas.microsoft.com/office/powerpoint/2010/main" val="1744591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4CE4C6-114C-4941-84D6-EBD201433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temperament?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FA61C6-67E9-4AE9-86C0-54B28435B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dirty="0"/>
              <a:t>Jak se pozná temperament?</a:t>
            </a:r>
          </a:p>
          <a:p>
            <a:pPr algn="ctr"/>
            <a:r>
              <a:rPr lang="cs-CZ" dirty="0"/>
              <a:t>Dá se temperament přeučit?</a:t>
            </a:r>
          </a:p>
          <a:p>
            <a:pPr algn="ctr"/>
            <a:r>
              <a:rPr lang="cs-CZ" dirty="0"/>
              <a:t>Souvisí temperament s inteligencí?</a:t>
            </a:r>
          </a:p>
          <a:p>
            <a:pPr algn="ctr"/>
            <a:r>
              <a:rPr lang="cs-CZ" dirty="0"/>
              <a:t>Který je z typů je NEJLEPŠÍ?</a:t>
            </a:r>
          </a:p>
          <a:p>
            <a:pPr algn="ctr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9197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46F20F-65E8-4BB0-9AEC-FB911B3E7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872"/>
            <a:ext cx="10515600" cy="1325563"/>
          </a:xfrm>
        </p:spPr>
        <p:txBody>
          <a:bodyPr/>
          <a:lstStyle/>
          <a:p>
            <a:r>
              <a:rPr lang="cs-CZ" dirty="0"/>
              <a:t>Čtyři temperamenty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D1D829-7C8A-4584-A546-EE9E2F1C3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cs-CZ" b="0" i="0" u="sng" dirty="0">
                <a:solidFill>
                  <a:srgbClr val="000000"/>
                </a:solidFill>
                <a:effectLst/>
                <a:latin typeface="Lora"/>
              </a:rPr>
              <a:t>Hippokrates</a:t>
            </a: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 hlásal, že v těle máme čtyři šťávy a každá z nich má svůj typický charakter. </a:t>
            </a:r>
            <a:endParaRPr lang="cs-CZ" dirty="0">
              <a:solidFill>
                <a:srgbClr val="000000"/>
              </a:solidFill>
              <a:latin typeface="Lora"/>
            </a:endParaRP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 Podle toho, která šťáva u člověka převažuje, projevuje se u něj určitý temperament, tedy jakési základní naladění.</a:t>
            </a:r>
          </a:p>
          <a:p>
            <a:pPr algn="l"/>
            <a:r>
              <a:rPr lang="cs-CZ" b="0" i="0" dirty="0">
                <a:solidFill>
                  <a:srgbClr val="FF0000"/>
                </a:solidFill>
                <a:effectLst/>
                <a:latin typeface="Lora"/>
              </a:rPr>
              <a:t>Krev</a:t>
            </a: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 (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Lora"/>
              </a:rPr>
              <a:t>sanguis</a:t>
            </a: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) je červená, živá a rychle běhá po těle. </a:t>
            </a:r>
          </a:p>
          <a:p>
            <a:pPr algn="l"/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Lora"/>
              </a:rPr>
              <a:t>H</a:t>
            </a:r>
            <a:r>
              <a:rPr lang="cs-CZ" b="0" i="0" dirty="0">
                <a:solidFill>
                  <a:schemeClr val="accent6">
                    <a:lumMod val="75000"/>
                  </a:schemeClr>
                </a:solidFill>
                <a:effectLst/>
                <a:latin typeface="Lora"/>
              </a:rPr>
              <a:t>len</a:t>
            </a: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 (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Lora"/>
              </a:rPr>
              <a:t>phlegma</a:t>
            </a: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) se vleče, je líný a na nic nereaguje. </a:t>
            </a:r>
          </a:p>
          <a:p>
            <a:pPr algn="l"/>
            <a:r>
              <a:rPr lang="cs-CZ" b="0" i="0" dirty="0">
                <a:solidFill>
                  <a:srgbClr val="FFFF00"/>
                </a:solidFill>
                <a:effectLst/>
                <a:latin typeface="Lora"/>
              </a:rPr>
              <a:t>Žluč</a:t>
            </a: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 (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Lora"/>
              </a:rPr>
              <a:t>cholé</a:t>
            </a: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) je prudká, vzteklá – ne nadarmo se říká o někom, že je žlučovitý. </a:t>
            </a:r>
          </a:p>
          <a:p>
            <a:pPr algn="l"/>
            <a:r>
              <a:rPr lang="cs-CZ" b="1" dirty="0">
                <a:latin typeface="Lora"/>
              </a:rPr>
              <a:t>Č</a:t>
            </a:r>
            <a:r>
              <a:rPr lang="cs-CZ" b="1" i="0" dirty="0">
                <a:effectLst/>
                <a:latin typeface="Lora"/>
              </a:rPr>
              <a:t>erná žluč </a:t>
            </a: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(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Lora"/>
              </a:rPr>
              <a:t>mélán</a:t>
            </a: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Lora"/>
              </a:rPr>
              <a:t>cholé</a:t>
            </a: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) a černá je barvou smutku, zmaru, tesknoty a chladu.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4404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63C0AC-D16B-4FAC-852C-03E9A5DF4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Temperament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A83727-B1E2-428E-8DB4-20160E83B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0218"/>
          </a:xfrm>
        </p:spPr>
        <p:txBody>
          <a:bodyPr>
            <a:normAutofit lnSpcReduction="10000"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Každý se narodí s nějakým temperamentem a ten se MOC nemění. Nemusí být úplně jednoznačný, ale něco převládá. 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Temperament ovlivní TŘEBA: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- jak rychle jednám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- jak hlasitě mluvím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- jak moc/málo všechno „prožívám“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- jak se chovám mezi kamarády, 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- jestli jsem raději sám nebo s ostatními</a:t>
            </a:r>
          </a:p>
          <a:p>
            <a:r>
              <a:rPr lang="cs-CZ" dirty="0">
                <a:solidFill>
                  <a:srgbClr val="000000"/>
                </a:solidFill>
                <a:latin typeface="Lora"/>
              </a:rPr>
              <a:t>- jestli se rychle dopálím, nebo se nenechám jen tak vykolejit</a:t>
            </a:r>
            <a:endParaRPr lang="cs-CZ" b="0" i="0" dirty="0">
              <a:solidFill>
                <a:srgbClr val="000000"/>
              </a:solidFill>
              <a:effectLst/>
              <a:latin typeface="Lora"/>
            </a:endParaRP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- jak moc se směju nebo  pláču</a:t>
            </a:r>
          </a:p>
          <a:p>
            <a:endParaRPr lang="cs-CZ" b="0" i="0" dirty="0">
              <a:solidFill>
                <a:srgbClr val="000000"/>
              </a:solidFill>
              <a:effectLst/>
              <a:latin typeface="Lora"/>
            </a:endParaRPr>
          </a:p>
        </p:txBody>
      </p:sp>
    </p:spTree>
    <p:extLst>
      <p:ext uri="{BB962C8B-B14F-4D97-AF65-F5344CB8AC3E}">
        <p14:creationId xmlns:p14="http://schemas.microsoft.com/office/powerpoint/2010/main" val="4199032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058E97B8-3278-4D63-89EC-C4580EF76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33412"/>
            <a:ext cx="1910252" cy="274628"/>
          </a:xfrm>
          <a:custGeom>
            <a:avLst/>
            <a:gdLst>
              <a:gd name="connsiteX0" fmla="*/ 1489414 w 1990951"/>
              <a:gd name="connsiteY0" fmla="*/ 286231 h 286230"/>
              <a:gd name="connsiteX1" fmla="*/ 1243712 w 1990951"/>
              <a:gd name="connsiteY1" fmla="*/ 40528 h 286230"/>
              <a:gd name="connsiteX2" fmla="*/ 995476 w 1990951"/>
              <a:gd name="connsiteY2" fmla="*/ 286231 h 286230"/>
              <a:gd name="connsiteX3" fmla="*/ 749773 w 1990951"/>
              <a:gd name="connsiteY3" fmla="*/ 40528 h 286230"/>
              <a:gd name="connsiteX4" fmla="*/ 504071 w 1990951"/>
              <a:gd name="connsiteY4" fmla="*/ 286231 h 286230"/>
              <a:gd name="connsiteX5" fmla="*/ 255835 w 1990951"/>
              <a:gd name="connsiteY5" fmla="*/ 40528 h 286230"/>
              <a:gd name="connsiteX6" fmla="*/ 20264 w 1990951"/>
              <a:gd name="connsiteY6" fmla="*/ 276099 h 286230"/>
              <a:gd name="connsiteX7" fmla="*/ 0 w 1990951"/>
              <a:gd name="connsiteY7" fmla="*/ 255835 h 286230"/>
              <a:gd name="connsiteX8" fmla="*/ 255835 w 1990951"/>
              <a:gd name="connsiteY8" fmla="*/ 0 h 286230"/>
              <a:gd name="connsiteX9" fmla="*/ 504071 w 1990951"/>
              <a:gd name="connsiteY9" fmla="*/ 245703 h 286230"/>
              <a:gd name="connsiteX10" fmla="*/ 749773 w 1990951"/>
              <a:gd name="connsiteY10" fmla="*/ 0 h 286230"/>
              <a:gd name="connsiteX11" fmla="*/ 995476 w 1990951"/>
              <a:gd name="connsiteY11" fmla="*/ 245703 h 286230"/>
              <a:gd name="connsiteX12" fmla="*/ 1243712 w 1990951"/>
              <a:gd name="connsiteY12" fmla="*/ 0 h 286230"/>
              <a:gd name="connsiteX13" fmla="*/ 1489414 w 1990951"/>
              <a:gd name="connsiteY13" fmla="*/ 245703 h 286230"/>
              <a:gd name="connsiteX14" fmla="*/ 1735117 w 1990951"/>
              <a:gd name="connsiteY14" fmla="*/ 0 h 286230"/>
              <a:gd name="connsiteX15" fmla="*/ 1990952 w 1990951"/>
              <a:gd name="connsiteY15" fmla="*/ 255835 h 286230"/>
              <a:gd name="connsiteX16" fmla="*/ 1973221 w 1990951"/>
              <a:gd name="connsiteY16" fmla="*/ 276099 h 286230"/>
              <a:gd name="connsiteX17" fmla="*/ 1735117 w 1990951"/>
              <a:gd name="connsiteY17" fmla="*/ 40528 h 286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990951" h="286230">
                <a:moveTo>
                  <a:pt x="1489414" y="286231"/>
                </a:moveTo>
                <a:lnTo>
                  <a:pt x="1243712" y="40528"/>
                </a:lnTo>
                <a:lnTo>
                  <a:pt x="995476" y="286231"/>
                </a:lnTo>
                <a:lnTo>
                  <a:pt x="749773" y="40528"/>
                </a:lnTo>
                <a:lnTo>
                  <a:pt x="504071" y="286231"/>
                </a:lnTo>
                <a:lnTo>
                  <a:pt x="255835" y="40528"/>
                </a:lnTo>
                <a:lnTo>
                  <a:pt x="20264" y="276099"/>
                </a:lnTo>
                <a:lnTo>
                  <a:pt x="0" y="255835"/>
                </a:lnTo>
                <a:lnTo>
                  <a:pt x="255835" y="0"/>
                </a:lnTo>
                <a:lnTo>
                  <a:pt x="504071" y="245703"/>
                </a:lnTo>
                <a:lnTo>
                  <a:pt x="749773" y="0"/>
                </a:lnTo>
                <a:lnTo>
                  <a:pt x="995476" y="245703"/>
                </a:lnTo>
                <a:lnTo>
                  <a:pt x="1243712" y="0"/>
                </a:lnTo>
                <a:lnTo>
                  <a:pt x="1489414" y="245703"/>
                </a:lnTo>
                <a:lnTo>
                  <a:pt x="1735117" y="0"/>
                </a:lnTo>
                <a:lnTo>
                  <a:pt x="1990952" y="255835"/>
                </a:lnTo>
                <a:lnTo>
                  <a:pt x="1973221" y="276099"/>
                </a:lnTo>
                <a:lnTo>
                  <a:pt x="1735117" y="40528"/>
                </a:lnTo>
                <a:close/>
              </a:path>
            </a:pathLst>
          </a:custGeom>
          <a:solidFill>
            <a:schemeClr val="tx1"/>
          </a:solidFill>
          <a:ln w="2532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1" name="Freeform: Shape 140">
            <a:extLst>
              <a:ext uri="{FF2B5EF4-FFF2-40B4-BE49-F238E27FC236}">
                <a16:creationId xmlns:a16="http://schemas.microsoft.com/office/drawing/2014/main" id="{B0168936-CE5E-45A4-9FAA-820681A7B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68444"/>
            <a:ext cx="1910252" cy="274628"/>
          </a:xfrm>
          <a:custGeom>
            <a:avLst/>
            <a:gdLst>
              <a:gd name="connsiteX0" fmla="*/ 1489414 w 1990951"/>
              <a:gd name="connsiteY0" fmla="*/ 286231 h 286230"/>
              <a:gd name="connsiteX1" fmla="*/ 1243712 w 1990951"/>
              <a:gd name="connsiteY1" fmla="*/ 40528 h 286230"/>
              <a:gd name="connsiteX2" fmla="*/ 995476 w 1990951"/>
              <a:gd name="connsiteY2" fmla="*/ 286231 h 286230"/>
              <a:gd name="connsiteX3" fmla="*/ 749773 w 1990951"/>
              <a:gd name="connsiteY3" fmla="*/ 40528 h 286230"/>
              <a:gd name="connsiteX4" fmla="*/ 504071 w 1990951"/>
              <a:gd name="connsiteY4" fmla="*/ 286231 h 286230"/>
              <a:gd name="connsiteX5" fmla="*/ 255835 w 1990951"/>
              <a:gd name="connsiteY5" fmla="*/ 40528 h 286230"/>
              <a:gd name="connsiteX6" fmla="*/ 20264 w 1990951"/>
              <a:gd name="connsiteY6" fmla="*/ 276099 h 286230"/>
              <a:gd name="connsiteX7" fmla="*/ 0 w 1990951"/>
              <a:gd name="connsiteY7" fmla="*/ 258368 h 286230"/>
              <a:gd name="connsiteX8" fmla="*/ 255835 w 1990951"/>
              <a:gd name="connsiteY8" fmla="*/ 0 h 286230"/>
              <a:gd name="connsiteX9" fmla="*/ 504071 w 1990951"/>
              <a:gd name="connsiteY9" fmla="*/ 248236 h 286230"/>
              <a:gd name="connsiteX10" fmla="*/ 749773 w 1990951"/>
              <a:gd name="connsiteY10" fmla="*/ 0 h 286230"/>
              <a:gd name="connsiteX11" fmla="*/ 995476 w 1990951"/>
              <a:gd name="connsiteY11" fmla="*/ 248236 h 286230"/>
              <a:gd name="connsiteX12" fmla="*/ 1243712 w 1990951"/>
              <a:gd name="connsiteY12" fmla="*/ 0 h 286230"/>
              <a:gd name="connsiteX13" fmla="*/ 1489414 w 1990951"/>
              <a:gd name="connsiteY13" fmla="*/ 248236 h 286230"/>
              <a:gd name="connsiteX14" fmla="*/ 1735117 w 1990951"/>
              <a:gd name="connsiteY14" fmla="*/ 0 h 286230"/>
              <a:gd name="connsiteX15" fmla="*/ 1990952 w 1990951"/>
              <a:gd name="connsiteY15" fmla="*/ 258368 h 286230"/>
              <a:gd name="connsiteX16" fmla="*/ 1973221 w 1990951"/>
              <a:gd name="connsiteY16" fmla="*/ 276099 h 286230"/>
              <a:gd name="connsiteX17" fmla="*/ 1735117 w 1990951"/>
              <a:gd name="connsiteY17" fmla="*/ 40528 h 286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990951" h="286230">
                <a:moveTo>
                  <a:pt x="1489414" y="286231"/>
                </a:moveTo>
                <a:lnTo>
                  <a:pt x="1243712" y="40528"/>
                </a:lnTo>
                <a:lnTo>
                  <a:pt x="995476" y="286231"/>
                </a:lnTo>
                <a:lnTo>
                  <a:pt x="749773" y="40528"/>
                </a:lnTo>
                <a:lnTo>
                  <a:pt x="504071" y="286231"/>
                </a:lnTo>
                <a:lnTo>
                  <a:pt x="255835" y="40528"/>
                </a:lnTo>
                <a:lnTo>
                  <a:pt x="20264" y="276099"/>
                </a:lnTo>
                <a:lnTo>
                  <a:pt x="0" y="258368"/>
                </a:lnTo>
                <a:lnTo>
                  <a:pt x="255835" y="0"/>
                </a:lnTo>
                <a:lnTo>
                  <a:pt x="504071" y="248236"/>
                </a:lnTo>
                <a:lnTo>
                  <a:pt x="749773" y="0"/>
                </a:lnTo>
                <a:lnTo>
                  <a:pt x="995476" y="248236"/>
                </a:lnTo>
                <a:lnTo>
                  <a:pt x="1243712" y="0"/>
                </a:lnTo>
                <a:lnTo>
                  <a:pt x="1489414" y="248236"/>
                </a:lnTo>
                <a:lnTo>
                  <a:pt x="1735117" y="0"/>
                </a:lnTo>
                <a:lnTo>
                  <a:pt x="1990952" y="258368"/>
                </a:lnTo>
                <a:lnTo>
                  <a:pt x="1973221" y="276099"/>
                </a:lnTo>
                <a:lnTo>
                  <a:pt x="1735117" y="40528"/>
                </a:lnTo>
                <a:close/>
              </a:path>
            </a:pathLst>
          </a:custGeom>
          <a:solidFill>
            <a:schemeClr val="tx1"/>
          </a:solidFill>
          <a:ln w="2532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EB414A95-9CF6-4787-B6F4-736E75DFBB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121343" y="4864099"/>
            <a:ext cx="2085971" cy="1993901"/>
            <a:chOff x="3121343" y="4864099"/>
            <a:chExt cx="2085971" cy="1993901"/>
          </a:xfrm>
          <a:solidFill>
            <a:schemeClr val="tx1"/>
          </a:solidFill>
        </p:grpSpPr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3E55EDEC-1A3E-44D4-9F1C-5FAEB4823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38556" y="4981312"/>
              <a:ext cx="442726" cy="44272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AF352701-4D72-4D42-BED8-F30782F566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28809" y="4871565"/>
              <a:ext cx="902626" cy="902626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FCE7DD15-248D-407F-9BBA-87DCEF3C90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21343" y="4864099"/>
              <a:ext cx="1152732" cy="1152732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1F249086-A196-41DD-BC96-CA27D2C9E5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52324" y="4894707"/>
              <a:ext cx="1321462" cy="1321838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0BF07749-D7D0-470F-9C12-E8D19EB1D3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15037" y="4957793"/>
              <a:ext cx="1428975" cy="1428975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A05B1B7D-CE78-4677-BE51-133F4425E8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301642" y="5044398"/>
              <a:ext cx="1490195" cy="1490195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76CEA59F-3271-46D6-9CBC-F7C8DED967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09523" y="5152279"/>
              <a:ext cx="1509607" cy="1509607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868256DC-CD27-4A4B-8A1B-E315CADF26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538685" y="5279576"/>
              <a:ext cx="1488326" cy="1490192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8B4D0082-FA6D-4E6D-BACC-89F3253890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83896" y="5426652"/>
              <a:ext cx="1429720" cy="1429720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70" name="Freeform: Shape 152">
              <a:extLst>
                <a:ext uri="{FF2B5EF4-FFF2-40B4-BE49-F238E27FC236}">
                  <a16:creationId xmlns:a16="http://schemas.microsoft.com/office/drawing/2014/main" id="{D10D35FD-C3A9-4C0A-BC06-140E6D6F68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01021" y="5597624"/>
              <a:ext cx="1275308" cy="1260376"/>
            </a:xfrm>
            <a:custGeom>
              <a:avLst/>
              <a:gdLst>
                <a:gd name="connsiteX0" fmla="*/ 1260376 w 1275308"/>
                <a:gd name="connsiteY0" fmla="*/ 0 h 1260376"/>
                <a:gd name="connsiteX1" fmla="*/ 1275308 w 1275308"/>
                <a:gd name="connsiteY1" fmla="*/ 52634 h 1260376"/>
                <a:gd name="connsiteX2" fmla="*/ 67566 w 1275308"/>
                <a:gd name="connsiteY2" fmla="*/ 1260376 h 1260376"/>
                <a:gd name="connsiteX3" fmla="*/ 0 w 1275308"/>
                <a:gd name="connsiteY3" fmla="*/ 1260376 h 1260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75308" h="1260376">
                  <a:moveTo>
                    <a:pt x="1260376" y="0"/>
                  </a:moveTo>
                  <a:cubicBezTo>
                    <a:pt x="1265977" y="17174"/>
                    <a:pt x="1270829" y="34716"/>
                    <a:pt x="1275308" y="52634"/>
                  </a:cubicBezTo>
                  <a:lnTo>
                    <a:pt x="67566" y="1260376"/>
                  </a:lnTo>
                  <a:lnTo>
                    <a:pt x="0" y="126037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24A8F3F5-01DB-4D7F-865A-A033D7653E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141456" y="5797338"/>
              <a:ext cx="1065858" cy="1060662"/>
            </a:xfrm>
            <a:custGeom>
              <a:avLst/>
              <a:gdLst>
                <a:gd name="connsiteX0" fmla="*/ 1061006 w 1065858"/>
                <a:gd name="connsiteY0" fmla="*/ 0 h 1060662"/>
                <a:gd name="connsiteX1" fmla="*/ 1065858 w 1065858"/>
                <a:gd name="connsiteY1" fmla="*/ 62342 h 1060662"/>
                <a:gd name="connsiteX2" fmla="*/ 67196 w 1065858"/>
                <a:gd name="connsiteY2" fmla="*/ 1060662 h 1060662"/>
                <a:gd name="connsiteX3" fmla="*/ 0 w 1065858"/>
                <a:gd name="connsiteY3" fmla="*/ 1060662 h 10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5858" h="1060662">
                  <a:moveTo>
                    <a:pt x="1061006" y="0"/>
                  </a:moveTo>
                  <a:cubicBezTo>
                    <a:pt x="1063248" y="20905"/>
                    <a:pt x="1064741" y="41809"/>
                    <a:pt x="1065858" y="62342"/>
                  </a:cubicBezTo>
                  <a:lnTo>
                    <a:pt x="67196" y="1060662"/>
                  </a:lnTo>
                  <a:lnTo>
                    <a:pt x="0" y="106066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B269D5FA-3DC7-4503-A9AC-DB43F5AA27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1830" y="6039978"/>
              <a:ext cx="818022" cy="818022"/>
            </a:xfrm>
            <a:custGeom>
              <a:avLst/>
              <a:gdLst>
                <a:gd name="connsiteX0" fmla="*/ 818022 w 818022"/>
                <a:gd name="connsiteY0" fmla="*/ 0 h 818022"/>
                <a:gd name="connsiteX1" fmla="*/ 804584 w 818022"/>
                <a:gd name="connsiteY1" fmla="*/ 80632 h 818022"/>
                <a:gd name="connsiteX2" fmla="*/ 67190 w 818022"/>
                <a:gd name="connsiteY2" fmla="*/ 818022 h 818022"/>
                <a:gd name="connsiteX3" fmla="*/ 0 w 818022"/>
                <a:gd name="connsiteY3" fmla="*/ 818022 h 818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022" h="818022">
                  <a:moveTo>
                    <a:pt x="818022" y="0"/>
                  </a:moveTo>
                  <a:cubicBezTo>
                    <a:pt x="814660" y="27250"/>
                    <a:pt x="810180" y="53755"/>
                    <a:pt x="804584" y="80632"/>
                  </a:cubicBezTo>
                  <a:lnTo>
                    <a:pt x="67190" y="818022"/>
                  </a:lnTo>
                  <a:lnTo>
                    <a:pt x="0" y="81802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FEB6DAF0-32D8-49F4-AE4A-0278A3143B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647375" y="6390131"/>
              <a:ext cx="442354" cy="442354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pic>
        <p:nvPicPr>
          <p:cNvPr id="2050" name="Picture 2">
            <a:extLst>
              <a:ext uri="{FF2B5EF4-FFF2-40B4-BE49-F238E27FC236}">
                <a16:creationId xmlns:a16="http://schemas.microsoft.com/office/drawing/2014/main" id="{5CD39767-1910-492D-9BAB-2C1F87CC53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6" r="9622" b="2"/>
          <a:stretch/>
        </p:blipFill>
        <p:spPr bwMode="auto">
          <a:xfrm>
            <a:off x="534572" y="196114"/>
            <a:ext cx="6448352" cy="6011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Content Placeholder 2053">
            <a:extLst>
              <a:ext uri="{FF2B5EF4-FFF2-40B4-BE49-F238E27FC236}">
                <a16:creationId xmlns:a16="http://schemas.microsoft.com/office/drawing/2014/main" id="{5F8E05D6-AD66-4D17-B101-FA3F70E55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2924" y="424070"/>
            <a:ext cx="4944033" cy="6345697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000000"/>
                </a:solidFill>
                <a:latin typeface="Lora"/>
              </a:rPr>
              <a:t>Dnes nevěříme na tělní tekutiny… ALE v terminologii navázal </a:t>
            </a:r>
            <a:r>
              <a:rPr lang="cs-CZ" dirty="0" err="1">
                <a:solidFill>
                  <a:srgbClr val="000000"/>
                </a:solidFill>
                <a:latin typeface="Lora"/>
              </a:rPr>
              <a:t>Eysenck</a:t>
            </a:r>
            <a:endParaRPr lang="cs-CZ" dirty="0">
              <a:solidFill>
                <a:srgbClr val="000000"/>
              </a:solidFill>
              <a:latin typeface="Lora"/>
            </a:endParaRPr>
          </a:p>
          <a:p>
            <a:r>
              <a:rPr lang="cs-CZ" dirty="0">
                <a:solidFill>
                  <a:srgbClr val="000000"/>
                </a:solidFill>
                <a:latin typeface="Lora"/>
              </a:rPr>
              <a:t>Používáme TEMPERAMENTOVÝ KŘÍŽ, kde jsou dvě dimenze:</a:t>
            </a:r>
          </a:p>
          <a:p>
            <a:r>
              <a:rPr lang="cs-CZ" dirty="0">
                <a:solidFill>
                  <a:srgbClr val="000000"/>
                </a:solidFill>
                <a:latin typeface="Lora"/>
              </a:rPr>
              <a:t>1. Extroverze x introverze</a:t>
            </a:r>
          </a:p>
          <a:p>
            <a:r>
              <a:rPr lang="cs-CZ" dirty="0">
                <a:solidFill>
                  <a:srgbClr val="000000"/>
                </a:solidFill>
                <a:latin typeface="Lora"/>
              </a:rPr>
              <a:t>2. Stabilita x labilita</a:t>
            </a:r>
          </a:p>
          <a:p>
            <a:endParaRPr lang="cs-CZ" dirty="0">
              <a:solidFill>
                <a:srgbClr val="000000"/>
              </a:solidFill>
              <a:latin typeface="Lora"/>
            </a:endParaRPr>
          </a:p>
          <a:p>
            <a:r>
              <a:rPr lang="cs-CZ" dirty="0">
                <a:solidFill>
                  <a:srgbClr val="000000"/>
                </a:solidFill>
                <a:latin typeface="Lora"/>
              </a:rPr>
              <a:t>A čtyři TEMEPERAMENTOVÉ typy: </a:t>
            </a:r>
          </a:p>
          <a:p>
            <a:r>
              <a:rPr lang="cs-CZ" dirty="0">
                <a:solidFill>
                  <a:srgbClr val="000000"/>
                </a:solidFill>
                <a:latin typeface="Lora"/>
              </a:rPr>
              <a:t>1 </a:t>
            </a:r>
            <a:r>
              <a:rPr lang="cs-CZ" dirty="0">
                <a:solidFill>
                  <a:srgbClr val="FF0000"/>
                </a:solidFill>
                <a:latin typeface="Lora"/>
              </a:rPr>
              <a:t>Sangvinik</a:t>
            </a:r>
          </a:p>
          <a:p>
            <a:r>
              <a:rPr lang="cs-CZ" dirty="0">
                <a:solidFill>
                  <a:srgbClr val="000000"/>
                </a:solidFill>
                <a:latin typeface="Lora"/>
              </a:rPr>
              <a:t>2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Lora"/>
              </a:rPr>
              <a:t>Flegmatik</a:t>
            </a:r>
          </a:p>
          <a:p>
            <a:r>
              <a:rPr lang="cs-CZ" dirty="0">
                <a:solidFill>
                  <a:srgbClr val="000000"/>
                </a:solidFill>
                <a:latin typeface="Lora"/>
              </a:rPr>
              <a:t>3 </a:t>
            </a:r>
            <a:r>
              <a:rPr lang="cs-CZ" dirty="0">
                <a:solidFill>
                  <a:srgbClr val="FFFF00"/>
                </a:solidFill>
                <a:latin typeface="Lora"/>
              </a:rPr>
              <a:t>Cholerik</a:t>
            </a:r>
          </a:p>
          <a:p>
            <a:r>
              <a:rPr lang="cs-CZ" dirty="0">
                <a:solidFill>
                  <a:srgbClr val="000000"/>
                </a:solidFill>
                <a:latin typeface="Lora"/>
              </a:rPr>
              <a:t>4 Melancholik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849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727476-6D4D-4823-9048-3DAF3BCA1D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Test temperamentu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94BE4CF-D5CB-4161-9DD5-FD83BFD0AF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Podle toho, co pro mne platí za výroky, určím svůj typ temperamentu</a:t>
            </a:r>
          </a:p>
        </p:txBody>
      </p:sp>
    </p:spTree>
    <p:extLst>
      <p:ext uri="{BB962C8B-B14F-4D97-AF65-F5344CB8AC3E}">
        <p14:creationId xmlns:p14="http://schemas.microsoft.com/office/powerpoint/2010/main" val="1009567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F94798-EF73-472B-9FC9-DEBCD5088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Extraverze – spočítejte, kolik máte bodů (Ano=1 bod, NE=0)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1F2BD5-E05C-47C8-96B2-6C8A6D82E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Když se něco potřebuji dozvědět, ptám se lidí, které znám i které neznám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K získání nových informací mám nejraději společnost, kde se živě diskutuje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Mám hodně přátel a známých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Snadno navazuji nová přátelství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Baví mě být ve společnosti, kde si lidé ze sebe dělají legraci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V cizím městě se klidně a třeba i několikrát zeptám na cestu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 err="1">
                <a:solidFill>
                  <a:srgbClr val="000000"/>
                </a:solidFill>
                <a:effectLst/>
                <a:latin typeface="Lora"/>
              </a:rPr>
              <a:t>Párty</a:t>
            </a: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, mejdany a podobné akce mě přitahují a baví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Do živé a třeba hlučné společnosti docela dobře zapadnu a dobře se tam bavím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Mohu‑li si vybrat mezi večerem na diskotéce (tancovačce, mejdanu) a poslechem hudby doma, volím jednoznačně diskotéku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Dávám přednost živému, třeba hlučnějšímu prostředí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Povolání, v němž je hodně vzruchů, mě přitahuje daleko více než povolání klidné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7042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6389CF-69E8-484B-B9C5-EE3AC9918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Introverze – spočítejte, kolik máte bodů (Ano=1 bod, NE=0)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3B1319-975B-426D-BA4C-5E176C2E5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Když se něco potřebuji dozvědět, raději si to najdu v knihách nebo na internetu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K získání nových informací mám rád klidné prostředí a spolehlivé zdroje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Mám jen několik spolehlivých přátel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Navázat přátelství je obtížný a dlouhý proces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Společnost, kde si lidé ze sebe tropí šašky, mě nepřitahuje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V cizím městě se orientuji podle mapy, lidí se neptám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 err="1">
                <a:solidFill>
                  <a:srgbClr val="000000"/>
                </a:solidFill>
                <a:effectLst/>
                <a:latin typeface="Lora"/>
              </a:rPr>
              <a:t>Párty</a:t>
            </a: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, mejdany a podobné akce mě nebaví a nechápu, co na tom lidé mají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Do živé společnosti nezapadnu, zejména když je hlučná, necítím se tam dobře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Mohu‑li si vybrat mezi večerem na diskotéce (tancovačce, mejdanu) a poslechem hudby doma, volím jednoznačně pobyt doma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Dávám přednost klidnému prostředí, kde pokud možno není moc lidí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Lora"/>
              </a:rPr>
              <a:t>Klidné povolání se mi líbí daleko víc než povolání plné vzruchů a tím také zmatku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9282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60D148-865A-4635-BC3C-12A8D9984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Porovnejte: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6CEC0C-0722-4D90-835C-15D53E062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algn="ctr"/>
            <a:r>
              <a:rPr lang="cs-CZ" sz="3200" dirty="0"/>
              <a:t>Čeho je víc?</a:t>
            </a:r>
          </a:p>
          <a:p>
            <a:pPr algn="ctr"/>
            <a:r>
              <a:rPr lang="cs-CZ" sz="3200" dirty="0"/>
              <a:t>Jste Extrovert nebo Introvert?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9628109"/>
      </p:ext>
    </p:extLst>
  </p:cSld>
  <p:clrMapOvr>
    <a:masterClrMapping/>
  </p:clrMapOvr>
</p:sld>
</file>

<file path=ppt/theme/theme1.xml><?xml version="1.0" encoding="utf-8"?>
<a:theme xmlns:a="http://schemas.openxmlformats.org/drawingml/2006/main" name="FunkyShapesVTI">
  <a:themeElements>
    <a:clrScheme name="Blue">
      <a:dk1>
        <a:srgbClr val="000000"/>
      </a:dk1>
      <a:lt1>
        <a:srgbClr val="FFFFFF"/>
      </a:lt1>
      <a:dk2>
        <a:srgbClr val="153A63"/>
      </a:dk2>
      <a:lt2>
        <a:srgbClr val="DBEFF9"/>
      </a:lt2>
      <a:accent1>
        <a:srgbClr val="0F6FC6"/>
      </a:accent1>
      <a:accent2>
        <a:srgbClr val="009DD9"/>
      </a:accent2>
      <a:accent3>
        <a:srgbClr val="09B8C0"/>
      </a:accent3>
      <a:accent4>
        <a:srgbClr val="0EBC8C"/>
      </a:accent4>
      <a:accent5>
        <a:srgbClr val="71B959"/>
      </a:accent5>
      <a:accent6>
        <a:srgbClr val="96B042"/>
      </a:accent6>
      <a:hlink>
        <a:srgbClr val="C37400"/>
      </a:hlink>
      <a:folHlink>
        <a:srgbClr val="4F9085"/>
      </a:folHlink>
    </a:clrScheme>
    <a:fontScheme name="Source Sans Pro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kyShapesVTI" id="{A7F40C41-3FB2-45B0-B0D6-DFB7FDD9B7AD}" vid="{C49381A0-09CD-46EE-B141-E2CDD87ABF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898</Words>
  <Application>Microsoft Office PowerPoint</Application>
  <PresentationFormat>Širokoúhlá obrazovka</PresentationFormat>
  <Paragraphs>101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Lora</vt:lpstr>
      <vt:lpstr>Source Sans Pro</vt:lpstr>
      <vt:lpstr>FunkyShapesVTI</vt:lpstr>
      <vt:lpstr>Test temperamentu</vt:lpstr>
      <vt:lpstr>Co je temperament?</vt:lpstr>
      <vt:lpstr>Čtyři temperamenty</vt:lpstr>
      <vt:lpstr>Temperament</vt:lpstr>
      <vt:lpstr>Prezentace aplikace PowerPoint</vt:lpstr>
      <vt:lpstr>Test temperamentu</vt:lpstr>
      <vt:lpstr>Extraverze – spočítejte, kolik máte bodů (Ano=1 bod, NE=0)</vt:lpstr>
      <vt:lpstr>Introverze – spočítejte, kolik máte bodů (Ano=1 bod, NE=0)</vt:lpstr>
      <vt:lpstr>Porovnejte:</vt:lpstr>
      <vt:lpstr>Znaky LABILITY – spočítejte, kolik máte bodů (Ano=1 bod, NE=0)</vt:lpstr>
      <vt:lpstr>Znaky STABILITY – spočítejte, kolik máte bodů (Ano=1 bod, NE=0)</vt:lpstr>
      <vt:lpstr>Porovnejte:</vt:lpstr>
      <vt:lpstr>Otázky: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temperamentu</dc:title>
  <dc:creator>mirek filip</dc:creator>
  <cp:lastModifiedBy>mirek filip</cp:lastModifiedBy>
  <cp:revision>5</cp:revision>
  <dcterms:created xsi:type="dcterms:W3CDTF">2020-09-16T19:10:34Z</dcterms:created>
  <dcterms:modified xsi:type="dcterms:W3CDTF">2021-03-27T07:27:38Z</dcterms:modified>
</cp:coreProperties>
</file>