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302" r:id="rId2"/>
    <p:sldId id="331" r:id="rId3"/>
    <p:sldId id="334" r:id="rId4"/>
    <p:sldId id="335" r:id="rId5"/>
    <p:sldId id="256" r:id="rId6"/>
    <p:sldId id="306" r:id="rId7"/>
    <p:sldId id="330" r:id="rId8"/>
    <p:sldId id="312" r:id="rId9"/>
    <p:sldId id="313" r:id="rId10"/>
    <p:sldId id="303" r:id="rId11"/>
    <p:sldId id="33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4CE"/>
    <a:srgbClr val="09C7DB"/>
    <a:srgbClr val="249BC0"/>
    <a:srgbClr val="2C79B8"/>
    <a:srgbClr val="4A5D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88" autoAdjust="0"/>
    <p:restoredTop sz="98281" autoAdjust="0"/>
  </p:normalViewPr>
  <p:slideViewPr>
    <p:cSldViewPr>
      <p:cViewPr varScale="1">
        <p:scale>
          <a:sx n="72" d="100"/>
          <a:sy n="72" d="100"/>
        </p:scale>
        <p:origin x="5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1E4AF9-28D3-455A-AD51-5904C49FDA2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A2F2F68-EB40-464C-B1B4-A2739CCADE23}">
      <dgm:prSet phldrT="[Text]"/>
      <dgm:spPr>
        <a:xfrm>
          <a:off x="1009" y="1"/>
          <a:ext cx="4399540" cy="430745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noFill/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obecná psychologie</a:t>
          </a:r>
        </a:p>
      </dgm:t>
    </dgm:pt>
    <dgm:pt modelId="{341D3453-8A04-4A16-8B89-D750826AA7F4}" type="parTrans" cxnId="{529A1887-1913-4390-8CA4-93719D932273}">
      <dgm:prSet/>
      <dgm:spPr/>
      <dgm:t>
        <a:bodyPr/>
        <a:lstStyle/>
        <a:p>
          <a:endParaRPr lang="cs-CZ"/>
        </a:p>
      </dgm:t>
    </dgm:pt>
    <dgm:pt modelId="{9AED9F69-A576-42EE-8967-77DBA9E35C69}" type="sibTrans" cxnId="{529A1887-1913-4390-8CA4-93719D932273}">
      <dgm:prSet/>
      <dgm:spPr/>
      <dgm:t>
        <a:bodyPr/>
        <a:lstStyle/>
        <a:p>
          <a:endParaRPr lang="cs-CZ"/>
        </a:p>
      </dgm:t>
    </dgm:pt>
    <dgm:pt modelId="{D480842F-8CE4-49DC-8B16-F004A8A0D65C}">
      <dgm:prSet phldrT="[Text]"/>
      <dgm:spPr>
        <a:xfrm>
          <a:off x="504" y="505352"/>
          <a:ext cx="2873915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psychologie osobnosti</a:t>
          </a:r>
        </a:p>
      </dgm:t>
    </dgm:pt>
    <dgm:pt modelId="{CD1F0FDE-221E-4F91-8180-2500CB828E4F}" type="parTrans" cxnId="{F9266281-114F-4C8D-9D1A-63D19A2025C4}">
      <dgm:prSet/>
      <dgm:spPr/>
      <dgm:t>
        <a:bodyPr/>
        <a:lstStyle/>
        <a:p>
          <a:endParaRPr lang="cs-CZ"/>
        </a:p>
      </dgm:t>
    </dgm:pt>
    <dgm:pt modelId="{09F6E785-8622-4EE4-A8F7-E335169CBE36}" type="sibTrans" cxnId="{F9266281-114F-4C8D-9D1A-63D19A2025C4}">
      <dgm:prSet/>
      <dgm:spPr/>
      <dgm:t>
        <a:bodyPr/>
        <a:lstStyle/>
        <a:p>
          <a:endParaRPr lang="cs-CZ"/>
        </a:p>
      </dgm:t>
    </dgm:pt>
    <dgm:pt modelId="{629D5B48-53C0-47D6-B044-0DDF69D8D3A4}">
      <dgm:prSet phldrT="[Text]"/>
      <dgm:spPr>
        <a:xfrm>
          <a:off x="504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psychoterapie</a:t>
          </a:r>
        </a:p>
      </dgm:t>
    </dgm:pt>
    <dgm:pt modelId="{574314FD-23BF-4D0D-AF74-73D506CF5608}" type="parTrans" cxnId="{A92D2658-9BE8-42C7-9B9A-618EA22064A5}">
      <dgm:prSet/>
      <dgm:spPr/>
      <dgm:t>
        <a:bodyPr/>
        <a:lstStyle/>
        <a:p>
          <a:endParaRPr lang="cs-CZ"/>
        </a:p>
      </dgm:t>
    </dgm:pt>
    <dgm:pt modelId="{FB309135-7D56-4E16-8D88-3BF409887884}" type="sibTrans" cxnId="{A92D2658-9BE8-42C7-9B9A-618EA22064A5}">
      <dgm:prSet/>
      <dgm:spPr/>
      <dgm:t>
        <a:bodyPr/>
        <a:lstStyle/>
        <a:p>
          <a:endParaRPr lang="cs-CZ"/>
        </a:p>
      </dgm:t>
    </dgm:pt>
    <dgm:pt modelId="{60BCBF4F-A151-4797-854A-71B1AF4A6A43}">
      <dgm:prSet phldrT="[Text]"/>
      <dgm:spPr>
        <a:xfrm>
          <a:off x="1467018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klinická psychologie</a:t>
          </a:r>
        </a:p>
      </dgm:t>
    </dgm:pt>
    <dgm:pt modelId="{ACD53081-A8A3-41D0-9A41-7D19B7EA6464}" type="parTrans" cxnId="{7F528061-4823-495D-B7CC-BBD41A2166D6}">
      <dgm:prSet/>
      <dgm:spPr/>
      <dgm:t>
        <a:bodyPr/>
        <a:lstStyle/>
        <a:p>
          <a:endParaRPr lang="cs-CZ"/>
        </a:p>
      </dgm:t>
    </dgm:pt>
    <dgm:pt modelId="{BCC7647E-D87E-41AB-90C9-72B2F9F84395}" type="sibTrans" cxnId="{7F528061-4823-495D-B7CC-BBD41A2166D6}">
      <dgm:prSet/>
      <dgm:spPr/>
      <dgm:t>
        <a:bodyPr/>
        <a:lstStyle/>
        <a:p>
          <a:endParaRPr lang="cs-CZ"/>
        </a:p>
      </dgm:t>
    </dgm:pt>
    <dgm:pt modelId="{3509122C-E1A6-4D2A-9243-4B0BF92DD217}">
      <dgm:prSet phldrT="[Text]"/>
      <dgm:spPr>
        <a:xfrm>
          <a:off x="2992642" y="505352"/>
          <a:ext cx="1407402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vývojová psychologie</a:t>
          </a:r>
        </a:p>
      </dgm:t>
    </dgm:pt>
    <dgm:pt modelId="{9EC46420-7DC5-4066-B724-63B34AA1DE86}" type="parTrans" cxnId="{7CE697FC-E872-4C2D-89C6-09CFFE30CBC7}">
      <dgm:prSet/>
      <dgm:spPr/>
      <dgm:t>
        <a:bodyPr/>
        <a:lstStyle/>
        <a:p>
          <a:endParaRPr lang="cs-CZ"/>
        </a:p>
      </dgm:t>
    </dgm:pt>
    <dgm:pt modelId="{C1B87B04-C41C-47C3-A13B-95519B9A2EB3}" type="sibTrans" cxnId="{7CE697FC-E872-4C2D-89C6-09CFFE30CBC7}">
      <dgm:prSet/>
      <dgm:spPr/>
      <dgm:t>
        <a:bodyPr/>
        <a:lstStyle/>
        <a:p>
          <a:endParaRPr lang="cs-CZ"/>
        </a:p>
      </dgm:t>
    </dgm:pt>
    <dgm:pt modelId="{4D6F907F-A6BA-434B-AE6B-234564EAF45D}">
      <dgm:prSet phldrT="[Text]"/>
      <dgm:spPr>
        <a:xfrm>
          <a:off x="2993147" y="1009772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psychodiagnostika</a:t>
          </a:r>
        </a:p>
      </dgm:t>
    </dgm:pt>
    <dgm:pt modelId="{42BC2A49-CE7D-4A1C-A7A6-A54AF4AC8560}" type="parTrans" cxnId="{67C635ED-E7B2-4F14-B1B7-4351166CDF06}">
      <dgm:prSet/>
      <dgm:spPr/>
      <dgm:t>
        <a:bodyPr/>
        <a:lstStyle/>
        <a:p>
          <a:endParaRPr lang="cs-CZ"/>
        </a:p>
      </dgm:t>
    </dgm:pt>
    <dgm:pt modelId="{036D0BE0-4B8D-439E-A375-8F4F2DA5EFDE}" type="sibTrans" cxnId="{67C635ED-E7B2-4F14-B1B7-4351166CDF06}">
      <dgm:prSet/>
      <dgm:spPr/>
      <dgm:t>
        <a:bodyPr/>
        <a:lstStyle/>
        <a:p>
          <a:endParaRPr lang="cs-CZ"/>
        </a:p>
      </dgm:t>
    </dgm:pt>
    <dgm:pt modelId="{63070DE7-61E8-41F6-A7FB-81B969AEFB0B}" type="pres">
      <dgm:prSet presAssocID="{F21E4AF9-28D3-455A-AD51-5904C49FDA2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4A10806-2036-444F-9B19-8B227D6E6071}" type="pres">
      <dgm:prSet presAssocID="{8A2F2F68-EB40-464C-B1B4-A2739CCADE23}" presName="vertOne" presStyleCnt="0"/>
      <dgm:spPr/>
    </dgm:pt>
    <dgm:pt modelId="{61915506-2979-47B2-B680-982573AD0293}" type="pres">
      <dgm:prSet presAssocID="{8A2F2F68-EB40-464C-B1B4-A2739CCADE23}" presName="txOne" presStyleLbl="node0" presStyleIdx="0" presStyleCnt="1" custLinFactNeighborX="4474" custLinFactNeighborY="-1310">
        <dgm:presLayoutVars>
          <dgm:chPref val="3"/>
        </dgm:presLayoutVars>
      </dgm:prSet>
      <dgm:spPr/>
    </dgm:pt>
    <dgm:pt modelId="{B6F053F6-7CA1-4F64-86BF-974B3C7740A4}" type="pres">
      <dgm:prSet presAssocID="{8A2F2F68-EB40-464C-B1B4-A2739CCADE23}" presName="parTransOne" presStyleCnt="0"/>
      <dgm:spPr/>
    </dgm:pt>
    <dgm:pt modelId="{6FD71715-938F-43CF-A563-35DD25EE84F5}" type="pres">
      <dgm:prSet presAssocID="{8A2F2F68-EB40-464C-B1B4-A2739CCADE23}" presName="horzOne" presStyleCnt="0"/>
      <dgm:spPr/>
    </dgm:pt>
    <dgm:pt modelId="{6DC622AE-B488-4BC2-8A3E-8DDB6E0673CF}" type="pres">
      <dgm:prSet presAssocID="{D480842F-8CE4-49DC-8B16-F004A8A0D65C}" presName="vertTwo" presStyleCnt="0"/>
      <dgm:spPr/>
    </dgm:pt>
    <dgm:pt modelId="{6A4162CB-BC21-477B-8E68-6B94BA49B824}" type="pres">
      <dgm:prSet presAssocID="{D480842F-8CE4-49DC-8B16-F004A8A0D65C}" presName="txTwo" presStyleLbl="node2" presStyleIdx="0" presStyleCnt="2">
        <dgm:presLayoutVars>
          <dgm:chPref val="3"/>
        </dgm:presLayoutVars>
      </dgm:prSet>
      <dgm:spPr/>
    </dgm:pt>
    <dgm:pt modelId="{2A409F6A-9DE7-4003-AD56-5E79BEAFA88E}" type="pres">
      <dgm:prSet presAssocID="{D480842F-8CE4-49DC-8B16-F004A8A0D65C}" presName="parTransTwo" presStyleCnt="0"/>
      <dgm:spPr/>
    </dgm:pt>
    <dgm:pt modelId="{4BB42D22-4C63-4856-B2CC-A1D4B4B18647}" type="pres">
      <dgm:prSet presAssocID="{D480842F-8CE4-49DC-8B16-F004A8A0D65C}" presName="horzTwo" presStyleCnt="0"/>
      <dgm:spPr/>
    </dgm:pt>
    <dgm:pt modelId="{85F6CC79-8B73-48B4-BD14-66EE886ABE84}" type="pres">
      <dgm:prSet presAssocID="{629D5B48-53C0-47D6-B044-0DDF69D8D3A4}" presName="vertThree" presStyleCnt="0"/>
      <dgm:spPr/>
    </dgm:pt>
    <dgm:pt modelId="{A6264F84-5B57-4580-862F-6A5130432980}" type="pres">
      <dgm:prSet presAssocID="{629D5B48-53C0-47D6-B044-0DDF69D8D3A4}" presName="txThree" presStyleLbl="node3" presStyleIdx="0" presStyleCnt="3">
        <dgm:presLayoutVars>
          <dgm:chPref val="3"/>
        </dgm:presLayoutVars>
      </dgm:prSet>
      <dgm:spPr/>
    </dgm:pt>
    <dgm:pt modelId="{08566698-DA2F-4490-8267-67BBA75348B7}" type="pres">
      <dgm:prSet presAssocID="{629D5B48-53C0-47D6-B044-0DDF69D8D3A4}" presName="horzThree" presStyleCnt="0"/>
      <dgm:spPr/>
    </dgm:pt>
    <dgm:pt modelId="{2156E1D3-23E7-48C8-9DFD-4821CCDF6498}" type="pres">
      <dgm:prSet presAssocID="{FB309135-7D56-4E16-8D88-3BF409887884}" presName="sibSpaceThree" presStyleCnt="0"/>
      <dgm:spPr/>
    </dgm:pt>
    <dgm:pt modelId="{928E623D-8298-4ABD-ABA8-B941715B4810}" type="pres">
      <dgm:prSet presAssocID="{60BCBF4F-A151-4797-854A-71B1AF4A6A43}" presName="vertThree" presStyleCnt="0"/>
      <dgm:spPr/>
    </dgm:pt>
    <dgm:pt modelId="{78F2B049-1064-4636-8044-D941F18DB9C0}" type="pres">
      <dgm:prSet presAssocID="{60BCBF4F-A151-4797-854A-71B1AF4A6A43}" presName="txThree" presStyleLbl="node3" presStyleIdx="1" presStyleCnt="3">
        <dgm:presLayoutVars>
          <dgm:chPref val="3"/>
        </dgm:presLayoutVars>
      </dgm:prSet>
      <dgm:spPr/>
    </dgm:pt>
    <dgm:pt modelId="{4F3C8DA2-E716-4CC3-AE7C-47546CCD9397}" type="pres">
      <dgm:prSet presAssocID="{60BCBF4F-A151-4797-854A-71B1AF4A6A43}" presName="horzThree" presStyleCnt="0"/>
      <dgm:spPr/>
    </dgm:pt>
    <dgm:pt modelId="{8CF0B99B-F3F3-4063-B4CD-6B7C9EC11D1C}" type="pres">
      <dgm:prSet presAssocID="{09F6E785-8622-4EE4-A8F7-E335169CBE36}" presName="sibSpaceTwo" presStyleCnt="0"/>
      <dgm:spPr/>
    </dgm:pt>
    <dgm:pt modelId="{03D45249-9D50-4FEE-9BE4-5A08480B50AA}" type="pres">
      <dgm:prSet presAssocID="{3509122C-E1A6-4D2A-9243-4B0BF92DD217}" presName="vertTwo" presStyleCnt="0"/>
      <dgm:spPr/>
    </dgm:pt>
    <dgm:pt modelId="{1F0C046C-491A-4884-B007-B570C9660F22}" type="pres">
      <dgm:prSet presAssocID="{3509122C-E1A6-4D2A-9243-4B0BF92DD217}" presName="txTwo" presStyleLbl="node2" presStyleIdx="1" presStyleCnt="2">
        <dgm:presLayoutVars>
          <dgm:chPref val="3"/>
        </dgm:presLayoutVars>
      </dgm:prSet>
      <dgm:spPr/>
    </dgm:pt>
    <dgm:pt modelId="{D9DC306E-EBF1-45B7-9B88-E5DFE9703C16}" type="pres">
      <dgm:prSet presAssocID="{3509122C-E1A6-4D2A-9243-4B0BF92DD217}" presName="parTransTwo" presStyleCnt="0"/>
      <dgm:spPr/>
    </dgm:pt>
    <dgm:pt modelId="{EF0CB16E-0ACE-4887-9206-799F98200950}" type="pres">
      <dgm:prSet presAssocID="{3509122C-E1A6-4D2A-9243-4B0BF92DD217}" presName="horzTwo" presStyleCnt="0"/>
      <dgm:spPr/>
    </dgm:pt>
    <dgm:pt modelId="{C26AF7DA-0B55-4E9B-9F49-8EF796651EF9}" type="pres">
      <dgm:prSet presAssocID="{4D6F907F-A6BA-434B-AE6B-234564EAF45D}" presName="vertThree" presStyleCnt="0"/>
      <dgm:spPr/>
    </dgm:pt>
    <dgm:pt modelId="{447198FF-58DB-4376-9BC6-927791D7BD00}" type="pres">
      <dgm:prSet presAssocID="{4D6F907F-A6BA-434B-AE6B-234564EAF45D}" presName="txThree" presStyleLbl="node3" presStyleIdx="2" presStyleCnt="3" custLinFactNeighborX="36" custLinFactNeighborY="8">
        <dgm:presLayoutVars>
          <dgm:chPref val="3"/>
        </dgm:presLayoutVars>
      </dgm:prSet>
      <dgm:spPr/>
    </dgm:pt>
    <dgm:pt modelId="{1E999CF6-C678-4BF3-B911-B6127287B10F}" type="pres">
      <dgm:prSet presAssocID="{4D6F907F-A6BA-434B-AE6B-234564EAF45D}" presName="horzThree" presStyleCnt="0"/>
      <dgm:spPr/>
    </dgm:pt>
  </dgm:ptLst>
  <dgm:cxnLst>
    <dgm:cxn modelId="{09C0BF00-869B-4C60-BAB8-9F27CA09CA9A}" type="presOf" srcId="{3509122C-E1A6-4D2A-9243-4B0BF92DD217}" destId="{1F0C046C-491A-4884-B007-B570C9660F22}" srcOrd="0" destOrd="0" presId="urn:microsoft.com/office/officeart/2005/8/layout/hierarchy4"/>
    <dgm:cxn modelId="{E3F38319-0358-4BF8-9625-417F3C040EE0}" type="presOf" srcId="{8A2F2F68-EB40-464C-B1B4-A2739CCADE23}" destId="{61915506-2979-47B2-B680-982573AD0293}" srcOrd="0" destOrd="0" presId="urn:microsoft.com/office/officeart/2005/8/layout/hierarchy4"/>
    <dgm:cxn modelId="{7F528061-4823-495D-B7CC-BBD41A2166D6}" srcId="{D480842F-8CE4-49DC-8B16-F004A8A0D65C}" destId="{60BCBF4F-A151-4797-854A-71B1AF4A6A43}" srcOrd="1" destOrd="0" parTransId="{ACD53081-A8A3-41D0-9A41-7D19B7EA6464}" sibTransId="{BCC7647E-D87E-41AB-90C9-72B2F9F84395}"/>
    <dgm:cxn modelId="{EFA0C668-2CBB-49F8-BC1B-C74C4B5DA721}" type="presOf" srcId="{629D5B48-53C0-47D6-B044-0DDF69D8D3A4}" destId="{A6264F84-5B57-4580-862F-6A5130432980}" srcOrd="0" destOrd="0" presId="urn:microsoft.com/office/officeart/2005/8/layout/hierarchy4"/>
    <dgm:cxn modelId="{A92D2658-9BE8-42C7-9B9A-618EA22064A5}" srcId="{D480842F-8CE4-49DC-8B16-F004A8A0D65C}" destId="{629D5B48-53C0-47D6-B044-0DDF69D8D3A4}" srcOrd="0" destOrd="0" parTransId="{574314FD-23BF-4D0D-AF74-73D506CF5608}" sibTransId="{FB309135-7D56-4E16-8D88-3BF409887884}"/>
    <dgm:cxn modelId="{F9266281-114F-4C8D-9D1A-63D19A2025C4}" srcId="{8A2F2F68-EB40-464C-B1B4-A2739CCADE23}" destId="{D480842F-8CE4-49DC-8B16-F004A8A0D65C}" srcOrd="0" destOrd="0" parTransId="{CD1F0FDE-221E-4F91-8180-2500CB828E4F}" sibTransId="{09F6E785-8622-4EE4-A8F7-E335169CBE36}"/>
    <dgm:cxn modelId="{529A1887-1913-4390-8CA4-93719D932273}" srcId="{F21E4AF9-28D3-455A-AD51-5904C49FDA22}" destId="{8A2F2F68-EB40-464C-B1B4-A2739CCADE23}" srcOrd="0" destOrd="0" parTransId="{341D3453-8A04-4A16-8B89-D750826AA7F4}" sibTransId="{9AED9F69-A576-42EE-8967-77DBA9E35C69}"/>
    <dgm:cxn modelId="{2C4C30C5-A146-40A6-91D1-AD70FDB3A853}" type="presOf" srcId="{D480842F-8CE4-49DC-8B16-F004A8A0D65C}" destId="{6A4162CB-BC21-477B-8E68-6B94BA49B824}" srcOrd="0" destOrd="0" presId="urn:microsoft.com/office/officeart/2005/8/layout/hierarchy4"/>
    <dgm:cxn modelId="{50CB0BE8-51F3-4F1A-976C-49A2392B3323}" type="presOf" srcId="{F21E4AF9-28D3-455A-AD51-5904C49FDA22}" destId="{63070DE7-61E8-41F6-A7FB-81B969AEFB0B}" srcOrd="0" destOrd="0" presId="urn:microsoft.com/office/officeart/2005/8/layout/hierarchy4"/>
    <dgm:cxn modelId="{67C635ED-E7B2-4F14-B1B7-4351166CDF06}" srcId="{3509122C-E1A6-4D2A-9243-4B0BF92DD217}" destId="{4D6F907F-A6BA-434B-AE6B-234564EAF45D}" srcOrd="0" destOrd="0" parTransId="{42BC2A49-CE7D-4A1C-A7A6-A54AF4AC8560}" sibTransId="{036D0BE0-4B8D-439E-A375-8F4F2DA5EFDE}"/>
    <dgm:cxn modelId="{88AB1FEE-810F-442A-8B29-9EEDAEF2B9CC}" type="presOf" srcId="{60BCBF4F-A151-4797-854A-71B1AF4A6A43}" destId="{78F2B049-1064-4636-8044-D941F18DB9C0}" srcOrd="0" destOrd="0" presId="urn:microsoft.com/office/officeart/2005/8/layout/hierarchy4"/>
    <dgm:cxn modelId="{2C47C7F6-D3B2-4B91-A6F2-834319399F08}" type="presOf" srcId="{4D6F907F-A6BA-434B-AE6B-234564EAF45D}" destId="{447198FF-58DB-4376-9BC6-927791D7BD00}" srcOrd="0" destOrd="0" presId="urn:microsoft.com/office/officeart/2005/8/layout/hierarchy4"/>
    <dgm:cxn modelId="{7CE697FC-E872-4C2D-89C6-09CFFE30CBC7}" srcId="{8A2F2F68-EB40-464C-B1B4-A2739CCADE23}" destId="{3509122C-E1A6-4D2A-9243-4B0BF92DD217}" srcOrd="1" destOrd="0" parTransId="{9EC46420-7DC5-4066-B724-63B34AA1DE86}" sibTransId="{C1B87B04-C41C-47C3-A13B-95519B9A2EB3}"/>
    <dgm:cxn modelId="{E82EEF9F-12B4-4D92-9414-A2E8BF4CDE0B}" type="presParOf" srcId="{63070DE7-61E8-41F6-A7FB-81B969AEFB0B}" destId="{74A10806-2036-444F-9B19-8B227D6E6071}" srcOrd="0" destOrd="0" presId="urn:microsoft.com/office/officeart/2005/8/layout/hierarchy4"/>
    <dgm:cxn modelId="{1A033CA5-B8EC-436B-9154-DDA913D4C189}" type="presParOf" srcId="{74A10806-2036-444F-9B19-8B227D6E6071}" destId="{61915506-2979-47B2-B680-982573AD0293}" srcOrd="0" destOrd="0" presId="urn:microsoft.com/office/officeart/2005/8/layout/hierarchy4"/>
    <dgm:cxn modelId="{A02FB7F9-9958-47DC-B95F-21AE6AF2183C}" type="presParOf" srcId="{74A10806-2036-444F-9B19-8B227D6E6071}" destId="{B6F053F6-7CA1-4F64-86BF-974B3C7740A4}" srcOrd="1" destOrd="0" presId="urn:microsoft.com/office/officeart/2005/8/layout/hierarchy4"/>
    <dgm:cxn modelId="{AF5B9F95-C115-41E4-9E15-9DBDF139FACD}" type="presParOf" srcId="{74A10806-2036-444F-9B19-8B227D6E6071}" destId="{6FD71715-938F-43CF-A563-35DD25EE84F5}" srcOrd="2" destOrd="0" presId="urn:microsoft.com/office/officeart/2005/8/layout/hierarchy4"/>
    <dgm:cxn modelId="{5533BB8B-3A5F-4DA1-94FB-2AEB458E6D7E}" type="presParOf" srcId="{6FD71715-938F-43CF-A563-35DD25EE84F5}" destId="{6DC622AE-B488-4BC2-8A3E-8DDB6E0673CF}" srcOrd="0" destOrd="0" presId="urn:microsoft.com/office/officeart/2005/8/layout/hierarchy4"/>
    <dgm:cxn modelId="{C61D9EE7-7268-4D23-AF9F-AAA88B7578DA}" type="presParOf" srcId="{6DC622AE-B488-4BC2-8A3E-8DDB6E0673CF}" destId="{6A4162CB-BC21-477B-8E68-6B94BA49B824}" srcOrd="0" destOrd="0" presId="urn:microsoft.com/office/officeart/2005/8/layout/hierarchy4"/>
    <dgm:cxn modelId="{FAA070E0-8700-4116-B899-5932BF6642DB}" type="presParOf" srcId="{6DC622AE-B488-4BC2-8A3E-8DDB6E0673CF}" destId="{2A409F6A-9DE7-4003-AD56-5E79BEAFA88E}" srcOrd="1" destOrd="0" presId="urn:microsoft.com/office/officeart/2005/8/layout/hierarchy4"/>
    <dgm:cxn modelId="{5FEEC74C-7439-4F5F-ADED-A92AC594DE5F}" type="presParOf" srcId="{6DC622AE-B488-4BC2-8A3E-8DDB6E0673CF}" destId="{4BB42D22-4C63-4856-B2CC-A1D4B4B18647}" srcOrd="2" destOrd="0" presId="urn:microsoft.com/office/officeart/2005/8/layout/hierarchy4"/>
    <dgm:cxn modelId="{BF5B86AD-91E9-4C7C-A87E-B5160064E1B5}" type="presParOf" srcId="{4BB42D22-4C63-4856-B2CC-A1D4B4B18647}" destId="{85F6CC79-8B73-48B4-BD14-66EE886ABE84}" srcOrd="0" destOrd="0" presId="urn:microsoft.com/office/officeart/2005/8/layout/hierarchy4"/>
    <dgm:cxn modelId="{5788418B-E047-4529-88C9-BB9B3C289679}" type="presParOf" srcId="{85F6CC79-8B73-48B4-BD14-66EE886ABE84}" destId="{A6264F84-5B57-4580-862F-6A5130432980}" srcOrd="0" destOrd="0" presId="urn:microsoft.com/office/officeart/2005/8/layout/hierarchy4"/>
    <dgm:cxn modelId="{8B5BA6A1-720F-4F20-9195-91706714EB8C}" type="presParOf" srcId="{85F6CC79-8B73-48B4-BD14-66EE886ABE84}" destId="{08566698-DA2F-4490-8267-67BBA75348B7}" srcOrd="1" destOrd="0" presId="urn:microsoft.com/office/officeart/2005/8/layout/hierarchy4"/>
    <dgm:cxn modelId="{536C1FE9-C479-4098-8399-8358BD3C4782}" type="presParOf" srcId="{4BB42D22-4C63-4856-B2CC-A1D4B4B18647}" destId="{2156E1D3-23E7-48C8-9DFD-4821CCDF6498}" srcOrd="1" destOrd="0" presId="urn:microsoft.com/office/officeart/2005/8/layout/hierarchy4"/>
    <dgm:cxn modelId="{D0A82C42-51F9-4C06-8AB8-8D61752EECF9}" type="presParOf" srcId="{4BB42D22-4C63-4856-B2CC-A1D4B4B18647}" destId="{928E623D-8298-4ABD-ABA8-B941715B4810}" srcOrd="2" destOrd="0" presId="urn:microsoft.com/office/officeart/2005/8/layout/hierarchy4"/>
    <dgm:cxn modelId="{39E3E622-05EA-4144-916B-8F0135677737}" type="presParOf" srcId="{928E623D-8298-4ABD-ABA8-B941715B4810}" destId="{78F2B049-1064-4636-8044-D941F18DB9C0}" srcOrd="0" destOrd="0" presId="urn:microsoft.com/office/officeart/2005/8/layout/hierarchy4"/>
    <dgm:cxn modelId="{BAC5011B-F0E9-464C-9981-E47EA6740E5B}" type="presParOf" srcId="{928E623D-8298-4ABD-ABA8-B941715B4810}" destId="{4F3C8DA2-E716-4CC3-AE7C-47546CCD9397}" srcOrd="1" destOrd="0" presId="urn:microsoft.com/office/officeart/2005/8/layout/hierarchy4"/>
    <dgm:cxn modelId="{4755EC87-7048-47D8-9EFB-1149077FBB3C}" type="presParOf" srcId="{6FD71715-938F-43CF-A563-35DD25EE84F5}" destId="{8CF0B99B-F3F3-4063-B4CD-6B7C9EC11D1C}" srcOrd="1" destOrd="0" presId="urn:microsoft.com/office/officeart/2005/8/layout/hierarchy4"/>
    <dgm:cxn modelId="{21BD0E80-5BCE-4B20-B4CE-2F8DC2588092}" type="presParOf" srcId="{6FD71715-938F-43CF-A563-35DD25EE84F5}" destId="{03D45249-9D50-4FEE-9BE4-5A08480B50AA}" srcOrd="2" destOrd="0" presId="urn:microsoft.com/office/officeart/2005/8/layout/hierarchy4"/>
    <dgm:cxn modelId="{0BD35284-2F18-4BAE-A2BC-0B1AE873E0C8}" type="presParOf" srcId="{03D45249-9D50-4FEE-9BE4-5A08480B50AA}" destId="{1F0C046C-491A-4884-B007-B570C9660F22}" srcOrd="0" destOrd="0" presId="urn:microsoft.com/office/officeart/2005/8/layout/hierarchy4"/>
    <dgm:cxn modelId="{DD1DDAE3-ED79-4E6E-99A2-CE8FF0A5B19A}" type="presParOf" srcId="{03D45249-9D50-4FEE-9BE4-5A08480B50AA}" destId="{D9DC306E-EBF1-45B7-9B88-E5DFE9703C16}" srcOrd="1" destOrd="0" presId="urn:microsoft.com/office/officeart/2005/8/layout/hierarchy4"/>
    <dgm:cxn modelId="{094114CB-2744-4A6A-8A9D-2B30B8A8E567}" type="presParOf" srcId="{03D45249-9D50-4FEE-9BE4-5A08480B50AA}" destId="{EF0CB16E-0ACE-4887-9206-799F98200950}" srcOrd="2" destOrd="0" presId="urn:microsoft.com/office/officeart/2005/8/layout/hierarchy4"/>
    <dgm:cxn modelId="{1FADF593-4C72-4135-849D-6B77DC29EC29}" type="presParOf" srcId="{EF0CB16E-0ACE-4887-9206-799F98200950}" destId="{C26AF7DA-0B55-4E9B-9F49-8EF796651EF9}" srcOrd="0" destOrd="0" presId="urn:microsoft.com/office/officeart/2005/8/layout/hierarchy4"/>
    <dgm:cxn modelId="{230F1FD4-AF0E-4D44-A051-D965C6AA7CF2}" type="presParOf" srcId="{C26AF7DA-0B55-4E9B-9F49-8EF796651EF9}" destId="{447198FF-58DB-4376-9BC6-927791D7BD00}" srcOrd="0" destOrd="0" presId="urn:microsoft.com/office/officeart/2005/8/layout/hierarchy4"/>
    <dgm:cxn modelId="{5B225AB2-FBDF-49DE-A6DA-F8B861F3A23D}" type="presParOf" srcId="{C26AF7DA-0B55-4E9B-9F49-8EF796651EF9}" destId="{1E999CF6-C678-4BF3-B911-B6127287B10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15506-2979-47B2-B680-982573AD0293}">
      <dsp:nvSpPr>
        <dsp:cNvPr id="0" name=""/>
        <dsp:cNvSpPr/>
      </dsp:nvSpPr>
      <dsp:spPr>
        <a:xfrm>
          <a:off x="1009" y="1"/>
          <a:ext cx="4399540" cy="430745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obecná psychologie</a:t>
          </a:r>
        </a:p>
      </dsp:txBody>
      <dsp:txXfrm>
        <a:off x="13625" y="12617"/>
        <a:ext cx="4374308" cy="405513"/>
      </dsp:txXfrm>
    </dsp:sp>
    <dsp:sp modelId="{6A4162CB-BC21-477B-8E68-6B94BA49B824}">
      <dsp:nvSpPr>
        <dsp:cNvPr id="0" name=""/>
        <dsp:cNvSpPr/>
      </dsp:nvSpPr>
      <dsp:spPr>
        <a:xfrm>
          <a:off x="504" y="505352"/>
          <a:ext cx="2873915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psychologie osobnosti</a:t>
          </a:r>
        </a:p>
      </dsp:txBody>
      <dsp:txXfrm>
        <a:off x="13120" y="517968"/>
        <a:ext cx="2848683" cy="405513"/>
      </dsp:txXfrm>
    </dsp:sp>
    <dsp:sp modelId="{A6264F84-5B57-4580-862F-6A5130432980}">
      <dsp:nvSpPr>
        <dsp:cNvPr id="0" name=""/>
        <dsp:cNvSpPr/>
      </dsp:nvSpPr>
      <dsp:spPr>
        <a:xfrm>
          <a:off x="504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psychoterapie</a:t>
          </a:r>
        </a:p>
      </dsp:txBody>
      <dsp:txXfrm>
        <a:off x="13120" y="1022354"/>
        <a:ext cx="1382170" cy="405513"/>
      </dsp:txXfrm>
    </dsp:sp>
    <dsp:sp modelId="{78F2B049-1064-4636-8044-D941F18DB9C0}">
      <dsp:nvSpPr>
        <dsp:cNvPr id="0" name=""/>
        <dsp:cNvSpPr/>
      </dsp:nvSpPr>
      <dsp:spPr>
        <a:xfrm>
          <a:off x="1467018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klinická psychologie</a:t>
          </a:r>
        </a:p>
      </dsp:txBody>
      <dsp:txXfrm>
        <a:off x="1479634" y="1022354"/>
        <a:ext cx="1382170" cy="405513"/>
      </dsp:txXfrm>
    </dsp:sp>
    <dsp:sp modelId="{1F0C046C-491A-4884-B007-B570C9660F22}">
      <dsp:nvSpPr>
        <dsp:cNvPr id="0" name=""/>
        <dsp:cNvSpPr/>
      </dsp:nvSpPr>
      <dsp:spPr>
        <a:xfrm>
          <a:off x="2992642" y="505352"/>
          <a:ext cx="1407402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vývojová psychologie</a:t>
          </a:r>
        </a:p>
      </dsp:txBody>
      <dsp:txXfrm>
        <a:off x="3005258" y="517968"/>
        <a:ext cx="1382170" cy="405513"/>
      </dsp:txXfrm>
    </dsp:sp>
    <dsp:sp modelId="{447198FF-58DB-4376-9BC6-927791D7BD00}">
      <dsp:nvSpPr>
        <dsp:cNvPr id="0" name=""/>
        <dsp:cNvSpPr/>
      </dsp:nvSpPr>
      <dsp:spPr>
        <a:xfrm>
          <a:off x="2993147" y="1009772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psychodiagnostika</a:t>
          </a:r>
        </a:p>
      </dsp:txBody>
      <dsp:txXfrm>
        <a:off x="3005763" y="1022388"/>
        <a:ext cx="1382170" cy="4055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9540B-8AF4-4C16-9C57-9EF5DB29F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5F64CB5-FAF1-4C4E-9363-2ECE6D940F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1E3B7A-A286-46D5-A594-819351176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2268F2-E57F-4181-B9F6-6960317F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4485DE-0A54-45DD-B259-299D999B9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780C0-4A5E-430C-A8A1-104CA5AEC9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2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C4B99-67A3-4D0C-A151-B0664F86A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147BDE9-851B-47D9-B9F4-D40EA3FB9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B1C639-F155-4BCD-8814-6EBC1E9D6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8F942F-F6B3-442E-A16A-E081BA664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56E2CC-6E2E-4946-855F-3A55E7755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421FE3-0126-4179-BB47-A8BF3A0117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72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E300E85-BD63-4DA6-826C-987C326CDA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0E9251C-1290-4FE1-B21D-DD2BD9637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B59651-D8F9-4E99-B5B2-8D5CA691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414B6C-0187-4F49-B29E-028946248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DD6C0C-2024-4C43-85D7-172ECD337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DFAC76-F8C1-4029-8309-78A42A869D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41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96A50-710C-4C58-AD38-3AB0A936A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604A33-B62D-4448-9820-71D0D8897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755FB7-4329-46E5-BC2D-455CDE039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87DE68-BF8C-46D3-83AC-2B367CB81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D155C6-471D-4FCC-B45D-853E53480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0E2746-0134-4E72-AB44-813D08F97A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864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94040-6C65-4A4D-82A4-86368A8D2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75CCE5-E6CA-41E7-8E98-F650A8FFB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2AF4D7-3622-4565-B9A4-113B31AA4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437F15-DA5A-4E19-AB29-8B332BBFE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E4F0F9-BB7F-48B6-884F-F9E9885C9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0E2746-0134-4E72-AB44-813D08F97A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35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BDC3F7-9026-4AB2-86F4-163445363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2C5173-60C9-49E6-AAB2-263874B302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3F04F12-DB6F-40F7-BD49-238C7A9A6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1832B1-BCD5-4EAD-B58B-70452C8F8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01473C-53EC-4CAD-ABD7-5AE8E1FB2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2474AF-6320-40FA-9C50-7C8DB4894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595C6-B0A5-4CA6-B63C-F5B918A7E4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3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CDECB-5E37-4059-8782-2D42A3A61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90E166D-D4B0-4DC2-AF91-711183A9D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F23D0B-4FC8-4F0D-BAF6-240D30CD5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8E5BF8B-B966-408D-BC86-50C86958E2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8100E7D-34B1-4692-A332-9612476226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BC1CEAC-192F-4B60-8555-E657549A9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C27C97A-EA46-46B0-A7CB-CFD5A2B40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352EA26-3905-4FED-A2CD-54853D474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ED182-B09D-45AA-922A-2A460948F1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7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A60886-CD8D-4B1B-A44F-B8F213D92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C580EEF-9B18-4DC3-AA97-848C6792F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9C93EF9-5B91-49BC-9378-2E9E06D5A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3478588-9C07-41D2-BC23-20A9DD344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0E2746-0134-4E72-AB44-813D08F97A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38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0F9D611-3983-4867-B561-3BD4B72A8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D428E86-8ADE-4007-BA23-E538F8BF4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4A4FBB-1D47-400A-9282-8B40CB535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2A32C2-23DD-457A-98CC-38E2BFBABB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91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8423A3-9BE0-47AF-8033-041611363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02E72-2FF0-411E-BC55-715460C2E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9787A87-C592-4076-96A8-A9194FBB4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32678A-879F-4445-8D6B-CF5458873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846D6D-635F-4191-A082-79159B645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02A380-70BB-42D6-9ED0-52335F16F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971535-15C9-49A9-A1D3-FE05525973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770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6B30A1-5F49-4026-A4C1-3E19DAC77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15B19D6-1F27-4C59-91F4-C1E4D1091F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404309-4BC8-4E7B-9C51-68F5AE6A2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4FEA0C-5914-4A7F-B619-637EFE6B5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44D04E-EF56-4B5C-8962-2B463F6E6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336F99-B678-4CC8-BEE2-A17E81A8B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460FB-4A20-48B6-A391-F88B1A6EF6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16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3B7BEA-8CB2-4AC6-B489-F3DAFFC18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FEEC78-F879-4DF0-809E-5FF6409F9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E1AFE9-B842-4477-9DD6-F8460C2605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56955C-FF9D-4BDB-8FAD-F9E6FF4545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731ACE-E756-48A6-B3CD-DC772545C3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00E2746-0134-4E72-AB44-813D08F97A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3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Osobnos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creativecommons.org/licenses/by-sa/3.0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616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2284026" y="2043663"/>
            <a:ext cx="4578895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/>
            <a:r>
              <a:rPr lang="en-US" altLang="cs-CZ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 je to osobnost?</a:t>
            </a:r>
          </a:p>
        </p:txBody>
      </p:sp>
      <p:sp>
        <p:nvSpPr>
          <p:cNvPr id="3075" name="Podnadpis 2"/>
          <p:cNvSpPr>
            <a:spLocks noGrp="1"/>
          </p:cNvSpPr>
          <p:nvPr>
            <p:ph type="body" idx="1"/>
          </p:nvPr>
        </p:nvSpPr>
        <p:spPr>
          <a:xfrm>
            <a:off x="2284026" y="4074718"/>
            <a:ext cx="457889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algn="ctr" defTabSz="914400">
              <a:spcBef>
                <a:spcPts val="1000"/>
              </a:spcBef>
            </a:pPr>
            <a:endParaRPr lang="en-US" altLang="cs-CZ" sz="2400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pPr algn="ctr" defTabSz="914400">
              <a:spcBef>
                <a:spcPts val="1000"/>
              </a:spcBef>
            </a:pPr>
            <a:endParaRPr lang="en-US" altLang="cs-CZ" sz="2400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82600" y="321734"/>
            <a:ext cx="8178799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/>
            <a:r>
              <a:rPr lang="en-US" altLang="cs-CZ" sz="3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Psychologie osobnosti – předmět zkoumání III.: 3 pilíře utváření osobnosti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82600" y="1782981"/>
            <a:ext cx="8178799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en-US" altLang="cs-CZ" sz="1700" b="1" dirty="0" err="1"/>
              <a:t>Biologické</a:t>
            </a:r>
            <a:r>
              <a:rPr lang="en-US" altLang="cs-CZ" sz="1700" b="1" dirty="0"/>
              <a:t> </a:t>
            </a:r>
            <a:r>
              <a:rPr lang="en-US" altLang="cs-CZ" sz="1700" b="1" dirty="0" err="1"/>
              <a:t>faktory</a:t>
            </a:r>
            <a:r>
              <a:rPr lang="en-US" altLang="cs-CZ" sz="1700" b="1" dirty="0"/>
              <a:t> (</a:t>
            </a:r>
            <a:r>
              <a:rPr lang="en-US" altLang="cs-CZ" sz="1700" b="1" dirty="0" err="1"/>
              <a:t>vliv</a:t>
            </a:r>
            <a:r>
              <a:rPr lang="en-US" altLang="cs-CZ" sz="1700" b="1" dirty="0"/>
              <a:t> </a:t>
            </a:r>
            <a:r>
              <a:rPr lang="en-US" altLang="cs-CZ" sz="1700" b="1" dirty="0" err="1"/>
              <a:t>na</a:t>
            </a:r>
            <a:r>
              <a:rPr lang="en-US" altLang="cs-CZ" sz="1700" b="1" dirty="0"/>
              <a:t> </a:t>
            </a:r>
            <a:r>
              <a:rPr lang="en-US" altLang="cs-CZ" sz="1700" b="1" dirty="0" err="1"/>
              <a:t>vlohy</a:t>
            </a:r>
            <a:r>
              <a:rPr lang="en-US" altLang="cs-CZ" sz="1700" b="1" dirty="0"/>
              <a:t>, temperament)</a:t>
            </a:r>
          </a:p>
          <a:p>
            <a:pPr indent="-228600" algn="l" defTabSz="914400">
              <a:buFont typeface="Arial" panose="020B0604020202020204" pitchFamily="34" charset="0"/>
              <a:buChar char="•"/>
            </a:pPr>
            <a:endParaRPr lang="en-US" altLang="cs-CZ" sz="1700" b="1" dirty="0"/>
          </a:p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en-US" altLang="cs-CZ" sz="1700" b="1" dirty="0" err="1"/>
              <a:t>Sociální</a:t>
            </a:r>
            <a:r>
              <a:rPr lang="en-US" altLang="cs-CZ" sz="1700" b="1" dirty="0"/>
              <a:t> </a:t>
            </a:r>
            <a:r>
              <a:rPr lang="en-US" altLang="cs-CZ" sz="1700" b="1" dirty="0" err="1"/>
              <a:t>faktory</a:t>
            </a:r>
            <a:r>
              <a:rPr lang="en-US" altLang="cs-CZ" sz="1700" b="1" dirty="0"/>
              <a:t> (</a:t>
            </a:r>
            <a:r>
              <a:rPr lang="en-US" altLang="cs-CZ" sz="1700" b="1" dirty="0" err="1"/>
              <a:t>charakter</a:t>
            </a:r>
            <a:r>
              <a:rPr lang="en-US" altLang="cs-CZ" sz="1700" b="1" dirty="0"/>
              <a:t>…)</a:t>
            </a:r>
          </a:p>
          <a:p>
            <a:pPr indent="-228600" algn="l" defTabSz="914400">
              <a:buFont typeface="Arial" panose="020B0604020202020204" pitchFamily="34" charset="0"/>
              <a:buChar char="•"/>
            </a:pPr>
            <a:endParaRPr lang="en-US" altLang="cs-CZ" sz="1700" b="1" dirty="0"/>
          </a:p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en-US" altLang="cs-CZ" sz="1700" b="1" dirty="0" err="1"/>
              <a:t>Sebeutváření</a:t>
            </a:r>
            <a:r>
              <a:rPr lang="en-US" altLang="cs-CZ" sz="1700" b="1" dirty="0"/>
              <a:t> ( </a:t>
            </a:r>
            <a:r>
              <a:rPr lang="en-US" altLang="cs-CZ" sz="1700" b="1" dirty="0" err="1"/>
              <a:t>moje</a:t>
            </a:r>
            <a:r>
              <a:rPr lang="en-US" altLang="cs-CZ" sz="1700" b="1" dirty="0"/>
              <a:t> </a:t>
            </a:r>
            <a:r>
              <a:rPr lang="en-US" altLang="cs-CZ" sz="1700" b="1" dirty="0" err="1"/>
              <a:t>vlastní</a:t>
            </a:r>
            <a:r>
              <a:rPr lang="en-US" altLang="cs-CZ" sz="1700" b="1" dirty="0"/>
              <a:t> cesta, </a:t>
            </a:r>
            <a:r>
              <a:rPr lang="en-US" altLang="cs-CZ" sz="1700" b="1" dirty="0" err="1"/>
              <a:t>sebevýchova</a:t>
            </a:r>
            <a:r>
              <a:rPr lang="en-US" altLang="cs-CZ" sz="1700" b="1" dirty="0"/>
              <a:t>, </a:t>
            </a:r>
            <a:r>
              <a:rPr lang="en-US" altLang="cs-CZ" sz="1700" b="1" dirty="0" err="1"/>
              <a:t>sebeurčení</a:t>
            </a:r>
            <a:r>
              <a:rPr lang="en-US" altLang="cs-CZ" sz="1700" dirty="0"/>
              <a:t>)</a:t>
            </a:r>
          </a:p>
          <a:p>
            <a:pPr indent="-228600" algn="l" defTabSz="914400">
              <a:buFont typeface="Arial" panose="020B0604020202020204" pitchFamily="34" charset="0"/>
              <a:buChar char="•"/>
            </a:pPr>
            <a:endParaRPr lang="en-US" altLang="cs-CZ" sz="1700" dirty="0"/>
          </a:p>
          <a:p>
            <a:pPr algn="l" defTabSz="914400"/>
            <a:endParaRPr lang="cs-CZ" altLang="cs-CZ" sz="1700" u="sng" dirty="0"/>
          </a:p>
          <a:p>
            <a:pPr algn="l" defTabSz="914400"/>
            <a:r>
              <a:rPr lang="en-US" altLang="cs-CZ" sz="1700" u="sng" dirty="0" err="1"/>
              <a:t>Věčná</a:t>
            </a:r>
            <a:r>
              <a:rPr lang="en-US" altLang="cs-CZ" sz="1700" u="sng" dirty="0"/>
              <a:t> </a:t>
            </a:r>
            <a:r>
              <a:rPr lang="en-US" altLang="cs-CZ" sz="1700" u="sng" dirty="0" err="1"/>
              <a:t>otázka</a:t>
            </a:r>
            <a:r>
              <a:rPr lang="en-US" altLang="cs-CZ" sz="1700" u="sng" dirty="0"/>
              <a:t>: Co </a:t>
            </a:r>
            <a:r>
              <a:rPr lang="en-US" altLang="cs-CZ" sz="1700" u="sng" dirty="0" err="1"/>
              <a:t>má</a:t>
            </a:r>
            <a:r>
              <a:rPr lang="en-US" altLang="cs-CZ" sz="1700" u="sng" dirty="0"/>
              <a:t> </a:t>
            </a:r>
            <a:r>
              <a:rPr lang="en-US" altLang="cs-CZ" sz="1700" u="sng" dirty="0" err="1"/>
              <a:t>největší</a:t>
            </a:r>
            <a:r>
              <a:rPr lang="en-US" altLang="cs-CZ" sz="1700" u="sng" dirty="0"/>
              <a:t> </a:t>
            </a:r>
            <a:r>
              <a:rPr lang="en-US" altLang="cs-CZ" sz="1700" u="sng" dirty="0" err="1"/>
              <a:t>vliv</a:t>
            </a:r>
            <a:r>
              <a:rPr lang="en-US" altLang="cs-CZ" sz="1700" u="sng" dirty="0"/>
              <a:t> </a:t>
            </a:r>
            <a:r>
              <a:rPr lang="en-US" altLang="cs-CZ" sz="1700" u="sng" dirty="0" err="1"/>
              <a:t>na</a:t>
            </a:r>
            <a:r>
              <a:rPr lang="en-US" altLang="cs-CZ" sz="1700" u="sng" dirty="0"/>
              <a:t> </a:t>
            </a:r>
            <a:r>
              <a:rPr lang="en-US" altLang="cs-CZ" sz="1700" u="sng" dirty="0" err="1"/>
              <a:t>utváření</a:t>
            </a:r>
            <a:r>
              <a:rPr lang="en-US" altLang="cs-CZ" sz="1700" u="sng" dirty="0"/>
              <a:t> </a:t>
            </a:r>
            <a:r>
              <a:rPr lang="en-US" altLang="cs-CZ" sz="1700" u="sng" dirty="0" err="1"/>
              <a:t>naší</a:t>
            </a:r>
            <a:r>
              <a:rPr lang="en-US" altLang="cs-CZ" sz="1700" u="sng" dirty="0"/>
              <a:t> </a:t>
            </a:r>
            <a:r>
              <a:rPr lang="en-US" altLang="cs-CZ" sz="1700" u="sng" dirty="0" err="1"/>
              <a:t>osobnosti</a:t>
            </a:r>
            <a:r>
              <a:rPr lang="en-US" altLang="cs-CZ" sz="1700" u="sng" dirty="0"/>
              <a:t>?</a:t>
            </a:r>
          </a:p>
          <a:p>
            <a:pPr indent="-228600" algn="l" defTabSz="914400">
              <a:buFont typeface="Arial" panose="020B0604020202020204" pitchFamily="34" charset="0"/>
              <a:buChar char="•"/>
            </a:pPr>
            <a:r>
              <a:rPr lang="en-US" altLang="cs-CZ" sz="1700" dirty="0"/>
              <a:t>Nature x nurture</a:t>
            </a:r>
            <a:endParaRPr lang="cs-CZ" altLang="cs-CZ" sz="1700" dirty="0"/>
          </a:p>
          <a:p>
            <a:pPr algn="l" defTabSz="914400"/>
            <a:r>
              <a:rPr lang="cs-CZ" altLang="cs-CZ" sz="1700" dirty="0"/>
              <a:t>????</a:t>
            </a:r>
          </a:p>
          <a:p>
            <a:pPr algn="l" defTabSz="914400"/>
            <a:r>
              <a:rPr lang="cs-CZ" altLang="cs-CZ" sz="1700" dirty="0"/>
              <a:t>Pojďme se podívat na Váš obrázek člověka….</a:t>
            </a:r>
            <a:endParaRPr lang="en-US" altLang="cs-CZ" sz="1700" dirty="0"/>
          </a:p>
          <a:p>
            <a:pPr algn="l" defTabSz="914400"/>
            <a:endParaRPr lang="cs-CZ" altLang="cs-CZ" sz="1700" u="sng" dirty="0"/>
          </a:p>
          <a:p>
            <a:pPr algn="l" defTabSz="914400"/>
            <a:endParaRPr lang="en-US" altLang="cs-CZ" sz="1700" u="sng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08801" y="2200695"/>
            <a:ext cx="645368" cy="48402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400197" y="1502156"/>
            <a:ext cx="2532832" cy="954774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628518" y="5230015"/>
            <a:ext cx="2017580" cy="760545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60240" y="5789405"/>
            <a:ext cx="485578" cy="364184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28">
            <a:extLst>
              <a:ext uri="{FF2B5EF4-FFF2-40B4-BE49-F238E27FC236}">
                <a16:creationId xmlns:a16="http://schemas.microsoft.com/office/drawing/2014/main" id="{FB9B907B-F9A2-45A5-BDBA-C371127CA6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9143997" cy="6858000"/>
          </a:xfrm>
          <a:prstGeom prst="rect">
            <a:avLst/>
          </a:prstGeom>
          <a:ln w="0">
            <a:noFill/>
            <a:prstDash val="solid"/>
            <a:round/>
            <a:headEnd/>
            <a:tailEnd/>
          </a:ln>
        </p:spPr>
        <p:txBody>
          <a:bodyPr rtlCol="0" anchor="ctr"/>
          <a:lstStyle/>
          <a:p>
            <a:pPr algn="ctr" defTabSz="457200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77BE537-9382-4D99-BB46-5915B7807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9038" y="166329"/>
            <a:ext cx="4961110" cy="598376"/>
          </a:xfrm>
        </p:spPr>
        <p:txBody>
          <a:bodyPr anchor="t">
            <a:normAutofit/>
          </a:bodyPr>
          <a:lstStyle/>
          <a:p>
            <a:r>
              <a:rPr lang="cs-CZ" dirty="0"/>
              <a:t>Otázky k Vaší práci:</a:t>
            </a:r>
          </a:p>
        </p:txBody>
      </p:sp>
      <p:pic>
        <p:nvPicPr>
          <p:cNvPr id="5" name="Picture 4" descr="Skupina barevných dřevěných figurek">
            <a:extLst>
              <a:ext uri="{FF2B5EF4-FFF2-40B4-BE49-F238E27FC236}">
                <a16:creationId xmlns:a16="http://schemas.microsoft.com/office/drawing/2014/main" id="{EED2A02E-9407-4C08-99E1-09F2D63E19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379" r="43511" b="2"/>
          <a:stretch/>
        </p:blipFill>
        <p:spPr>
          <a:xfrm>
            <a:off x="516325" y="-9525"/>
            <a:ext cx="2688575" cy="6867525"/>
          </a:xfrm>
          <a:prstGeom prst="rect">
            <a:avLst/>
          </a:prstGeom>
        </p:spPr>
      </p:pic>
      <p:sp>
        <p:nvSpPr>
          <p:cNvPr id="31" name="Freeform 6">
            <a:extLst>
              <a:ext uri="{FF2B5EF4-FFF2-40B4-BE49-F238E27FC236}">
                <a16:creationId xmlns:a16="http://schemas.microsoft.com/office/drawing/2014/main" id="{FC72A6E7-EEB3-4011-AFDE-5D01CF93E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664368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3" name="Freeform 6">
            <a:extLst>
              <a:ext uri="{FF2B5EF4-FFF2-40B4-BE49-F238E27FC236}">
                <a16:creationId xmlns:a16="http://schemas.microsoft.com/office/drawing/2014/main" id="{8CD93300-52E3-4A04-AB11-4E86A29BE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664368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16BF2C-BACC-4B43-8D5B-B85D98CDA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7188" y="931034"/>
            <a:ext cx="4961110" cy="59269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600" dirty="0">
                <a:solidFill>
                  <a:schemeClr val="tx1">
                    <a:alpha val="60000"/>
                  </a:schemeClr>
                </a:solidFill>
              </a:rPr>
              <a:t>Vytvořili jste svoji vlastní osobnost:</a:t>
            </a:r>
          </a:p>
          <a:p>
            <a:endParaRPr lang="cs-CZ" sz="1800" dirty="0">
              <a:solidFill>
                <a:schemeClr val="tx1">
                  <a:alpha val="60000"/>
                </a:schemeClr>
              </a:solidFill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chemeClr val="tx1">
                    <a:alpha val="60000"/>
                  </a:schemeClr>
                </a:solidFill>
              </a:rPr>
              <a:t>Otázky pro skupinu/ mluvčího: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>
                    <a:alpha val="60000"/>
                  </a:schemeClr>
                </a:solidFill>
              </a:rPr>
              <a:t> Popište, jak jste  uvažovali u jejího tvoření 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>
                    <a:alpha val="60000"/>
                  </a:schemeClr>
                </a:solidFill>
              </a:rPr>
              <a:t>- proč jste zvolili/vytvořili takovou osobnost, jakou jste zvolili?</a:t>
            </a:r>
          </a:p>
          <a:p>
            <a:pPr>
              <a:buFontTx/>
              <a:buChar char="-"/>
            </a:pPr>
            <a:r>
              <a:rPr lang="cs-CZ" sz="1800" dirty="0">
                <a:solidFill>
                  <a:schemeClr val="tx1">
                    <a:alpha val="60000"/>
                  </a:schemeClr>
                </a:solidFill>
              </a:rPr>
              <a:t>jak jste přiřazovali/ tvořili vlastnosti – podle čeho?</a:t>
            </a:r>
          </a:p>
          <a:p>
            <a:pPr>
              <a:buFontTx/>
              <a:buChar char="-"/>
            </a:pPr>
            <a:r>
              <a:rPr lang="cs-CZ" sz="1800" dirty="0">
                <a:solidFill>
                  <a:schemeClr val="tx1">
                    <a:alpha val="60000"/>
                  </a:schemeClr>
                </a:solidFill>
              </a:rPr>
              <a:t>co je na Vaší osobnosti zajímavého?</a:t>
            </a:r>
          </a:p>
          <a:p>
            <a:pPr>
              <a:buFontTx/>
              <a:buChar char="-"/>
            </a:pPr>
            <a:r>
              <a:rPr lang="cs-CZ" sz="1800" dirty="0">
                <a:solidFill>
                  <a:schemeClr val="tx1">
                    <a:alpha val="60000"/>
                  </a:schemeClr>
                </a:solidFill>
              </a:rPr>
              <a:t>co Vám nešlo, co byl problém a proč?</a:t>
            </a:r>
          </a:p>
          <a:p>
            <a:pPr>
              <a:buFontTx/>
              <a:buChar char="-"/>
            </a:pPr>
            <a:endParaRPr lang="cs-CZ" sz="1800" dirty="0">
              <a:solidFill>
                <a:schemeClr val="tx1">
                  <a:alpha val="60000"/>
                </a:schemeClr>
              </a:solidFill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chemeClr val="tx1">
                    <a:alpha val="60000"/>
                  </a:schemeClr>
                </a:solidFill>
              </a:rPr>
              <a:t>Otázky pro všechny:</a:t>
            </a:r>
          </a:p>
          <a:p>
            <a:pPr>
              <a:buFontTx/>
              <a:buChar char="-"/>
            </a:pPr>
            <a:r>
              <a:rPr lang="cs-CZ" sz="1800" dirty="0">
                <a:solidFill>
                  <a:schemeClr val="tx1">
                    <a:alpha val="60000"/>
                  </a:schemeClr>
                </a:solidFill>
              </a:rPr>
              <a:t>Vrozené x získané</a:t>
            </a:r>
          </a:p>
          <a:p>
            <a:pPr>
              <a:buFontTx/>
              <a:buChar char="-"/>
            </a:pPr>
            <a:r>
              <a:rPr lang="cs-CZ" sz="1800" dirty="0">
                <a:solidFill>
                  <a:schemeClr val="tx1">
                    <a:alpha val="60000"/>
                  </a:schemeClr>
                </a:solidFill>
              </a:rPr>
              <a:t>Osobnost a její vlastnosti x složky osobnosti</a:t>
            </a:r>
          </a:p>
          <a:p>
            <a:pPr>
              <a:buFontTx/>
              <a:buChar char="-"/>
            </a:pPr>
            <a:r>
              <a:rPr lang="cs-CZ" sz="1800" dirty="0">
                <a:solidFill>
                  <a:schemeClr val="tx1">
                    <a:alpha val="60000"/>
                  </a:schemeClr>
                </a:solidFill>
              </a:rPr>
              <a:t>Fyzická podoba x osobnost</a:t>
            </a:r>
          </a:p>
          <a:p>
            <a:pPr>
              <a:buFontTx/>
              <a:buChar char="-"/>
            </a:pPr>
            <a:r>
              <a:rPr lang="cs-CZ" sz="1800" dirty="0">
                <a:solidFill>
                  <a:schemeClr val="tx1">
                    <a:alpha val="60000"/>
                  </a:schemeClr>
                </a:solidFill>
              </a:rPr>
              <a:t>Další charakteristiky x osobnost</a:t>
            </a:r>
          </a:p>
          <a:p>
            <a:pPr>
              <a:buFontTx/>
              <a:buChar char="-"/>
            </a:pPr>
            <a:r>
              <a:rPr lang="cs-CZ" sz="1800" dirty="0">
                <a:solidFill>
                  <a:schemeClr val="tx1">
                    <a:alpha val="60000"/>
                  </a:schemeClr>
                </a:solidFill>
              </a:rPr>
              <a:t>Stvořená x skutečná osobnost – jak usuzujeme na vlastnosti</a:t>
            </a:r>
          </a:p>
          <a:p>
            <a:pPr>
              <a:buFontTx/>
              <a:buChar char="-"/>
            </a:pPr>
            <a:endParaRPr lang="cs-CZ" sz="1100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96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6591" y="365126"/>
            <a:ext cx="7958759" cy="1325563"/>
          </a:xfrm>
        </p:spPr>
        <p:txBody>
          <a:bodyPr/>
          <a:lstStyle/>
          <a:p>
            <a:r>
              <a:rPr lang="cs-CZ" sz="2400" dirty="0"/>
              <a:t>Úkol č. 1: Namalujte si člověka…</a:t>
            </a: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729" y="1988840"/>
            <a:ext cx="3725756" cy="371526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E96F13AF-32A9-4481-B42B-1EA044F4E971}"/>
              </a:ext>
            </a:extLst>
          </p:cNvPr>
          <p:cNvSpPr txBox="1"/>
          <p:nvPr/>
        </p:nvSpPr>
        <p:spPr>
          <a:xfrm>
            <a:off x="395536" y="2276872"/>
            <a:ext cx="42484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/>
              <a:t>Může být skutečný nebo fiktivní, nebo Vámi vymyšlený</a:t>
            </a:r>
          </a:p>
          <a:p>
            <a:pPr marL="285750" indent="-285750">
              <a:buFontTx/>
              <a:buChar char="-"/>
            </a:pPr>
            <a:r>
              <a:rPr lang="cs-CZ" dirty="0"/>
              <a:t>Jméno</a:t>
            </a:r>
          </a:p>
          <a:p>
            <a:pPr marL="285750" indent="-285750">
              <a:buFontTx/>
              <a:buChar char="-"/>
            </a:pPr>
            <a:r>
              <a:rPr lang="cs-CZ" dirty="0"/>
              <a:t>Věk</a:t>
            </a:r>
          </a:p>
          <a:p>
            <a:pPr marL="285750" indent="-285750">
              <a:buFontTx/>
              <a:buChar char="-"/>
            </a:pPr>
            <a:r>
              <a:rPr lang="cs-CZ" dirty="0"/>
              <a:t>Povolání</a:t>
            </a:r>
          </a:p>
          <a:p>
            <a:pPr marL="285750" indent="-285750">
              <a:buFontTx/>
              <a:buChar char="-"/>
            </a:pPr>
            <a:r>
              <a:rPr lang="cs-CZ" dirty="0"/>
              <a:t>Rodinný stav</a:t>
            </a:r>
          </a:p>
          <a:p>
            <a:pPr marL="285750" indent="-285750">
              <a:buFontTx/>
              <a:buChar char="-"/>
            </a:pPr>
            <a:r>
              <a:rPr lang="cs-CZ" dirty="0"/>
              <a:t>Kdy bydli nebo odkud je</a:t>
            </a:r>
          </a:p>
          <a:p>
            <a:pPr marL="285750" indent="-285750">
              <a:buFontTx/>
              <a:buChar char="-"/>
            </a:pPr>
            <a:r>
              <a:rPr lang="cs-CZ" dirty="0"/>
              <a:t>5 charakteristik/ vlastností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5710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502A9F6-C04C-4EC3-A086-8DE3B6888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321734"/>
            <a:ext cx="8178799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3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Vytvořte vlastní….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CDB8BE-EBA4-42CE-83AC-6A8FC9E70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1" y="1782981"/>
            <a:ext cx="3006288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-228600" defTabSz="914400"/>
            <a:r>
              <a:rPr lang="en-US" sz="1700"/>
              <a:t>definici osobnosti</a:t>
            </a:r>
          </a:p>
          <a:p>
            <a:pPr marL="0" indent="-228600" defTabSz="914400"/>
            <a:endParaRPr lang="en-US" sz="170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760545" cy="2017580"/>
            <a:chOff x="0" y="4601497"/>
            <a:chExt cx="1014060" cy="2017580"/>
          </a:xfrm>
        </p:grpSpPr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Obrázek 4" descr="Obsah obrázku objekt, hodiny, oranžová, vsedě&#10;&#10;Popis byl vytvořen automaticky">
            <a:extLst>
              <a:ext uri="{FF2B5EF4-FFF2-40B4-BE49-F238E27FC236}">
                <a16:creationId xmlns:a16="http://schemas.microsoft.com/office/drawing/2014/main" id="{7ED46334-15B5-4787-A197-1D0148EC41E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1" b="1068"/>
          <a:stretch/>
        </p:blipFill>
        <p:spPr>
          <a:xfrm>
            <a:off x="4111977" y="1782981"/>
            <a:ext cx="4408935" cy="4361892"/>
          </a:xfrm>
          <a:prstGeom prst="rect">
            <a:avLst/>
          </a:prstGeom>
          <a:noFill/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414467" y="1"/>
            <a:ext cx="729532" cy="1935307"/>
            <a:chOff x="10918968" y="713127"/>
            <a:chExt cx="1273032" cy="2532832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TextovéPole 5">
            <a:extLst>
              <a:ext uri="{FF2B5EF4-FFF2-40B4-BE49-F238E27FC236}">
                <a16:creationId xmlns:a16="http://schemas.microsoft.com/office/drawing/2014/main" id="{B80B2852-BF2B-4D1C-91EF-DC661ABAE50E}"/>
              </a:ext>
            </a:extLst>
          </p:cNvPr>
          <p:cNvSpPr txBox="1"/>
          <p:nvPr/>
        </p:nvSpPr>
        <p:spPr>
          <a:xfrm>
            <a:off x="6342110" y="5944818"/>
            <a:ext cx="217880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cs-CZ" sz="700">
                <a:solidFill>
                  <a:srgbClr val="FFFFFF"/>
                </a:solidFill>
                <a:hlinkClick r:id="rId3" tooltip="https://cs.wikipedia.org/wiki/Osobnos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Tato fotka</a:t>
            </a:r>
            <a:r>
              <a:rPr lang="cs-CZ" sz="700">
                <a:solidFill>
                  <a:srgbClr val="FFFFFF"/>
                </a:solidFill>
              </a:rPr>
              <a:t> od autora Neznámý autor s licencí </a:t>
            </a:r>
            <a:r>
              <a:rPr lang="cs-CZ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cs-CZ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42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7A5AE82-4FD1-4C6E-A933-0309ED502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321734"/>
            <a:ext cx="8178799" cy="1135737"/>
          </a:xfrm>
        </p:spPr>
        <p:txBody>
          <a:bodyPr>
            <a:normAutofit/>
          </a:bodyPr>
          <a:lstStyle/>
          <a:p>
            <a:r>
              <a:rPr lang="cs-CZ" sz="3100"/>
              <a:t>Definice oficiální – která se Vám líbí?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CF5190-C094-423A-A1FD-538FEDC41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1782981"/>
            <a:ext cx="8178799" cy="4393982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600"/>
              <a:t>Osobnost je jednotná psychofyziologická celost, integrace dynamických vztahů mezi biologickými (konstitučními) a sociálními momenty. (K.Gotschaldt)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60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600"/>
              <a:t>Každý člověk je v určitých ohledech jako všichni ostatní, jako někteří lidé, jako žádný jiný člověk. (A. H. Murray)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60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600"/>
              <a:t>Osobnost je integrovaný, k seberealizaci směřující systém psychických a psychofyziologických funkcí individua, které jsou v neustálé interakci s prostředím. (P. Říčan)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60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600"/>
              <a:t>Osobnost je konečný produkt našeho systému zvyků.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600"/>
              <a:t>	(J. B. Watson)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60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600"/>
              <a:t>Osobnost nezáleží na vlastnostech, ale ve způsobu jejich spojení.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600"/>
              <a:t>	(Peters)</a:t>
            </a:r>
          </a:p>
          <a:p>
            <a:pPr eaLnBrk="1" hangingPunct="1">
              <a:buFont typeface="Wingdings" pitchFamily="2" charset="2"/>
              <a:buNone/>
            </a:pPr>
            <a:endParaRPr lang="en-US" altLang="cs-CZ" sz="1600"/>
          </a:p>
          <a:p>
            <a:endParaRPr lang="cs-CZ" sz="16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08801" y="2200695"/>
            <a:ext cx="645368" cy="48402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400197" y="1502156"/>
            <a:ext cx="2532832" cy="954774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628518" y="5230015"/>
            <a:ext cx="2017580" cy="760545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60240" y="5789405"/>
            <a:ext cx="485578" cy="364184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27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428750" y="1071563"/>
            <a:ext cx="55239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chemeClr val="tx2"/>
                </a:solidFill>
              </a:rPr>
              <a:t>Psychologie osobnosti  x další disciplíny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592138" y="2216150"/>
            <a:ext cx="59817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Obecná psychologie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x Psychologie osobnosti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/>
              <a:t>			x Psychoterapie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/>
          </a:p>
          <a:p>
            <a:pPr lvl="2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cs-CZ" sz="2000" b="1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2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14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25642" y="741074"/>
            <a:ext cx="687472" cy="515604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16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12651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" name="Freeform: Shape 18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7826041" y="-81546"/>
            <a:ext cx="1827638" cy="1032742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20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7909679" y="502817"/>
            <a:ext cx="645368" cy="484026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Isosceles Triangle 22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6567" y="6115501"/>
            <a:ext cx="1120885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24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5472" y="6453143"/>
            <a:ext cx="611178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86878671"/>
              </p:ext>
            </p:extLst>
          </p:nvPr>
        </p:nvGraphicFramePr>
        <p:xfrm>
          <a:off x="2339752" y="2780928"/>
          <a:ext cx="4400550" cy="144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Postavení obecné psychologie a ostatních oborů</a:t>
            </a:r>
          </a:p>
        </p:txBody>
      </p:sp>
    </p:spTree>
    <p:extLst>
      <p:ext uri="{BB962C8B-B14F-4D97-AF65-F5344CB8AC3E}">
        <p14:creationId xmlns:p14="http://schemas.microsoft.com/office/powerpoint/2010/main" val="3693984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321734"/>
            <a:ext cx="8178799" cy="1135737"/>
          </a:xfrm>
        </p:spPr>
        <p:txBody>
          <a:bodyPr>
            <a:normAutofit/>
          </a:bodyPr>
          <a:lstStyle/>
          <a:p>
            <a:r>
              <a:rPr lang="cs-CZ" altLang="cs-CZ" sz="3100"/>
              <a:t>Psychologie osobnosti: předmět zkoumání I.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82600" y="1782981"/>
            <a:ext cx="8178799" cy="4393982"/>
          </a:xfrm>
        </p:spPr>
        <p:txBody>
          <a:bodyPr>
            <a:normAutofit/>
          </a:bodyPr>
          <a:lstStyle/>
          <a:p>
            <a:r>
              <a:rPr lang="cs-CZ" altLang="cs-CZ" sz="1700" b="1" dirty="0"/>
              <a:t>Dvě rozdílné cesty psychologie osobnosti:</a:t>
            </a:r>
          </a:p>
          <a:p>
            <a:endParaRPr lang="cs-CZ" altLang="cs-CZ" sz="1700" b="1" dirty="0"/>
          </a:p>
          <a:p>
            <a:r>
              <a:rPr lang="cs-CZ" altLang="cs-CZ" sz="1700" b="1" dirty="0"/>
              <a:t>A) zkoumání jednotlivých složek osobnosti: </a:t>
            </a:r>
            <a:r>
              <a:rPr lang="cs-CZ" altLang="cs-CZ" sz="1700" dirty="0"/>
              <a:t>temperament, charakter, sebepojetí, motivace…</a:t>
            </a:r>
          </a:p>
          <a:p>
            <a:r>
              <a:rPr lang="cs-CZ" altLang="cs-CZ" sz="1700" dirty="0"/>
              <a:t>a toho, jak se k těmto dílčím složkám vztahují různé teorie</a:t>
            </a:r>
          </a:p>
          <a:p>
            <a:endParaRPr lang="cs-CZ" altLang="cs-CZ" sz="1700" b="1" dirty="0"/>
          </a:p>
          <a:p>
            <a:r>
              <a:rPr lang="cs-CZ" altLang="cs-CZ" sz="1700" b="1" dirty="0"/>
              <a:t>B) pohled na komplex osobnosti prostřednictvím jednotlivých teorií různých autorů</a:t>
            </a:r>
          </a:p>
          <a:p>
            <a:pPr lvl="2"/>
            <a:r>
              <a:rPr lang="cs-CZ" altLang="cs-CZ" sz="1700" dirty="0"/>
              <a:t>behaviorismus – Watson, </a:t>
            </a:r>
            <a:r>
              <a:rPr lang="cs-CZ" altLang="cs-CZ" sz="1700" dirty="0" err="1"/>
              <a:t>Skinner</a:t>
            </a:r>
            <a:r>
              <a:rPr lang="cs-CZ" altLang="cs-CZ" sz="1700" dirty="0"/>
              <a:t>,…</a:t>
            </a:r>
          </a:p>
          <a:p>
            <a:pPr lvl="2"/>
            <a:r>
              <a:rPr lang="cs-CZ" altLang="cs-CZ" sz="1700" dirty="0"/>
              <a:t>psychoanalýza – Freud, Jung, Adler, Horneyová,…</a:t>
            </a:r>
          </a:p>
          <a:p>
            <a:pPr lvl="2"/>
            <a:r>
              <a:rPr lang="cs-CZ" altLang="cs-CZ" sz="1700" dirty="0"/>
              <a:t>humanistická – Roger, </a:t>
            </a:r>
            <a:r>
              <a:rPr lang="cs-CZ" altLang="cs-CZ" sz="1700" dirty="0" err="1"/>
              <a:t>Maslow</a:t>
            </a:r>
            <a:endParaRPr lang="cs-CZ" altLang="cs-CZ" sz="1700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08801" y="2200695"/>
            <a:ext cx="645368" cy="48402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400197" y="1502156"/>
            <a:ext cx="2532832" cy="954774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628518" y="5230015"/>
            <a:ext cx="2017580" cy="760545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60240" y="5789405"/>
            <a:ext cx="485578" cy="364184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39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321734"/>
            <a:ext cx="8178799" cy="1135737"/>
          </a:xfrm>
        </p:spPr>
        <p:txBody>
          <a:bodyPr>
            <a:normAutofit/>
          </a:bodyPr>
          <a:lstStyle/>
          <a:p>
            <a:r>
              <a:rPr lang="cs-CZ" sz="3100"/>
              <a:t>Psychologie osobnosti – předmět zkoumání II.: Triáda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2600" y="1782981"/>
            <a:ext cx="8178799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700" dirty="0"/>
              <a:t>….. v obecnosti se věnuje všem třem složkám tzv. psychologické triády – tedy tomu jak </a:t>
            </a:r>
          </a:p>
          <a:p>
            <a:pPr marL="0" indent="0">
              <a:buNone/>
            </a:pPr>
            <a:endParaRPr lang="cs-CZ" sz="1700" b="1" dirty="0"/>
          </a:p>
          <a:p>
            <a:pPr marL="0" indent="0">
              <a:buNone/>
            </a:pPr>
            <a:endParaRPr lang="cs-CZ" sz="1700" b="1" dirty="0"/>
          </a:p>
          <a:p>
            <a:pPr marL="0" indent="0">
              <a:buNone/>
            </a:pPr>
            <a:r>
              <a:rPr lang="cs-CZ" sz="1700" b="1" dirty="0"/>
              <a:t>člověk myslí, cítí a chová se</a:t>
            </a:r>
          </a:p>
          <a:p>
            <a:pPr marL="0" indent="0">
              <a:buNone/>
            </a:pPr>
            <a:endParaRPr lang="cs-CZ" sz="1700" b="1" dirty="0"/>
          </a:p>
          <a:p>
            <a:pPr marL="0" indent="0">
              <a:buNone/>
            </a:pPr>
            <a:endParaRPr lang="cs-CZ" sz="1700" b="1" dirty="0"/>
          </a:p>
          <a:p>
            <a:pPr marL="0" indent="0">
              <a:buNone/>
            </a:pPr>
            <a:r>
              <a:rPr lang="cs-CZ" sz="1700" dirty="0"/>
              <a:t>Psychologie osobnosti zkoumá:</a:t>
            </a:r>
          </a:p>
          <a:p>
            <a:r>
              <a:rPr lang="cs-CZ" sz="1700" dirty="0"/>
              <a:t>Každou složku zvlášť</a:t>
            </a:r>
          </a:p>
          <a:p>
            <a:r>
              <a:rPr lang="cs-CZ" sz="1700" dirty="0"/>
              <a:t>Tyto složky v kombinaci</a:t>
            </a:r>
          </a:p>
          <a:p>
            <a:r>
              <a:rPr lang="cs-CZ" sz="1700" dirty="0"/>
              <a:t>Tyto složky v rozporu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08801" y="2200695"/>
            <a:ext cx="645368" cy="48402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400197" y="1502156"/>
            <a:ext cx="2532832" cy="954774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628518" y="5230015"/>
            <a:ext cx="2017580" cy="760545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60240" y="5789405"/>
            <a:ext cx="485578" cy="364184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66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 Otázka: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cs-CZ" sz="1800" b="1" dirty="0"/>
          </a:p>
          <a:p>
            <a:pPr marL="0" indent="0">
              <a:lnSpc>
                <a:spcPct val="150000"/>
              </a:lnSpc>
              <a:buNone/>
            </a:pPr>
            <a:endParaRPr lang="cs-CZ" sz="1800" b="1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1800" b="1" dirty="0"/>
              <a:t>Emoce</a:t>
            </a:r>
            <a:r>
              <a:rPr lang="cs-CZ" sz="1800" dirty="0"/>
              <a:t> jsou složkou osobnosti, která z velké části zahrnuje vnitřní procesy v člověku, </a:t>
            </a:r>
            <a:r>
              <a:rPr lang="cs-CZ" sz="1800" b="1" dirty="0"/>
              <a:t>co by se stalo, kdyby ale ze světa vymizely</a:t>
            </a:r>
            <a:r>
              <a:rPr lang="cs-CZ" sz="1800" dirty="0"/>
              <a:t>?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8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/>
              <a:t>(Další úvahy k psychologii Emocí v </a:t>
            </a:r>
            <a:r>
              <a:rPr lang="cs-CZ" sz="1800" dirty="0" err="1"/>
              <a:t>elearningu</a:t>
            </a:r>
            <a:r>
              <a:rPr lang="cs-CZ" sz="1800" dirty="0"/>
              <a:t>)</a:t>
            </a:r>
          </a:p>
          <a:p>
            <a:pPr>
              <a:lnSpc>
                <a:spcPct val="15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020877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516</Words>
  <Application>Microsoft Office PowerPoint</Application>
  <PresentationFormat>Předvádění na obrazovce (4:3)</PresentationFormat>
  <Paragraphs>92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Wingdings</vt:lpstr>
      <vt:lpstr>Motiv Office</vt:lpstr>
      <vt:lpstr>Co je to osobnost?</vt:lpstr>
      <vt:lpstr>Úkol č. 1: Namalujte si člověka…</vt:lpstr>
      <vt:lpstr>Vytvořte vlastní….</vt:lpstr>
      <vt:lpstr>Definice oficiální – která se Vám líbí?</vt:lpstr>
      <vt:lpstr>Prezentace aplikace PowerPoint</vt:lpstr>
      <vt:lpstr>Postavení obecné psychologie a ostatních oborů</vt:lpstr>
      <vt:lpstr>Psychologie osobnosti: předmět zkoumání I.</vt:lpstr>
      <vt:lpstr>Psychologie osobnosti – předmět zkoumání II.: Triáda</vt:lpstr>
      <vt:lpstr> Otázka:</vt:lpstr>
      <vt:lpstr>Psychologie osobnosti – předmět zkoumání III.: 3 pilíře utváření osobnosti</vt:lpstr>
      <vt:lpstr>Otázky k Vaší práci: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to osobnost?</dc:title>
  <dc:creator>mirek filip</dc:creator>
  <cp:lastModifiedBy>mirek filip</cp:lastModifiedBy>
  <cp:revision>7</cp:revision>
  <dcterms:created xsi:type="dcterms:W3CDTF">2020-11-30T16:12:19Z</dcterms:created>
  <dcterms:modified xsi:type="dcterms:W3CDTF">2021-03-27T08:50:09Z</dcterms:modified>
</cp:coreProperties>
</file>