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322" r:id="rId4"/>
    <p:sldId id="271" r:id="rId5"/>
    <p:sldId id="321" r:id="rId6"/>
    <p:sldId id="281" r:id="rId7"/>
    <p:sldId id="316" r:id="rId8"/>
    <p:sldId id="317" r:id="rId9"/>
    <p:sldId id="262" r:id="rId10"/>
    <p:sldId id="259" r:id="rId11"/>
    <p:sldId id="260" r:id="rId12"/>
    <p:sldId id="261" r:id="rId13"/>
    <p:sldId id="308" r:id="rId14"/>
    <p:sldId id="309" r:id="rId15"/>
    <p:sldId id="320" r:id="rId16"/>
    <p:sldId id="318" r:id="rId17"/>
    <p:sldId id="319" r:id="rId18"/>
    <p:sldId id="270" r:id="rId19"/>
    <p:sldId id="306" r:id="rId20"/>
    <p:sldId id="307" r:id="rId21"/>
    <p:sldId id="277" r:id="rId22"/>
    <p:sldId id="258" r:id="rId23"/>
    <p:sldId id="257" r:id="rId24"/>
    <p:sldId id="278" r:id="rId25"/>
    <p:sldId id="288" r:id="rId26"/>
    <p:sldId id="289" r:id="rId27"/>
    <p:sldId id="290" r:id="rId28"/>
    <p:sldId id="265" r:id="rId29"/>
    <p:sldId id="263" r:id="rId30"/>
    <p:sldId id="291" r:id="rId31"/>
    <p:sldId id="295" r:id="rId32"/>
    <p:sldId id="297" r:id="rId33"/>
    <p:sldId id="299" r:id="rId34"/>
    <p:sldId id="300" r:id="rId35"/>
    <p:sldId id="303" r:id="rId36"/>
    <p:sldId id="302" r:id="rId37"/>
    <p:sldId id="301" r:id="rId38"/>
    <p:sldId id="305" r:id="rId39"/>
    <p:sldId id="304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97" autoAdjust="0"/>
    <p:restoredTop sz="94660"/>
  </p:normalViewPr>
  <p:slideViewPr>
    <p:cSldViewPr>
      <p:cViewPr varScale="1">
        <p:scale>
          <a:sx n="72" d="100"/>
          <a:sy n="72" d="100"/>
        </p:scale>
        <p:origin x="118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7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914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151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153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37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9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29.05.2021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6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332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29.05.2021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582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11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ED055-85B0-4116-9CE8-5C5A882EBB5D}" type="datetimeFigureOut">
              <a:rPr lang="cs-CZ" smtClean="0"/>
              <a:t>29.05.2021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82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ED055-85B0-4116-9CE8-5C5A882EBB5D}" type="datetimeFigureOut">
              <a:rPr lang="cs-CZ" smtClean="0"/>
              <a:t>29.05.2021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0BEB4-C638-4179-A352-CACB13D1D9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14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UoCagzY2LY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hG-twzaE_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ZNrxn5niyg" TargetMode="External"/><Relationship Id="rId2" Type="http://schemas.openxmlformats.org/officeDocument/2006/relationships/hyperlink" Target="https://www.youtube.com/watch?v=q8ir8rVl2Z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2AMu-G51yTY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nFKaaOSPm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t24.ceskatelevize.cz/svet/1777226-stalo-se-cosi-tisniveho-pred-160-lety-prisel-na-svet-sigmund-freud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cs.wikipedia.org/wiki/Sigmund_Freu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Sigmund Freud a nevědomí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42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Model osobnosti</a:t>
            </a:r>
            <a:br>
              <a:rPr lang="cs-CZ" dirty="0"/>
            </a:br>
            <a:r>
              <a:rPr lang="cs-CZ" dirty="0"/>
              <a:t>Strukturální x topografický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628800"/>
            <a:ext cx="5256583" cy="4248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7159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ledovce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196752"/>
            <a:ext cx="6048672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047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Model fungování osobnosti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200"/>
            <a:ext cx="7488832" cy="4853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972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Mechanismy dynamiky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Interakce Id, Ego, Superego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/>
              <a:t>Katexe</a:t>
            </a:r>
            <a:r>
              <a:rPr lang="cs-CZ" dirty="0"/>
              <a:t> = proudění duševní energie (libida) ke zdroji uspokojení</a:t>
            </a:r>
            <a:br>
              <a:rPr lang="cs-CZ" dirty="0"/>
            </a:br>
            <a:r>
              <a:rPr lang="cs-CZ" dirty="0"/>
              <a:t>→ </a:t>
            </a:r>
            <a:r>
              <a:rPr lang="cs-CZ" b="1" dirty="0"/>
              <a:t>Objektová katexe</a:t>
            </a:r>
            <a:r>
              <a:rPr lang="cs-CZ" dirty="0"/>
              <a:t> - zdroj uspokojení je vnější (osoba, činnost,..)</a:t>
            </a:r>
            <a:br>
              <a:rPr lang="cs-CZ" dirty="0"/>
            </a:br>
            <a:r>
              <a:rPr lang="cs-CZ" dirty="0"/>
              <a:t>→ </a:t>
            </a:r>
            <a:r>
              <a:rPr lang="cs-CZ" b="1" dirty="0"/>
              <a:t>Ego-katexe</a:t>
            </a:r>
            <a:r>
              <a:rPr lang="cs-CZ" dirty="0"/>
              <a:t> - zdroj uspokojení je vnitřní (sebeláska, …)</a:t>
            </a:r>
            <a:br>
              <a:rPr lang="cs-CZ" dirty="0"/>
            </a:br>
            <a:r>
              <a:rPr lang="cs-CZ" dirty="0"/>
              <a:t>→ </a:t>
            </a:r>
            <a:r>
              <a:rPr lang="cs-CZ" b="1" dirty="0" err="1"/>
              <a:t>Antikatexe</a:t>
            </a:r>
            <a:r>
              <a:rPr lang="cs-CZ" dirty="0"/>
              <a:t> - jejím účelem je zabránit </a:t>
            </a:r>
            <a:r>
              <a:rPr lang="cs-CZ" dirty="0" err="1"/>
              <a:t>katexi</a:t>
            </a:r>
            <a:r>
              <a:rPr lang="cs-CZ" dirty="0"/>
              <a:t> Id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Základní konflikty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/>
              <a:t>Id versus Ego</a:t>
            </a:r>
            <a:r>
              <a:rPr lang="cs-CZ" dirty="0"/>
              <a:t>: Id se snaží o okamžité uspokojení, ego se ale snaží o úpravu tohoto požadavku na základě testování reality, </a:t>
            </a:r>
          </a:p>
          <a:p>
            <a:r>
              <a:rPr lang="cs-CZ" b="1" dirty="0"/>
              <a:t>Id versus Superego</a:t>
            </a:r>
            <a:r>
              <a:rPr lang="cs-CZ" dirty="0"/>
              <a:t>: Požadavky Id, vůči kterým vystupuje Superego na základě jejich neetické povahy, </a:t>
            </a:r>
          </a:p>
          <a:p>
            <a:r>
              <a:rPr lang="cs-CZ" b="1" dirty="0"/>
              <a:t>Ego versus Superego</a:t>
            </a:r>
            <a:r>
              <a:rPr lang="cs-CZ" dirty="0"/>
              <a:t>: touha pustit do něčeho, co rozumově hodnotíte jako etické, ale můžete  se přitom cítit provinile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Základní PUDY: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b="1" dirty="0" err="1"/>
              <a:t>Éros</a:t>
            </a:r>
            <a:r>
              <a:rPr lang="cs-CZ" b="1" dirty="0"/>
              <a:t> je pud života</a:t>
            </a:r>
            <a:r>
              <a:rPr lang="cs-CZ" dirty="0"/>
              <a:t>, princip slasti, hlavní zaměření je sexuální</a:t>
            </a:r>
          </a:p>
          <a:p>
            <a:r>
              <a:rPr lang="cs-CZ" b="1" dirty="0" err="1"/>
              <a:t>Thanatos</a:t>
            </a:r>
            <a:r>
              <a:rPr lang="cs-CZ" b="1" dirty="0"/>
              <a:t> je naopak pud smrti</a:t>
            </a:r>
            <a:r>
              <a:rPr lang="cs-CZ" dirty="0"/>
              <a:t>, princip nirvány. </a:t>
            </a:r>
          </a:p>
        </p:txBody>
      </p:sp>
    </p:spTree>
    <p:extLst>
      <p:ext uri="{BB962C8B-B14F-4D97-AF65-F5344CB8AC3E}">
        <p14:creationId xmlns:p14="http://schemas.microsoft.com/office/powerpoint/2010/main" val="3066700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Psychoanalýza a co chtěla řešit: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527976" cy="4525963"/>
          </a:xfrm>
        </p:spPr>
        <p:txBody>
          <a:bodyPr>
            <a:normAutofit/>
          </a:bodyPr>
          <a:lstStyle/>
          <a:p>
            <a:r>
              <a:rPr lang="cs-CZ" sz="2600" dirty="0">
                <a:solidFill>
                  <a:srgbClr val="FF0000"/>
                </a:solidFill>
              </a:rPr>
              <a:t>…přijít na kloub psychogenním nemocem (když přišla na to, ŽE jsou psychogenní):</a:t>
            </a:r>
          </a:p>
          <a:p>
            <a:endParaRPr lang="cs-CZ" sz="2600" b="1" dirty="0"/>
          </a:p>
          <a:p>
            <a:pPr>
              <a:lnSpc>
                <a:spcPct val="120000"/>
              </a:lnSpc>
            </a:pPr>
            <a:r>
              <a:rPr lang="cs-CZ" sz="2600" b="1" dirty="0"/>
              <a:t>Psychoanalýza </a:t>
            </a:r>
            <a:r>
              <a:rPr lang="cs-CZ" sz="2600" dirty="0"/>
              <a:t>metoda léčby psychických poruch; vychází z teorie </a:t>
            </a:r>
            <a:r>
              <a:rPr lang="cs-CZ" sz="2600" b="1" u="sng" dirty="0"/>
              <a:t>podvědomě potlačených konfliktů </a:t>
            </a:r>
            <a:r>
              <a:rPr lang="cs-CZ" sz="2600" dirty="0"/>
              <a:t>(zejména sexuálních) a jejich vlivu na duševní stav a chování. Je založená na </a:t>
            </a:r>
            <a:r>
              <a:rPr lang="cs-CZ" sz="2600" b="1" dirty="0"/>
              <a:t>odhalování a uvědomování podvědomých konfliktů (asociace ----interpretace)</a:t>
            </a:r>
          </a:p>
          <a:p>
            <a:pPr>
              <a:lnSpc>
                <a:spcPct val="120000"/>
              </a:lnSpc>
            </a:pP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333838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43A8D1-E693-42A8-8E41-38D268085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psychoanalýzy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DA841E-FCCD-42D7-8350-ED7C3DE5E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Hypnóza</a:t>
            </a:r>
          </a:p>
          <a:p>
            <a:r>
              <a:rPr lang="cs-CZ" sz="2400" dirty="0"/>
              <a:t>Volné asociace</a:t>
            </a:r>
          </a:p>
          <a:p>
            <a:r>
              <a:rPr lang="cs-CZ" sz="2400" dirty="0"/>
              <a:t>Sny</a:t>
            </a:r>
          </a:p>
          <a:p>
            <a:r>
              <a:rPr lang="cs-CZ" sz="2400" dirty="0" err="1"/>
              <a:t>Parapraxe</a:t>
            </a:r>
            <a:endParaRPr lang="cs-CZ" sz="2400" dirty="0"/>
          </a:p>
          <a:p>
            <a:r>
              <a:rPr lang="cs-CZ" sz="2400" dirty="0"/>
              <a:t>…</a:t>
            </a:r>
          </a:p>
          <a:p>
            <a:r>
              <a:rPr lang="cs-CZ" sz="2400" b="1" dirty="0"/>
              <a:t>Freudův test:</a:t>
            </a:r>
          </a:p>
          <a:p>
            <a:r>
              <a:rPr lang="cs-CZ" sz="2400" dirty="0">
                <a:hlinkClick r:id="rId2"/>
              </a:rPr>
              <a:t>https://www.youtube.com/watch?v=4UoCagzY2LY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6499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3637F-66E7-4377-98C2-0311921DD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/>
              <a:t>Patologie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68208F-8DD9-4576-A251-F673F30CC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/>
              <a:t>Freudovo dělení: </a:t>
            </a:r>
          </a:p>
          <a:p>
            <a:pPr>
              <a:lnSpc>
                <a:spcPct val="170000"/>
              </a:lnSpc>
            </a:pPr>
            <a:r>
              <a:rPr lang="cs-CZ" sz="1800" b="1" dirty="0"/>
              <a:t>Hysterie:</a:t>
            </a:r>
            <a:r>
              <a:rPr lang="cs-CZ" sz="1800" dirty="0"/>
              <a:t> funkční nervové onemocnění, projevuje se prudkými změnami nálad, egocentrismem, afektivitou a různými tělesnými poruchami (stupor, mutismus)</a:t>
            </a:r>
          </a:p>
          <a:p>
            <a:pPr>
              <a:lnSpc>
                <a:spcPct val="170000"/>
              </a:lnSpc>
            </a:pPr>
            <a:r>
              <a:rPr lang="cs-CZ" sz="1800" b="1" dirty="0"/>
              <a:t>Neuróza:</a:t>
            </a:r>
            <a:r>
              <a:rPr lang="cs-CZ" sz="1800" dirty="0"/>
              <a:t> funkční psychická porucha bez primárního organického poškození. Doprovází jí narušená schopnost přizpůsobení, porucha myšlení, jednání, cítění. Nemocný si poruchu uvědomuje a trpí jí. Příčinou jsou konfliktní stavy. </a:t>
            </a:r>
          </a:p>
          <a:p>
            <a:pPr>
              <a:lnSpc>
                <a:spcPct val="170000"/>
              </a:lnSpc>
            </a:pPr>
            <a:r>
              <a:rPr lang="cs-CZ" sz="1800" dirty="0">
                <a:solidFill>
                  <a:srgbClr val="FF0000"/>
                </a:solidFill>
              </a:rPr>
              <a:t>Všichni jsme neurotici? (Woody Allen)</a:t>
            </a:r>
            <a:endParaRPr lang="cs-CZ" sz="1800" dirty="0"/>
          </a:p>
          <a:p>
            <a:pPr>
              <a:lnSpc>
                <a:spcPct val="170000"/>
              </a:lnSpc>
            </a:pPr>
            <a:r>
              <a:rPr lang="cs-CZ" sz="1800" b="1" dirty="0"/>
              <a:t>Chybné úkony</a:t>
            </a:r>
          </a:p>
          <a:p>
            <a:pPr>
              <a:lnSpc>
                <a:spcPct val="170000"/>
              </a:lnSpc>
            </a:pPr>
            <a:r>
              <a:rPr lang="cs-CZ" sz="1800" b="1" dirty="0"/>
              <a:t>Obranné </a:t>
            </a:r>
            <a:r>
              <a:rPr lang="cs-CZ" sz="1800" b="1" dirty="0" err="1"/>
              <a:t>mechanism</a:t>
            </a:r>
            <a:endParaRPr lang="cs-CZ" sz="1800" b="1" dirty="0"/>
          </a:p>
          <a:p>
            <a:pPr>
              <a:lnSpc>
                <a:spcPct val="170000"/>
              </a:lnSpc>
            </a:pPr>
            <a:r>
              <a:rPr lang="cs-CZ" sz="1800" b="1" dirty="0"/>
              <a:t>Fixace</a:t>
            </a:r>
          </a:p>
          <a:p>
            <a:pPr>
              <a:lnSpc>
                <a:spcPct val="170000"/>
              </a:lnSpc>
            </a:pPr>
            <a:r>
              <a:rPr lang="cs-CZ" sz="1800" b="1" dirty="0"/>
              <a:t>Fobie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Katarze: </a:t>
            </a:r>
            <a:r>
              <a:rPr lang="cs-CZ" sz="1800" dirty="0"/>
              <a:t> </a:t>
            </a:r>
          </a:p>
          <a:p>
            <a:pPr marL="0" indent="0">
              <a:buNone/>
            </a:pPr>
            <a:r>
              <a:rPr lang="cs-CZ" sz="1800" dirty="0"/>
              <a:t>uvolnění či snížení emocionálního napětí a přetlaku. V psychoanalýze je to stav odreagování po znovu prožitých negativních emocionálních zážitků, které byly potlačeny do nevědomí a vyvolaly chorobné stavy.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2525427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B9017-9464-446E-9E12-784DAADFB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osobnosti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4D93F8-251D-4AE2-8F2D-9106C3BAD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https://www.youtube.com/watch?v=mhG-twzaE_g</a:t>
            </a:r>
            <a:endParaRPr lang="cs-CZ" dirty="0"/>
          </a:p>
          <a:p>
            <a:r>
              <a:rPr lang="cs-CZ" dirty="0"/>
              <a:t>Anglicky, ale přehledně</a:t>
            </a:r>
          </a:p>
        </p:txBody>
      </p:sp>
    </p:spTree>
    <p:extLst>
      <p:ext uri="{BB962C8B-B14F-4D97-AF65-F5344CB8AC3E}">
        <p14:creationId xmlns:p14="http://schemas.microsoft.com/office/powerpoint/2010/main" val="3294665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Vývoj osobnosti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Libido</a:t>
            </a:r>
            <a:r>
              <a:rPr lang="cs-CZ" sz="2400" dirty="0"/>
              <a:t> produkuje energii, příběh psychického vývoje je příběhem projevení této energie v různých lokacích během života</a:t>
            </a:r>
          </a:p>
          <a:p>
            <a:r>
              <a:rPr lang="cs-CZ" sz="2400" b="1" dirty="0"/>
              <a:t>Orální, Anální, Falické (Latentní), Genitální:</a:t>
            </a:r>
            <a:r>
              <a:rPr lang="cs-CZ" sz="2400" dirty="0"/>
              <a:t> vznik struktur Ego a Superego, realizace a přesun zdroje slasti ID</a:t>
            </a:r>
          </a:p>
          <a:p>
            <a:r>
              <a:rPr lang="cs-CZ" sz="2400" dirty="0"/>
              <a:t>Místo uspokojení slasti = psychický problém x charakter v dospělosti (např.  cucání palce, anální humor).</a:t>
            </a:r>
          </a:p>
          <a:p>
            <a:r>
              <a:rPr lang="cs-CZ" sz="2400" dirty="0"/>
              <a:t>Orální a anální charakter= </a:t>
            </a:r>
            <a:r>
              <a:rPr lang="cs-CZ" sz="2400" b="1" dirty="0"/>
              <a:t>fixace</a:t>
            </a:r>
          </a:p>
          <a:p>
            <a:r>
              <a:rPr lang="cs-CZ" sz="2400" dirty="0"/>
              <a:t>Dospělost je dokončením vývoje – „milovat a pracovat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636516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Vývojové úkoly/konflikty/fixace</a:t>
            </a:r>
          </a:p>
        </p:txBody>
      </p:sp>
      <p:pic>
        <p:nvPicPr>
          <p:cNvPr id="1026" name="Picture 2" descr="Výsledek obrázku pro vývoj Freu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916832"/>
            <a:ext cx="5904656" cy="338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75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A49D2-2FE3-4F65-9F89-0B71D5AEB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víme o psychoanalýze?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E92873-DD90-4AB3-A1B6-19CDF8F52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jednoduchou myšlenkovou mapu s 5 odrážkami a možnými pod: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B6343DEA-1BB8-4E03-9EB8-996AA823B78C}"/>
              </a:ext>
            </a:extLst>
          </p:cNvPr>
          <p:cNvSpPr/>
          <p:nvPr/>
        </p:nvSpPr>
        <p:spPr>
          <a:xfrm>
            <a:off x="3635896" y="3035089"/>
            <a:ext cx="2376264" cy="165618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PPp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F4DD553-3DBC-462E-8AD4-23144B5EE41D}"/>
              </a:ext>
            </a:extLst>
          </p:cNvPr>
          <p:cNvSpPr txBox="1"/>
          <p:nvPr/>
        </p:nvSpPr>
        <p:spPr>
          <a:xfrm>
            <a:off x="3995936" y="342900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Psychoanalýza</a:t>
            </a:r>
          </a:p>
        </p:txBody>
      </p:sp>
    </p:spTree>
    <p:extLst>
      <p:ext uri="{BB962C8B-B14F-4D97-AF65-F5344CB8AC3E}">
        <p14:creationId xmlns:p14="http://schemas.microsoft.com/office/powerpoint/2010/main" val="28553962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Obranné mechanismy – k zamyšlení: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400" dirty="0"/>
              <a:t>Je mezi nimi rozdíl, v čem?</a:t>
            </a:r>
          </a:p>
          <a:p>
            <a:pPr>
              <a:lnSpc>
                <a:spcPct val="200000"/>
              </a:lnSpc>
            </a:pPr>
            <a:r>
              <a:rPr lang="cs-CZ" sz="2400" dirty="0"/>
              <a:t>Který běžně využíváte?</a:t>
            </a:r>
          </a:p>
          <a:p>
            <a:pPr>
              <a:lnSpc>
                <a:spcPct val="200000"/>
              </a:lnSpc>
            </a:pPr>
            <a:r>
              <a:rPr lang="cs-CZ" sz="2400" dirty="0"/>
              <a:t>Jaké je reálné nebezpečí pro osobnost používání ?</a:t>
            </a:r>
          </a:p>
        </p:txBody>
      </p:sp>
    </p:spTree>
    <p:extLst>
      <p:ext uri="{BB962C8B-B14F-4D97-AF65-F5344CB8AC3E}">
        <p14:creationId xmlns:p14="http://schemas.microsoft.com/office/powerpoint/2010/main" val="2439058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Obranné mechanismy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86610"/>
          </a:xfrm>
        </p:spPr>
        <p:txBody>
          <a:bodyPr>
            <a:noAutofit/>
          </a:bodyPr>
          <a:lstStyle/>
          <a:p>
            <a:r>
              <a:rPr lang="cs-CZ" sz="2000" b="1" u="sng" dirty="0"/>
              <a:t>FUNKCE = OBRANA EGA</a:t>
            </a:r>
          </a:p>
          <a:p>
            <a:pPr marL="0" indent="0">
              <a:buNone/>
            </a:pPr>
            <a:r>
              <a:rPr lang="cs-CZ" sz="2000" b="1" dirty="0"/>
              <a:t>Identifikace</a:t>
            </a:r>
          </a:p>
          <a:p>
            <a:pPr marL="0" indent="0">
              <a:buNone/>
            </a:pPr>
            <a:r>
              <a:rPr lang="cs-CZ" sz="2000" b="1" dirty="0"/>
              <a:t>Fixace</a:t>
            </a:r>
          </a:p>
          <a:p>
            <a:pPr marL="0" indent="0">
              <a:buNone/>
            </a:pPr>
            <a:r>
              <a:rPr lang="cs-CZ" sz="2000" b="1" dirty="0"/>
              <a:t>Regrese</a:t>
            </a:r>
          </a:p>
          <a:p>
            <a:pPr marL="0" indent="0">
              <a:buNone/>
            </a:pPr>
            <a:r>
              <a:rPr lang="cs-CZ" sz="2000" b="1" dirty="0"/>
              <a:t>Racionalizace/Intelektualizace</a:t>
            </a:r>
          </a:p>
          <a:p>
            <a:pPr marL="0" indent="0">
              <a:buNone/>
            </a:pPr>
            <a:r>
              <a:rPr lang="cs-CZ" sz="2000" b="1" dirty="0"/>
              <a:t>Humor</a:t>
            </a:r>
          </a:p>
          <a:p>
            <a:pPr marL="0" indent="0">
              <a:buNone/>
            </a:pPr>
            <a:r>
              <a:rPr lang="cs-CZ" sz="2000" dirty="0"/>
              <a:t>Intelektualizace</a:t>
            </a:r>
          </a:p>
          <a:p>
            <a:pPr marL="0" indent="0">
              <a:buNone/>
            </a:pPr>
            <a:r>
              <a:rPr lang="cs-CZ" sz="2000" dirty="0"/>
              <a:t>Reaktivní výkon</a:t>
            </a:r>
          </a:p>
          <a:p>
            <a:pPr marL="0" indent="0">
              <a:buNone/>
            </a:pPr>
            <a:r>
              <a:rPr lang="cs-CZ" sz="2000" b="1" dirty="0"/>
              <a:t>Popření</a:t>
            </a:r>
          </a:p>
          <a:p>
            <a:pPr marL="0" indent="0">
              <a:buNone/>
            </a:pPr>
            <a:r>
              <a:rPr lang="cs-CZ" sz="2000" b="1" dirty="0"/>
              <a:t>Projekce </a:t>
            </a:r>
            <a:r>
              <a:rPr lang="cs-CZ" sz="2000" dirty="0"/>
              <a:t>(subjekt)</a:t>
            </a:r>
          </a:p>
          <a:p>
            <a:pPr marL="0" indent="0">
              <a:buNone/>
            </a:pPr>
            <a:r>
              <a:rPr lang="cs-CZ" sz="2000" dirty="0"/>
              <a:t>Přemístění (objekt)</a:t>
            </a:r>
          </a:p>
          <a:p>
            <a:pPr marL="0" indent="0">
              <a:buNone/>
            </a:pPr>
            <a:r>
              <a:rPr lang="cs-CZ" sz="2000" dirty="0"/>
              <a:t>Fantazie</a:t>
            </a:r>
          </a:p>
          <a:p>
            <a:pPr marL="0" indent="0">
              <a:buNone/>
            </a:pPr>
            <a:r>
              <a:rPr lang="cs-CZ" sz="2000" dirty="0"/>
              <a:t>Sublimace</a:t>
            </a:r>
          </a:p>
          <a:p>
            <a:pPr marL="0" indent="0">
              <a:buNone/>
            </a:pPr>
            <a:r>
              <a:rPr lang="cs-CZ" sz="2000" dirty="0"/>
              <a:t>(Základy položil Freud, dále Anna </a:t>
            </a:r>
            <a:r>
              <a:rPr lang="cs-CZ" sz="2000" dirty="0" err="1"/>
              <a:t>Freudová</a:t>
            </a:r>
            <a:r>
              <a:rPr lang="cs-CZ" sz="2000" dirty="0"/>
              <a:t> a mnozí další)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650430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Chybné úkony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Freud – předpoklad, že léčíme pomocí slov – verbalizace, ANALÝZA</a:t>
            </a:r>
          </a:p>
          <a:p>
            <a:r>
              <a:rPr lang="cs-CZ" sz="2400" dirty="0"/>
              <a:t>Dostat se nějak k podvědomí, je tedy úkolem terapeuta – ale jak?</a:t>
            </a:r>
          </a:p>
          <a:p>
            <a:endParaRPr lang="cs-CZ" sz="2400" dirty="0"/>
          </a:p>
          <a:p>
            <a:r>
              <a:rPr lang="cs-CZ" sz="2400" dirty="0"/>
              <a:t>Chybné úkony (PARAPRAXE) - porozuměti jim je jedna možnost ( další metody: asociace, hypnóza, sny…)</a:t>
            </a:r>
          </a:p>
          <a:p>
            <a:r>
              <a:rPr lang="cs-CZ" sz="2400" dirty="0"/>
              <a:t>Verbální: přeřeknutí se (skryté myšlenky, chtíč)</a:t>
            </a:r>
          </a:p>
          <a:p>
            <a:r>
              <a:rPr lang="cs-CZ" sz="2400" dirty="0"/>
              <a:t>Činnostní- zapomenutí klíčů, rozbití věci (může být  i </a:t>
            </a:r>
            <a:r>
              <a:rPr lang="cs-CZ" sz="2400" dirty="0" err="1"/>
              <a:t>sebetrestání</a:t>
            </a:r>
            <a:r>
              <a:rPr lang="cs-CZ" sz="2400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54176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Chybné úkony, přeřeknutí, humor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060848"/>
            <a:ext cx="561662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0783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Humor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Princip: Dva podněty, které jsou neobvykle postaveny vedle sebe… Ale proč je tolik vtipů neslušných?</a:t>
            </a:r>
          </a:p>
          <a:p>
            <a:endParaRPr lang="cs-CZ" dirty="0"/>
          </a:p>
          <a:p>
            <a:r>
              <a:rPr lang="cs-CZ" b="1" u="sng" dirty="0"/>
              <a:t>Vysvětlete humor a fungování vtipů z pozice psychoanalýzy</a:t>
            </a:r>
          </a:p>
          <a:p>
            <a:r>
              <a:rPr lang="cs-CZ" b="1" u="sng" dirty="0"/>
              <a:t>Které vtipy jsou špatné/kdy se nesmějeme?</a:t>
            </a:r>
          </a:p>
        </p:txBody>
      </p:sp>
    </p:spTree>
    <p:extLst>
      <p:ext uri="{BB962C8B-B14F-4D97-AF65-F5344CB8AC3E}">
        <p14:creationId xmlns:p14="http://schemas.microsoft.com/office/powerpoint/2010/main" val="31775419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b="1" dirty="0"/>
              <a:t>Humor: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Celá Freudova teorie: </a:t>
            </a:r>
            <a:r>
              <a:rPr lang="cs-CZ" b="1" u="sng" dirty="0"/>
              <a:t>vnitřní konflikty, zpracování úzkosti, které vzbuzují…</a:t>
            </a:r>
          </a:p>
          <a:p>
            <a:r>
              <a:rPr lang="cs-CZ" dirty="0"/>
              <a:t>Zdání, že mluvím o něčem jiném x náhle se projeví </a:t>
            </a:r>
            <a:r>
              <a:rPr lang="cs-CZ" b="1" dirty="0"/>
              <a:t>opravdové téma</a:t>
            </a:r>
            <a:r>
              <a:rPr lang="cs-CZ" dirty="0"/>
              <a:t>. Role překvapení:  směju se dřív, než se ego a superego stačí vzpamatovat. (potom někdy pocit viny)</a:t>
            </a:r>
          </a:p>
          <a:p>
            <a:r>
              <a:rPr lang="cs-CZ" dirty="0"/>
              <a:t>Vtip umožňuje zpracovat zakázané (sexuální, agresivní) impulsy způsobem, který vylučuje úzkost.</a:t>
            </a:r>
          </a:p>
          <a:p>
            <a:r>
              <a:rPr lang="cs-CZ" dirty="0"/>
              <a:t>Je jedním z obranných mechanismů (sublimace). Velmi účinný, efektivní a, pokud je opravdový, neškodný</a:t>
            </a:r>
          </a:p>
        </p:txBody>
      </p:sp>
    </p:spTree>
    <p:extLst>
      <p:ext uri="{BB962C8B-B14F-4D97-AF65-F5344CB8AC3E}">
        <p14:creationId xmlns:p14="http://schemas.microsoft.com/office/powerpoint/2010/main" val="10200696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351" y="1158162"/>
            <a:ext cx="7797662" cy="124663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r>
              <a:rPr lang="cs-CZ" sz="2700" b="1" dirty="0"/>
              <a:t>ALE :  Jaký je rozdíl mezi dobrými a špatnými vtipy?</a:t>
            </a:r>
            <a:br>
              <a:rPr lang="cs-CZ" sz="2700" dirty="0"/>
            </a:b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I.</a:t>
            </a:r>
          </a:p>
          <a:p>
            <a:r>
              <a:rPr lang="cs-CZ" dirty="0"/>
              <a:t>II.</a:t>
            </a:r>
          </a:p>
          <a:p>
            <a:r>
              <a:rPr lang="cs-CZ" dirty="0"/>
              <a:t>III.</a:t>
            </a:r>
          </a:p>
          <a:p>
            <a:r>
              <a:rPr lang="cs-CZ" dirty="0"/>
              <a:t>IV.</a:t>
            </a:r>
          </a:p>
        </p:txBody>
      </p:sp>
    </p:spTree>
    <p:extLst>
      <p:ext uri="{BB962C8B-B14F-4D97-AF65-F5344CB8AC3E}">
        <p14:creationId xmlns:p14="http://schemas.microsoft.com/office/powerpoint/2010/main" val="13053752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b="1" dirty="0"/>
              <a:t>Jaký je rozdíl mezi dobrými a špatnými vtipy? KDY VTIP NENÍ VTIPNÝ: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500" dirty="0"/>
              <a:t>Typy humoru – např. anální humor… český a francouzský humor?</a:t>
            </a:r>
          </a:p>
          <a:p>
            <a:r>
              <a:rPr lang="cs-CZ" sz="1500" dirty="0"/>
              <a:t>Rozdíl ve vnímání vtipů (např. narážejících na sexualitu) mezi lidmi – v čem je rozdíl??? Kdo se nesměje?</a:t>
            </a:r>
          </a:p>
          <a:p>
            <a:r>
              <a:rPr lang="cs-CZ" sz="1500" dirty="0"/>
              <a:t>Rasistické a ponižující vtipy na menšiny… </a:t>
            </a:r>
            <a:r>
              <a:rPr lang="cs-CZ" sz="1500" b="1" dirty="0"/>
              <a:t>skrytá </a:t>
            </a:r>
            <a:r>
              <a:rPr lang="cs-CZ" sz="1500" b="1" dirty="0" err="1"/>
              <a:t>hostilita</a:t>
            </a:r>
            <a:r>
              <a:rPr lang="cs-CZ" sz="1500" b="1" dirty="0"/>
              <a:t> </a:t>
            </a:r>
            <a:r>
              <a:rPr lang="cs-CZ" sz="1500" dirty="0"/>
              <a:t>vůči nějaké skupině, kterou cítíme, vnímáme. Jak? Vliv kontextu. Kdo, kde, jak vtip říká…</a:t>
            </a:r>
          </a:p>
          <a:p>
            <a:endParaRPr lang="cs-CZ" sz="1500" dirty="0"/>
          </a:p>
          <a:p>
            <a:endParaRPr lang="cs-CZ" sz="1500" dirty="0"/>
          </a:p>
          <a:p>
            <a:r>
              <a:rPr lang="cs-CZ" sz="1900" b="1" dirty="0"/>
              <a:t>Princip špatného vtipu: </a:t>
            </a:r>
          </a:p>
          <a:p>
            <a:r>
              <a:rPr lang="cs-CZ" sz="1900" dirty="0"/>
              <a:t>I. Skrytá agrese = </a:t>
            </a:r>
            <a:r>
              <a:rPr lang="cs-CZ" sz="1900" dirty="0" err="1"/>
              <a:t>hostilita</a:t>
            </a:r>
            <a:r>
              <a:rPr lang="cs-CZ" sz="1900" dirty="0"/>
              <a:t> </a:t>
            </a:r>
          </a:p>
          <a:p>
            <a:r>
              <a:rPr lang="cs-CZ" sz="1900" dirty="0"/>
              <a:t>II. Příliš přímo na věc. </a:t>
            </a:r>
          </a:p>
          <a:p>
            <a:r>
              <a:rPr lang="cs-CZ" sz="1900" dirty="0"/>
              <a:t>III. Někdy impuls není skrytý, a přesto se lidé smějí. </a:t>
            </a:r>
          </a:p>
          <a:p>
            <a:r>
              <a:rPr lang="cs-CZ" sz="1900" dirty="0"/>
              <a:t>IV. Impuls musí být sdílený a lidé ho tak musí vnímat.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0291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Sny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848872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6135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Sny: Já není pánem ve svém domě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/>
              <a:t>Psychická energie z id - má svůj cíl, objekt, ten je korigován egem, principem reality, pokud možno, i superegem (výchova, morálka)</a:t>
            </a:r>
          </a:p>
          <a:p>
            <a:endParaRPr lang="cs-CZ" sz="2000" dirty="0"/>
          </a:p>
          <a:p>
            <a:r>
              <a:rPr lang="cs-CZ" sz="2000" dirty="0"/>
              <a:t>V noci má ego slabou moc – objekty mimo provoz – sny jsou realizací našich zapovězených tužeb (sexualita, tabu) a našich nepřiznaných, nezjevených strachů a komplexů</a:t>
            </a:r>
          </a:p>
          <a:p>
            <a:endParaRPr lang="cs-CZ" sz="2000" dirty="0"/>
          </a:p>
          <a:p>
            <a:r>
              <a:rPr lang="cs-CZ" sz="2000" dirty="0"/>
              <a:t>Freud – „sny jsou klíčem k duši“</a:t>
            </a:r>
          </a:p>
          <a:p>
            <a:r>
              <a:rPr lang="cs-CZ" sz="2000" b="1" dirty="0"/>
              <a:t>KNIHA VÝKLAD SNŮ: text k nastudování</a:t>
            </a:r>
          </a:p>
          <a:p>
            <a:r>
              <a:rPr lang="cs-CZ" sz="2000" b="1" dirty="0"/>
              <a:t>Princip (výkladu snů) – snová práce, zhuštění, různé zdroje snů, nejen symboly !</a:t>
            </a:r>
          </a:p>
          <a:p>
            <a:r>
              <a:rPr lang="cs-CZ" sz="2000" b="1" dirty="0"/>
              <a:t>Zdroje snů</a:t>
            </a:r>
          </a:p>
          <a:p>
            <a:r>
              <a:rPr lang="cs-CZ" sz="2000" b="1" dirty="0"/>
              <a:t>Snová prác</a:t>
            </a:r>
            <a:r>
              <a:rPr lang="cs-CZ" sz="2000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4231707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ABFDE-C6FC-4366-988D-82C89C181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/>
          </a:bodyPr>
          <a:lstStyle/>
          <a:p>
            <a:r>
              <a:rPr lang="cs-CZ" dirty="0"/>
              <a:t>Freud = psychoanalýza</a:t>
            </a:r>
          </a:p>
        </p:txBody>
      </p:sp>
      <p:pic>
        <p:nvPicPr>
          <p:cNvPr id="2050" name="Picture 2" descr="Freud: snímky, stock fotografie a vektory | Shutterstock">
            <a:extLst>
              <a:ext uri="{FF2B5EF4-FFF2-40B4-BE49-F238E27FC236}">
                <a16:creationId xmlns:a16="http://schemas.microsoft.com/office/drawing/2014/main" id="{35FD8336-CF32-4C28-A2D8-547FE5890FDE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684955"/>
            <a:ext cx="4038600" cy="4356452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71" name="Content Placeholder 3">
            <a:extLst>
              <a:ext uri="{FF2B5EF4-FFF2-40B4-BE49-F238E27FC236}">
                <a16:creationId xmlns:a16="http://schemas.microsoft.com/office/drawing/2014/main" id="{27EBFD9D-24F5-4A18-BA33-21A22CF2D8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r>
              <a:rPr lang="cs-CZ" dirty="0"/>
              <a:t>Freud součástí pop kultury</a:t>
            </a:r>
          </a:p>
          <a:p>
            <a:r>
              <a:rPr lang="cs-CZ" dirty="0"/>
              <a:t>Freud: nic mezi obdivem a nenávistí</a:t>
            </a:r>
          </a:p>
          <a:p>
            <a:r>
              <a:rPr lang="cs-CZ" dirty="0"/>
              <a:t>Freud všude</a:t>
            </a:r>
          </a:p>
          <a:p>
            <a:endParaRPr lang="cs-CZ" dirty="0"/>
          </a:p>
          <a:p>
            <a:r>
              <a:rPr lang="cs-CZ" dirty="0"/>
              <a:t>Jak o něm mluvit?</a:t>
            </a:r>
          </a:p>
          <a:p>
            <a:r>
              <a:rPr lang="cs-CZ" dirty="0"/>
              <a:t>Myšlenky x zdroje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4207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Kritika psychoanalýzy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313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351" y="476671"/>
            <a:ext cx="7797662" cy="1440161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Kritika následovníků: Odbourat Freuda nebo ho konstruktivně kritizovat?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20480"/>
          </a:xfrm>
        </p:spPr>
        <p:txBody>
          <a:bodyPr>
            <a:normAutofit/>
          </a:bodyPr>
          <a:lstStyle/>
          <a:p>
            <a:r>
              <a:rPr lang="cs-CZ" sz="2400" dirty="0"/>
              <a:t>Začala jeho dcera… společná snaha o revizi některých evidentně přehnaných témat. </a:t>
            </a:r>
          </a:p>
          <a:p>
            <a:r>
              <a:rPr lang="cs-CZ" sz="2400" dirty="0"/>
              <a:t>Motivem možná ne jenom sexuální pud… boj o moc, sociální motivy, archetypy, vazba…</a:t>
            </a:r>
          </a:p>
          <a:p>
            <a:r>
              <a:rPr lang="cs-CZ" sz="2400" dirty="0"/>
              <a:t>Reinterpretace x revize Freuda… schvaloval by to Freud?</a:t>
            </a:r>
          </a:p>
          <a:p>
            <a:r>
              <a:rPr lang="cs-CZ" sz="2400" dirty="0"/>
              <a:t>Zachování/rozvíjení klíčového konceptu – </a:t>
            </a:r>
            <a:r>
              <a:rPr lang="cs-CZ" sz="2400" dirty="0" err="1"/>
              <a:t>Neopsychoanalýza</a:t>
            </a:r>
            <a:r>
              <a:rPr lang="cs-CZ" sz="2400" dirty="0"/>
              <a:t>, hlubinná psychologie, jiné směry</a:t>
            </a:r>
          </a:p>
        </p:txBody>
      </p:sp>
    </p:spTree>
    <p:extLst>
      <p:ext uri="{BB962C8B-B14F-4D97-AF65-F5344CB8AC3E}">
        <p14:creationId xmlns:p14="http://schemas.microsoft.com/office/powerpoint/2010/main" val="25288015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Společná témata </a:t>
            </a:r>
            <a:r>
              <a:rPr lang="cs-CZ" dirty="0" err="1"/>
              <a:t>neo</a:t>
            </a:r>
            <a:r>
              <a:rPr lang="cs-CZ" dirty="0"/>
              <a:t> – </a:t>
            </a:r>
            <a:r>
              <a:rPr lang="cs-CZ" dirty="0" err="1"/>
              <a:t>freudiánského</a:t>
            </a:r>
            <a:r>
              <a:rPr lang="cs-CZ" dirty="0"/>
              <a:t> myšlení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Ego</a:t>
            </a:r>
            <a:r>
              <a:rPr lang="cs-CZ" sz="2400" dirty="0"/>
              <a:t> jako nejdůležitější koncept osobnosti – </a:t>
            </a:r>
            <a:r>
              <a:rPr lang="cs-CZ" sz="2400" dirty="0" err="1"/>
              <a:t>Freudová</a:t>
            </a:r>
            <a:endParaRPr lang="cs-CZ" sz="2400" dirty="0"/>
          </a:p>
          <a:p>
            <a:endParaRPr lang="cs-CZ" sz="2400" dirty="0"/>
          </a:p>
          <a:p>
            <a:r>
              <a:rPr lang="cs-CZ" sz="2400" b="1" dirty="0"/>
              <a:t>Sociální kontext, sociální fenomény </a:t>
            </a:r>
            <a:r>
              <a:rPr lang="cs-CZ" sz="2400" dirty="0"/>
              <a:t>jako tvůrce osobnosti – jiné motivy než sexualita  - psychosociální teorie, moc, úzkost a agrese – Adler, </a:t>
            </a:r>
            <a:r>
              <a:rPr lang="cs-CZ" sz="2400" dirty="0" err="1"/>
              <a:t>Erikson</a:t>
            </a:r>
            <a:r>
              <a:rPr lang="cs-CZ" sz="2400" dirty="0"/>
              <a:t>, Horneyová, </a:t>
            </a:r>
            <a:r>
              <a:rPr lang="cs-CZ" sz="2400" dirty="0" err="1"/>
              <a:t>Sullivan</a:t>
            </a:r>
            <a:r>
              <a:rPr lang="cs-CZ" sz="2400" dirty="0"/>
              <a:t>, </a:t>
            </a:r>
            <a:r>
              <a:rPr lang="cs-CZ" sz="2400" dirty="0" err="1"/>
              <a:t>Fromm</a:t>
            </a:r>
            <a:endParaRPr lang="cs-CZ" sz="2400" dirty="0"/>
          </a:p>
          <a:p>
            <a:endParaRPr lang="cs-CZ" sz="2400" dirty="0"/>
          </a:p>
          <a:p>
            <a:r>
              <a:rPr lang="cs-CZ" sz="2400" b="1" dirty="0"/>
              <a:t>Fokus</a:t>
            </a:r>
            <a:r>
              <a:rPr lang="cs-CZ" sz="2400" dirty="0"/>
              <a:t> </a:t>
            </a:r>
            <a:r>
              <a:rPr lang="cs-CZ" sz="2400" b="1" dirty="0"/>
              <a:t>na mezilidské vztahy </a:t>
            </a:r>
            <a:r>
              <a:rPr lang="cs-CZ" sz="2400" dirty="0"/>
              <a:t>– subjekt objektová vazba, </a:t>
            </a:r>
            <a:r>
              <a:rPr lang="cs-CZ" sz="2400" dirty="0" err="1"/>
              <a:t>attachment</a:t>
            </a:r>
            <a:r>
              <a:rPr lang="cs-CZ" sz="2400" dirty="0"/>
              <a:t> – Kleinová, </a:t>
            </a:r>
            <a:r>
              <a:rPr lang="cs-CZ" sz="2400" dirty="0" err="1"/>
              <a:t>Winnicott</a:t>
            </a:r>
            <a:r>
              <a:rPr lang="cs-CZ" sz="2400" dirty="0"/>
              <a:t>, </a:t>
            </a:r>
            <a:r>
              <a:rPr lang="cs-CZ" sz="2400" dirty="0" err="1"/>
              <a:t>Bowlby</a:t>
            </a:r>
            <a:r>
              <a:rPr lang="cs-CZ" sz="2400" dirty="0"/>
              <a:t>, </a:t>
            </a:r>
            <a:r>
              <a:rPr lang="cs-CZ" sz="2400" dirty="0" err="1"/>
              <a:t>Ainsworthová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Blíže ke svobodné vůli, dále od determinace</a:t>
            </a:r>
          </a:p>
        </p:txBody>
      </p:sp>
    </p:spTree>
    <p:extLst>
      <p:ext uri="{BB962C8B-B14F-4D97-AF65-F5344CB8AC3E}">
        <p14:creationId xmlns:p14="http://schemas.microsoft.com/office/powerpoint/2010/main" val="30962658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Alfred Adler (1870 – 1937)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Byl prvním hlavním žákem Freuda, předsedou psychoanalytické společnosti, zavržen</a:t>
            </a:r>
          </a:p>
          <a:p>
            <a:r>
              <a:rPr lang="cs-CZ" b="1" dirty="0"/>
              <a:t>Motiv: sociální zájem </a:t>
            </a:r>
            <a:r>
              <a:rPr lang="cs-CZ" dirty="0"/>
              <a:t>– touha vztahovat se pozitivně ke společnosti, nadřazenost x podřazenost; komplex méněcennosti</a:t>
            </a:r>
          </a:p>
          <a:p>
            <a:r>
              <a:rPr lang="cs-CZ" dirty="0"/>
              <a:t>Vliv rodiny, prostředí, kultury, společnosti</a:t>
            </a:r>
          </a:p>
          <a:p>
            <a:r>
              <a:rPr lang="cs-CZ" dirty="0"/>
              <a:t>Obstát: </a:t>
            </a:r>
            <a:r>
              <a:rPr lang="cs-CZ" b="1" dirty="0"/>
              <a:t>maskulinní protest </a:t>
            </a:r>
            <a:r>
              <a:rPr lang="cs-CZ" dirty="0"/>
              <a:t>– machistický styl, vychází z toho, co se po chlapcích požaduje</a:t>
            </a:r>
          </a:p>
          <a:p>
            <a:r>
              <a:rPr lang="cs-CZ" b="1" dirty="0"/>
              <a:t>Orgánová méněcennost</a:t>
            </a:r>
          </a:p>
          <a:p>
            <a:r>
              <a:rPr lang="cs-CZ" b="1" dirty="0"/>
              <a:t>Sourozenecké pozice</a:t>
            </a:r>
          </a:p>
          <a:p>
            <a:r>
              <a:rPr lang="cs-CZ" dirty="0"/>
              <a:t>Výsledkem: individuální životní styl (Možná cesta: spolupráce,  rovnost ne nadřazenost)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34996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Carl Gustav Jung (1875 – 1961)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Last </a:t>
            </a:r>
            <a:r>
              <a:rPr lang="cs-CZ" sz="2400" dirty="0" err="1"/>
              <a:t>Goodbye</a:t>
            </a:r>
            <a:r>
              <a:rPr lang="cs-CZ" sz="2400" dirty="0"/>
              <a:t>: </a:t>
            </a:r>
            <a:r>
              <a:rPr lang="cs-CZ" sz="2400" dirty="0">
                <a:hlinkClick r:id="rId2"/>
              </a:rPr>
              <a:t>https://www.youtube.com/watch?v=q8ir8rVl2Z4</a:t>
            </a:r>
            <a:endParaRPr lang="cs-CZ" sz="2400" dirty="0"/>
          </a:p>
          <a:p>
            <a:r>
              <a:rPr lang="cs-CZ" sz="2400" b="1" dirty="0"/>
              <a:t>Nebezpečná metoda:</a:t>
            </a:r>
          </a:p>
          <a:p>
            <a:r>
              <a:rPr lang="cs-CZ" sz="2400" dirty="0"/>
              <a:t>https://www.youtube.com/watch?v=UH4BtJHkrD8</a:t>
            </a:r>
          </a:p>
          <a:p>
            <a:r>
              <a:rPr lang="cs-CZ" sz="2400" dirty="0">
                <a:hlinkClick r:id="rId3"/>
              </a:rPr>
              <a:t>https://www.youtube.com/watch?v=9ZNrxn5niyg</a:t>
            </a:r>
            <a:endParaRPr lang="cs-CZ" sz="2400" dirty="0"/>
          </a:p>
          <a:p>
            <a:r>
              <a:rPr lang="cs-CZ" sz="2400" dirty="0"/>
              <a:t>Face to Face</a:t>
            </a:r>
          </a:p>
          <a:p>
            <a:r>
              <a:rPr lang="cs-CZ" sz="2400" dirty="0">
                <a:hlinkClick r:id="rId4"/>
              </a:rPr>
              <a:t>https://www.youtube.com/watch?v=2AMu-G51yTY</a:t>
            </a:r>
            <a:endParaRPr lang="cs-CZ" sz="2400" dirty="0"/>
          </a:p>
          <a:p>
            <a:r>
              <a:rPr lang="cs-CZ" sz="2400" dirty="0"/>
              <a:t>(shlédněte doma)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3015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Erik </a:t>
            </a:r>
            <a:r>
              <a:rPr lang="cs-CZ" dirty="0" err="1"/>
              <a:t>Erikson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Psychosociální teorie</a:t>
            </a:r>
            <a:r>
              <a:rPr lang="cs-CZ" dirty="0"/>
              <a:t> –  fyziologické versus sociální a kulturní tlaky </a:t>
            </a:r>
          </a:p>
          <a:p>
            <a:r>
              <a:rPr lang="cs-CZ" dirty="0"/>
              <a:t>Epigenetický princip</a:t>
            </a:r>
          </a:p>
          <a:p>
            <a:r>
              <a:rPr lang="cs-CZ" b="1" dirty="0"/>
              <a:t>Identita a ego</a:t>
            </a:r>
          </a:p>
          <a:p>
            <a:r>
              <a:rPr lang="cs-CZ" dirty="0"/>
              <a:t>Vývojový konflikt vývojová krize- vývojové stádium</a:t>
            </a:r>
          </a:p>
          <a:p>
            <a:r>
              <a:rPr lang="cs-CZ" dirty="0"/>
              <a:t>Svoboda nebo determinace?</a:t>
            </a:r>
          </a:p>
          <a:p>
            <a:r>
              <a:rPr lang="cs-CZ" dirty="0"/>
              <a:t>Osm nebo devět věků člověka?</a:t>
            </a:r>
          </a:p>
        </p:txBody>
      </p:sp>
    </p:spTree>
    <p:extLst>
      <p:ext uri="{BB962C8B-B14F-4D97-AF65-F5344CB8AC3E}">
        <p14:creationId xmlns:p14="http://schemas.microsoft.com/office/powerpoint/2010/main" val="9372698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Erik </a:t>
            </a:r>
            <a:r>
              <a:rPr lang="cs-CZ" dirty="0" err="1"/>
              <a:t>Erikson</a:t>
            </a:r>
            <a:r>
              <a:rPr lang="cs-CZ" dirty="0"/>
              <a:t> (1902 – 1994)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237" y="1932223"/>
            <a:ext cx="5761526" cy="386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4375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Anna Freud, Karen </a:t>
            </a:r>
            <a:r>
              <a:rPr lang="cs-CZ" dirty="0" err="1"/>
              <a:t>Horney</a:t>
            </a:r>
            <a:r>
              <a:rPr lang="cs-CZ" dirty="0"/>
              <a:t>, Melanie Klein – ženský princip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Anna Freud </a:t>
            </a:r>
            <a:r>
              <a:rPr lang="cs-CZ" dirty="0"/>
              <a:t>– „dcera svého otce“, dětská psychologie a psychiatrie, Obranné mechanismy Ega</a:t>
            </a:r>
          </a:p>
          <a:p>
            <a:endParaRPr lang="cs-CZ" dirty="0"/>
          </a:p>
          <a:p>
            <a:r>
              <a:rPr lang="cs-CZ" b="1" dirty="0"/>
              <a:t>Karen </a:t>
            </a:r>
            <a:r>
              <a:rPr lang="cs-CZ" b="1" dirty="0" err="1"/>
              <a:t>Horney</a:t>
            </a:r>
            <a:r>
              <a:rPr lang="cs-CZ" dirty="0"/>
              <a:t>(1885 – 1952) – prošla analýzou, životní hledání nezávislosti (na mužích ?), vymezení proti „deterministickému sexismu“, proti pojmu „závisti penisu“  (kastrační komplex) dává „závist dělohy“</a:t>
            </a:r>
          </a:p>
          <a:p>
            <a:endParaRPr lang="cs-CZ" dirty="0"/>
          </a:p>
          <a:p>
            <a:r>
              <a:rPr lang="cs-CZ" b="1" dirty="0"/>
              <a:t>Melanie Klein </a:t>
            </a:r>
            <a:r>
              <a:rPr lang="cs-CZ" dirty="0"/>
              <a:t>(1882 – 1960) – subjekt/objektové vztahy, dobrý a špatný prs (pudové nastavení dítěte, hrozba ztráty, překonání </a:t>
            </a:r>
            <a:r>
              <a:rPr lang="cs-CZ" dirty="0" err="1"/>
              <a:t>hostility</a:t>
            </a:r>
            <a:r>
              <a:rPr lang="cs-CZ" dirty="0"/>
              <a:t>), „</a:t>
            </a:r>
            <a:r>
              <a:rPr lang="cs-CZ" dirty="0" err="1"/>
              <a:t>splitting</a:t>
            </a:r>
            <a:r>
              <a:rPr lang="cs-CZ" dirty="0"/>
              <a:t>“ (štěpení) v hrách dítěte; cílem je </a:t>
            </a:r>
            <a:r>
              <a:rPr lang="cs-CZ" dirty="0" err="1"/>
              <a:t>integtrovat</a:t>
            </a:r>
            <a:r>
              <a:rPr lang="cs-CZ" dirty="0"/>
              <a:t> dobrou a špatnou matku (kritika: </a:t>
            </a:r>
            <a:r>
              <a:rPr lang="cs-CZ" dirty="0" err="1"/>
              <a:t>Erikson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1937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 a analýza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2204863"/>
            <a:ext cx="6624736" cy="3590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32270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Attachment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John </a:t>
            </a:r>
            <a:r>
              <a:rPr lang="cs-CZ" b="1" dirty="0" err="1"/>
              <a:t>Bowlby</a:t>
            </a:r>
            <a:r>
              <a:rPr lang="cs-CZ" b="1" dirty="0"/>
              <a:t>, Mary </a:t>
            </a:r>
            <a:r>
              <a:rPr lang="cs-CZ" b="1" dirty="0" err="1"/>
              <a:t>Ainsworth</a:t>
            </a:r>
            <a:r>
              <a:rPr lang="cs-CZ" b="1" dirty="0"/>
              <a:t> </a:t>
            </a:r>
            <a:r>
              <a:rPr lang="cs-CZ" dirty="0"/>
              <a:t>– teorie výjimečného formující vztahu, který je vzorem pro naše budoucí vztahy</a:t>
            </a:r>
          </a:p>
          <a:p>
            <a:r>
              <a:rPr lang="cs-CZ" dirty="0"/>
              <a:t>Moderní aplikace </a:t>
            </a:r>
            <a:r>
              <a:rPr lang="cs-CZ" dirty="0" err="1"/>
              <a:t>Eriksona</a:t>
            </a:r>
            <a:r>
              <a:rPr lang="cs-CZ" dirty="0"/>
              <a:t> – subjekt objektových vztahů</a:t>
            </a:r>
          </a:p>
          <a:p>
            <a:r>
              <a:rPr lang="cs-CZ" dirty="0" err="1"/>
              <a:t>Ainsworth</a:t>
            </a:r>
            <a:r>
              <a:rPr lang="cs-CZ" dirty="0"/>
              <a:t>: typy </a:t>
            </a:r>
            <a:r>
              <a:rPr lang="cs-CZ" dirty="0" err="1"/>
              <a:t>attachementu</a:t>
            </a:r>
            <a:r>
              <a:rPr lang="cs-CZ" dirty="0"/>
              <a:t>; „normální je plakat“</a:t>
            </a:r>
          </a:p>
          <a:p>
            <a:endParaRPr lang="cs-CZ" dirty="0"/>
          </a:p>
          <a:p>
            <a:r>
              <a:rPr lang="cs-CZ" b="1" dirty="0"/>
              <a:t>Témata:</a:t>
            </a:r>
            <a:r>
              <a:rPr lang="cs-CZ" dirty="0"/>
              <a:t> Adopce /</a:t>
            </a:r>
            <a:r>
              <a:rPr lang="cs-CZ" dirty="0" err="1"/>
              <a:t>Attachment</a:t>
            </a:r>
            <a:r>
              <a:rPr lang="cs-CZ" dirty="0"/>
              <a:t> s otcem/ Mezikulturní studie/ </a:t>
            </a:r>
            <a:r>
              <a:rPr lang="cs-CZ" dirty="0" err="1"/>
              <a:t>Attachment</a:t>
            </a:r>
            <a:r>
              <a:rPr lang="cs-CZ" dirty="0"/>
              <a:t> v dospělosti</a:t>
            </a:r>
          </a:p>
          <a:p>
            <a:endParaRPr lang="cs-CZ" dirty="0"/>
          </a:p>
          <a:p>
            <a:r>
              <a:rPr lang="cs-CZ" b="1" dirty="0"/>
              <a:t>Test neznámé situace:  </a:t>
            </a:r>
            <a:r>
              <a:rPr lang="cs-CZ" dirty="0">
                <a:hlinkClick r:id="rId2"/>
              </a:rPr>
              <a:t>https://www.youtube.com/watch?v=PnFKaaOSPmk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403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Témata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Klíčové myšlenky a pojmy</a:t>
            </a:r>
          </a:p>
          <a:p>
            <a:r>
              <a:rPr lang="cs-CZ" sz="2800" dirty="0"/>
              <a:t>Struktura osobnosti</a:t>
            </a:r>
          </a:p>
          <a:p>
            <a:r>
              <a:rPr lang="cs-CZ" sz="2800" dirty="0"/>
              <a:t>Vývoj osobnosti</a:t>
            </a:r>
          </a:p>
          <a:p>
            <a:r>
              <a:rPr lang="cs-CZ" sz="2800" dirty="0" err="1"/>
              <a:t>Parapraxe</a:t>
            </a:r>
            <a:r>
              <a:rPr lang="cs-CZ" sz="2800" dirty="0"/>
              <a:t>  a sny</a:t>
            </a:r>
          </a:p>
          <a:p>
            <a:r>
              <a:rPr lang="cs-CZ" sz="2800" dirty="0"/>
              <a:t>Obranné mechanismy</a:t>
            </a:r>
          </a:p>
          <a:p>
            <a:r>
              <a:rPr lang="cs-CZ" sz="2800" dirty="0"/>
              <a:t>Zhodnocení teorie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3248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47C38-F644-4E60-AE0B-A9E38BC43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pojmy?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AC1D4C-A94B-4B14-8FBB-B941541B0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6600" b="1" dirty="0"/>
              <a:t>NEVĚDOMÍ</a:t>
            </a:r>
          </a:p>
          <a:p>
            <a:r>
              <a:rPr lang="cs-CZ" dirty="0"/>
              <a:t>(Já přestalo být pánem ve svém domě)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Libido a jeho vývoj (biologický a biografický determinismus)</a:t>
            </a:r>
          </a:p>
          <a:p>
            <a:r>
              <a:rPr lang="cs-CZ" dirty="0"/>
              <a:t>Trauma, komplexy</a:t>
            </a:r>
          </a:p>
          <a:p>
            <a:r>
              <a:rPr lang="cs-CZ" dirty="0"/>
              <a:t>Id, Ego, Superego</a:t>
            </a:r>
          </a:p>
        </p:txBody>
      </p:sp>
    </p:spTree>
    <p:extLst>
      <p:ext uri="{BB962C8B-B14F-4D97-AF65-F5344CB8AC3E}">
        <p14:creationId xmlns:p14="http://schemas.microsoft.com/office/powerpoint/2010/main" val="670286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myšlenky psychoanalýzy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Psychický determinismus – </a:t>
            </a:r>
            <a:r>
              <a:rPr lang="cs-CZ" sz="2000" dirty="0"/>
              <a:t>nic není náhoda, všechno má svoji specifickou příčinu – kde?</a:t>
            </a:r>
          </a:p>
          <a:p>
            <a:endParaRPr lang="cs-CZ" dirty="0"/>
          </a:p>
          <a:p>
            <a:r>
              <a:rPr lang="cs-CZ" dirty="0"/>
              <a:t>Vnitřní struktura -  </a:t>
            </a:r>
            <a:r>
              <a:rPr lang="cs-CZ" sz="2000" dirty="0"/>
              <a:t>oddělené části, každá má svoji funkci</a:t>
            </a:r>
          </a:p>
          <a:p>
            <a:endParaRPr lang="cs-CZ" dirty="0"/>
          </a:p>
          <a:p>
            <a:r>
              <a:rPr lang="cs-CZ" dirty="0"/>
              <a:t>Vnitřní konflikt</a:t>
            </a:r>
          </a:p>
          <a:p>
            <a:endParaRPr lang="cs-CZ" dirty="0"/>
          </a:p>
          <a:p>
            <a:r>
              <a:rPr lang="cs-CZ" dirty="0"/>
              <a:t>Mentální energie – </a:t>
            </a:r>
            <a:r>
              <a:rPr lang="cs-CZ" sz="2000" dirty="0"/>
              <a:t>libido, metafora principu zachování energie</a:t>
            </a:r>
          </a:p>
        </p:txBody>
      </p:sp>
    </p:spTree>
    <p:extLst>
      <p:ext uri="{BB962C8B-B14F-4D97-AF65-F5344CB8AC3E}">
        <p14:creationId xmlns:p14="http://schemas.microsoft.com/office/powerpoint/2010/main" val="2121447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3C11E-3E9A-477C-B283-AD2FB3AA53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ctr">
            <a:normAutofit fontScale="90000"/>
          </a:bodyPr>
          <a:lstStyle/>
          <a:p>
            <a:r>
              <a:rPr lang="cs-CZ" dirty="0"/>
              <a:t>Sigmund Freud_ vzpomínky na život</a:t>
            </a:r>
          </a:p>
        </p:txBody>
      </p:sp>
      <p:pic>
        <p:nvPicPr>
          <p:cNvPr id="1026" name="Picture 2" descr="Sigmund Freud - Theories, Quotes &amp; Books - Biography">
            <a:extLst>
              <a:ext uri="{FF2B5EF4-FFF2-40B4-BE49-F238E27FC236}">
                <a16:creationId xmlns:a16="http://schemas.microsoft.com/office/drawing/2014/main" id="{161D6436-81AD-4437-B312-2E201D9613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6" r="9160" b="-2"/>
          <a:stretch/>
        </p:blipFill>
        <p:spPr bwMode="auto">
          <a:xfrm>
            <a:off x="457200" y="1600201"/>
            <a:ext cx="3466728" cy="388508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785D1D-5788-4AB4-8D07-3C1B99451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23928" y="1600200"/>
            <a:ext cx="4762872" cy="4983162"/>
          </a:xfrm>
        </p:spPr>
        <p:txBody>
          <a:bodyPr>
            <a:normAutofit fontScale="55000" lnSpcReduction="20000"/>
          </a:bodyPr>
          <a:lstStyle/>
          <a:p>
            <a:r>
              <a:rPr lang="cs-CZ" sz="2500" dirty="0">
                <a:hlinkClick r:id="rId3"/>
              </a:rPr>
              <a:t>https://ct24.ceskatelevize.cz/svet/1777226-stalo-se-cosi-tisniveho-pred-160-lety-prisel-na-svet-sigmund-freud</a:t>
            </a:r>
            <a:endParaRPr lang="cs-CZ" sz="2500" dirty="0"/>
          </a:p>
          <a:p>
            <a:r>
              <a:rPr lang="cs-CZ" sz="2500" dirty="0">
                <a:hlinkClick r:id="rId4"/>
              </a:rPr>
              <a:t>https://cs.wikipedia.org/wiki/Sigmund_Freud</a:t>
            </a:r>
            <a:endParaRPr lang="cs-CZ" sz="2500" dirty="0"/>
          </a:p>
          <a:p>
            <a:endParaRPr lang="cs-CZ" sz="2500" dirty="0"/>
          </a:p>
          <a:p>
            <a:pPr>
              <a:lnSpc>
                <a:spcPct val="120000"/>
              </a:lnSpc>
            </a:pPr>
            <a:r>
              <a:rPr lang="cs-CZ" sz="2900" b="1" dirty="0"/>
              <a:t>Ze života psychoanalytika</a:t>
            </a:r>
          </a:p>
          <a:p>
            <a:pPr>
              <a:lnSpc>
                <a:spcPct val="120000"/>
              </a:lnSpc>
            </a:pPr>
            <a:r>
              <a:rPr lang="cs-CZ" sz="2900" dirty="0"/>
              <a:t>nar. 6.5. 1856</a:t>
            </a:r>
          </a:p>
          <a:p>
            <a:pPr>
              <a:lnSpc>
                <a:spcPct val="120000"/>
              </a:lnSpc>
            </a:pPr>
            <a:r>
              <a:rPr lang="cs-CZ" sz="2900" dirty="0"/>
              <a:t>Židovský původ</a:t>
            </a:r>
          </a:p>
          <a:p>
            <a:pPr>
              <a:lnSpc>
                <a:spcPct val="120000"/>
              </a:lnSpc>
            </a:pPr>
            <a:r>
              <a:rPr lang="cs-CZ" sz="2900" dirty="0"/>
              <a:t>Vztah s otcem</a:t>
            </a:r>
          </a:p>
          <a:p>
            <a:pPr>
              <a:lnSpc>
                <a:spcPct val="120000"/>
              </a:lnSpc>
            </a:pPr>
            <a:r>
              <a:rPr lang="cs-CZ" sz="2900" dirty="0"/>
              <a:t>Muzeum v Příboru, nočník a chůva</a:t>
            </a:r>
          </a:p>
          <a:p>
            <a:pPr>
              <a:lnSpc>
                <a:spcPct val="120000"/>
              </a:lnSpc>
            </a:pPr>
            <a:r>
              <a:rPr lang="cs-CZ" sz="2900" dirty="0"/>
              <a:t>Studia a kariéra – původně neurologie, kokain</a:t>
            </a:r>
          </a:p>
          <a:p>
            <a:pPr>
              <a:lnSpc>
                <a:spcPct val="120000"/>
              </a:lnSpc>
            </a:pPr>
            <a:r>
              <a:rPr lang="cs-CZ" sz="2900" dirty="0"/>
              <a:t>1886 svatba, s manželkou Martou se nikdy nehádal. 5 dětí (dcera Anna)</a:t>
            </a:r>
          </a:p>
          <a:p>
            <a:pPr>
              <a:lnSpc>
                <a:spcPct val="120000"/>
              </a:lnSpc>
            </a:pPr>
            <a:r>
              <a:rPr lang="cs-CZ" sz="2900" dirty="0"/>
              <a:t>Setkání s </a:t>
            </a:r>
            <a:r>
              <a:rPr lang="cs-CZ" sz="2900" dirty="0" err="1"/>
              <a:t>Charcotem</a:t>
            </a:r>
            <a:r>
              <a:rPr lang="cs-CZ" sz="2900" dirty="0"/>
              <a:t>, hypnóza</a:t>
            </a:r>
          </a:p>
          <a:p>
            <a:pPr>
              <a:lnSpc>
                <a:spcPct val="120000"/>
              </a:lnSpc>
            </a:pPr>
            <a:r>
              <a:rPr lang="cs-CZ" sz="2900" dirty="0"/>
              <a:t>Klinická praxe na </a:t>
            </a:r>
            <a:r>
              <a:rPr lang="cs-CZ" sz="2900" dirty="0" err="1"/>
              <a:t>Berggasse</a:t>
            </a:r>
            <a:endParaRPr lang="cs-CZ" sz="2900" dirty="0"/>
          </a:p>
          <a:p>
            <a:pPr>
              <a:lnSpc>
                <a:spcPct val="120000"/>
              </a:lnSpc>
            </a:pPr>
            <a:r>
              <a:rPr lang="cs-CZ" sz="2900" dirty="0"/>
              <a:t>Psychoanalytické hnutí , Adler a Jung, sláva, schizma</a:t>
            </a:r>
          </a:p>
          <a:p>
            <a:pPr>
              <a:lnSpc>
                <a:spcPct val="120000"/>
              </a:lnSpc>
            </a:pPr>
            <a:r>
              <a:rPr lang="cs-CZ" sz="2900" dirty="0"/>
              <a:t>Zemřel, nemocný, v Londýně na útěku před nacisty v září 1939, eutanázie</a:t>
            </a:r>
          </a:p>
          <a:p>
            <a:endParaRPr lang="cs-CZ" sz="29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244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F4117-2E3F-449D-A1D1-E70838C0C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 a dílo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65910B-A0D2-4908-B2FD-4A2E109B8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sz="2400" dirty="0"/>
              <a:t>Wiki</a:t>
            </a:r>
          </a:p>
          <a:p>
            <a:pPr>
              <a:lnSpc>
                <a:spcPct val="200000"/>
              </a:lnSpc>
            </a:pPr>
            <a:r>
              <a:rPr lang="cs-CZ" sz="2400" i="1" dirty="0" err="1"/>
              <a:t>Psychológia</a:t>
            </a:r>
            <a:r>
              <a:rPr lang="cs-CZ" sz="2400" i="1" dirty="0"/>
              <a:t> osobnosti </a:t>
            </a:r>
            <a:r>
              <a:rPr lang="cs-CZ" sz="2400" dirty="0"/>
              <a:t>(Stanley, </a:t>
            </a:r>
            <a:r>
              <a:rPr lang="cs-CZ" sz="2400" dirty="0" err="1"/>
              <a:t>Hall</a:t>
            </a:r>
            <a:r>
              <a:rPr lang="cs-CZ" sz="2400" dirty="0"/>
              <a:t>) – základní  četba ke kurzu</a:t>
            </a:r>
          </a:p>
          <a:p>
            <a:pPr>
              <a:lnSpc>
                <a:spcPct val="200000"/>
              </a:lnSpc>
            </a:pPr>
            <a:r>
              <a:rPr lang="cs-CZ" sz="2400" dirty="0"/>
              <a:t>Nebezpečná metoda – bulvár, ale doporučuji</a:t>
            </a:r>
          </a:p>
        </p:txBody>
      </p:sp>
    </p:spTree>
    <p:extLst>
      <p:ext uri="{BB962C8B-B14F-4D97-AF65-F5344CB8AC3E}">
        <p14:creationId xmlns:p14="http://schemas.microsoft.com/office/powerpoint/2010/main" val="3997649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Model osobnosti</a:t>
            </a:r>
            <a:br>
              <a:rPr lang="cs-CZ" dirty="0"/>
            </a:br>
            <a:r>
              <a:rPr lang="cs-CZ" dirty="0"/>
              <a:t>Strukturální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5112568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56522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1755</Words>
  <Application>Microsoft Office PowerPoint</Application>
  <PresentationFormat>Předvádění na obrazovce (4:3)</PresentationFormat>
  <Paragraphs>223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2" baseType="lpstr">
      <vt:lpstr>Arial</vt:lpstr>
      <vt:lpstr>Calibri</vt:lpstr>
      <vt:lpstr>Motiv systému Office</vt:lpstr>
      <vt:lpstr>Sigmund Freud a nevědomí</vt:lpstr>
      <vt:lpstr>Co víme o psychoanalýze?</vt:lpstr>
      <vt:lpstr>Freud = psychoanalýza</vt:lpstr>
      <vt:lpstr>Témata</vt:lpstr>
      <vt:lpstr>Klíčové pojmy?</vt:lpstr>
      <vt:lpstr>Klíčové myšlenky psychoanalýzy</vt:lpstr>
      <vt:lpstr>Sigmund Freud_ vzpomínky na život</vt:lpstr>
      <vt:lpstr>Život a dílo</vt:lpstr>
      <vt:lpstr>Model osobnosti Strukturální</vt:lpstr>
      <vt:lpstr>Model osobnosti Strukturální x topografický</vt:lpstr>
      <vt:lpstr>Model ledovce</vt:lpstr>
      <vt:lpstr>Model fungování osobnosti</vt:lpstr>
      <vt:lpstr>Mechanismy dynamiky osobnosti</vt:lpstr>
      <vt:lpstr>Psychoanalýza a co chtěla řešit:</vt:lpstr>
      <vt:lpstr>Metody psychoanalýzy</vt:lpstr>
      <vt:lpstr>Patologie</vt:lpstr>
      <vt:lpstr>Vývoj osobnosti</vt:lpstr>
      <vt:lpstr>Vývoj osobnosti</vt:lpstr>
      <vt:lpstr>Vývojové úkoly/konflikty/fixace</vt:lpstr>
      <vt:lpstr>Obranné mechanismy – k zamyšlení:</vt:lpstr>
      <vt:lpstr>Obranné mechanismy</vt:lpstr>
      <vt:lpstr>Chybné úkony</vt:lpstr>
      <vt:lpstr>Chybné úkony, přeřeknutí, humor</vt:lpstr>
      <vt:lpstr>Humor</vt:lpstr>
      <vt:lpstr> Humor:</vt:lpstr>
      <vt:lpstr> ALE :  Jaký je rozdíl mezi dobrými a špatnými vtipy? </vt:lpstr>
      <vt:lpstr>Jaký je rozdíl mezi dobrými a špatnými vtipy? KDY VTIP NENÍ VTIPNÝ: </vt:lpstr>
      <vt:lpstr>Sny</vt:lpstr>
      <vt:lpstr>Sny: Já není pánem ve svém domě </vt:lpstr>
      <vt:lpstr>Kritika psychoanalýzy</vt:lpstr>
      <vt:lpstr>Kritika následovníků: Odbourat Freuda nebo ho konstruktivně kritizovat? </vt:lpstr>
      <vt:lpstr>Společná témata neo – freudiánského myšlení</vt:lpstr>
      <vt:lpstr>Alfred Adler (1870 – 1937)</vt:lpstr>
      <vt:lpstr>Carl Gustav Jung (1875 – 1961)</vt:lpstr>
      <vt:lpstr>Erik Erikson</vt:lpstr>
      <vt:lpstr>Erik Erikson (1902 – 1994)</vt:lpstr>
      <vt:lpstr>Anna Freud, Karen Horney, Melanie Klein – ženský princip</vt:lpstr>
      <vt:lpstr>Život a analýza</vt:lpstr>
      <vt:lpstr>Attachment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Sigmund Freud a nevědomí</dc:title>
  <dc:creator>mirek filip</dc:creator>
  <cp:lastModifiedBy>mirek filip</cp:lastModifiedBy>
  <cp:revision>8</cp:revision>
  <dcterms:created xsi:type="dcterms:W3CDTF">2020-11-06T10:30:35Z</dcterms:created>
  <dcterms:modified xsi:type="dcterms:W3CDTF">2021-05-29T17:20:49Z</dcterms:modified>
</cp:coreProperties>
</file>