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ato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Lato-italic.fntdata"/><Relationship Id="rId12" Type="http://schemas.openxmlformats.org/officeDocument/2006/relationships/slide" Target="slides/slide6.xml"/><Relationship Id="rId34" Type="http://schemas.openxmlformats.org/officeDocument/2006/relationships/font" Target="fonts/La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La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75cb5322c_0_18:notes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c75cb5322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gc75cb5322c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9413655a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9413655a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9413655ac_0_11:notes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c9413655a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c9413655ac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9413655ac_0_107:notes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c9413655a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c9413655ac_0_1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9413655a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9413655a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9413655ac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9413655a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9413655a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9413655a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9413655ac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9413655ac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9413655a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9413655a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9413655a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9413655a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9413655ac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9413655a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9413655ac_0_173:notes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c9413655a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gc9413655ac_0_1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9413655ac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9413655ac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9413655a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9413655a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a3ce9dc2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a3ce9dc2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a3ce9dc2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a3ce9dc2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9413655ac_0_184:notes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c9413655a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c9413655ac_0_1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9413655ac_0_289:notes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c9413655ac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c9413655ac_0_2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9413655ac_0_315:notes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c9413655ac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c9413655ac_0_3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a3ce9dc2e_0_0:notes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ca3ce9dc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ca3ce9dc2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891814c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891814c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min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891814c1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891814c1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min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9413655ac_0_5:notes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c9413655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c9413655ac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9413655a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9413655a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9413655a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9413655a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9413655a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9413655a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17150" lIns="34300" spcFirstLastPara="1" rIns="34300" wrap="square" tIns="171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17150" lIns="34300" spcFirstLastPara="1" rIns="34300" wrap="square" tIns="17150">
            <a:noAutofit/>
          </a:bodyPr>
          <a:lstStyle>
            <a:lvl1pPr indent="-228600" lvl="0" marL="457200" rtl="0">
              <a:spcBef>
                <a:spcPts val="800"/>
              </a:spcBef>
              <a:spcAft>
                <a:spcPts val="0"/>
              </a:spcAft>
              <a:buSzPts val="1500"/>
              <a:buNone/>
              <a:defRPr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800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800"/>
              <a:buNone/>
              <a:defRPr/>
            </a:lvl5pPr>
            <a:lvl6pPr indent="-311150" lvl="5" marL="2743200" rtl="0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7150" lIns="34300" spcFirstLastPara="1" rIns="34300" wrap="square" tIns="171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17150" lIns="34300" spcFirstLastPara="1" rIns="34300" wrap="square" tIns="171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17150" lIns="34300" spcFirstLastPara="1" rIns="34300" wrap="square" tIns="17150">
            <a:noAutofit/>
          </a:bodyPr>
          <a:lstStyle>
            <a:lvl1pPr indent="-228600" lvl="0" marL="457200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4" name="Google Shape;64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17150" lIns="34300" spcFirstLastPara="1" rIns="34300" wrap="square" tIns="17150">
            <a:noAutofit/>
          </a:bodyPr>
          <a:lstStyle>
            <a:lvl1pPr indent="-228600" lvl="0" marL="457200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7150" lIns="34300" spcFirstLastPara="1" rIns="34300" wrap="square" tIns="171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None/>
              <a:defRPr b="0" i="0" sz="2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AAAA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forms.gle/UxxHakGUGe2TC8yj8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alet.cz/Clanky/Koucovani.pdf" TargetMode="External"/><Relationship Id="rId4" Type="http://schemas.openxmlformats.org/officeDocument/2006/relationships/hyperlink" Target="http://tatianadumbrava.e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11" Type="http://schemas.openxmlformats.org/officeDocument/2006/relationships/hyperlink" Target="http://tatianadumbrava.eu/" TargetMode="External"/><Relationship Id="rId10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hyperlink" Target="http://www.narativ.cz/" TargetMode="External"/><Relationship Id="rId6" Type="http://schemas.openxmlformats.org/officeDocument/2006/relationships/hyperlink" Target="http://www.dalet.cz/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1894670" y="65553"/>
            <a:ext cx="5159400" cy="5012400"/>
          </a:xfrm>
          <a:prstGeom prst="ellipse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7"/>
          <p:cNvSpPr txBox="1"/>
          <p:nvPr/>
        </p:nvSpPr>
        <p:spPr>
          <a:xfrm>
            <a:off x="2200825" y="709050"/>
            <a:ext cx="45471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Poradenský rozhovor v přístupu 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zaměřeném na řešení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(SF) 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latin typeface="Times New Roman"/>
                <a:ea typeface="Times New Roman"/>
                <a:cs typeface="Times New Roman"/>
                <a:sym typeface="Times New Roman"/>
              </a:rPr>
              <a:t>Mgr. Tatiana Dumbrava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12" y="2882805"/>
            <a:ext cx="3051000" cy="19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6450" y="1306475"/>
            <a:ext cx="5152925" cy="289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625" y="5159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/>
          <p:nvPr/>
        </p:nvSpPr>
        <p:spPr>
          <a:xfrm>
            <a:off x="1894670" y="65553"/>
            <a:ext cx="5159400" cy="5012400"/>
          </a:xfrm>
          <a:prstGeom prst="ellipse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2200825" y="709050"/>
            <a:ext cx="45471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2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věc, která se mnou rezonovala/zaujala/</a:t>
            </a:r>
            <a:endParaRPr sz="32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2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překvapila/přišla mi užitečná </a:t>
            </a:r>
            <a:endParaRPr sz="32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/>
          <p:nvPr/>
        </p:nvSpPr>
        <p:spPr>
          <a:xfrm>
            <a:off x="1894670" y="65553"/>
            <a:ext cx="5159400" cy="5012400"/>
          </a:xfrm>
          <a:prstGeom prst="ellipse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2200825" y="709050"/>
            <a:ext cx="45471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Krátká ochutnavka SF 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~ 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nácvik  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/>
          <p:nvPr/>
        </p:nvSpPr>
        <p:spPr>
          <a:xfrm>
            <a:off x="2427300" y="1421025"/>
            <a:ext cx="4289400" cy="239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AutoNum type="arabicPeriod"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momentálně nejvíc řešíte ve své práci?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Otázka z dotazníku, odpověď může být stejná nebo jiná</a:t>
            </a:r>
            <a:endParaRPr i="1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1801900" y="645900"/>
            <a:ext cx="5660400" cy="3851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Představte si, že když budete dnes v noci spát, </a:t>
            </a: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stane</a:t>
            </a: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i="1" lang="en" sz="20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zázrak</a:t>
            </a: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Ten zázrak způsobí, že problém, který vás momentálně trápí, bude vyřešený.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-"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Čeho si zítra ráno všimnete, že je jiné, co vám řekne, že se stal zázrak?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-"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co budeme myslet?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-"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budete cítit?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-"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budete dělat jinak?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-"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Čeho si na vás všimnou děti?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-"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Podle čeho to poznají kolegové?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/>
          <p:nvPr/>
        </p:nvSpPr>
        <p:spPr>
          <a:xfrm>
            <a:off x="2067000" y="949375"/>
            <a:ext cx="5130900" cy="311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Problém → Cíl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Příklad: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Problém</a:t>
            </a: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“řeším narůstající apatii u studentů”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Cíl</a:t>
            </a: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učit se je lépe motivovat, víc pracovat s vnitřní motivací dětí  </a:t>
            </a:r>
            <a:endParaRPr i="1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/>
          <p:nvPr/>
        </p:nvSpPr>
        <p:spPr>
          <a:xfrm>
            <a:off x="2643850" y="1213750"/>
            <a:ext cx="3664800" cy="222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Co dobrého vám přinese, když bude cíle dosaženo? A pro koho ještě to bude přínosné? </a:t>
            </a:r>
            <a:endParaRPr i="1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/>
          <p:nvPr/>
        </p:nvSpPr>
        <p:spPr>
          <a:xfrm>
            <a:off x="2018950" y="1213750"/>
            <a:ext cx="5395800" cy="222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Kde jste teď na škále od 1 do 10 ve vztahu k cíli?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1 - moc jste o něm ani </a:t>
            </a: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nepřemýšleli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10 - dosažený cíl  </a:t>
            </a:r>
            <a:endParaRPr i="1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/>
          <p:nvPr/>
        </p:nvSpPr>
        <p:spPr>
          <a:xfrm>
            <a:off x="2030975" y="1321900"/>
            <a:ext cx="5395800" cy="222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Co jste pro to všechno udělali? Jak jste to udělali?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Kdo/co vám pomohlo být na x na škále?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teď děláte, co jste předtím nedělali (když vás poprvé napadlo o tom přemýšlet)?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/>
          <p:nvPr/>
        </p:nvSpPr>
        <p:spPr>
          <a:xfrm>
            <a:off x="2030975" y="1321900"/>
            <a:ext cx="5395800" cy="222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Podle čeho nejmenšího poznáte, že jste se posunuli o 1 bod nebo o ½ bodu na škále?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-"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budete dělat jinak?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-"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budete přemýšlet/mluvit/chovat se jinak?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-"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Podle jakých nejmenších signálů si to všimnou ostatní? 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317495" y="3"/>
            <a:ext cx="5159400" cy="5012400"/>
          </a:xfrm>
          <a:prstGeom prst="ellipse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670750" y="643500"/>
            <a:ext cx="45471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Co nás čeká:</a:t>
            </a:r>
            <a:endParaRPr sz="26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600"/>
              <a:buFont typeface="Times New Roman"/>
              <a:buChar char="❖"/>
            </a:pPr>
            <a:r>
              <a:rPr lang="en" sz="26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 do SF</a:t>
            </a:r>
            <a:endParaRPr sz="26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600"/>
              <a:buFont typeface="Times New Roman"/>
              <a:buChar char="❖"/>
            </a:pPr>
            <a:r>
              <a:rPr lang="en" sz="26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nácvik</a:t>
            </a:r>
            <a:endParaRPr sz="26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600"/>
              <a:buFont typeface="Times New Roman"/>
              <a:buChar char="❖"/>
            </a:pPr>
            <a:r>
              <a:rPr lang="en" sz="26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reflexe </a:t>
            </a:r>
            <a:endParaRPr sz="26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8"/>
          <p:cNvSpPr/>
          <p:nvPr/>
        </p:nvSpPr>
        <p:spPr>
          <a:xfrm>
            <a:off x="4765974" y="866050"/>
            <a:ext cx="4155600" cy="4218600"/>
          </a:xfrm>
          <a:prstGeom prst="ellipse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Co budeme potřebovat: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Times New Roman"/>
              <a:buChar char="❖"/>
            </a:pPr>
            <a:r>
              <a:rPr lang="en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Pití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Times New Roman"/>
              <a:buChar char="❖"/>
            </a:pPr>
            <a:r>
              <a:rPr lang="en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Něco na psaní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Times New Roman"/>
              <a:buChar char="❖"/>
            </a:pPr>
            <a:r>
              <a:rPr lang="en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Pauzy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Times New Roman"/>
              <a:buChar char="❖"/>
            </a:pPr>
            <a:r>
              <a:rPr lang="en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Interakci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/>
          <p:nvPr/>
        </p:nvSpPr>
        <p:spPr>
          <a:xfrm>
            <a:off x="2139125" y="1562275"/>
            <a:ext cx="4614600" cy="187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Co užitečného si odnesete z tohoto rozhovoru? </a:t>
            </a:r>
            <a:endParaRPr i="1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/>
          <p:nvPr/>
        </p:nvSpPr>
        <p:spPr>
          <a:xfrm>
            <a:off x="1153675" y="1766600"/>
            <a:ext cx="1490100" cy="69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Problém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7"/>
          <p:cNvSpPr/>
          <p:nvPr/>
        </p:nvSpPr>
        <p:spPr>
          <a:xfrm>
            <a:off x="897500" y="4178275"/>
            <a:ext cx="1490100" cy="69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Zázračná otázka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37"/>
          <p:cNvSpPr/>
          <p:nvPr/>
        </p:nvSpPr>
        <p:spPr>
          <a:xfrm>
            <a:off x="7046625" y="3705775"/>
            <a:ext cx="1490100" cy="69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</a:t>
            </a:r>
            <a:r>
              <a:rPr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Reflexe</a:t>
            </a:r>
            <a:r>
              <a:rPr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37"/>
          <p:cNvSpPr/>
          <p:nvPr/>
        </p:nvSpPr>
        <p:spPr>
          <a:xfrm>
            <a:off x="3826950" y="2944850"/>
            <a:ext cx="1490100" cy="69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Přínosy cíle</a:t>
            </a:r>
            <a:endParaRPr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7"/>
          <p:cNvSpPr/>
          <p:nvPr/>
        </p:nvSpPr>
        <p:spPr>
          <a:xfrm>
            <a:off x="4875850" y="2063725"/>
            <a:ext cx="1490100" cy="69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Škála </a:t>
            </a:r>
            <a:endParaRPr/>
          </a:p>
        </p:txBody>
      </p:sp>
      <p:sp>
        <p:nvSpPr>
          <p:cNvPr id="204" name="Google Shape;204;p37"/>
          <p:cNvSpPr/>
          <p:nvPr/>
        </p:nvSpPr>
        <p:spPr>
          <a:xfrm>
            <a:off x="5845425" y="1213650"/>
            <a:ext cx="1490100" cy="69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Zdroje</a:t>
            </a:r>
            <a:endParaRPr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37"/>
          <p:cNvSpPr/>
          <p:nvPr/>
        </p:nvSpPr>
        <p:spPr>
          <a:xfrm>
            <a:off x="7103450" y="373200"/>
            <a:ext cx="1490100" cy="69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Malé předzvěsti </a:t>
            </a:r>
            <a:endParaRPr/>
          </a:p>
        </p:txBody>
      </p:sp>
      <p:sp>
        <p:nvSpPr>
          <p:cNvPr id="206" name="Google Shape;206;p37"/>
          <p:cNvSpPr/>
          <p:nvPr/>
        </p:nvSpPr>
        <p:spPr>
          <a:xfrm>
            <a:off x="2560275" y="3810100"/>
            <a:ext cx="1490100" cy="69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Cíl </a:t>
            </a:r>
            <a:endParaRPr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75" y="0"/>
            <a:ext cx="9148474" cy="52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75" y="-152400"/>
            <a:ext cx="9148474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/>
          <p:nvPr/>
        </p:nvSpPr>
        <p:spPr>
          <a:xfrm>
            <a:off x="1894670" y="65553"/>
            <a:ext cx="5159400" cy="5012400"/>
          </a:xfrm>
          <a:prstGeom prst="ellipse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0"/>
          <p:cNvSpPr txBox="1"/>
          <p:nvPr/>
        </p:nvSpPr>
        <p:spPr>
          <a:xfrm>
            <a:off x="2200825" y="709050"/>
            <a:ext cx="45471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Pozorovatele: užitečné momenty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Klienti: co si odnesli užitečného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Kouče: jaké to bylo? co se naučili?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Všichni: co vás překvapilo? co nového jste objevili?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Otázky, komentáře…  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/>
          <p:nvPr/>
        </p:nvSpPr>
        <p:spPr>
          <a:xfrm>
            <a:off x="1894670" y="65553"/>
            <a:ext cx="5159400" cy="5012400"/>
          </a:xfrm>
          <a:prstGeom prst="ellipse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1"/>
          <p:cNvSpPr txBox="1"/>
          <p:nvPr/>
        </p:nvSpPr>
        <p:spPr>
          <a:xfrm>
            <a:off x="2200825" y="709050"/>
            <a:ext cx="45471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Shrnutí celého webináře</a:t>
            </a:r>
            <a:endParaRPr sz="32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32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Alespoň 1 užitečná věc, s kterou odcházíte</a:t>
            </a:r>
            <a:endParaRPr sz="32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32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kvíz/dotazník!</a:t>
            </a:r>
            <a:r>
              <a:rPr lang="en" sz="32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32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2"/>
          <p:cNvSpPr/>
          <p:nvPr/>
        </p:nvSpPr>
        <p:spPr>
          <a:xfrm>
            <a:off x="800350" y="612050"/>
            <a:ext cx="3625200" cy="346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Doporučená literatura: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Zatloukal, L., Vítek, P.</a:t>
            </a:r>
            <a:r>
              <a:rPr lang="en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Koučování zaměřené na řešení: 50 klíčů pro společné otevírání nových možností.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Praha: Portál, 2016.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2. Zatloukal, L.,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Žákovský, D.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Zázrak tří květin. Terapie zaměřená na řešení s dětmi a dospívajícími. Praha: Portal, 2019. 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		 	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42"/>
          <p:cNvSpPr/>
          <p:nvPr/>
        </p:nvSpPr>
        <p:spPr>
          <a:xfrm>
            <a:off x="4774325" y="1353300"/>
            <a:ext cx="3625200" cy="346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Mgr. Tatiana Dumbrava</a:t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17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http://tatianadumbrava.eu/</a:t>
            </a:r>
            <a:r>
              <a:rPr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608 420 924 </a:t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 title="http://www.narativ.cz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250" y="236525"/>
            <a:ext cx="18764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950" y="2688675"/>
            <a:ext cx="2285400" cy="17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/>
          <p:nvPr/>
        </p:nvSpPr>
        <p:spPr>
          <a:xfrm>
            <a:off x="1334250" y="2211400"/>
            <a:ext cx="164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http://www.narativ.cz/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612900" y="4482525"/>
            <a:ext cx="164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http://www.dalet.cz/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8200" y="2117905"/>
            <a:ext cx="2374325" cy="55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4838" y="3602025"/>
            <a:ext cx="2374325" cy="5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2825" y="314050"/>
            <a:ext cx="3423700" cy="17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04825" y="2443425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7080950" y="4031225"/>
            <a:ext cx="187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http://tatianadumbrava.eu/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13" y="726450"/>
            <a:ext cx="8520600" cy="3690600"/>
          </a:xfrm>
          <a:prstGeom prst="rect">
            <a:avLst/>
          </a:prstGeom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se dneska cítím: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1 - hrozně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5 - skvěle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5         4         3          2          1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950" y="3653288"/>
            <a:ext cx="404812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1393275" y="2002700"/>
            <a:ext cx="5709000" cy="829800"/>
          </a:xfrm>
          <a:prstGeom prst="rect">
            <a:avLst/>
          </a:prstGeom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ZAPNOU KAMERY VŠICHNI, KTEŘÍ…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>
            <a:off x="1894670" y="65553"/>
            <a:ext cx="5159400" cy="5012400"/>
          </a:xfrm>
          <a:prstGeom prst="ellipse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2200825" y="709050"/>
            <a:ext cx="45471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Krátký úvod do SF 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1110125" y="1152475"/>
            <a:ext cx="3999900" cy="1571400"/>
          </a:xfrm>
          <a:prstGeom prst="rect">
            <a:avLst/>
          </a:prstGeom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Times New Roman"/>
              <a:buChar char="❖"/>
            </a:pPr>
            <a:r>
              <a:rPr lang="en" sz="18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bylo funkční, zdravé, užitečné? </a:t>
            </a:r>
            <a:endParaRPr sz="18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Times New Roman"/>
              <a:buChar char="❖"/>
            </a:pPr>
            <a:r>
              <a:rPr lang="en" sz="18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zdroje byly k dispozici? </a:t>
            </a:r>
            <a:endParaRPr sz="18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Times New Roman"/>
              <a:buChar char="❖"/>
            </a:pPr>
            <a:r>
              <a:rPr lang="en" sz="18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kdo/co pomohlo?                    </a:t>
            </a:r>
            <a:endParaRPr sz="18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8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5285650" y="1152475"/>
            <a:ext cx="2860800" cy="1419300"/>
          </a:xfrm>
          <a:prstGeom prst="rect">
            <a:avLst/>
          </a:prstGeom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❖"/>
            </a:pPr>
            <a:r>
              <a:rPr lang="en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 se to stalo?</a:t>
            </a:r>
            <a:endParaRPr sz="18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❖"/>
            </a:pPr>
            <a:r>
              <a:rPr lang="en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kdo za to může?</a:t>
            </a:r>
            <a:endParaRPr sz="18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❖"/>
            </a:pPr>
            <a:r>
              <a:rPr lang="en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nefungovalo? </a:t>
            </a:r>
            <a:endParaRPr sz="18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000" y="2515750"/>
            <a:ext cx="2114825" cy="21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650" y="2515750"/>
            <a:ext cx="1914275" cy="21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/>
          <p:nvPr/>
        </p:nvSpPr>
        <p:spPr>
          <a:xfrm>
            <a:off x="2838450" y="612900"/>
            <a:ext cx="3925200" cy="3917700"/>
          </a:xfrm>
          <a:prstGeom prst="ellipse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Co nemůžu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ovlivnit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4722875" y="2475600"/>
            <a:ext cx="1574400" cy="1562400"/>
          </a:xfrm>
          <a:prstGeom prst="ellipse">
            <a:avLst/>
          </a:prstGeom>
          <a:solidFill>
            <a:srgbClr val="EAD1DC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Co můžu  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 ovlivnit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/>
          <p:nvPr/>
        </p:nvSpPr>
        <p:spPr>
          <a:xfrm>
            <a:off x="3130650" y="1202500"/>
            <a:ext cx="5660400" cy="323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R– rozvíjení řešení, nikoli problémů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– efektivita 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– spolupráce 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– expertnost na proces (nikoli na obsah) 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– nevyhnutelnost změn 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– individuální přístup </a:t>
            </a:r>
            <a:endParaRPr sz="2400"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25" y="740900"/>
            <a:ext cx="1743075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/>
          <p:nvPr/>
        </p:nvSpPr>
        <p:spPr>
          <a:xfrm>
            <a:off x="693863" y="3613400"/>
            <a:ext cx="1743000" cy="101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Insoo Kim Berg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Steve de Shazer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58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D2ECFE"/>
      </a:accent1>
      <a:accent2>
        <a:srgbClr val="E0C1C0"/>
      </a:accent2>
      <a:accent3>
        <a:srgbClr val="55DDBD"/>
      </a:accent3>
      <a:accent4>
        <a:srgbClr val="9EDADD"/>
      </a:accent4>
      <a:accent5>
        <a:srgbClr val="3A6278"/>
      </a:accent5>
      <a:accent6>
        <a:srgbClr val="3A6278"/>
      </a:accent6>
      <a:hlink>
        <a:srgbClr val="4B5050"/>
      </a:hlink>
      <a:folHlink>
        <a:srgbClr val="19B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