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1" r:id="rId4"/>
    <p:sldId id="262" r:id="rId5"/>
    <p:sldId id="259" r:id="rId6"/>
    <p:sldId id="260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58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4FE91-8922-445D-BBF0-0ED7E1D558E2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346495-36D1-4B66-ABEB-2C2F5181ED1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Celkem 8 skupin </a:t>
          </a:r>
          <a:endParaRPr lang="en-US"/>
        </a:p>
      </dgm:t>
    </dgm:pt>
    <dgm:pt modelId="{60A3A4BE-95AE-43E9-A9D7-FA58FD7D080D}" type="parTrans" cxnId="{E5E73344-136C-4BC4-A467-F8D0137625E4}">
      <dgm:prSet/>
      <dgm:spPr/>
      <dgm:t>
        <a:bodyPr/>
        <a:lstStyle/>
        <a:p>
          <a:endParaRPr lang="en-US"/>
        </a:p>
      </dgm:t>
    </dgm:pt>
    <dgm:pt modelId="{441FAB7D-8692-464D-A8A1-EEE01127FCC5}" type="sibTrans" cxnId="{E5E73344-136C-4BC4-A467-F8D0137625E4}">
      <dgm:prSet/>
      <dgm:spPr/>
      <dgm:t>
        <a:bodyPr/>
        <a:lstStyle/>
        <a:p>
          <a:endParaRPr lang="en-US"/>
        </a:p>
      </dgm:t>
    </dgm:pt>
    <dgm:pt modelId="{387A0154-E529-4006-9B6D-2B21ECD662D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Každá skupina si přečte 1 právo dítěte, diskuse ve skupině:</a:t>
          </a:r>
          <a:endParaRPr lang="en-US"/>
        </a:p>
      </dgm:t>
    </dgm:pt>
    <dgm:pt modelId="{38462771-A9AD-4B4C-A735-E4D7CC9D9540}" type="parTrans" cxnId="{F283A882-9F93-408E-9CC2-7E2D7B966B38}">
      <dgm:prSet/>
      <dgm:spPr/>
      <dgm:t>
        <a:bodyPr/>
        <a:lstStyle/>
        <a:p>
          <a:endParaRPr lang="en-US"/>
        </a:p>
      </dgm:t>
    </dgm:pt>
    <dgm:pt modelId="{69FB8B90-5EA1-4BE1-95D5-FD9B2A1203A5}" type="sibTrans" cxnId="{F283A882-9F93-408E-9CC2-7E2D7B966B38}">
      <dgm:prSet/>
      <dgm:spPr/>
      <dgm:t>
        <a:bodyPr/>
        <a:lstStyle/>
        <a:p>
          <a:endParaRPr lang="en-US"/>
        </a:p>
      </dgm:t>
    </dgm:pt>
    <dgm:pt modelId="{FDC2A5C0-6E87-4BE3-AD52-95790D248E0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Co to znamená?</a:t>
          </a:r>
          <a:endParaRPr lang="en-US"/>
        </a:p>
      </dgm:t>
    </dgm:pt>
    <dgm:pt modelId="{9235E891-FC55-492B-9B23-CE19CB1ABB17}" type="parTrans" cxnId="{A77EA378-4E15-4A02-86EA-525A82802C75}">
      <dgm:prSet/>
      <dgm:spPr/>
      <dgm:t>
        <a:bodyPr/>
        <a:lstStyle/>
        <a:p>
          <a:endParaRPr lang="en-US"/>
        </a:p>
      </dgm:t>
    </dgm:pt>
    <dgm:pt modelId="{CD982A53-B2A0-41AF-BC97-A764B038287E}" type="sibTrans" cxnId="{A77EA378-4E15-4A02-86EA-525A82802C75}">
      <dgm:prSet/>
      <dgm:spPr/>
      <dgm:t>
        <a:bodyPr/>
        <a:lstStyle/>
        <a:p>
          <a:endParaRPr lang="en-US"/>
        </a:p>
      </dgm:t>
    </dgm:pt>
    <dgm:pt modelId="{B85A06DA-4228-460C-B6BF-318EE610545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Jak je právo v MŠ konkrétně dodržováno? (příklady)</a:t>
          </a:r>
          <a:endParaRPr lang="en-US"/>
        </a:p>
      </dgm:t>
    </dgm:pt>
    <dgm:pt modelId="{D94DAAD8-E5F8-44B9-A140-0457D4447A0A}" type="parTrans" cxnId="{76E1C594-DC1C-4317-8E41-388DB176BB7E}">
      <dgm:prSet/>
      <dgm:spPr/>
      <dgm:t>
        <a:bodyPr/>
        <a:lstStyle/>
        <a:p>
          <a:endParaRPr lang="en-US"/>
        </a:p>
      </dgm:t>
    </dgm:pt>
    <dgm:pt modelId="{EE9F4601-27F7-4044-890A-D486B2BF314A}" type="sibTrans" cxnId="{76E1C594-DC1C-4317-8E41-388DB176BB7E}">
      <dgm:prSet/>
      <dgm:spPr/>
      <dgm:t>
        <a:bodyPr/>
        <a:lstStyle/>
        <a:p>
          <a:endParaRPr lang="en-US"/>
        </a:p>
      </dgm:t>
    </dgm:pt>
    <dgm:pt modelId="{9910BCD7-155A-4DAE-9875-BDAE97763BB3}" type="pres">
      <dgm:prSet presAssocID="{47C4FE91-8922-445D-BBF0-0ED7E1D558E2}" presName="root" presStyleCnt="0">
        <dgm:presLayoutVars>
          <dgm:dir/>
          <dgm:resizeHandles val="exact"/>
        </dgm:presLayoutVars>
      </dgm:prSet>
      <dgm:spPr/>
    </dgm:pt>
    <dgm:pt modelId="{EC398731-DBA2-4E77-B036-2D96F3C71D65}" type="pres">
      <dgm:prSet presAssocID="{B5346495-36D1-4B66-ABEB-2C2F5181ED1E}" presName="compNode" presStyleCnt="0"/>
      <dgm:spPr/>
    </dgm:pt>
    <dgm:pt modelId="{7FB1505E-A936-4F23-BD41-51911E13EB46}" type="pres">
      <dgm:prSet presAssocID="{B5346495-36D1-4B66-ABEB-2C2F5181ED1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A5E8EEA8-CADA-4904-BCCB-1C2AEC8C2C68}" type="pres">
      <dgm:prSet presAssocID="{B5346495-36D1-4B66-ABEB-2C2F5181ED1E}" presName="iconSpace" presStyleCnt="0"/>
      <dgm:spPr/>
    </dgm:pt>
    <dgm:pt modelId="{8E91D2F8-B78E-4500-A7C6-A56E8C16A68B}" type="pres">
      <dgm:prSet presAssocID="{B5346495-36D1-4B66-ABEB-2C2F5181ED1E}" presName="parTx" presStyleLbl="revTx" presStyleIdx="0" presStyleCnt="4">
        <dgm:presLayoutVars>
          <dgm:chMax val="0"/>
          <dgm:chPref val="0"/>
        </dgm:presLayoutVars>
      </dgm:prSet>
      <dgm:spPr/>
    </dgm:pt>
    <dgm:pt modelId="{67C23C0F-9776-49AE-903A-245C343BC1D5}" type="pres">
      <dgm:prSet presAssocID="{B5346495-36D1-4B66-ABEB-2C2F5181ED1E}" presName="txSpace" presStyleCnt="0"/>
      <dgm:spPr/>
    </dgm:pt>
    <dgm:pt modelId="{3AE58A70-426D-4304-BCCF-1C64BA4AF56A}" type="pres">
      <dgm:prSet presAssocID="{B5346495-36D1-4B66-ABEB-2C2F5181ED1E}" presName="desTx" presStyleLbl="revTx" presStyleIdx="1" presStyleCnt="4">
        <dgm:presLayoutVars/>
      </dgm:prSet>
      <dgm:spPr/>
    </dgm:pt>
    <dgm:pt modelId="{A7BBB3C2-5A29-4192-88CF-34F7AB5E29DB}" type="pres">
      <dgm:prSet presAssocID="{441FAB7D-8692-464D-A8A1-EEE01127FCC5}" presName="sibTrans" presStyleCnt="0"/>
      <dgm:spPr/>
    </dgm:pt>
    <dgm:pt modelId="{4FABAD87-8F7B-45CB-83D7-D8E94B06287E}" type="pres">
      <dgm:prSet presAssocID="{387A0154-E529-4006-9B6D-2B21ECD662D7}" presName="compNode" presStyleCnt="0"/>
      <dgm:spPr/>
    </dgm:pt>
    <dgm:pt modelId="{841E86D2-25EB-49AF-9F8B-00E8B8767044}" type="pres">
      <dgm:prSet presAssocID="{387A0154-E529-4006-9B6D-2B21ECD662D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F7025E1-E36B-41B4-8709-103D81D57D0A}" type="pres">
      <dgm:prSet presAssocID="{387A0154-E529-4006-9B6D-2B21ECD662D7}" presName="iconSpace" presStyleCnt="0"/>
      <dgm:spPr/>
    </dgm:pt>
    <dgm:pt modelId="{D364BC8E-D206-448F-9599-A9C3D3DF6244}" type="pres">
      <dgm:prSet presAssocID="{387A0154-E529-4006-9B6D-2B21ECD662D7}" presName="parTx" presStyleLbl="revTx" presStyleIdx="2" presStyleCnt="4">
        <dgm:presLayoutVars>
          <dgm:chMax val="0"/>
          <dgm:chPref val="0"/>
        </dgm:presLayoutVars>
      </dgm:prSet>
      <dgm:spPr/>
    </dgm:pt>
    <dgm:pt modelId="{2BC74E29-EB33-47CA-9210-B67852F041BD}" type="pres">
      <dgm:prSet presAssocID="{387A0154-E529-4006-9B6D-2B21ECD662D7}" presName="txSpace" presStyleCnt="0"/>
      <dgm:spPr/>
    </dgm:pt>
    <dgm:pt modelId="{EA698BBD-7C47-4D4A-A9B6-D2BC9CE0293E}" type="pres">
      <dgm:prSet presAssocID="{387A0154-E529-4006-9B6D-2B21ECD662D7}" presName="desTx" presStyleLbl="revTx" presStyleIdx="3" presStyleCnt="4">
        <dgm:presLayoutVars/>
      </dgm:prSet>
      <dgm:spPr/>
    </dgm:pt>
  </dgm:ptLst>
  <dgm:cxnLst>
    <dgm:cxn modelId="{3CB72D1A-BC09-492F-A3B2-0A19542E93BD}" type="presOf" srcId="{387A0154-E529-4006-9B6D-2B21ECD662D7}" destId="{D364BC8E-D206-448F-9599-A9C3D3DF6244}" srcOrd="0" destOrd="0" presId="urn:microsoft.com/office/officeart/2018/5/layout/CenteredIconLabelDescriptionList"/>
    <dgm:cxn modelId="{5E876628-CA98-4111-9134-EE83320000CF}" type="presOf" srcId="{B85A06DA-4228-460C-B6BF-318EE610545A}" destId="{EA698BBD-7C47-4D4A-A9B6-D2BC9CE0293E}" srcOrd="0" destOrd="1" presId="urn:microsoft.com/office/officeart/2018/5/layout/CenteredIconLabelDescriptionList"/>
    <dgm:cxn modelId="{EBF9382B-3AAA-4E8F-9F73-61582B313707}" type="presOf" srcId="{47C4FE91-8922-445D-BBF0-0ED7E1D558E2}" destId="{9910BCD7-155A-4DAE-9875-BDAE97763BB3}" srcOrd="0" destOrd="0" presId="urn:microsoft.com/office/officeart/2018/5/layout/CenteredIconLabelDescriptionList"/>
    <dgm:cxn modelId="{E5E73344-136C-4BC4-A467-F8D0137625E4}" srcId="{47C4FE91-8922-445D-BBF0-0ED7E1D558E2}" destId="{B5346495-36D1-4B66-ABEB-2C2F5181ED1E}" srcOrd="0" destOrd="0" parTransId="{60A3A4BE-95AE-43E9-A9D7-FA58FD7D080D}" sibTransId="{441FAB7D-8692-464D-A8A1-EEE01127FCC5}"/>
    <dgm:cxn modelId="{71FD9E4C-47D0-4AE1-8032-54974C73E6C5}" type="presOf" srcId="{FDC2A5C0-6E87-4BE3-AD52-95790D248E0C}" destId="{EA698BBD-7C47-4D4A-A9B6-D2BC9CE0293E}" srcOrd="0" destOrd="0" presId="urn:microsoft.com/office/officeart/2018/5/layout/CenteredIconLabelDescriptionList"/>
    <dgm:cxn modelId="{A77EA378-4E15-4A02-86EA-525A82802C75}" srcId="{387A0154-E529-4006-9B6D-2B21ECD662D7}" destId="{FDC2A5C0-6E87-4BE3-AD52-95790D248E0C}" srcOrd="0" destOrd="0" parTransId="{9235E891-FC55-492B-9B23-CE19CB1ABB17}" sibTransId="{CD982A53-B2A0-41AF-BC97-A764B038287E}"/>
    <dgm:cxn modelId="{757E9181-5BB9-4083-A283-AE1852373C9F}" type="presOf" srcId="{B5346495-36D1-4B66-ABEB-2C2F5181ED1E}" destId="{8E91D2F8-B78E-4500-A7C6-A56E8C16A68B}" srcOrd="0" destOrd="0" presId="urn:microsoft.com/office/officeart/2018/5/layout/CenteredIconLabelDescriptionList"/>
    <dgm:cxn modelId="{F283A882-9F93-408E-9CC2-7E2D7B966B38}" srcId="{47C4FE91-8922-445D-BBF0-0ED7E1D558E2}" destId="{387A0154-E529-4006-9B6D-2B21ECD662D7}" srcOrd="1" destOrd="0" parTransId="{38462771-A9AD-4B4C-A735-E4D7CC9D9540}" sibTransId="{69FB8B90-5EA1-4BE1-95D5-FD9B2A1203A5}"/>
    <dgm:cxn modelId="{76E1C594-DC1C-4317-8E41-388DB176BB7E}" srcId="{387A0154-E529-4006-9B6D-2B21ECD662D7}" destId="{B85A06DA-4228-460C-B6BF-318EE610545A}" srcOrd="1" destOrd="0" parTransId="{D94DAAD8-E5F8-44B9-A140-0457D4447A0A}" sibTransId="{EE9F4601-27F7-4044-890A-D486B2BF314A}"/>
    <dgm:cxn modelId="{94718551-1A3A-4F3C-B78B-DF341CE4104E}" type="presParOf" srcId="{9910BCD7-155A-4DAE-9875-BDAE97763BB3}" destId="{EC398731-DBA2-4E77-B036-2D96F3C71D65}" srcOrd="0" destOrd="0" presId="urn:microsoft.com/office/officeart/2018/5/layout/CenteredIconLabelDescriptionList"/>
    <dgm:cxn modelId="{1FCFFA78-25EE-42D6-AB9A-D9A4E263B63B}" type="presParOf" srcId="{EC398731-DBA2-4E77-B036-2D96F3C71D65}" destId="{7FB1505E-A936-4F23-BD41-51911E13EB46}" srcOrd="0" destOrd="0" presId="urn:microsoft.com/office/officeart/2018/5/layout/CenteredIconLabelDescriptionList"/>
    <dgm:cxn modelId="{12B40356-430D-4D61-A9AC-24887FFD3F4A}" type="presParOf" srcId="{EC398731-DBA2-4E77-B036-2D96F3C71D65}" destId="{A5E8EEA8-CADA-4904-BCCB-1C2AEC8C2C68}" srcOrd="1" destOrd="0" presId="urn:microsoft.com/office/officeart/2018/5/layout/CenteredIconLabelDescriptionList"/>
    <dgm:cxn modelId="{C3E00484-BC0D-48F0-A790-B46A4DCA5CB5}" type="presParOf" srcId="{EC398731-DBA2-4E77-B036-2D96F3C71D65}" destId="{8E91D2F8-B78E-4500-A7C6-A56E8C16A68B}" srcOrd="2" destOrd="0" presId="urn:microsoft.com/office/officeart/2018/5/layout/CenteredIconLabelDescriptionList"/>
    <dgm:cxn modelId="{DCD8AFBB-E3F6-4444-A01A-FFB9646DF25C}" type="presParOf" srcId="{EC398731-DBA2-4E77-B036-2D96F3C71D65}" destId="{67C23C0F-9776-49AE-903A-245C343BC1D5}" srcOrd="3" destOrd="0" presId="urn:microsoft.com/office/officeart/2018/5/layout/CenteredIconLabelDescriptionList"/>
    <dgm:cxn modelId="{74793FE1-3AA4-4019-8E10-649295B8718E}" type="presParOf" srcId="{EC398731-DBA2-4E77-B036-2D96F3C71D65}" destId="{3AE58A70-426D-4304-BCCF-1C64BA4AF56A}" srcOrd="4" destOrd="0" presId="urn:microsoft.com/office/officeart/2018/5/layout/CenteredIconLabelDescriptionList"/>
    <dgm:cxn modelId="{C9039786-0111-4425-B417-35B0D75F6897}" type="presParOf" srcId="{9910BCD7-155A-4DAE-9875-BDAE97763BB3}" destId="{A7BBB3C2-5A29-4192-88CF-34F7AB5E29DB}" srcOrd="1" destOrd="0" presId="urn:microsoft.com/office/officeart/2018/5/layout/CenteredIconLabelDescriptionList"/>
    <dgm:cxn modelId="{1ECC9B47-1C7A-46C1-8346-E7E562780075}" type="presParOf" srcId="{9910BCD7-155A-4DAE-9875-BDAE97763BB3}" destId="{4FABAD87-8F7B-45CB-83D7-D8E94B06287E}" srcOrd="2" destOrd="0" presId="urn:microsoft.com/office/officeart/2018/5/layout/CenteredIconLabelDescriptionList"/>
    <dgm:cxn modelId="{0CF5E235-B3B9-4FAA-A53F-19C73621CCB8}" type="presParOf" srcId="{4FABAD87-8F7B-45CB-83D7-D8E94B06287E}" destId="{841E86D2-25EB-49AF-9F8B-00E8B8767044}" srcOrd="0" destOrd="0" presId="urn:microsoft.com/office/officeart/2018/5/layout/CenteredIconLabelDescriptionList"/>
    <dgm:cxn modelId="{9874B28B-6AEB-4A9B-A1DB-ACBC9950E36C}" type="presParOf" srcId="{4FABAD87-8F7B-45CB-83D7-D8E94B06287E}" destId="{BF7025E1-E36B-41B4-8709-103D81D57D0A}" srcOrd="1" destOrd="0" presId="urn:microsoft.com/office/officeart/2018/5/layout/CenteredIconLabelDescriptionList"/>
    <dgm:cxn modelId="{9BAC33CD-E23A-4C54-9A29-7C030AE25C96}" type="presParOf" srcId="{4FABAD87-8F7B-45CB-83D7-D8E94B06287E}" destId="{D364BC8E-D206-448F-9599-A9C3D3DF6244}" srcOrd="2" destOrd="0" presId="urn:microsoft.com/office/officeart/2018/5/layout/CenteredIconLabelDescriptionList"/>
    <dgm:cxn modelId="{3299A091-DC29-4688-B437-F4D9370DCD1A}" type="presParOf" srcId="{4FABAD87-8F7B-45CB-83D7-D8E94B06287E}" destId="{2BC74E29-EB33-47CA-9210-B67852F041BD}" srcOrd="3" destOrd="0" presId="urn:microsoft.com/office/officeart/2018/5/layout/CenteredIconLabelDescriptionList"/>
    <dgm:cxn modelId="{584001A4-2AFD-4F65-B04E-CACE68F3DF8E}" type="presParOf" srcId="{4FABAD87-8F7B-45CB-83D7-D8E94B06287E}" destId="{EA698BBD-7C47-4D4A-A9B6-D2BC9CE0293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1505E-A936-4F23-BD41-51911E13EB46}">
      <dsp:nvSpPr>
        <dsp:cNvPr id="0" name=""/>
        <dsp:cNvSpPr/>
      </dsp:nvSpPr>
      <dsp:spPr>
        <a:xfrm>
          <a:off x="1334190" y="377387"/>
          <a:ext cx="1433742" cy="14337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1D2F8-B78E-4500-A7C6-A56E8C16A68B}">
      <dsp:nvSpPr>
        <dsp:cNvPr id="0" name=""/>
        <dsp:cNvSpPr/>
      </dsp:nvSpPr>
      <dsp:spPr>
        <a:xfrm>
          <a:off x="2858" y="1941112"/>
          <a:ext cx="4096406" cy="6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Celkem 8 skupin </a:t>
          </a:r>
          <a:endParaRPr lang="en-US" sz="1900" kern="1200"/>
        </a:p>
      </dsp:txBody>
      <dsp:txXfrm>
        <a:off x="2858" y="1941112"/>
        <a:ext cx="4096406" cy="614460"/>
      </dsp:txXfrm>
    </dsp:sp>
    <dsp:sp modelId="{3AE58A70-426D-4304-BCCF-1C64BA4AF56A}">
      <dsp:nvSpPr>
        <dsp:cNvPr id="0" name=""/>
        <dsp:cNvSpPr/>
      </dsp:nvSpPr>
      <dsp:spPr>
        <a:xfrm>
          <a:off x="2858" y="2616030"/>
          <a:ext cx="4096406" cy="784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E86D2-25EB-49AF-9F8B-00E8B8767044}">
      <dsp:nvSpPr>
        <dsp:cNvPr id="0" name=""/>
        <dsp:cNvSpPr/>
      </dsp:nvSpPr>
      <dsp:spPr>
        <a:xfrm>
          <a:off x="6147467" y="377387"/>
          <a:ext cx="1433742" cy="14337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4BC8E-D206-448F-9599-A9C3D3DF6244}">
      <dsp:nvSpPr>
        <dsp:cNvPr id="0" name=""/>
        <dsp:cNvSpPr/>
      </dsp:nvSpPr>
      <dsp:spPr>
        <a:xfrm>
          <a:off x="4816135" y="1941112"/>
          <a:ext cx="4096406" cy="614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/>
            <a:t>Každá skupina si přečte 1 právo dítěte, diskuse ve skupině:</a:t>
          </a:r>
          <a:endParaRPr lang="en-US" sz="1900" kern="1200"/>
        </a:p>
      </dsp:txBody>
      <dsp:txXfrm>
        <a:off x="4816135" y="1941112"/>
        <a:ext cx="4096406" cy="614460"/>
      </dsp:txXfrm>
    </dsp:sp>
    <dsp:sp modelId="{EA698BBD-7C47-4D4A-A9B6-D2BC9CE0293E}">
      <dsp:nvSpPr>
        <dsp:cNvPr id="0" name=""/>
        <dsp:cNvSpPr/>
      </dsp:nvSpPr>
      <dsp:spPr>
        <a:xfrm>
          <a:off x="4816135" y="2616030"/>
          <a:ext cx="4096406" cy="784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Co to znamená?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Jak je právo v MŠ konkrétně dodržováno? (příklady)</a:t>
          </a:r>
          <a:endParaRPr lang="en-US" sz="1500" kern="1200"/>
        </a:p>
      </dsp:txBody>
      <dsp:txXfrm>
        <a:off x="4816135" y="2616030"/>
        <a:ext cx="4096406" cy="784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7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7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2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64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317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8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6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3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0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9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6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3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2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1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7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p.cz/docs/laws/listina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lada.cz/assets/ppov/rlp/vybory/pro-prava-ditete/Preklady-dokumentu-OSN.pdf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-3/skolsky-zakon-ve-zneni-ucinnem-od-11-7-2020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-3/skolsky-zakon-ve-zneni-ucinnem-od-11-7-2020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-3/zakon-o-pedagogickych-pracovnicich-1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ky.rvp.cz/clanek/c/SK/15567/KURIKULUM---ZAKLADNI-PILIR-VZDELAVANI.html/" TargetMode="External"/><Relationship Id="rId2" Type="http://schemas.openxmlformats.org/officeDocument/2006/relationships/hyperlink" Target="https://wiki.rvp.cz/Knihovna/1.Pedagogick%C3%BD_lexikon/K/Kurikulu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msmt.cz/dokumenty-3/skolsky-zakon-ve-zneni-ucinnem-od-11-7-2020" TargetMode="External"/><Relationship Id="rId4" Type="http://schemas.openxmlformats.org/officeDocument/2006/relationships/hyperlink" Target="https://is.muni.cz/el/1441/podzim2008/SZ2MP_Pd20/kurikularnidokument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8">
            <a:extLst>
              <a:ext uri="{FF2B5EF4-FFF2-40B4-BE49-F238E27FC236}">
                <a16:creationId xmlns:a16="http://schemas.microsoft.com/office/drawing/2014/main" id="{6D356F1A-690D-401E-8CF3-E4686CDFE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0" name="Group 10">
            <a:extLst>
              <a:ext uri="{FF2B5EF4-FFF2-40B4-BE49-F238E27FC236}">
                <a16:creationId xmlns:a16="http://schemas.microsoft.com/office/drawing/2014/main" id="{F398A7BA-9279-4363-9D59-238782AB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57608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ACCBEEF-7085-4833-8335-E4613C0A1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39C0EC5-6C91-409A-AB3F-D66AF23E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D4A9340-30CF-474C-AC93-3E9048DFE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D90565-D660-46B2-B574-5A6E37C8B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ADDF1F8-3D32-49F9-8A53-B01C2D92C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DD712377-DF82-454C-8AF4-CA681129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94E1871-CC0E-4704-902D-A324F58E4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CEE1CA2-8DDF-468B-B5E5-B584B84BD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AAA4172B-3921-482A-ABEF-E70C9242A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D277B64-E367-442D-B59F-993A45856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4BA4199-8677-44FF-BD30-63130A0F5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890CEB5-09DD-4185-9405-A39BA6405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2" name="Group 24">
            <a:extLst>
              <a:ext uri="{FF2B5EF4-FFF2-40B4-BE49-F238E27FC236}">
                <a16:creationId xmlns:a16="http://schemas.microsoft.com/office/drawing/2014/main" id="{3B88DAD3-AF6F-4D6C-8512-7239A69A4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84823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1BA39A29-3A4E-4822-A540-9AD6ACCB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28">
              <a:extLst>
                <a:ext uri="{FF2B5EF4-FFF2-40B4-BE49-F238E27FC236}">
                  <a16:creationId xmlns:a16="http://schemas.microsoft.com/office/drawing/2014/main" id="{B2ACACE6-15B3-4FAF-AA08-E1006B3FD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F9A4D9A-69F4-4FEC-B0DE-DD76F476E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E92DC9B5-F16D-4C41-824C-822DE7AA0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E737D559-8865-4000-A777-792FF675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B1C2147A-442E-40A4-8A97-FF053B9D2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B138F17C-6D47-4F1B-BE44-4A47FBCFF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BCD5498-C801-426F-9CDD-B84178E7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6DB0639C-39E0-4218-B7D1-0408D870F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2715634-CCEA-4B5D-94D7-E2C090EA1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6BE08C78-1349-4408-8CE2-ED20F3244D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642D5BF8-EF6C-43FC-947B-69868821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A133C98-4C45-4BD4-BB4D-F68DF416B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5066" y="2514600"/>
            <a:ext cx="5681134" cy="2262781"/>
          </a:xfrm>
        </p:spPr>
        <p:txBody>
          <a:bodyPr>
            <a:normAutofit/>
          </a:bodyPr>
          <a:lstStyle/>
          <a:p>
            <a:r>
              <a:rPr lang="cs-CZ" sz="4100"/>
              <a:t>Teorie a praxe kurikula v předškolním vzdělávání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ED25D8-5D0C-43FE-B263-BFA3474E9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5066" y="4777379"/>
            <a:ext cx="5681134" cy="1126283"/>
          </a:xfrm>
        </p:spPr>
        <p:txBody>
          <a:bodyPr>
            <a:normAutofit/>
          </a:bodyPr>
          <a:lstStyle/>
          <a:p>
            <a:r>
              <a:rPr lang="cs-CZ"/>
              <a:t>Mgr. Aneta </a:t>
            </a:r>
            <a:r>
              <a:rPr lang="cs-CZ" err="1"/>
              <a:t>Hřavová</a:t>
            </a:r>
            <a:endParaRPr lang="cs-CZ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41A10E-0F0E-4596-8888-870D709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57599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33">
            <a:extLst>
              <a:ext uri="{FF2B5EF4-FFF2-40B4-BE49-F238E27FC236}">
                <a16:creationId xmlns:a16="http://schemas.microsoft.com/office/drawing/2014/main" id="{29B1E55C-E51F-4093-A2A8-137C3E901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57599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18FE4A-EA73-4438-8483-D86109AC98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35" r="29790"/>
          <a:stretch/>
        </p:blipFill>
        <p:spPr>
          <a:xfrm>
            <a:off x="-2650" y="10"/>
            <a:ext cx="36810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33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Kurikulární dokumenty</a:t>
            </a: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92" y="2623930"/>
            <a:ext cx="9383408" cy="32872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Listina základních lidských práv a svobod </a:t>
            </a:r>
          </a:p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https://www.psp.cz/docs/laws/listina.html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= vztah mezi státem a občanem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Ústavní zákon č. 23/1991 Sb</a:t>
            </a:r>
          </a:p>
          <a:p>
            <a:pPr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8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Kurikulární dokumenty</a:t>
            </a: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392" y="2623930"/>
            <a:ext cx="9383408" cy="32872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Úmluva o právech dítěte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https://www.vlada.cz/assets/ppov/rlp/vybory/pro-prava-ditete/Preklady-dokumentu-OSN.pdf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v roce 1924 byla formulována základní dětská práva. 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po válce OSN vyhlásila Všeobecnou chartu lidských práv 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1959 OSN vyhlásila Deklaraci dětských práv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Úmluva o právech dítěte byla přijata Valným shromážděním OSN 20. 11. 1989, vstoupila v platnost v září 1990 a ratifikovalo ji 191 států</a:t>
            </a:r>
          </a:p>
          <a:p>
            <a:pPr marL="457200" indent="-457200">
              <a:lnSpc>
                <a:spcPct val="90000"/>
              </a:lnSpc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Česká a slovenská federativní republika ji ratifikovala v lednu 1991. </a:t>
            </a:r>
          </a:p>
        </p:txBody>
      </p:sp>
    </p:spTree>
    <p:extLst>
      <p:ext uri="{BB962C8B-B14F-4D97-AF65-F5344CB8AC3E}">
        <p14:creationId xmlns:p14="http://schemas.microsoft.com/office/powerpoint/2010/main" val="27252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1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3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75" name="Rectangle 39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624110"/>
            <a:ext cx="8131550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Kurikulární dokumenty</a:t>
            </a:r>
          </a:p>
        </p:txBody>
      </p:sp>
      <p:sp>
        <p:nvSpPr>
          <p:cNvPr id="76" name="Rectangle 41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43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2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2133600"/>
            <a:ext cx="8131550" cy="37776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Zákon 561/2004 Sb., o předškolním, základním, středním, vyšším odborném a jiném vzdělávání (školský zákon)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https://www.msmt.cz/dokumenty-3/skolsky-zakon-ve-zneni-ucinnem-od-11-7-2020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(2) Obecnými cíli vzdělávání jsou zejména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a) rozvoj osobnosti člověka, který bude vybaven poznávacími a sociálními způsobilostmi, mravními a duchovními hodnotami pro osobní a občanský život, výkon povolání nebo pracovní činnosti, získávání informací a učení se v průběhu celého života,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b) získání všeobecného vzdělání nebo všeobecného a odborného vzdělání,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c) pochopení a uplatňování zásad demokracie a právního státu, základních lidských práv a svobod spolu s odpovědností a smyslem pro sociální soudržnost,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d) pochopení a uplatňování principu rovnosti žen a mužů ve společnosti,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e) utváření vědomí národní a státní příslušnosti a respektu k etnické, národnostní, kulturní, jazykové a náboženské identitě každého,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f) poznání světových a evropských kulturních hodnot a tradic, pochopení a osvojení zásad a pravidel vycházejících z evropské integrace jako základu pro soužití v národním a mezinárodním měřítku,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g) získání a uplatňování znalostí o životním prostředí a jeho ochraně vycházející ze zásad trvale udržitelného rozvoje a o bezpečnosti a ochraně zdraví.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(3) Vzdělávání poskytované podle tohoto zákona je veřejnou službou.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682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889" y="1059872"/>
            <a:ext cx="3012216" cy="48513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Školský zákon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0368" y="1059872"/>
            <a:ext cx="6224244" cy="485135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Zákon 561/2004 Sb., o předškolním, základním, středním, vyšším odborném a jiném vzdělávání (školský zákon)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https://www.msmt.cz/dokumenty-3/skolsky-zakon-ve-zneni-ucinnem-od-11-7-2020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PŘEDŠKOLNÍ VZDĚLÁVÁNÍ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§ 33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 b="1">
                <a:solidFill>
                  <a:schemeClr val="tx1">
                    <a:lumMod val="75000"/>
                    <a:lumOff val="25000"/>
                  </a:schemeClr>
                </a:solidFill>
              </a:rPr>
              <a:t>Cíle předškolního vzdělávání</a:t>
            </a: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Předškolní vzdělávání podporuje rozvoj osobnosti dítěte předškolního věku, podílí se na jeho zdravém citovém, rozumovém a tělesném rozvoji a na osvojení základních pravidel chování, základních životních hodnot a mezilidských vztahů. Předškolní vzdělávání vytváří základní předpoklady pro pokračování ve vzdělávání. Předškolní vzdělávání napomáhá vyrovnávat nerovnoměrnosti vývoje dětí před vstupem do základního vzdělávání a poskytuje speciálně pedagogickou péči dětem se speciálními vzdělávacími potřebami.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charset="2"/>
              <a:buChar char=""/>
            </a:pPr>
            <a:endParaRPr lang="en-US" sz="1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3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818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Kurikulární dokumenty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1943100"/>
            <a:ext cx="11036808" cy="4629150"/>
          </a:xfrm>
        </p:spPr>
        <p:txBody>
          <a:bodyPr>
            <a:normAutofit/>
          </a:bodyPr>
          <a:lstStyle/>
          <a:p>
            <a:r>
              <a:rPr lang="cs-CZ" dirty="0"/>
              <a:t>Zákon 563/2004 Sbírky zákonů o pedagogických pracovnících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https://www.msmt.cz/dokumenty-3/zakon-o-pedagogickych-pracovnicich-1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416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624110"/>
            <a:ext cx="8131550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Kurikulární dokumenty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2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2133600"/>
            <a:ext cx="8131550" cy="37776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14/2005 Sb., o předškolním vzdělávání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 Vyhláška č. 27/2016 Sb., o vzdělávání dětí, žáků a studentů se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speciálními vzdělávacími potřebami a dětí, žáků a studentů mimořádně nadaných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 Vyhláška č. 72/2005 Sb., o poskytování poradenských služeb ve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školách a školských poradenských zařízeních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 Vyhláška č. 317/2005 Sb., o dalším vzdělávání pedagogických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pracovníků, akreditační komisi a kariérním systému pedagogických pracovníků 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Nařízení vlády o stanovení rozsahu přímé vyučovací povinnosti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263/207 Sb., pracovní řád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410/2005 Sb., o hygienických požadavcích na prostory a provoz…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107/2005 Sb., o školním stravování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</a:rPr>
              <a:t>Vyhláška č. 364/2005 Sb., o vedení dokumentace škol</a:t>
            </a:r>
          </a:p>
        </p:txBody>
      </p:sp>
    </p:spTree>
    <p:extLst>
      <p:ext uri="{BB962C8B-B14F-4D97-AF65-F5344CB8AC3E}">
        <p14:creationId xmlns:p14="http://schemas.microsoft.com/office/powerpoint/2010/main" val="2250583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5BED-9B19-49A3-BEDE-306E7F9EA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skupiny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6B34842-7154-4D91-9397-A5C780F31D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951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818388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>Seznam použité literatury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2209800"/>
            <a:ext cx="11036808" cy="399897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https://wiki.rvp.cz/Knihovna/1.Pedagogick%C3%BD_lexikon/K/Kurikulum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https://clanky.rvp.cz/clanek/c/SK/15567/KURIKULUM---ZAKLADNI-PILIR-VZDELAVANI.html/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https://is.muni.cz/el/1441/podzim2008/SZ2MP_Pd20/kurikularnidokument.pdf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hlinkClick r:id="rId5"/>
              </a:rPr>
              <a:t>https://www.msmt.cz/dokumenty-3/skolsky-zakon-ve-zneni-ucinnem-od-11-7-2020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05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843EF-7177-49AE-A6DB-B0D6047A1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690" y="844510"/>
            <a:ext cx="3710018" cy="4169749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C350E0-7859-48A0-B64C-2B7D5D4D8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8690" y="5097928"/>
            <a:ext cx="3710018" cy="915561"/>
          </a:xfrm>
        </p:spPr>
        <p:txBody>
          <a:bodyPr>
            <a:normAutofit/>
          </a:bodyPr>
          <a:lstStyle/>
          <a:p>
            <a:endParaRPr lang="cs-CZ"/>
          </a:p>
        </p:txBody>
      </p:sp>
      <p:pic>
        <p:nvPicPr>
          <p:cNvPr id="5" name="Picture 4" descr="Tmavé žárovky ve vzduchu a jedna jasně svítící">
            <a:extLst>
              <a:ext uri="{FF2B5EF4-FFF2-40B4-BE49-F238E27FC236}">
                <a16:creationId xmlns:a16="http://schemas.microsoft.com/office/drawing/2014/main" id="{AB2B8D1A-225C-4B0D-B904-7B93B1D7B7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31" r="149" b="-2"/>
          <a:stretch/>
        </p:blipFill>
        <p:spPr>
          <a:xfrm>
            <a:off x="6095998" y="-20965"/>
            <a:ext cx="6096002" cy="687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2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Definice kurikula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Z lat. slova curriculum = běh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Cesta po určité dráze (k nějakému cíli)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= proces. Proměnlivý, vyvíjející se.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V angl. terminologii 20. léta, u nás až v 80. letech 20. století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Curriculum vitae = běh života, životopis</a:t>
            </a:r>
          </a:p>
          <a:p>
            <a:pPr marL="457200" indent="-457200">
              <a:buFont typeface="Wingdings 3" charset="2"/>
              <a:buChar char=""/>
            </a:pP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Termín kurikulum implikuje </a:t>
            </a: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komplexní význam pojmu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 – zahrnuje </a:t>
            </a: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proces, prostředí i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prostředky, jimiž se dosahuje stanoveného cíle“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(Walterová, 1994, s. 14).</a:t>
            </a:r>
          </a:p>
          <a:p>
            <a:pPr marL="457200" indent="-457200"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4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1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0"/>
            <a:ext cx="5102159" cy="4220820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Definice kurikula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i="1">
                <a:solidFill>
                  <a:schemeClr val="tx1"/>
                </a:solidFill>
              </a:rPr>
              <a:t>Termín kurikulum implikuje </a:t>
            </a:r>
            <a:r>
              <a:rPr lang="cs-CZ" b="1" i="1">
                <a:solidFill>
                  <a:schemeClr val="tx1"/>
                </a:solidFill>
              </a:rPr>
              <a:t>komplexní význam pojmu</a:t>
            </a:r>
            <a:r>
              <a:rPr lang="cs-CZ" i="1">
                <a:solidFill>
                  <a:schemeClr val="tx1"/>
                </a:solidFill>
              </a:rPr>
              <a:t> – zahrnuje </a:t>
            </a:r>
            <a:r>
              <a:rPr lang="cs-CZ" b="1" i="1">
                <a:solidFill>
                  <a:schemeClr val="tx1"/>
                </a:solidFill>
              </a:rPr>
              <a:t>proces, prostředí i</a:t>
            </a:r>
            <a:r>
              <a:rPr lang="cs-CZ" i="1">
                <a:solidFill>
                  <a:schemeClr val="tx1"/>
                </a:solidFill>
              </a:rPr>
              <a:t> </a:t>
            </a:r>
            <a:r>
              <a:rPr lang="cs-CZ" b="1" i="1">
                <a:solidFill>
                  <a:schemeClr val="tx1"/>
                </a:solidFill>
              </a:rPr>
              <a:t>prostředky, jimiž se dosahuje stanoveného cíle“</a:t>
            </a:r>
            <a:r>
              <a:rPr lang="cs-CZ">
                <a:solidFill>
                  <a:schemeClr val="tx1"/>
                </a:solidFill>
              </a:rPr>
              <a:t> (Walterová, 1994, s. 14).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>
                <a:solidFill>
                  <a:schemeClr val="tx1"/>
                </a:solidFill>
              </a:rPr>
              <a:t>Skalková (1999, s. 69): „</a:t>
            </a:r>
            <a:r>
              <a:rPr lang="cs-CZ" i="1">
                <a:solidFill>
                  <a:schemeClr val="tx1"/>
                </a:solidFill>
              </a:rPr>
              <a:t>Pojmem kurikulum se rozumí většinou celek učebního plánu a sled předmětů, specifické obsahy látky, souhrn zkušeností, které získávají žáci, vyučovací metody, prostředky a pomůcky, které odpovídají daným obsahům, adekvátní příprava učitelů.“</a:t>
            </a:r>
            <a:endParaRPr lang="cs-CZ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66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Podoby kurikula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Walterová (1994, s. 16–17) uvádí následující podoby kurikula:</a:t>
            </a: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doporučené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dokument, který řeší základní koncepční otázky kurikula,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předepsané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oficiální dokument, který je závazný pro určité typy škol nebo pro celý vzdělávací systém,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realizované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to, co učitel skutečně realizuje ve třídě,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podpůrné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učebnice, časové dotace, zaměstnanci školy, vzdělávání učitelů, vybavení školy, které podporuje realizaci předepsaného kurikula,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hodnotící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soubor testů, zkoušek a dalších nástrojů měření,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osvojené kurikulum</a:t>
            </a:r>
            <a:r>
              <a:rPr lang="en-US" i="1">
                <a:solidFill>
                  <a:schemeClr val="tx1">
                    <a:lumMod val="75000"/>
                    <a:lumOff val="25000"/>
                  </a:schemeClr>
                </a:solidFill>
              </a:rPr>
              <a:t>: to, co se žáci skutečně naučí.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1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Podoby kurikula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Zamýšlené kurikulum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– to, co je ve vzdělávací soustavě určité země plánováno = cíle a obsah vzdělání.</a:t>
            </a: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Realizované kurikulum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– vymezováno jako „učivo skutečně předané žákům konkrétními učiteli v konkrétních školách a třídách“.</a:t>
            </a:r>
          </a:p>
          <a:p>
            <a:pPr>
              <a:buFont typeface="Wingdings 3" charset="2"/>
              <a:buChar char=""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Dosažené kurikulum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– obsahuje učivo, které si žáci skutečně osvojili.</a:t>
            </a:r>
          </a:p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Formální kurikulum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– komplexní projekt cílů, obsahu, prostředků a organizace vzdělávání a realizace projektového kurikula ve vzdělávacím procesu (ve výuce) a způsoby kontroly a hodnocení výsledků vzdělávacího procesu (výuky).</a:t>
            </a:r>
            <a:b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Neformální kurikulum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 – zahrnuje aktivity a zkušenosti vztahující se ke škole a domácí studium, úkoly, přípravu žáků na vyučování.</a:t>
            </a:r>
          </a:p>
        </p:txBody>
      </p:sp>
    </p:spTree>
    <p:extLst>
      <p:ext uri="{BB962C8B-B14F-4D97-AF65-F5344CB8AC3E}">
        <p14:creationId xmlns:p14="http://schemas.microsoft.com/office/powerpoint/2010/main" val="166113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215" y="1318590"/>
            <a:ext cx="5102159" cy="4220820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Podoby kurikula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2032" y="804334"/>
            <a:ext cx="3675634" cy="524933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b="1">
                <a:solidFill>
                  <a:schemeClr val="tx1"/>
                </a:solidFill>
              </a:rPr>
              <a:t>Formální kurikulum</a:t>
            </a:r>
            <a:r>
              <a:rPr lang="cs-CZ" sz="1400">
                <a:solidFill>
                  <a:schemeClr val="tx1"/>
                </a:solidFill>
              </a:rPr>
              <a:t> je komplexní projekt cílů, obsahu, prostředků a organizace vzdělávání; realizace projektovaného kurikula ve vzdělávacím procesu; způsoby kontroly a hodnocení výsledků výuky.</a:t>
            </a:r>
          </a:p>
          <a:p>
            <a:pPr>
              <a:lnSpc>
                <a:spcPct val="90000"/>
              </a:lnSpc>
            </a:pPr>
            <a:r>
              <a:rPr lang="cs-CZ" sz="1400" b="1">
                <a:solidFill>
                  <a:schemeClr val="tx1"/>
                </a:solidFill>
              </a:rPr>
              <a:t>Neformální kurikulum</a:t>
            </a:r>
            <a:r>
              <a:rPr lang="cs-CZ" sz="1400">
                <a:solidFill>
                  <a:schemeClr val="tx1"/>
                </a:solidFill>
              </a:rPr>
              <a:t> zahrnuje aktivity a zkušenosti vztahující se ke škole (mimotřídní a mimoškolní aktivity organizované školou např. exkurze, výlety, soutěže, zájmové činnosti); domácí studium, úkoly a přípravu žáků na vyučování.</a:t>
            </a:r>
          </a:p>
          <a:p>
            <a:pPr>
              <a:lnSpc>
                <a:spcPct val="90000"/>
              </a:lnSpc>
            </a:pPr>
            <a:r>
              <a:rPr lang="cs-CZ" sz="1400" b="1">
                <a:solidFill>
                  <a:schemeClr val="tx1"/>
                </a:solidFill>
              </a:rPr>
              <a:t>Skryté kurikulum</a:t>
            </a:r>
            <a:r>
              <a:rPr lang="cs-CZ" sz="1400">
                <a:solidFill>
                  <a:schemeClr val="tx1"/>
                </a:solidFill>
              </a:rPr>
              <a:t> postihuje další souvislosti života školy, které nejsou obvykle vyjádřeny v programech a jsou obtížně postižitelné: etos a klima školy, vzdělávací hodnoty, vztahy mezi učiteli a žáky, vztahy mezi školou a dalšími zdroji vzdělávání, způsoby diferenciace žáků, pravidla chování ve třídě, sociální strukturu třídy, charakter školního prostředí, implicitní obsah učebnic apod.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907258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Stupně kurikula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Státní </a:t>
            </a:r>
          </a:p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	Národní program vzdělávání	(NPV)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obecný charakter</a:t>
            </a:r>
            <a:endParaRPr lang="en-US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	Rámcové vzdělávací programy 	(RVP)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pro jednotlivé etapy 		vzdělávání a je závazný pro tvorbu ŠVP. </a:t>
            </a:r>
            <a:endParaRPr lang="en-US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Školní</a:t>
            </a:r>
          </a:p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	Školní vzdělávací programy	(ŠVP)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prezentuje podobu 		vzdělávání na konkrétní škole. </a:t>
            </a:r>
            <a:endParaRPr lang="en-US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</a:rPr>
              <a:t>	Třídní vzdělávací programy 	(TVP)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pro jednotlivé třídy</a:t>
            </a:r>
          </a:p>
        </p:txBody>
      </p:sp>
    </p:spTree>
    <p:extLst>
      <p:ext uri="{BB962C8B-B14F-4D97-AF65-F5344CB8AC3E}">
        <p14:creationId xmlns:p14="http://schemas.microsoft.com/office/powerpoint/2010/main" val="2406433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BFE4781A-41C7-4F27-8792-A74EFB8E5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Podstatné otázky vztahující se k tvorbě kurikula 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 u="sng">
                <a:solidFill>
                  <a:schemeClr val="tx1">
                    <a:lumMod val="75000"/>
                    <a:lumOff val="25000"/>
                  </a:schemeClr>
                </a:solidFill>
              </a:rPr>
              <a:t>Walterová (1994):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PROČ?	vize, smysl, očekávání, potřeby, hodnoty, perspektivy společenské, skupinové a individuální, ...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KOHO?	zvláštnosti typologické, generační, věkové, sociální, etnické,…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CO?		poznání (vědecké, umělecké), praktické zkušenosti z běžného života, z pracovních činností, ...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KDY?		v kterém věku, v jaké posloupnosti, časovém rozsahu, v kterém ročníku, v jakých časových jednotkách, ...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JAK?		strategie učení, učební situace, způsoby interakce a komunikace, organizace života ve škole a ve třídě, mimotřídní činnosti, ...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ZA JAKÝCH PODMÍNEK?	legislativní rámec, financování, řízení, vybavení, klima, učební prostředí, podpůrné materiály, ..</a:t>
            </a:r>
          </a:p>
          <a:p>
            <a:pPr>
              <a:lnSpc>
                <a:spcPct val="90000"/>
              </a:lnSpc>
              <a:buFont typeface="Wingdings 3" charset="2"/>
              <a:buChar char=""/>
            </a:pPr>
            <a:r>
              <a:rPr lang="en-US" sz="1700">
                <a:solidFill>
                  <a:schemeClr val="tx1">
                    <a:lumMod val="75000"/>
                    <a:lumOff val="25000"/>
                  </a:schemeClr>
                </a:solidFill>
              </a:rPr>
              <a:t>S JAKÝMI OČEKÁVANÝMI EFEKTY?	funkce a kritéria hodnocení, metody a nástroje hodnocení, způsoby   sdělování výsledků hodnocení, ...</a:t>
            </a:r>
          </a:p>
        </p:txBody>
      </p:sp>
    </p:spTree>
    <p:extLst>
      <p:ext uri="{BB962C8B-B14F-4D97-AF65-F5344CB8AC3E}">
        <p14:creationId xmlns:p14="http://schemas.microsoft.com/office/powerpoint/2010/main" val="317977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495E526-79EA-4A5D-86DC-D9E1A5AC8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Kurikulární dokumenty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Picture 4" descr="Brýle položené na knize">
            <a:extLst>
              <a:ext uri="{FF2B5EF4-FFF2-40B4-BE49-F238E27FC236}">
                <a16:creationId xmlns:a16="http://schemas.microsoft.com/office/drawing/2014/main" id="{75F0999B-797B-42E6-806B-260DEDD3E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72" r="40104" b="-1"/>
          <a:stretch/>
        </p:blipFill>
        <p:spPr>
          <a:xfrm>
            <a:off x="-44708" y="128340"/>
            <a:ext cx="4671091" cy="6858000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CEA9B155-B89E-4D2E-B352-934CB05A5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8191" y="2133600"/>
            <a:ext cx="5066419" cy="37776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Listina základních lidských práv a svobod </a:t>
            </a:r>
          </a:p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Úmluva o právech dítěte </a:t>
            </a:r>
          </a:p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Zákon 561/2004 Sb., o předškolním, základním, středním, vyšším odborném a jiném vzdělávání (školský zákon) </a:t>
            </a:r>
          </a:p>
          <a:p>
            <a:pPr>
              <a:buFont typeface="Wingdings 3" charset="2"/>
              <a:buChar char="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Zákon 563/2004 Sbírky zákonů o pedagogických pracovnících</a:t>
            </a:r>
          </a:p>
        </p:txBody>
      </p:sp>
    </p:spTree>
    <p:extLst>
      <p:ext uri="{BB962C8B-B14F-4D97-AF65-F5344CB8AC3E}">
        <p14:creationId xmlns:p14="http://schemas.microsoft.com/office/powerpoint/2010/main" val="72259805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1489</Words>
  <Application>Microsoft Office PowerPoint</Application>
  <PresentationFormat>Širokoúhlá obrazovka</PresentationFormat>
  <Paragraphs>110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Stébla</vt:lpstr>
      <vt:lpstr>Teorie a praxe kurikula v předškolním vzdělávání</vt:lpstr>
      <vt:lpstr>Definice kurikula</vt:lpstr>
      <vt:lpstr>Definice kurikula</vt:lpstr>
      <vt:lpstr>Podoby kurikula</vt:lpstr>
      <vt:lpstr>Podoby kurikula</vt:lpstr>
      <vt:lpstr>Podoby kurikula</vt:lpstr>
      <vt:lpstr>Stupně kurikula</vt:lpstr>
      <vt:lpstr>Podstatné otázky vztahující se k tvorbě kurikula </vt:lpstr>
      <vt:lpstr>Kurikulární dokumenty</vt:lpstr>
      <vt:lpstr>Kurikulární dokumenty</vt:lpstr>
      <vt:lpstr>Kurikulární dokumenty</vt:lpstr>
      <vt:lpstr>Kurikulární dokumenty</vt:lpstr>
      <vt:lpstr>Školský zákon</vt:lpstr>
      <vt:lpstr>Kurikulární dokumenty</vt:lpstr>
      <vt:lpstr>Kurikulární dokumenty</vt:lpstr>
      <vt:lpstr>Seminární skupiny</vt:lpstr>
      <vt:lpstr>Seznam použité literatury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praxe kurikula v předškolním vzdělávání</dc:title>
  <dc:creator>Anet</dc:creator>
  <cp:lastModifiedBy>Anet</cp:lastModifiedBy>
  <cp:revision>1</cp:revision>
  <dcterms:created xsi:type="dcterms:W3CDTF">2021-02-28T20:18:03Z</dcterms:created>
  <dcterms:modified xsi:type="dcterms:W3CDTF">2021-02-28T20:18:10Z</dcterms:modified>
</cp:coreProperties>
</file>