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87" r:id="rId3"/>
    <p:sldId id="288" r:id="rId4"/>
    <p:sldId id="265" r:id="rId5"/>
    <p:sldId id="289" r:id="rId6"/>
    <p:sldId id="266" r:id="rId7"/>
    <p:sldId id="257" r:id="rId8"/>
    <p:sldId id="269" r:id="rId9"/>
    <p:sldId id="268" r:id="rId10"/>
    <p:sldId id="267" r:id="rId11"/>
    <p:sldId id="258" r:id="rId12"/>
    <p:sldId id="259" r:id="rId13"/>
    <p:sldId id="260" r:id="rId14"/>
    <p:sldId id="283" r:id="rId15"/>
    <p:sldId id="261" r:id="rId16"/>
    <p:sldId id="263" r:id="rId17"/>
    <p:sldId id="264" r:id="rId18"/>
    <p:sldId id="286" r:id="rId19"/>
    <p:sldId id="271" r:id="rId20"/>
    <p:sldId id="272" r:id="rId21"/>
    <p:sldId id="273" r:id="rId22"/>
    <p:sldId id="274" r:id="rId23"/>
    <p:sldId id="276" r:id="rId24"/>
    <p:sldId id="270" r:id="rId25"/>
    <p:sldId id="281" r:id="rId26"/>
    <p:sldId id="277" r:id="rId27"/>
    <p:sldId id="278" r:id="rId28"/>
    <p:sldId id="279" r:id="rId29"/>
    <p:sldId id="282" r:id="rId30"/>
    <p:sldId id="284" r:id="rId31"/>
    <p:sldId id="275" r:id="rId3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2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AC798-347E-4B26-9A33-F34A1D497906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2930C-CA09-4B56-B4BF-95DB9A860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17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C59DF-36C9-4112-A8ED-0F02800FA034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4BF0-8E5D-4DC8-9D85-393B9876CD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15FB-808F-4876-93CB-150A574A6B49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3DD06-E3F3-4A16-AA60-83D46A780E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AC822-A25E-4EFB-8F57-C611475FB60C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22172-0519-4F73-9547-ABAE5BC92E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A02A-1A7B-4D5D-8C3C-C7034BCA3E39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9EDE1-A94C-4CA7-807E-C38D1C08FB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58D34-24A0-4135-AE0B-D01143C3FB45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A62CE-CF3D-4703-98C2-9D915D9C1A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BA002-4504-4D26-BB97-19CD79ABF081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762B6-0D55-41C6-9C47-FCA0FDD9FB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856E-98EE-4E2E-A053-10C93A345BA1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B7049-D26B-49C9-94F9-CAFF76624E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11AAD-2922-4D1F-8FE2-34B20E8178AC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8B12-BE77-44CF-89F3-8C0EC1EE32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C80E3-823B-455D-816C-D1D1AC530CAE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656FA-A6ED-46D2-917C-320B4A0A6D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535A-9A10-454E-B35C-99B0BA49D07A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869A3-1F6B-4D52-9E25-024D2FC42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00641-630A-4B25-92FC-2AFE2FB5D4F3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8C157-4121-4B6D-ABE8-C92C86E79C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12B992-193A-45AD-8D98-4BE4491542CF}" type="datetimeFigureOut">
              <a:rPr lang="cs-CZ"/>
              <a:pPr>
                <a:defRPr/>
              </a:pPr>
              <a:t>20.04.2021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173D52-E43B-4900-8E1C-C24809388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76373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6000" b="1" dirty="0" smtClean="0"/>
              <a:t>KONFLIKT A JEHO ZVLÁDÁNÍ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724400"/>
            <a:ext cx="8964613" cy="1944688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800" dirty="0" smtClean="0"/>
              <a:t>Sociální psychologie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Interpersonální</a:t>
            </a:r>
          </a:p>
          <a:p>
            <a:r>
              <a:rPr lang="cs-CZ" dirty="0" smtClean="0"/>
              <a:t>Intrapersonální</a:t>
            </a:r>
          </a:p>
          <a:p>
            <a:endParaRPr lang="cs-CZ" dirty="0"/>
          </a:p>
          <a:p>
            <a:r>
              <a:rPr lang="cs-CZ" dirty="0" smtClean="0"/>
              <a:t>Destruktivní</a:t>
            </a:r>
          </a:p>
          <a:p>
            <a:r>
              <a:rPr lang="cs-CZ" dirty="0" smtClean="0"/>
              <a:t>Konstruktivní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Konflikt skupin</a:t>
            </a:r>
          </a:p>
          <a:p>
            <a:r>
              <a:rPr lang="cs-CZ" dirty="0" smtClean="0"/>
              <a:t>Konflikt národů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026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7"/>
          </a:xfrm>
        </p:spPr>
        <p:txBody>
          <a:bodyPr/>
          <a:lstStyle/>
          <a:p>
            <a:r>
              <a:rPr lang="cs-CZ" b="1" dirty="0" smtClean="0"/>
              <a:t>Jako válka </a:t>
            </a:r>
            <a:r>
              <a:rPr lang="cs-CZ" dirty="0" smtClean="0"/>
              <a:t>– cílem je získat výhodu, vítěz x poražený</a:t>
            </a:r>
          </a:p>
          <a:p>
            <a:r>
              <a:rPr lang="cs-CZ" b="1" dirty="0" smtClean="0"/>
              <a:t>Jako výbuch </a:t>
            </a:r>
            <a:r>
              <a:rPr lang="cs-CZ" dirty="0" smtClean="0"/>
              <a:t>– co stojí mimo kontrolu člověka, tím je oslabena osobní zodpovědnost</a:t>
            </a:r>
          </a:p>
          <a:p>
            <a:r>
              <a:rPr lang="cs-CZ" b="1" dirty="0" smtClean="0"/>
              <a:t>Jako soud </a:t>
            </a:r>
            <a:r>
              <a:rPr lang="cs-CZ" dirty="0" smtClean="0"/>
              <a:t>– hledání viníka</a:t>
            </a:r>
          </a:p>
          <a:p>
            <a:r>
              <a:rPr lang="cs-CZ" b="1" dirty="0" smtClean="0"/>
              <a:t>Jako hra </a:t>
            </a:r>
            <a:r>
              <a:rPr lang="cs-CZ" dirty="0" smtClean="0"/>
              <a:t>– má jistá pravidla, všichni je dodržují, ochota přijmout výhru či prohru jako součást hry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964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734000"/>
          </a:xfrm>
        </p:spPr>
        <p:txBody>
          <a:bodyPr/>
          <a:lstStyle/>
          <a:p>
            <a:r>
              <a:rPr lang="cs-CZ" dirty="0" smtClean="0"/>
              <a:t>Každá konfliktní situace má prvky racionální a iracionální, emoční. Příliš intenzivní prožívání posiluje iracionální složku.</a:t>
            </a:r>
          </a:p>
          <a:p>
            <a:r>
              <a:rPr lang="cs-CZ" dirty="0" smtClean="0"/>
              <a:t>Čím jsou vztahy těsnější a dlouhodobější, tím je konflikt intenzivnější.</a:t>
            </a:r>
          </a:p>
          <a:p>
            <a:r>
              <a:rPr lang="cs-CZ" dirty="0" smtClean="0"/>
              <a:t>Nechuť konflikt zvládnout vyvolává spíše nepříznivý průběh celého konfliktu.</a:t>
            </a:r>
          </a:p>
          <a:p>
            <a:r>
              <a:rPr lang="cs-CZ" dirty="0" smtClean="0"/>
              <a:t>Konflikt s jinou skupinu má tendenci udržovat vnitřní soudržnost v této skupině, ale spouští menší toleranci k nedodržování jejích norem.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113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1427" y="1196752"/>
            <a:ext cx="8686800" cy="5661248"/>
          </a:xfrm>
        </p:spPr>
        <p:txBody>
          <a:bodyPr/>
          <a:lstStyle/>
          <a:p>
            <a:r>
              <a:rPr lang="cs-CZ" dirty="0" smtClean="0"/>
              <a:t>Jaké jsou možnosti zvládání konfliktu?</a:t>
            </a:r>
          </a:p>
          <a:p>
            <a:r>
              <a:rPr lang="cs-CZ" dirty="0" smtClean="0"/>
              <a:t>Jak porozumět svému chování v konfliktních situacích?</a:t>
            </a:r>
          </a:p>
          <a:p>
            <a:r>
              <a:rPr lang="cs-CZ" dirty="0" smtClean="0"/>
              <a:t>Jak můžeme měnit své chování v konfliktu?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 smtClean="0"/>
              <a:t>Rozvíjet sociální dovednosti spjaté s efektivním zvládáním konfliktů: odlišovat prožitky a pocity od obsahu, být empatický, naslouchat, vyjadřovat se za sebe, ocenit partnera, respektovat partnera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04531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a jeho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5626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Úkol:</a:t>
            </a:r>
          </a:p>
          <a:p>
            <a:r>
              <a:rPr lang="cs-CZ" b="1" dirty="0" smtClean="0"/>
              <a:t>Vzpomeňte si na nedávno prožitý konflikt</a:t>
            </a:r>
            <a:r>
              <a:rPr lang="cs-CZ" dirty="0" smtClean="0"/>
              <a:t>. Popište, jak probíhá u vás, jak jej obvykle prožíváte, jak jej řešíte?</a:t>
            </a:r>
          </a:p>
          <a:p>
            <a:pPr marL="514350" indent="-514350">
              <a:buAutoNum type="arabicParenR"/>
            </a:pPr>
            <a:r>
              <a:rPr lang="cs-CZ" dirty="0"/>
              <a:t>O co v konfliktu šlo? (rozeznávání podstaty problému, o co doopravdy šlo, úhel pohledu)</a:t>
            </a:r>
          </a:p>
          <a:p>
            <a:pPr marL="514350" indent="-514350">
              <a:buAutoNum type="arabicParenR"/>
            </a:pPr>
            <a:r>
              <a:rPr lang="cs-CZ" dirty="0"/>
              <a:t>Charakterizujte chování aktérů (svoje i partnera).</a:t>
            </a:r>
          </a:p>
          <a:p>
            <a:pPr marL="514350" indent="-514350">
              <a:buAutoNum type="arabicParenR"/>
            </a:pPr>
            <a:r>
              <a:rPr lang="cs-CZ" dirty="0"/>
              <a:t>Jak byl konflikt zakončen</a:t>
            </a:r>
            <a:r>
              <a:rPr lang="cs-CZ" dirty="0" smtClean="0"/>
              <a:t>?</a:t>
            </a:r>
          </a:p>
          <a:p>
            <a:r>
              <a:rPr lang="cs-CZ" dirty="0" smtClean="0"/>
              <a:t>Diskutujte s partnerem.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Cílem je porozumění svému chování v konfliktních situacích.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47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Zvládání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Zvládání a řešení konfliktů souvisí s řadou dílčích procesů: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vyjednávání, kompromisy, dohody, strategie chování alternativy řešení, atp.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185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Individuální styly chování v konfliktu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Svůj preferovaný styl pro zvládání konfliktů jsme si osvojili v průběhu života, v období dětství a dospívání, používáme jej automaticky, nejsme si toho vědomi.</a:t>
            </a:r>
          </a:p>
          <a:p>
            <a:pPr marL="0" indent="0">
              <a:buNone/>
            </a:pPr>
            <a:r>
              <a:rPr lang="cs-CZ" dirty="0" smtClean="0"/>
              <a:t>   Jak se u vás doma řešily konflikty?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Můžeme se pokusit naučit další způsoby chování a používat je v závislosti na situaci.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71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Individuální styly chování v konfliktu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Dělení způsobů chování  v konfliktu podle </a:t>
            </a:r>
          </a:p>
          <a:p>
            <a:r>
              <a:rPr lang="cs-CZ" dirty="0" smtClean="0"/>
              <a:t>A) orientace na sebe, na výkon</a:t>
            </a:r>
          </a:p>
          <a:p>
            <a:r>
              <a:rPr lang="cs-CZ" dirty="0" smtClean="0"/>
              <a:t>B) orientace na druhé, na vztah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Podle toho se vymezují jednotlivé styly chování v konfliktu – </a:t>
            </a:r>
            <a:r>
              <a:rPr lang="cs-CZ" b="1" dirty="0" smtClean="0"/>
              <a:t>únikový, soupeřivý, přizpůsobivý, kompromisní, integrační.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80194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Styly zvládání konfliktů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77524"/>
            <a:ext cx="8686800" cy="5550370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Grafické znázornění</a:t>
            </a:r>
            <a:endParaRPr lang="cs-CZ" sz="24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755576" y="5445224"/>
            <a:ext cx="7632848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755576" y="2266595"/>
            <a:ext cx="0" cy="3178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304800" y="1772816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Orientace na sebe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228184" y="5877272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Orientace na druhé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502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Únikový styl (želva)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Vyhýbání se konfliktu, želvy se vzdávají svých cílů i interpersonálních vztahů.</a:t>
            </a:r>
          </a:p>
          <a:p>
            <a:r>
              <a:rPr lang="cs-CZ" dirty="0" smtClean="0"/>
              <a:t>Snaží se zůstat stranou za každou cenu, věří že je beznadějné konflikt řešit.</a:t>
            </a:r>
          </a:p>
          <a:p>
            <a:r>
              <a:rPr lang="cs-CZ" dirty="0" smtClean="0"/>
              <a:t>Cítí se bezmocné, krunýř je chrání.</a:t>
            </a:r>
          </a:p>
          <a:p>
            <a:r>
              <a:rPr lang="cs-CZ" dirty="0" smtClean="0"/>
              <a:t>Jednodušší je se mu vyhnout, než se mu postavit.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68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Nakreslete konflikt a </a:t>
            </a:r>
            <a:r>
              <a:rPr lang="cs-CZ" dirty="0" smtClean="0"/>
              <a:t>popište obrázek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993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Soupeřivý styl (žralok)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Jejich cíle jsou maximálně důležité, zatímco vztahy mají pro ně malý význam.</a:t>
            </a:r>
          </a:p>
          <a:p>
            <a:r>
              <a:rPr lang="cs-CZ" dirty="0" smtClean="0"/>
              <a:t>Snaží se dosáhnout svých cílů za každou cenu.</a:t>
            </a:r>
          </a:p>
          <a:p>
            <a:r>
              <a:rPr lang="cs-CZ" dirty="0" smtClean="0"/>
              <a:t>Chtějí přimět oponenty, aby přijali jejich hledisko, jejich řešení.</a:t>
            </a:r>
          </a:p>
          <a:p>
            <a:r>
              <a:rPr lang="cs-CZ" dirty="0" smtClean="0"/>
              <a:t>Nestarají se o zájmy druhých.</a:t>
            </a:r>
          </a:p>
          <a:p>
            <a:r>
              <a:rPr lang="cs-CZ" dirty="0" smtClean="0"/>
              <a:t>Snaží se vyhrát prostřednictvím napadání, silou, zastrašováním.</a:t>
            </a:r>
          </a:p>
          <a:p>
            <a:r>
              <a:rPr lang="cs-CZ" dirty="0" smtClean="0"/>
              <a:t>Výsledek vítěz  x  poražený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275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Přizpůsobivý styl (medvídek)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Důležité především interpersonální vztahy, méně jejich vlastní cíle.</a:t>
            </a:r>
          </a:p>
          <a:p>
            <a:r>
              <a:rPr lang="cs-CZ" dirty="0" smtClean="0"/>
              <a:t>Přejí si, aby je druzí měli rádi a přijímali je.</a:t>
            </a:r>
          </a:p>
          <a:p>
            <a:r>
              <a:rPr lang="cs-CZ" dirty="0" smtClean="0"/>
              <a:t>Myslí si, že konfliktu je lépe se vyhnout ve prospěch harmonie.</a:t>
            </a:r>
          </a:p>
          <a:p>
            <a:r>
              <a:rPr lang="cs-CZ" dirty="0" smtClean="0"/>
              <a:t>Vzdávají se svých vlastních cílů, aby ochránili vztahy.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4989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Kopromisní</a:t>
            </a:r>
            <a:r>
              <a:rPr lang="cs-CZ" dirty="0" smtClean="0"/>
              <a:t> styl  (liška)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Zajímají se o své vlastní vztahy i o vztahy s druhými do určité míry.</a:t>
            </a:r>
          </a:p>
          <a:p>
            <a:r>
              <a:rPr lang="cs-CZ" dirty="0" smtClean="0"/>
              <a:t>Vzdávají se části svých cílů a přesvědčují druhého, aby udělal totéž.</a:t>
            </a:r>
          </a:p>
          <a:p>
            <a:r>
              <a:rPr lang="cs-CZ" dirty="0" smtClean="0"/>
              <a:t>Řešení dej-ber, ( 50 : 50).</a:t>
            </a:r>
          </a:p>
          <a:p>
            <a:r>
              <a:rPr lang="cs-CZ" dirty="0" smtClean="0"/>
              <a:t>Hledají oboustranný užitek.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186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Integrační styl  (sova)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303837"/>
          </a:xfrm>
        </p:spPr>
        <p:txBody>
          <a:bodyPr/>
          <a:lstStyle/>
          <a:p>
            <a:r>
              <a:rPr lang="cs-CZ" dirty="0" smtClean="0"/>
              <a:t>Vysoce si cení svých vlastních cílů i vztahů s ostatními.</a:t>
            </a:r>
          </a:p>
          <a:p>
            <a:r>
              <a:rPr lang="cs-CZ" dirty="0" smtClean="0"/>
              <a:t>Vidí konflikty jako problémy, které je potřeba zvládnout.</a:t>
            </a:r>
          </a:p>
          <a:p>
            <a:r>
              <a:rPr lang="cs-CZ" dirty="0" smtClean="0"/>
              <a:t>Řešení konfliktů je nástroj ke zlepšení vztahů tím, že dojde ke snížení napětí.</a:t>
            </a:r>
          </a:p>
          <a:p>
            <a:r>
              <a:rPr lang="cs-CZ" dirty="0" smtClean="0"/>
              <a:t>Hledají řešení, které uspokojí je samotné i druhé a nejsou spokojené, dokud nejsou odstraněny všechny negativní pocity (</a:t>
            </a:r>
            <a:r>
              <a:rPr lang="cs-CZ" dirty="0"/>
              <a:t>vítěz  x </a:t>
            </a:r>
            <a:r>
              <a:rPr lang="cs-CZ" dirty="0" smtClean="0"/>
              <a:t>vítěz).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067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Styly zvládání konfliktů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77524"/>
            <a:ext cx="8686800" cy="5550370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Grafické znázornění</a:t>
            </a:r>
            <a:endParaRPr lang="cs-CZ" sz="24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755576" y="5445224"/>
            <a:ext cx="7632848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755576" y="2266595"/>
            <a:ext cx="0" cy="3178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1331640" y="4271937"/>
            <a:ext cx="20162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ŽELVA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6012160" y="4256276"/>
            <a:ext cx="18722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MEDVÍDEK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3657600" y="3068960"/>
            <a:ext cx="199452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LIŠKA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1187624" y="2204864"/>
            <a:ext cx="2160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ŽRALOK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6012160" y="2178896"/>
            <a:ext cx="20162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SOVA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04800" y="1772816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Orientace na sebe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228184" y="5877272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Orientace na druhé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9242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Zvládání konfliktu styly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Úkol:</a:t>
            </a:r>
          </a:p>
          <a:p>
            <a:r>
              <a:rPr lang="cs-CZ" dirty="0" smtClean="0"/>
              <a:t>Zamyslete se nad svým chováním  v konfliktu, který ze stylu je vám blízký?</a:t>
            </a:r>
          </a:p>
          <a:p>
            <a:r>
              <a:rPr lang="cs-CZ" dirty="0" smtClean="0"/>
              <a:t>Který styl zvládání je podle vás přínosný, pro vás přijatelný?</a:t>
            </a:r>
          </a:p>
          <a:p>
            <a:r>
              <a:rPr lang="cs-CZ" dirty="0" smtClean="0"/>
              <a:t>Jak a kdy je možné používat uvedené styly chování?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310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Zvládání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Neexistuje jedno řešení</a:t>
            </a:r>
          </a:p>
          <a:p>
            <a:r>
              <a:rPr lang="cs-CZ" dirty="0" smtClean="0"/>
              <a:t>Hledat optimální zvládnutí</a:t>
            </a:r>
          </a:p>
          <a:p>
            <a:r>
              <a:rPr lang="cs-CZ" dirty="0" smtClean="0"/>
              <a:t>Zvažování důsledků alternativních řešení</a:t>
            </a:r>
          </a:p>
          <a:p>
            <a:r>
              <a:rPr lang="cs-CZ" dirty="0" smtClean="0"/>
              <a:t>Znát dobře své vlastní obvyklé řešení konfliktu</a:t>
            </a:r>
          </a:p>
          <a:p>
            <a:r>
              <a:rPr lang="cs-CZ" dirty="0" smtClean="0"/>
              <a:t>Znát dobré řešení konfliktu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358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Dobré řešení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přináší zisky všem zúčastněným</a:t>
            </a:r>
          </a:p>
          <a:p>
            <a:r>
              <a:rPr lang="cs-CZ" dirty="0" smtClean="0"/>
              <a:t>B) je uskutečnitelné</a:t>
            </a:r>
          </a:p>
          <a:p>
            <a:r>
              <a:rPr lang="cs-CZ" dirty="0" smtClean="0"/>
              <a:t>C) přijatelné pro obě strany</a:t>
            </a:r>
          </a:p>
          <a:p>
            <a:r>
              <a:rPr lang="cs-CZ" dirty="0" smtClean="0"/>
              <a:t>D) předchází opakování konfliktu</a:t>
            </a:r>
          </a:p>
          <a:p>
            <a:r>
              <a:rPr lang="cs-CZ" dirty="0" smtClean="0"/>
              <a:t>E) snaží se zachovat rovnováhu</a:t>
            </a:r>
          </a:p>
          <a:p>
            <a:r>
              <a:rPr lang="cs-CZ" dirty="0" smtClean="0"/>
              <a:t>Společné řešení, nevyjednává z pozice moci, zdvořilost také není řešení,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489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Postupné řešení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Oddělit aktéry/lidi od problému (emoce kontrolovaně a záměrně ventilovat).</a:t>
            </a:r>
          </a:p>
          <a:p>
            <a:r>
              <a:rPr lang="cs-CZ" dirty="0" smtClean="0"/>
              <a:t>Zaměřit se na zájmy, ne na pozice (předmětem vyjednávání  jsou zájmy lidí ne pozice moci, o co doopravdy jde).</a:t>
            </a:r>
          </a:p>
          <a:p>
            <a:r>
              <a:rPr lang="cs-CZ" dirty="0" smtClean="0"/>
              <a:t>Vytvořit alternativy a varianty postupu a řešení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395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86800" cy="5616624"/>
          </a:xfrm>
        </p:spPr>
        <p:txBody>
          <a:bodyPr/>
          <a:lstStyle/>
          <a:p>
            <a:r>
              <a:rPr lang="cs-CZ" dirty="0" smtClean="0"/>
              <a:t>Uveďte příklady konfliktů ze školy ze své zkušenosti (mezi žáky, učitelem a rodičem, mezi učiteli, učitelem a ředitelem, žákem a učitelem,..)</a:t>
            </a:r>
          </a:p>
          <a:p>
            <a:r>
              <a:rPr lang="cs-CZ" dirty="0" smtClean="0"/>
              <a:t>A) změňte jej na pozitivní řešení</a:t>
            </a:r>
          </a:p>
          <a:p>
            <a:r>
              <a:rPr lang="cs-CZ" dirty="0" smtClean="0"/>
              <a:t>B) hledejte alternativy řešení</a:t>
            </a:r>
          </a:p>
          <a:p>
            <a:r>
              <a:rPr lang="cs-CZ" dirty="0" smtClean="0"/>
              <a:t>C) optimální zvládnutí předpokládá (hledání různých alternativ, rozpoznání podstaty problému, zvážení osobnostních a situačních proměnných, zvážení důsledků)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22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Konflikt - synonyma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Spor</a:t>
            </a:r>
          </a:p>
          <a:p>
            <a:r>
              <a:rPr lang="cs-CZ" dirty="0" smtClean="0"/>
              <a:t>Nedorozumění</a:t>
            </a:r>
          </a:p>
          <a:p>
            <a:r>
              <a:rPr lang="cs-CZ" dirty="0" smtClean="0"/>
              <a:t>Střet</a:t>
            </a:r>
          </a:p>
          <a:p>
            <a:r>
              <a:rPr lang="cs-CZ" dirty="0" smtClean="0"/>
              <a:t>Srážka</a:t>
            </a:r>
          </a:p>
          <a:p>
            <a:r>
              <a:rPr lang="cs-CZ" dirty="0" smtClean="0"/>
              <a:t>Neshoda</a:t>
            </a:r>
          </a:p>
          <a:p>
            <a:r>
              <a:rPr lang="cs-CZ" dirty="0" smtClean="0"/>
              <a:t>Souboj</a:t>
            </a:r>
          </a:p>
          <a:p>
            <a:r>
              <a:rPr lang="cs-CZ" dirty="0" smtClean="0"/>
              <a:t>Svár</a:t>
            </a:r>
          </a:p>
          <a:p>
            <a:r>
              <a:rPr lang="cs-CZ" dirty="0" smtClean="0"/>
              <a:t>Rozpor</a:t>
            </a:r>
          </a:p>
          <a:p>
            <a:r>
              <a:rPr lang="cs-CZ" dirty="0" smtClean="0"/>
              <a:t>Rozdíl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Konfrontace</a:t>
            </a:r>
          </a:p>
          <a:p>
            <a:r>
              <a:rPr lang="cs-CZ" dirty="0" smtClean="0"/>
              <a:t>Boj</a:t>
            </a:r>
          </a:p>
          <a:p>
            <a:r>
              <a:rPr lang="cs-CZ" dirty="0" smtClean="0"/>
              <a:t>Výbuch</a:t>
            </a:r>
          </a:p>
          <a:p>
            <a:r>
              <a:rPr lang="cs-CZ" dirty="0" smtClean="0"/>
              <a:t>Nesouhlas </a:t>
            </a:r>
          </a:p>
          <a:p>
            <a:r>
              <a:rPr lang="cs-CZ" dirty="0" smtClean="0"/>
              <a:t>Nesoulad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472981" y="3244334"/>
            <a:ext cx="2198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Konflikt - synonyma</a:t>
            </a:r>
          </a:p>
        </p:txBody>
      </p:sp>
    </p:spTree>
    <p:extLst>
      <p:ext uri="{BB962C8B-B14F-4D97-AF65-F5344CB8AC3E}">
        <p14:creationId xmlns:p14="http://schemas.microsoft.com/office/powerpoint/2010/main" val="41004612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Ideální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Úkol:</a:t>
            </a:r>
          </a:p>
          <a:p>
            <a:pPr marL="0" indent="0">
              <a:buNone/>
            </a:pPr>
            <a:r>
              <a:rPr lang="cs-CZ" dirty="0" smtClean="0"/>
              <a:t>Pracujte ve skupině. Pokuste se zapřemýšlet nad ideovým námětem školy, ve které se dobře cítí žáci, učitelé i zaměstnanci školy.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 vytvořit příznivé sociální klima školy? Popište je.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502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KOMÁRKOVÁ, R., SLAMĚNÍK, I., VÝROST, J. a kol. </a:t>
            </a:r>
            <a:r>
              <a:rPr lang="cs-CZ" altLang="cs-CZ" sz="2800" i="1" dirty="0"/>
              <a:t>Aplikovaná sociální psychologie III.</a:t>
            </a:r>
            <a:r>
              <a:rPr lang="cs-CZ" altLang="cs-CZ" sz="2800" dirty="0"/>
              <a:t> Praha: </a:t>
            </a:r>
            <a:r>
              <a:rPr lang="cs-CZ" altLang="cs-CZ" sz="2800" dirty="0" err="1"/>
              <a:t>Grada</a:t>
            </a:r>
            <a:r>
              <a:rPr lang="cs-CZ" altLang="cs-CZ" sz="2800" dirty="0"/>
              <a:t>, 2001.</a:t>
            </a:r>
          </a:p>
          <a:p>
            <a:r>
              <a:rPr lang="cs-CZ" altLang="cs-CZ" sz="2800" dirty="0"/>
              <a:t>BELZ, H., SIEGRIST, M. </a:t>
            </a:r>
            <a:r>
              <a:rPr lang="cs-CZ" altLang="cs-CZ" sz="2800" i="1" dirty="0"/>
              <a:t>Klíčové kompetence a jejich rozvíjení</a:t>
            </a:r>
            <a:r>
              <a:rPr lang="cs-CZ" altLang="cs-CZ" sz="2800" dirty="0" smtClean="0"/>
              <a:t>. Praha</a:t>
            </a:r>
            <a:r>
              <a:rPr lang="cs-CZ" altLang="cs-CZ" sz="2800" dirty="0"/>
              <a:t>: Portál, </a:t>
            </a:r>
            <a:r>
              <a:rPr lang="cs-CZ" altLang="cs-CZ" sz="2800" dirty="0" smtClean="0"/>
              <a:t>2001.</a:t>
            </a:r>
            <a:endParaRPr lang="cs-CZ" altLang="cs-CZ" sz="2800" dirty="0"/>
          </a:p>
          <a:p>
            <a:r>
              <a:rPr lang="cs-CZ" altLang="cs-CZ" sz="2800" dirty="0"/>
              <a:t>HERMOCHOVÁ, S. </a:t>
            </a:r>
            <a:r>
              <a:rPr lang="cs-CZ" altLang="cs-CZ" sz="2800" i="1" dirty="0"/>
              <a:t>Hry pro život</a:t>
            </a:r>
            <a:r>
              <a:rPr lang="cs-CZ" altLang="cs-CZ" sz="2800" dirty="0"/>
              <a:t>. Praha: Portál, </a:t>
            </a:r>
            <a:r>
              <a:rPr lang="cs-CZ" altLang="cs-CZ" sz="2800" dirty="0" smtClean="0"/>
              <a:t>1998.</a:t>
            </a:r>
          </a:p>
          <a:p>
            <a:r>
              <a:rPr lang="cs-CZ" sz="2800" dirty="0"/>
              <a:t>ŘEZÁČ, Jaroslav. </a:t>
            </a:r>
            <a:r>
              <a:rPr lang="cs-CZ" sz="2800" i="1" dirty="0"/>
              <a:t>Sociální psychologie</a:t>
            </a:r>
            <a:r>
              <a:rPr lang="cs-CZ" sz="2800" dirty="0"/>
              <a:t>. Brno: </a:t>
            </a:r>
            <a:r>
              <a:rPr lang="cs-CZ" sz="2800" dirty="0" err="1"/>
              <a:t>Paido</a:t>
            </a:r>
            <a:r>
              <a:rPr lang="cs-CZ" sz="2800" dirty="0"/>
              <a:t>, 1998. 268 s. ISBN 80-85931-48-6. </a:t>
            </a:r>
            <a:endParaRPr lang="cs-CZ" sz="2800" u="sng" dirty="0"/>
          </a:p>
          <a:p>
            <a:r>
              <a:rPr lang="cs-CZ" sz="2800" dirty="0"/>
              <a:t>KŘIVOHLAVÝ, J. </a:t>
            </a:r>
            <a:r>
              <a:rPr lang="cs-CZ" sz="2800" i="1" dirty="0"/>
              <a:t>Konflikty mezi lidmi</a:t>
            </a:r>
            <a:r>
              <a:rPr lang="cs-CZ" sz="2800" dirty="0"/>
              <a:t>. Praha: Portál, 2002</a:t>
            </a:r>
          </a:p>
          <a:p>
            <a:endParaRPr lang="cs-CZ" sz="2800" dirty="0"/>
          </a:p>
          <a:p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47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- synonyma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Střet</a:t>
            </a:r>
          </a:p>
          <a:p>
            <a:r>
              <a:rPr lang="cs-CZ" dirty="0" smtClean="0"/>
              <a:t>Rozdíl</a:t>
            </a:r>
          </a:p>
          <a:p>
            <a:r>
              <a:rPr lang="cs-CZ" dirty="0" smtClean="0"/>
              <a:t>Rozpor</a:t>
            </a:r>
          </a:p>
          <a:p>
            <a:r>
              <a:rPr lang="cs-CZ" dirty="0" smtClean="0"/>
              <a:t>Nedorozumění</a:t>
            </a:r>
          </a:p>
          <a:p>
            <a:r>
              <a:rPr lang="cs-CZ" dirty="0" smtClean="0"/>
              <a:t>Problém</a:t>
            </a:r>
          </a:p>
          <a:p>
            <a:r>
              <a:rPr lang="cs-CZ" dirty="0" smtClean="0"/>
              <a:t>Spor</a:t>
            </a:r>
          </a:p>
          <a:p>
            <a:r>
              <a:rPr lang="cs-CZ" dirty="0" smtClean="0"/>
              <a:t>Hádka</a:t>
            </a:r>
          </a:p>
          <a:p>
            <a:r>
              <a:rPr lang="cs-CZ" dirty="0" smtClean="0"/>
              <a:t>Boj</a:t>
            </a:r>
          </a:p>
          <a:p>
            <a:r>
              <a:rPr lang="cs-CZ" dirty="0" smtClean="0"/>
              <a:t>Válka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Nesoulad</a:t>
            </a:r>
          </a:p>
          <a:p>
            <a:r>
              <a:rPr lang="cs-CZ" dirty="0" smtClean="0"/>
              <a:t>Neshoda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8628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Konflikt - prožívání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Vztek</a:t>
            </a:r>
          </a:p>
          <a:p>
            <a:r>
              <a:rPr lang="cs-CZ" dirty="0" smtClean="0"/>
              <a:t>Agrese </a:t>
            </a:r>
          </a:p>
          <a:p>
            <a:r>
              <a:rPr lang="cs-CZ" dirty="0" smtClean="0"/>
              <a:t>Rozpolcenost</a:t>
            </a:r>
          </a:p>
          <a:p>
            <a:r>
              <a:rPr lang="cs-CZ" dirty="0" smtClean="0"/>
              <a:t>Beznaděj</a:t>
            </a:r>
          </a:p>
          <a:p>
            <a:r>
              <a:rPr lang="cs-CZ" dirty="0" smtClean="0"/>
              <a:t>Hněv</a:t>
            </a:r>
          </a:p>
          <a:p>
            <a:r>
              <a:rPr lang="cs-CZ" dirty="0" smtClean="0"/>
              <a:t>Napětí</a:t>
            </a:r>
          </a:p>
          <a:p>
            <a:r>
              <a:rPr lang="cs-CZ" dirty="0" smtClean="0"/>
              <a:t>Smutek</a:t>
            </a:r>
          </a:p>
          <a:p>
            <a:r>
              <a:rPr lang="cs-CZ" dirty="0" smtClean="0"/>
              <a:t>Zklamání</a:t>
            </a:r>
          </a:p>
          <a:p>
            <a:r>
              <a:rPr lang="cs-CZ" dirty="0" smtClean="0"/>
              <a:t>Tvrdohlavost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Neústupnost</a:t>
            </a:r>
          </a:p>
          <a:p>
            <a:r>
              <a:rPr lang="cs-CZ" dirty="0" smtClean="0"/>
              <a:t>Absurdita</a:t>
            </a:r>
          </a:p>
          <a:p>
            <a:r>
              <a:rPr lang="cs-CZ" dirty="0" smtClean="0"/>
              <a:t>Pláč</a:t>
            </a:r>
          </a:p>
          <a:p>
            <a:r>
              <a:rPr lang="cs-CZ" dirty="0" smtClean="0"/>
              <a:t>Pocity viny</a:t>
            </a:r>
          </a:p>
          <a:p>
            <a:r>
              <a:rPr lang="cs-CZ" dirty="0" smtClean="0"/>
              <a:t>Lítost</a:t>
            </a:r>
          </a:p>
          <a:p>
            <a:r>
              <a:rPr lang="cs-CZ" dirty="0" smtClean="0"/>
              <a:t>Odpuštění</a:t>
            </a:r>
          </a:p>
          <a:p>
            <a:r>
              <a:rPr lang="cs-CZ" dirty="0" smtClean="0"/>
              <a:t>Zmatek</a:t>
            </a:r>
          </a:p>
          <a:p>
            <a:r>
              <a:rPr lang="cs-CZ" dirty="0" smtClean="0"/>
              <a:t>Radost</a:t>
            </a:r>
          </a:p>
          <a:p>
            <a:r>
              <a:rPr lang="cs-CZ" dirty="0" smtClean="0"/>
              <a:t>Odhodlanost</a:t>
            </a:r>
          </a:p>
          <a:p>
            <a:r>
              <a:rPr lang="cs-CZ" dirty="0" smtClean="0"/>
              <a:t>Pocit vítězství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560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- prožívání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Napětí</a:t>
            </a:r>
          </a:p>
          <a:p>
            <a:r>
              <a:rPr lang="cs-CZ" dirty="0" smtClean="0"/>
              <a:t>Vztek</a:t>
            </a:r>
          </a:p>
          <a:p>
            <a:r>
              <a:rPr lang="cs-CZ" dirty="0" smtClean="0"/>
              <a:t>Bezmoc</a:t>
            </a:r>
          </a:p>
          <a:p>
            <a:r>
              <a:rPr lang="cs-CZ" dirty="0" smtClean="0"/>
              <a:t>Strach</a:t>
            </a:r>
          </a:p>
          <a:p>
            <a:r>
              <a:rPr lang="cs-CZ" dirty="0" smtClean="0"/>
              <a:t>Vina</a:t>
            </a:r>
          </a:p>
          <a:p>
            <a:r>
              <a:rPr lang="cs-CZ" dirty="0" smtClean="0"/>
              <a:t>Lítost</a:t>
            </a:r>
          </a:p>
          <a:p>
            <a:r>
              <a:rPr lang="cs-CZ" dirty="0" smtClean="0"/>
              <a:t>Úzkost</a:t>
            </a:r>
          </a:p>
          <a:p>
            <a:r>
              <a:rPr lang="cs-CZ" dirty="0" smtClean="0"/>
              <a:t>Rozčilení</a:t>
            </a:r>
          </a:p>
          <a:p>
            <a:r>
              <a:rPr lang="cs-CZ" dirty="0" smtClean="0"/>
              <a:t>Zlost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Křivda</a:t>
            </a:r>
          </a:p>
          <a:p>
            <a:r>
              <a:rPr lang="cs-CZ" dirty="0" smtClean="0"/>
              <a:t>Nejistota</a:t>
            </a:r>
          </a:p>
          <a:p>
            <a:r>
              <a:rPr lang="cs-CZ" dirty="0" smtClean="0"/>
              <a:t>Agrese</a:t>
            </a:r>
          </a:p>
          <a:p>
            <a:r>
              <a:rPr lang="cs-CZ" dirty="0"/>
              <a:t>Výbuch</a:t>
            </a:r>
          </a:p>
          <a:p>
            <a:r>
              <a:rPr lang="cs-CZ" dirty="0" smtClean="0"/>
              <a:t>Smutek</a:t>
            </a:r>
          </a:p>
          <a:p>
            <a:r>
              <a:rPr lang="cs-CZ" dirty="0" smtClean="0"/>
              <a:t>Uvolnění</a:t>
            </a:r>
          </a:p>
          <a:p>
            <a:r>
              <a:rPr lang="cs-CZ" dirty="0" smtClean="0"/>
              <a:t>Uspokojení</a:t>
            </a:r>
          </a:p>
          <a:p>
            <a:r>
              <a:rPr lang="cs-CZ" dirty="0" smtClean="0"/>
              <a:t>Aktivizace sil</a:t>
            </a:r>
          </a:p>
          <a:p>
            <a:r>
              <a:rPr lang="cs-CZ" dirty="0" smtClean="0"/>
              <a:t>Radost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49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Náročná životní situace, ve které jde o střetnutí dvou protichůdných sil na cestě k cíli.</a:t>
            </a:r>
          </a:p>
          <a:p>
            <a:r>
              <a:rPr lang="cs-CZ" dirty="0" smtClean="0"/>
              <a:t>Do konfliktu se dostávají potřeby, zájmy, cíle, hodnoty, názory,..</a:t>
            </a:r>
          </a:p>
          <a:p>
            <a:r>
              <a:rPr lang="cs-CZ" dirty="0" smtClean="0"/>
              <a:t>Je přirozenou součástí života.</a:t>
            </a:r>
          </a:p>
          <a:p>
            <a:r>
              <a:rPr lang="cs-CZ" dirty="0" smtClean="0"/>
              <a:t>Mají různou podobu, formu, sílu, intenzitu, jsou odlišně percipovány.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46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115197"/>
          </a:xfrm>
        </p:spPr>
        <p:txBody>
          <a:bodyPr/>
          <a:lstStyle/>
          <a:p>
            <a:r>
              <a:rPr lang="cs-CZ" dirty="0" smtClean="0"/>
              <a:t>Je dynamický, mnohovrstevný, sám o sobě není negativní, </a:t>
            </a:r>
            <a:r>
              <a:rPr lang="cs-CZ" b="1" dirty="0" smtClean="0"/>
              <a:t>negativně v něm působí nejistota</a:t>
            </a:r>
            <a:r>
              <a:rPr lang="cs-CZ" dirty="0" smtClean="0"/>
              <a:t>, strach, agrese apod.</a:t>
            </a:r>
          </a:p>
          <a:p>
            <a:r>
              <a:rPr lang="cs-CZ" dirty="0" smtClean="0"/>
              <a:t>Obsahuje </a:t>
            </a:r>
            <a:r>
              <a:rPr lang="cs-CZ" b="1" dirty="0" smtClean="0"/>
              <a:t>konstruktivní prvky </a:t>
            </a:r>
            <a:r>
              <a:rPr lang="cs-CZ" dirty="0" smtClean="0"/>
              <a:t>– je zdrojem změn, zabraňuje stagnaci, stimuluje zájem, podněcuje k vyřešení problémů, ověřuje a zhodnocují vztahy, uvolňuje napětí atd.</a:t>
            </a:r>
          </a:p>
          <a:p>
            <a:r>
              <a:rPr lang="cs-CZ" dirty="0" smtClean="0"/>
              <a:t>Do konfliktu vstupuje řada proměnných, které ovlivňují průběh i výsledek (osobní vlastnosti a dovednosti, situační kontext).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680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Konflikt dvou kladných sil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Konflikt dvou záporných sil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Konflikt mezi kladnou a zápornou silou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03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868</TotalTime>
  <Words>1262</Words>
  <Application>Microsoft Office PowerPoint</Application>
  <PresentationFormat>Předvádění na obrazovce (4:3)</PresentationFormat>
  <Paragraphs>221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Franklin Gothic Book</vt:lpstr>
      <vt:lpstr>Franklin Gothic Medium</vt:lpstr>
      <vt:lpstr>Wingdings 2</vt:lpstr>
      <vt:lpstr>Cesta</vt:lpstr>
      <vt:lpstr>KONFLIKT A JEHO ZVLÁDÁNÍ</vt:lpstr>
      <vt:lpstr>konflikt</vt:lpstr>
      <vt:lpstr>Konflikt - synonyma</vt:lpstr>
      <vt:lpstr>Konflikt - synonyma</vt:lpstr>
      <vt:lpstr>Konflikt - prožívání</vt:lpstr>
      <vt:lpstr>Konflikt - prožívání</vt:lpstr>
      <vt:lpstr>konflikt</vt:lpstr>
      <vt:lpstr>Konflikt </vt:lpstr>
      <vt:lpstr>Konflikt dělení</vt:lpstr>
      <vt:lpstr>Konflikt </vt:lpstr>
      <vt:lpstr>Konflikt </vt:lpstr>
      <vt:lpstr>konflikt</vt:lpstr>
      <vt:lpstr>konflikt</vt:lpstr>
      <vt:lpstr>Konflikt a jeho řešení</vt:lpstr>
      <vt:lpstr>Zvládání konfliktu</vt:lpstr>
      <vt:lpstr>Individuální styly chování v konfliktu</vt:lpstr>
      <vt:lpstr>Individuální styly chování v konfliktu</vt:lpstr>
      <vt:lpstr>Styly zvládání konfliktů</vt:lpstr>
      <vt:lpstr>Únikový styl (želva)</vt:lpstr>
      <vt:lpstr>Soupeřivý styl (žralok)</vt:lpstr>
      <vt:lpstr>Přizpůsobivý styl (medvídek)</vt:lpstr>
      <vt:lpstr>Kopromisní styl  (liška)</vt:lpstr>
      <vt:lpstr>Integrační styl  (sova)</vt:lpstr>
      <vt:lpstr>Styly zvládání konfliktů</vt:lpstr>
      <vt:lpstr>Zvládání konfliktu styly</vt:lpstr>
      <vt:lpstr>Zvládání konfliktu</vt:lpstr>
      <vt:lpstr>Dobré řešení konfliktu</vt:lpstr>
      <vt:lpstr>Postupné řešení konfliktu</vt:lpstr>
      <vt:lpstr>Konflikty ve škole</vt:lpstr>
      <vt:lpstr>Ideální škola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Konflikt</dc:title>
  <dc:creator>Iva Žaloudíová</dc:creator>
  <cp:lastModifiedBy>Zaloudikova</cp:lastModifiedBy>
  <cp:revision>88</cp:revision>
  <dcterms:created xsi:type="dcterms:W3CDTF">2014-05-11T20:13:31Z</dcterms:created>
  <dcterms:modified xsi:type="dcterms:W3CDTF">2021-04-20T13:51:28Z</dcterms:modified>
</cp:coreProperties>
</file>