
<file path=[Content_Types].xml><?xml version="1.0" encoding="utf-8"?>
<Types xmlns="http://schemas.openxmlformats.org/package/2006/content-types"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3" roundtripDataSignature="AMtx7mjR8ogyd5DF8JUsLFjjoOXinOc2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customschemas.google.com/relationships/presentationmetadata" Target="metadata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6fe44c2355_0_4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6fe44c2355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6fe44c2355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6fe44c2355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fe44c2355_0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6fe44c2355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6fe44c2355_0_4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6fe44c2355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8" name="Google Shape;198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7" name="Google Shape;207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2" name="Google Shape;22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9" name="Google Shape;229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1" name="Google Shape;11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6" name="Google Shape;12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6fdff76204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2" name="Google Shape;132;g6fdff76204_0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fdff7620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1" name="Google Shape;141;g6fdff76204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6fe44c2355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0" name="Google Shape;150;g6fe44c2355_0_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9" name="Google Shape;159;p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6fe44c2355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6fe44c235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3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hyperlink" Target="https://www.youtube.com/watch?v=n46umYA_4dM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/>
          <p:nvPr/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rgbClr val="3865B4"/>
              </a:gs>
              <a:gs pos="25000">
                <a:srgbClr val="3865B4"/>
              </a:gs>
              <a:gs pos="94000">
                <a:srgbClr val="3A3838"/>
              </a:gs>
              <a:gs pos="100000">
                <a:srgbClr val="3A3838"/>
              </a:gs>
            </a:gsLst>
            <a:lin ang="4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 txBox="1"/>
          <p:nvPr>
            <p:ph type="ctrTitle"/>
          </p:nvPr>
        </p:nvSpPr>
        <p:spPr>
          <a:xfrm>
            <a:off x="3045368" y="2043663"/>
            <a:ext cx="6105194" cy="20310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libri"/>
              <a:buNone/>
            </a:pPr>
            <a:r>
              <a:rPr lang="cs-CZ">
                <a:solidFill>
                  <a:srgbClr val="FFFFFF"/>
                </a:solidFill>
              </a:rPr>
              <a:t>Sociální percepce</a:t>
            </a:r>
            <a:endParaRPr/>
          </a:p>
        </p:txBody>
      </p:sp>
      <p:sp>
        <p:nvSpPr>
          <p:cNvPr id="99" name="Google Shape;99;p1"/>
          <p:cNvSpPr txBox="1"/>
          <p:nvPr>
            <p:ph idx="1" type="subTitle"/>
          </p:nvPr>
        </p:nvSpPr>
        <p:spPr>
          <a:xfrm>
            <a:off x="3045368" y="4074718"/>
            <a:ext cx="6105194" cy="682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6fe44c2355_0_4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Situace versus dispozice</a:t>
            </a:r>
            <a:endParaRPr/>
          </a:p>
        </p:txBody>
      </p:sp>
      <p:sp>
        <p:nvSpPr>
          <p:cNvPr id="176" name="Google Shape;176;g6fe44c2355_0_41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			Dispoziční faktory</a:t>
            </a:r>
            <a:endParaRPr/>
          </a:p>
          <a:p>
            <a:pPr indent="457200" lvl="0" marL="18288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4800">
                <a:solidFill>
                  <a:srgbClr val="000000"/>
                </a:solidFill>
                <a:highlight>
                  <a:srgbClr val="FFFFFF"/>
                </a:highlight>
              </a:rPr>
              <a:t>↑</a:t>
            </a:r>
            <a:endParaRPr sz="4800">
              <a:solidFill>
                <a:srgbClr val="000000"/>
              </a:solidFill>
            </a:endParaRPr>
          </a:p>
          <a:p>
            <a:pPr indent="457200" lvl="0" marL="13716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</a:rPr>
              <a:t>Kladný čin</a:t>
            </a:r>
            <a:endParaRPr>
              <a:solidFill>
                <a:srgbClr val="000000"/>
              </a:solidFill>
            </a:endParaRPr>
          </a:p>
          <a:p>
            <a:pPr indent="457200" lvl="0" marL="13716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</a:rPr>
              <a:t>	</a:t>
            </a:r>
            <a:r>
              <a:rPr lang="cs-CZ" sz="4800">
                <a:solidFill>
                  <a:srgbClr val="000000"/>
                </a:solidFill>
                <a:highlight>
                  <a:srgbClr val="FFFFFF"/>
                </a:highlight>
              </a:rPr>
              <a:t>↓</a:t>
            </a:r>
            <a:endParaRPr sz="48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457200" lvl="0" marL="13716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  <a:highlight>
                  <a:srgbClr val="FFFFFF"/>
                </a:highlight>
              </a:rPr>
              <a:t>Situace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177" name="Google Shape;177;g6fe44c2355_0_41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</a:rPr>
              <a:t>				Situace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</a:rPr>
              <a:t>					</a:t>
            </a:r>
            <a:r>
              <a:rPr lang="cs-CZ" sz="4800">
                <a:solidFill>
                  <a:srgbClr val="000000"/>
                </a:solidFill>
                <a:highlight>
                  <a:srgbClr val="FFFFFF"/>
                </a:highlight>
              </a:rPr>
              <a:t>↑</a:t>
            </a:r>
            <a:endParaRPr>
              <a:solidFill>
                <a:srgbClr val="000000"/>
              </a:solidFill>
            </a:endParaRPr>
          </a:p>
          <a:p>
            <a:pPr indent="457200" lvl="0" marL="13716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</a:rPr>
              <a:t>Záporný čin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</a:rPr>
              <a:t>					</a:t>
            </a:r>
            <a:r>
              <a:rPr lang="cs-CZ" sz="4800">
                <a:solidFill>
                  <a:srgbClr val="000000"/>
                </a:solidFill>
                <a:highlight>
                  <a:srgbClr val="FFFFFF"/>
                </a:highlight>
              </a:rPr>
              <a:t>↓</a:t>
            </a:r>
            <a:endParaRPr sz="48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  <a:highlight>
                  <a:srgbClr val="FFFFFF"/>
                </a:highlight>
              </a:rPr>
              <a:t>			Dispoziční faktory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6fe44c2355_0_1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Vnitřní versus vnější motivace</a:t>
            </a:r>
            <a:endParaRPr/>
          </a:p>
        </p:txBody>
      </p:sp>
      <p:sp>
        <p:nvSpPr>
          <p:cNvPr id="183" name="Google Shape;183;g6fe44c2355_0_1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Díky atribuční tendenci osoba, které je za určitý úkon nabídnuta odměna, začne vnímat vnější motivaci k úkonu a přestane vnímat vnitřní motivaci.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To vede k závěru, že pokud k danému úkonu potřebuje vnější motivaci, zřejmě činnost není naplňující.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6fe44c2355_0_3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Příčiny emoční excitace</a:t>
            </a:r>
            <a:endParaRPr/>
          </a:p>
        </p:txBody>
      </p:sp>
      <p:sp>
        <p:nvSpPr>
          <p:cNvPr id="189" name="Google Shape;189;g6fe44c2355_0_3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			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			</a:t>
            </a:r>
            <a:r>
              <a:rPr lang="cs-CZ" sz="4800">
                <a:solidFill>
                  <a:srgbClr val="000000"/>
                </a:solidFill>
                <a:highlight>
                  <a:srgbClr val="FFFFFF"/>
                </a:highlight>
              </a:rPr>
              <a:t>↑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</a:rPr>
              <a:t>Emoce 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</a:rPr>
              <a:t>			</a:t>
            </a:r>
            <a:r>
              <a:rPr lang="cs-CZ" sz="4800">
                <a:solidFill>
                  <a:srgbClr val="000000"/>
                </a:solidFill>
                <a:highlight>
                  <a:srgbClr val="FFFFFF"/>
                </a:highlight>
              </a:rPr>
              <a:t>↓</a:t>
            </a:r>
            <a:endParaRPr sz="48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  <a:highlight>
                  <a:srgbClr val="FFFFFF"/>
                </a:highlight>
              </a:rPr>
              <a:t>			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6fe44c2355_0_4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Příčiny emoční excitace</a:t>
            </a:r>
            <a:endParaRPr/>
          </a:p>
        </p:txBody>
      </p:sp>
      <p:sp>
        <p:nvSpPr>
          <p:cNvPr id="195" name="Google Shape;195;g6fe44c2355_0_4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			Dispozice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			</a:t>
            </a:r>
            <a:r>
              <a:rPr lang="cs-CZ" sz="4800">
                <a:solidFill>
                  <a:srgbClr val="000000"/>
                </a:solidFill>
                <a:highlight>
                  <a:srgbClr val="FFFFFF"/>
                </a:highlight>
              </a:rPr>
              <a:t>↑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</a:rPr>
              <a:t>Emoce 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</a:rPr>
              <a:t>			</a:t>
            </a:r>
            <a:r>
              <a:rPr lang="cs-CZ" sz="4800">
                <a:solidFill>
                  <a:srgbClr val="000000"/>
                </a:solidFill>
                <a:highlight>
                  <a:srgbClr val="FFFFFF"/>
                </a:highlight>
              </a:rPr>
              <a:t>↓</a:t>
            </a:r>
            <a:endParaRPr sz="48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  <a:highlight>
                  <a:srgbClr val="FFFFFF"/>
                </a:highlight>
              </a:rPr>
              <a:t>			Situace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4"/>
          <p:cNvSpPr/>
          <p:nvPr/>
        </p:nvSpPr>
        <p:spPr>
          <a:xfrm>
            <a:off x="1" y="0"/>
            <a:ext cx="608211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4"/>
          <p:cNvSpPr/>
          <p:nvPr/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rgbClr val="3865B4"/>
              </a:gs>
              <a:gs pos="25000">
                <a:srgbClr val="3865B4"/>
              </a:gs>
              <a:gs pos="94000">
                <a:srgbClr val="3A3838"/>
              </a:gs>
              <a:gs pos="100000">
                <a:srgbClr val="3A3838"/>
              </a:gs>
            </a:gsLst>
            <a:lin ang="4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2" name="Google Shape;20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14"/>
          <p:cNvSpPr txBox="1"/>
          <p:nvPr>
            <p:ph type="title"/>
          </p:nvPr>
        </p:nvSpPr>
        <p:spPr>
          <a:xfrm>
            <a:off x="640079" y="2053641"/>
            <a:ext cx="3669161" cy="27600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cs-CZ">
                <a:solidFill>
                  <a:srgbClr val="FFFFFF"/>
                </a:solidFill>
              </a:rPr>
              <a:t>Organizování dojmů, sociální schémata</a:t>
            </a:r>
            <a:endParaRPr/>
          </a:p>
        </p:txBody>
      </p:sp>
      <p:sp>
        <p:nvSpPr>
          <p:cNvPr id="204" name="Google Shape;204;p14"/>
          <p:cNvSpPr txBox="1"/>
          <p:nvPr>
            <p:ph idx="1" type="body"/>
          </p:nvPr>
        </p:nvSpPr>
        <p:spPr>
          <a:xfrm>
            <a:off x="6090574" y="801866"/>
            <a:ext cx="5306084" cy="52306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2000">
                <a:solidFill>
                  <a:srgbClr val="000000"/>
                </a:solidFill>
              </a:rPr>
              <a:t>Každý člověk, kterého v životě potkáme, je jedinečný.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2000">
                <a:solidFill>
                  <a:srgbClr val="000000"/>
                </a:solidFill>
              </a:rPr>
              <a:t>Žádné dvě události, které prožijeme, nejsou úplně stejné.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2000">
                <a:solidFill>
                  <a:srgbClr val="000000"/>
                </a:solidFill>
              </a:rPr>
              <a:t>Prožívali bychom značnou nejistotu, kdybychom ke každé osobě či situaci přistupovali jako k úplně jedinečné.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2000">
                <a:solidFill>
                  <a:srgbClr val="000000"/>
                </a:solidFill>
              </a:rPr>
              <a:t>Máme tedy tendenci organizovat náš pohled na svět s pomocí kategorizace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2000">
                <a:solidFill>
                  <a:srgbClr val="000000"/>
                </a:solidFill>
              </a:rPr>
              <a:t>Schéma osoby- poznatky o typickém jedinci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2000">
                <a:solidFill>
                  <a:srgbClr val="000000"/>
                </a:solidFill>
              </a:rPr>
              <a:t>Schémata sebe sama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2000">
                <a:solidFill>
                  <a:srgbClr val="000000"/>
                </a:solidFill>
              </a:rPr>
              <a:t>Schémata událostí- scénáře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2000">
                <a:solidFill>
                  <a:srgbClr val="000000"/>
                </a:solidFill>
              </a:rPr>
              <a:t>Schémata sociálních rolí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cs-CZ" sz="2000">
                <a:solidFill>
                  <a:srgbClr val="000000"/>
                </a:solidFill>
              </a:rPr>
              <a:t>Schémata pro sociální skupiny- stereotypy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5"/>
          <p:cNvSpPr/>
          <p:nvPr/>
        </p:nvSpPr>
        <p:spPr>
          <a:xfrm>
            <a:off x="484096" y="470925"/>
            <a:ext cx="4381009" cy="5892104"/>
          </a:xfrm>
          <a:custGeom>
            <a:rect b="b" l="l" r="r" t="t"/>
            <a:pathLst>
              <a:path extrusionOk="0" h="5892104" w="4381009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5"/>
          <p:cNvSpPr txBox="1"/>
          <p:nvPr>
            <p:ph type="title"/>
          </p:nvPr>
        </p:nvSpPr>
        <p:spPr>
          <a:xfrm>
            <a:off x="863029" y="1012004"/>
            <a:ext cx="3416158" cy="47954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lang="cs-CZ">
                <a:solidFill>
                  <a:srgbClr val="FFFFFF"/>
                </a:solidFill>
              </a:rPr>
              <a:t>Diskuze ve skupinkách </a:t>
            </a:r>
            <a:endParaRPr/>
          </a:p>
        </p:txBody>
      </p:sp>
      <p:grpSp>
        <p:nvGrpSpPr>
          <p:cNvPr id="211" name="Google Shape;211;p15"/>
          <p:cNvGrpSpPr/>
          <p:nvPr/>
        </p:nvGrpSpPr>
        <p:grpSpPr>
          <a:xfrm>
            <a:off x="3493277" y="1435053"/>
            <a:ext cx="8517244" cy="3999586"/>
            <a:chOff x="-307198" y="964129"/>
            <a:chExt cx="8517244" cy="3999586"/>
          </a:xfrm>
        </p:grpSpPr>
        <p:sp>
          <p:nvSpPr>
            <p:cNvPr id="212" name="Google Shape;212;p15"/>
            <p:cNvSpPr/>
            <p:nvPr/>
          </p:nvSpPr>
          <p:spPr>
            <a:xfrm>
              <a:off x="-307198" y="964129"/>
              <a:ext cx="7907429" cy="1758740"/>
            </a:xfrm>
            <a:prstGeom prst="roundRect">
              <a:avLst>
                <a:gd fmla="val 1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15"/>
            <p:cNvSpPr/>
            <p:nvPr/>
          </p:nvSpPr>
          <p:spPr>
            <a:xfrm>
              <a:off x="224820" y="1359845"/>
              <a:ext cx="967307" cy="967307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15"/>
            <p:cNvSpPr/>
            <p:nvPr/>
          </p:nvSpPr>
          <p:spPr>
            <a:xfrm>
              <a:off x="1724147" y="964129"/>
              <a:ext cx="5872110" cy="1758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15"/>
            <p:cNvSpPr txBox="1"/>
            <p:nvPr/>
          </p:nvSpPr>
          <p:spPr>
            <a:xfrm>
              <a:off x="1724147" y="964129"/>
              <a:ext cx="5872110" cy="1758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6125" lIns="186125" spcFirstLastPara="1" rIns="186125" wrap="square" tIns="186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b="0" i="0" lang="cs-CZ" sz="25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 čem může naše sociální vnímání ulehčit nebo naopak ztížit učitelskou práci? Jaké dopady to může mít na žáky? </a:t>
              </a:r>
              <a:endPara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15"/>
            <p:cNvSpPr/>
            <p:nvPr/>
          </p:nvSpPr>
          <p:spPr>
            <a:xfrm>
              <a:off x="0" y="3190712"/>
              <a:ext cx="7907429" cy="1758740"/>
            </a:xfrm>
            <a:prstGeom prst="roundRect">
              <a:avLst>
                <a:gd fmla="val 1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15"/>
            <p:cNvSpPr/>
            <p:nvPr/>
          </p:nvSpPr>
          <p:spPr>
            <a:xfrm>
              <a:off x="0" y="3664131"/>
              <a:ext cx="967307" cy="757078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-4997" l="0" r="0" t="-4998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15"/>
            <p:cNvSpPr/>
            <p:nvPr/>
          </p:nvSpPr>
          <p:spPr>
            <a:xfrm>
              <a:off x="857636" y="3204975"/>
              <a:ext cx="7352410" cy="1758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15"/>
            <p:cNvSpPr txBox="1"/>
            <p:nvPr/>
          </p:nvSpPr>
          <p:spPr>
            <a:xfrm>
              <a:off x="857636" y="3204975"/>
              <a:ext cx="7352410" cy="1758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6125" lIns="186125" spcFirstLastPara="1" rIns="186125" wrap="square" tIns="186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rPr b="1" i="0" lang="cs-CZ" sz="2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Jak se bránit chybám v sociální percepci ve třídě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805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b="0" i="0" lang="cs-CZ" sz="17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(https://www.scholastic.com/teachers/articles/teaching-content/bias-proof-your-classroom/</a:t>
              </a:r>
              <a:endPara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7"/>
          <p:cNvSpPr/>
          <p:nvPr/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rgbClr val="3865B4"/>
              </a:gs>
              <a:gs pos="25000">
                <a:srgbClr val="3865B4"/>
              </a:gs>
              <a:gs pos="94000">
                <a:srgbClr val="3A3838"/>
              </a:gs>
              <a:gs pos="100000">
                <a:srgbClr val="3A3838"/>
              </a:gs>
            </a:gsLst>
            <a:lin ang="4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5" name="Google Shape;22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17"/>
          <p:cNvSpPr txBox="1"/>
          <p:nvPr>
            <p:ph type="title"/>
          </p:nvPr>
        </p:nvSpPr>
        <p:spPr>
          <a:xfrm>
            <a:off x="3045368" y="2043663"/>
            <a:ext cx="6105194" cy="20310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libri"/>
              <a:buNone/>
            </a:pPr>
            <a:r>
              <a:rPr lang="cs-CZ" sz="6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Všichni vnímáme svět jinak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414141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8"/>
          <p:cNvSpPr/>
          <p:nvPr/>
        </p:nvSpPr>
        <p:spPr>
          <a:xfrm>
            <a:off x="1953768" y="0"/>
            <a:ext cx="8284464" cy="6858000"/>
          </a:xfrm>
          <a:custGeom>
            <a:rect b="b" l="l" r="r" t="t"/>
            <a:pathLst>
              <a:path extrusionOk="0" h="6858000" w="8284464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18"/>
          <p:cNvSpPr/>
          <p:nvPr/>
        </p:nvSpPr>
        <p:spPr>
          <a:xfrm>
            <a:off x="2118360" y="0"/>
            <a:ext cx="7955280" cy="6858000"/>
          </a:xfrm>
          <a:custGeom>
            <a:rect b="b" l="l" r="r" t="t"/>
            <a:pathLst>
              <a:path extrusionOk="0" h="6858000" w="795528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18"/>
          <p:cNvSpPr txBox="1"/>
          <p:nvPr>
            <p:ph type="title"/>
          </p:nvPr>
        </p:nvSpPr>
        <p:spPr>
          <a:xfrm>
            <a:off x="2555631" y="1441938"/>
            <a:ext cx="7080738" cy="39741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400"/>
              <a:buFont typeface="Calibri"/>
              <a:buNone/>
            </a:pPr>
            <a:r>
              <a:rPr lang="cs-CZ" sz="5400">
                <a:solidFill>
                  <a:srgbClr val="0C0C0C"/>
                </a:solidFill>
              </a:rPr>
              <a:t>Nebuďme líní a zkusme o druhém zjistit něco víc </a:t>
            </a:r>
            <a:br>
              <a:rPr lang="cs-CZ" sz="5400">
                <a:solidFill>
                  <a:srgbClr val="0C0C0C"/>
                </a:solidFill>
              </a:rPr>
            </a:br>
            <a:endParaRPr sz="54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"/>
          <p:cNvSpPr/>
          <p:nvPr/>
        </p:nvSpPr>
        <p:spPr>
          <a:xfrm>
            <a:off x="1" y="0"/>
            <a:ext cx="608211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7"/>
          <p:cNvSpPr/>
          <p:nvPr/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rgbClr val="3865B4"/>
              </a:gs>
              <a:gs pos="25000">
                <a:srgbClr val="3865B4"/>
              </a:gs>
              <a:gs pos="94000">
                <a:srgbClr val="3A3838"/>
              </a:gs>
              <a:gs pos="100000">
                <a:srgbClr val="3A3838"/>
              </a:gs>
            </a:gsLst>
            <a:lin ang="4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7"/>
          <p:cNvSpPr txBox="1"/>
          <p:nvPr>
            <p:ph type="title"/>
          </p:nvPr>
        </p:nvSpPr>
        <p:spPr>
          <a:xfrm>
            <a:off x="640079" y="2053641"/>
            <a:ext cx="3669161" cy="27600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None/>
            </a:pPr>
            <a:r>
              <a:rPr lang="cs-CZ" sz="3400">
                <a:solidFill>
                  <a:srgbClr val="FFFFFF"/>
                </a:solidFill>
              </a:rPr>
              <a:t>Specifika sociálního poznávání</a:t>
            </a:r>
            <a:br>
              <a:rPr lang="cs-CZ" sz="3400">
                <a:solidFill>
                  <a:srgbClr val="FFFFFF"/>
                </a:solidFill>
              </a:rPr>
            </a:br>
            <a:r>
              <a:rPr lang="cs-CZ" sz="3400">
                <a:solidFill>
                  <a:srgbClr val="FFFFFF"/>
                </a:solidFill>
              </a:rPr>
              <a:t>(sociální objekty se liší od jiných objektů)</a:t>
            </a:r>
            <a:endParaRPr/>
          </a:p>
        </p:txBody>
      </p:sp>
      <p:sp>
        <p:nvSpPr>
          <p:cNvPr id="108" name="Google Shape;108;p7"/>
          <p:cNvSpPr txBox="1"/>
          <p:nvPr>
            <p:ph idx="1" type="body"/>
          </p:nvPr>
        </p:nvSpPr>
        <p:spPr>
          <a:xfrm>
            <a:off x="6090574" y="801866"/>
            <a:ext cx="5306084" cy="52306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cs-CZ" sz="2200">
                <a:solidFill>
                  <a:srgbClr val="000000"/>
                </a:solidFill>
              </a:rPr>
              <a:t>Lidé záměrně ovlivňují své prostředí, usilují o jeho kontrolu z hlediska svých cílů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cs-CZ" sz="2200">
                <a:solidFill>
                  <a:srgbClr val="000000"/>
                </a:solidFill>
              </a:rPr>
              <a:t>Sociální poznávání má vzájemný charakter, formuji si dojem o druhém člověku a ten druhý zase o mně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cs-CZ" sz="2200">
                <a:solidFill>
                  <a:srgbClr val="000000"/>
                </a:solidFill>
              </a:rPr>
              <a:t>Lidé se mění v čase a okolnostech obvykle více, než je to v případě jiných objektů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cs-CZ" sz="2200">
                <a:solidFill>
                  <a:srgbClr val="000000"/>
                </a:solidFill>
              </a:rPr>
              <a:t>Přesnost našich poznatků o lidech je těžší posoudit než přesnost poznatků o jiných objektech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cs-CZ" sz="2200">
                <a:solidFill>
                  <a:srgbClr val="000000"/>
                </a:solidFill>
              </a:rPr>
              <a:t>Těsné propojení sociálního poznávání s jinými psychickými jevy (emocemi, motivací, hodnotami, normami, přesvědčeními atd.)</a:t>
            </a:r>
            <a:endParaRPr sz="2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8"/>
          <p:cNvPicPr preferRelativeResize="0"/>
          <p:nvPr/>
        </p:nvPicPr>
        <p:blipFill rotWithShape="1">
          <a:blip r:embed="rId3">
            <a:alphaModFix/>
          </a:blip>
          <a:srcRect b="-1" l="7197" r="7196" t="0"/>
          <a:stretch/>
        </p:blipFill>
        <p:spPr>
          <a:xfrm>
            <a:off x="5385391" y="10"/>
            <a:ext cx="6806609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8"/>
          <p:cNvSpPr/>
          <p:nvPr/>
        </p:nvSpPr>
        <p:spPr>
          <a:xfrm>
            <a:off x="0" y="0"/>
            <a:ext cx="9737577" cy="6858478"/>
          </a:xfrm>
          <a:custGeom>
            <a:rect b="b" l="l" r="r" t="t"/>
            <a:pathLst>
              <a:path extrusionOk="0" h="6858478" w="9737577">
                <a:moveTo>
                  <a:pt x="0" y="0"/>
                </a:moveTo>
                <a:lnTo>
                  <a:pt x="268876" y="0"/>
                </a:lnTo>
                <a:lnTo>
                  <a:pt x="1554480" y="0"/>
                </a:lnTo>
                <a:lnTo>
                  <a:pt x="5489397" y="0"/>
                </a:lnTo>
                <a:lnTo>
                  <a:pt x="6555625" y="0"/>
                </a:lnTo>
                <a:lnTo>
                  <a:pt x="6561202" y="0"/>
                </a:lnTo>
                <a:lnTo>
                  <a:pt x="9737577" y="6858478"/>
                </a:lnTo>
                <a:lnTo>
                  <a:pt x="2313022" y="6858478"/>
                </a:lnTo>
                <a:lnTo>
                  <a:pt x="2313282" y="6857916"/>
                </a:lnTo>
                <a:lnTo>
                  <a:pt x="1554480" y="6857916"/>
                </a:lnTo>
                <a:lnTo>
                  <a:pt x="155448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62626">
              <a:alpha val="6941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8"/>
          <p:cNvSpPr/>
          <p:nvPr/>
        </p:nvSpPr>
        <p:spPr>
          <a:xfrm>
            <a:off x="0" y="0"/>
            <a:ext cx="9308951" cy="6858478"/>
          </a:xfrm>
          <a:custGeom>
            <a:rect b="b" l="l" r="r" t="t"/>
            <a:pathLst>
              <a:path extrusionOk="0" h="6858478" w="9308951">
                <a:moveTo>
                  <a:pt x="0" y="0"/>
                </a:moveTo>
                <a:lnTo>
                  <a:pt x="838200" y="0"/>
                </a:lnTo>
                <a:lnTo>
                  <a:pt x="838200" y="479"/>
                </a:lnTo>
                <a:lnTo>
                  <a:pt x="1230899" y="479"/>
                </a:lnTo>
                <a:lnTo>
                  <a:pt x="1230899" y="0"/>
                </a:lnTo>
                <a:lnTo>
                  <a:pt x="5060771" y="0"/>
                </a:lnTo>
                <a:lnTo>
                  <a:pt x="6126999" y="0"/>
                </a:lnTo>
                <a:lnTo>
                  <a:pt x="6132576" y="0"/>
                </a:lnTo>
                <a:lnTo>
                  <a:pt x="9308951" y="6858478"/>
                </a:lnTo>
                <a:lnTo>
                  <a:pt x="1884396" y="6858478"/>
                </a:lnTo>
                <a:lnTo>
                  <a:pt x="1884656" y="6857916"/>
                </a:lnTo>
                <a:lnTo>
                  <a:pt x="1230899" y="6857916"/>
                </a:lnTo>
                <a:lnTo>
                  <a:pt x="1230899" y="6858478"/>
                </a:lnTo>
                <a:lnTo>
                  <a:pt x="651890" y="6858478"/>
                </a:lnTo>
                <a:lnTo>
                  <a:pt x="65189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8"/>
          <p:cNvSpPr txBox="1"/>
          <p:nvPr>
            <p:ph type="title"/>
          </p:nvPr>
        </p:nvSpPr>
        <p:spPr>
          <a:xfrm>
            <a:off x="804672" y="365125"/>
            <a:ext cx="539823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rPr b="1" lang="cs-CZ" sz="2400"/>
              <a:t>Co vše ovlivňuje to, jak vnímáme svět? </a:t>
            </a:r>
            <a:br>
              <a:rPr b="1" lang="cs-CZ" sz="2400"/>
            </a:br>
            <a:r>
              <a:rPr b="1" lang="cs-CZ" sz="2400"/>
              <a:t>(brainstorming, skupinky)</a:t>
            </a:r>
            <a:br>
              <a:rPr lang="cs-CZ" sz="2400"/>
            </a:br>
            <a:endParaRPr sz="2400"/>
          </a:p>
        </p:txBody>
      </p:sp>
      <p:grpSp>
        <p:nvGrpSpPr>
          <p:cNvPr id="117" name="Google Shape;117;p8"/>
          <p:cNvGrpSpPr/>
          <p:nvPr/>
        </p:nvGrpSpPr>
        <p:grpSpPr>
          <a:xfrm>
            <a:off x="804672" y="2037067"/>
            <a:ext cx="6032856" cy="4125427"/>
            <a:chOff x="0" y="14466"/>
            <a:chExt cx="6032856" cy="4125427"/>
          </a:xfrm>
        </p:grpSpPr>
        <p:sp>
          <p:nvSpPr>
            <p:cNvPr id="118" name="Google Shape;118;p8"/>
            <p:cNvSpPr/>
            <p:nvPr/>
          </p:nvSpPr>
          <p:spPr>
            <a:xfrm>
              <a:off x="0" y="14466"/>
              <a:ext cx="6032856" cy="1338662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352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8"/>
            <p:cNvSpPr txBox="1"/>
            <p:nvPr/>
          </p:nvSpPr>
          <p:spPr>
            <a:xfrm>
              <a:off x="65348" y="79814"/>
              <a:ext cx="5902160" cy="12079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rPr b="0" i="0" lang="cs-CZ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Vnímáme svět stejně? </a:t>
              </a:r>
              <a:endParaRPr b="0" i="0" sz="1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8"/>
            <p:cNvSpPr/>
            <p:nvPr/>
          </p:nvSpPr>
          <p:spPr>
            <a:xfrm>
              <a:off x="0" y="1407849"/>
              <a:ext cx="6032856" cy="1338662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5C998"/>
                </a:gs>
                <a:gs pos="50000">
                  <a:srgbClr val="46C78C"/>
                </a:gs>
                <a:gs pos="100000">
                  <a:srgbClr val="35B87B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352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8"/>
            <p:cNvSpPr txBox="1"/>
            <p:nvPr/>
          </p:nvSpPr>
          <p:spPr>
            <a:xfrm>
              <a:off x="65348" y="1473197"/>
              <a:ext cx="5902160" cy="12079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rPr b="0" i="0" lang="cs-CZ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Když tady ve třídě sedí 20 lidí, co všechno ovlivní jejich vnímání situace? </a:t>
              </a:r>
              <a:br>
                <a:rPr b="0" i="0" lang="cs-CZ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br>
                <a:rPr b="0" i="0" lang="cs-CZ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endParaRPr b="0" i="0" sz="1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8"/>
            <p:cNvSpPr/>
            <p:nvPr/>
          </p:nvSpPr>
          <p:spPr>
            <a:xfrm>
              <a:off x="0" y="2801231"/>
              <a:ext cx="6032856" cy="1338662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7EB55F"/>
                </a:gs>
                <a:gs pos="50000">
                  <a:srgbClr val="6EB03F"/>
                </a:gs>
                <a:gs pos="100000">
                  <a:srgbClr val="5F9F34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352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8"/>
            <p:cNvSpPr txBox="1"/>
            <p:nvPr/>
          </p:nvSpPr>
          <p:spPr>
            <a:xfrm>
              <a:off x="65348" y="2866579"/>
              <a:ext cx="5902160" cy="12079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rPr b="0" i="0" lang="cs-CZ" sz="1900" u="sng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  <a:hlinkClick r:id="rId4"/>
                </a:rPr>
                <a:t>https://www.youtube.com/watch?v=n46umYA_4dM</a:t>
              </a:r>
              <a:r>
                <a:rPr b="0" i="0" lang="cs-CZ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665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rPr b="0" i="0" lang="cs-CZ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(1:40-3:03)</a:t>
              </a:r>
              <a:endParaRPr b="0" i="0" sz="1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"/>
          <p:cNvSpPr txBox="1"/>
          <p:nvPr>
            <p:ph type="title"/>
          </p:nvPr>
        </p:nvSpPr>
        <p:spPr>
          <a:xfrm>
            <a:off x="460130" y="0"/>
            <a:ext cx="11532577" cy="10023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Co vše ovlivňuje to, jak vnímáme svět?</a:t>
            </a:r>
            <a:endParaRPr/>
          </a:p>
        </p:txBody>
      </p:sp>
      <p:sp>
        <p:nvSpPr>
          <p:cNvPr id="129" name="Google Shape;129;p9"/>
          <p:cNvSpPr txBox="1"/>
          <p:nvPr>
            <p:ph idx="1" type="body"/>
          </p:nvPr>
        </p:nvSpPr>
        <p:spPr>
          <a:xfrm>
            <a:off x="536331" y="1002324"/>
            <a:ext cx="10817469" cy="53896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Nálada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Výchova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Motivace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Pozornost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Hodnoty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Normy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Věk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Inteligence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Sociokenomický status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Uspokojení našich základních potřeb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Chyby v sociální percepci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Média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Kultura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Zkušennosti</a:t>
            </a:r>
            <a:endParaRPr sz="1540"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Přátelé, rodina, Partner</a:t>
            </a:r>
            <a:endParaRPr sz="1540"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Návykové látky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Počasí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Char char="•"/>
            </a:pPr>
            <a:r>
              <a:rPr lang="cs-CZ" sz="1540"/>
              <a:t>Jádrová přesvědčení  (smýšlení o sobě, od druhých, o světě)</a:t>
            </a:r>
            <a:endParaRPr/>
          </a:p>
          <a:p>
            <a:pPr indent="-13081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None/>
            </a:pPr>
            <a:r>
              <a:t/>
            </a:r>
            <a:endParaRPr sz="154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6fdff76204_0_13"/>
          <p:cNvSpPr/>
          <p:nvPr/>
        </p:nvSpPr>
        <p:spPr>
          <a:xfrm>
            <a:off x="1" y="0"/>
            <a:ext cx="60822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g6fdff76204_0_13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gradFill>
            <a:gsLst>
              <a:gs pos="0">
                <a:srgbClr val="3865B4"/>
              </a:gs>
              <a:gs pos="25000">
                <a:srgbClr val="3865B4"/>
              </a:gs>
              <a:gs pos="94000">
                <a:srgbClr val="3A3838"/>
              </a:gs>
              <a:gs pos="100000">
                <a:srgbClr val="3A3838"/>
              </a:gs>
            </a:gsLst>
            <a:lin ang="4199895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6" name="Google Shape;136;g6fdff76204_0_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g6fdff76204_0_13"/>
          <p:cNvSpPr txBox="1"/>
          <p:nvPr>
            <p:ph type="title"/>
          </p:nvPr>
        </p:nvSpPr>
        <p:spPr>
          <a:xfrm>
            <a:off x="640079" y="2053641"/>
            <a:ext cx="3669300" cy="27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None/>
            </a:pPr>
            <a:r>
              <a:rPr lang="cs-CZ" sz="3400">
                <a:solidFill>
                  <a:srgbClr val="FFFFFF"/>
                </a:solidFill>
              </a:rPr>
              <a:t>Atribuce</a:t>
            </a:r>
            <a:endParaRPr/>
          </a:p>
        </p:txBody>
      </p:sp>
      <p:sp>
        <p:nvSpPr>
          <p:cNvPr id="138" name="Google Shape;138;g6fdff76204_0_13"/>
          <p:cNvSpPr txBox="1"/>
          <p:nvPr>
            <p:ph idx="1" type="body"/>
          </p:nvPr>
        </p:nvSpPr>
        <p:spPr>
          <a:xfrm>
            <a:off x="6090574" y="801866"/>
            <a:ext cx="5306100" cy="523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064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•"/>
            </a:pPr>
            <a:r>
              <a:rPr lang="cs-CZ">
                <a:highlight>
                  <a:srgbClr val="FFFFFF"/>
                </a:highlight>
              </a:rPr>
              <a:t>Atribuce - připisování či přisuzování</a:t>
            </a:r>
            <a:endParaRPr>
              <a:highlight>
                <a:srgbClr val="FFFFFF"/>
              </a:highlight>
            </a:endParaRPr>
          </a:p>
          <a:p>
            <a:pPr indent="-4064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•"/>
            </a:pPr>
            <a:r>
              <a:rPr lang="cs-CZ">
                <a:highlight>
                  <a:srgbClr val="FFFFFF"/>
                </a:highlight>
              </a:rPr>
              <a:t>kauzální atribuce -  </a:t>
            </a:r>
            <a:r>
              <a:rPr i="1" lang="cs-CZ">
                <a:highlight>
                  <a:srgbClr val="FFFFFF"/>
                </a:highlight>
              </a:rPr>
              <a:t>„Připisování příčin zejména chování vlastnímu a ostatních lidí.“</a:t>
            </a:r>
            <a:r>
              <a:rPr lang="cs-CZ">
                <a:highlight>
                  <a:srgbClr val="FFFFFF"/>
                </a:highlight>
              </a:rPr>
              <a:t> </a:t>
            </a:r>
            <a:endParaRPr>
              <a:highlight>
                <a:srgbClr val="FFFFFF"/>
              </a:highlight>
            </a:endParaRPr>
          </a:p>
          <a:p>
            <a:pPr indent="-4064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•"/>
            </a:pPr>
            <a:r>
              <a:rPr lang="cs-CZ">
                <a:highlight>
                  <a:srgbClr val="FFFFFF"/>
                </a:highlight>
              </a:rPr>
              <a:t>sebeatribuce - popisuje přisuzování příčin pouze vlastnímu myšlení a chování</a:t>
            </a:r>
            <a:endParaRPr>
              <a:highlight>
                <a:srgbClr val="FFFFFF"/>
              </a:highlight>
            </a:endParaRPr>
          </a:p>
          <a:p>
            <a:pPr indent="-4064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•"/>
            </a:pPr>
            <a:r>
              <a:rPr lang="cs-CZ">
                <a:highlight>
                  <a:srgbClr val="FFFFFF"/>
                </a:highlight>
              </a:rPr>
              <a:t>atribuování - proces posuzování motivace druhých osob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6fdff76204_0_0"/>
          <p:cNvSpPr/>
          <p:nvPr/>
        </p:nvSpPr>
        <p:spPr>
          <a:xfrm>
            <a:off x="1" y="0"/>
            <a:ext cx="60822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g6fdff76204_0_0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gradFill>
            <a:gsLst>
              <a:gs pos="0">
                <a:srgbClr val="3865B4"/>
              </a:gs>
              <a:gs pos="25000">
                <a:srgbClr val="3865B4"/>
              </a:gs>
              <a:gs pos="94000">
                <a:srgbClr val="3A3838"/>
              </a:gs>
              <a:gs pos="100000">
                <a:srgbClr val="3A3838"/>
              </a:gs>
            </a:gsLst>
            <a:lin ang="4199895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5" name="Google Shape;145;g6fdff76204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g6fdff76204_0_0"/>
          <p:cNvSpPr txBox="1"/>
          <p:nvPr>
            <p:ph type="title"/>
          </p:nvPr>
        </p:nvSpPr>
        <p:spPr>
          <a:xfrm>
            <a:off x="640079" y="2053641"/>
            <a:ext cx="3669300" cy="27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None/>
            </a:pPr>
            <a:r>
              <a:rPr lang="cs-CZ" sz="3400">
                <a:solidFill>
                  <a:srgbClr val="FFFFFF"/>
                </a:solidFill>
              </a:rPr>
              <a:t>Teorie atribuce</a:t>
            </a:r>
            <a:endParaRPr/>
          </a:p>
        </p:txBody>
      </p:sp>
      <p:sp>
        <p:nvSpPr>
          <p:cNvPr id="147" name="Google Shape;147;g6fdff76204_0_0"/>
          <p:cNvSpPr txBox="1"/>
          <p:nvPr>
            <p:ph idx="1" type="body"/>
          </p:nvPr>
        </p:nvSpPr>
        <p:spPr>
          <a:xfrm>
            <a:off x="6090574" y="801866"/>
            <a:ext cx="5306100" cy="523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cs-CZ"/>
              <a:t>Naivní psychologie atribuce - lidé jako vědci (Heider)</a:t>
            </a:r>
            <a:endParaRPr b="1" sz="1150">
              <a:solidFill>
                <a:srgbClr val="333333"/>
              </a:solidFill>
              <a:highlight>
                <a:schemeClr val="lt1"/>
              </a:highlight>
            </a:endParaRPr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cs-CZ">
                <a:solidFill>
                  <a:srgbClr val="000000"/>
                </a:solidFill>
                <a:highlight>
                  <a:schemeClr val="lt1"/>
                </a:highlight>
              </a:rPr>
              <a:t>Model korespondujících interferencí – lidé jako pozorovatelé (Jones, Davis)</a:t>
            </a:r>
            <a:endParaRPr>
              <a:solidFill>
                <a:srgbClr val="000000"/>
              </a:solidFill>
              <a:highlight>
                <a:schemeClr val="lt1"/>
              </a:highlight>
            </a:endParaRPr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cs-CZ">
                <a:solidFill>
                  <a:srgbClr val="000000"/>
                </a:solidFill>
                <a:highlight>
                  <a:schemeClr val="lt1"/>
                </a:highlight>
              </a:rPr>
              <a:t>Kovariační model – lidé jako spekulanti (Kelley)</a:t>
            </a:r>
            <a:endParaRPr>
              <a:solidFill>
                <a:srgbClr val="000000"/>
              </a:solidFill>
              <a:highlight>
                <a:schemeClr val="lt1"/>
              </a:highlight>
            </a:endParaRPr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cs-CZ">
                <a:solidFill>
                  <a:srgbClr val="000000"/>
                </a:solidFill>
                <a:highlight>
                  <a:schemeClr val="lt1"/>
                </a:highlight>
              </a:rPr>
              <a:t>Atribuční teorie motivace a emocí – lidé jako živé bytosti (Weiner)</a:t>
            </a:r>
            <a:endParaRPr sz="2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6fe44c2355_0_24"/>
          <p:cNvSpPr/>
          <p:nvPr/>
        </p:nvSpPr>
        <p:spPr>
          <a:xfrm>
            <a:off x="1" y="0"/>
            <a:ext cx="60822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g6fe44c2355_0_24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gradFill>
            <a:gsLst>
              <a:gs pos="0">
                <a:srgbClr val="3865B4"/>
              </a:gs>
              <a:gs pos="25000">
                <a:srgbClr val="3865B4"/>
              </a:gs>
              <a:gs pos="94000">
                <a:srgbClr val="3A3838"/>
              </a:gs>
              <a:gs pos="100000">
                <a:srgbClr val="3A3838"/>
              </a:gs>
            </a:gsLst>
            <a:lin ang="4199895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4" name="Google Shape;154;g6fe44c2355_0_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g6fe44c2355_0_24"/>
          <p:cNvSpPr txBox="1"/>
          <p:nvPr>
            <p:ph type="title"/>
          </p:nvPr>
        </p:nvSpPr>
        <p:spPr>
          <a:xfrm>
            <a:off x="640079" y="2053641"/>
            <a:ext cx="3669300" cy="27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None/>
            </a:pPr>
            <a:r>
              <a:rPr lang="cs-CZ" sz="3400">
                <a:solidFill>
                  <a:srgbClr val="FFFFFF"/>
                </a:solidFill>
              </a:rPr>
              <a:t>Atribuční chyba</a:t>
            </a:r>
            <a:endParaRPr/>
          </a:p>
        </p:txBody>
      </p:sp>
      <p:sp>
        <p:nvSpPr>
          <p:cNvPr id="156" name="Google Shape;156;g6fe44c2355_0_24"/>
          <p:cNvSpPr txBox="1"/>
          <p:nvPr>
            <p:ph idx="1" type="body"/>
          </p:nvPr>
        </p:nvSpPr>
        <p:spPr>
          <a:xfrm>
            <a:off x="6090574" y="801866"/>
            <a:ext cx="5306100" cy="523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064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•"/>
            </a:pPr>
            <a:r>
              <a:rPr lang="cs-CZ">
                <a:highlight>
                  <a:srgbClr val="FFFFFF"/>
                </a:highlight>
              </a:rPr>
              <a:t>Lidé všeobecně přeceňují interní příčiny a podceňují externí příčiny. To však neplatí při sebeatribucích, kdy lidé naopak přeceňují situaci, ve které se nachází a podceňují vlastní interní příčiny.</a:t>
            </a:r>
            <a:endParaRPr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0"/>
          <p:cNvSpPr/>
          <p:nvPr/>
        </p:nvSpPr>
        <p:spPr>
          <a:xfrm>
            <a:off x="475488" y="0"/>
            <a:ext cx="10910400" cy="6858000"/>
          </a:xfrm>
          <a:prstGeom prst="rect">
            <a:avLst/>
          </a:prstGeom>
          <a:gradFill>
            <a:gsLst>
              <a:gs pos="0">
                <a:srgbClr val="3865B4"/>
              </a:gs>
              <a:gs pos="25000">
                <a:srgbClr val="3865B4"/>
              </a:gs>
              <a:gs pos="94000">
                <a:srgbClr val="3A3838"/>
              </a:gs>
              <a:gs pos="100000">
                <a:srgbClr val="3A3838"/>
              </a:gs>
            </a:gsLst>
            <a:lin ang="4199895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2" name="Google Shape;16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10"/>
          <p:cNvSpPr txBox="1"/>
          <p:nvPr>
            <p:ph type="title"/>
          </p:nvPr>
        </p:nvSpPr>
        <p:spPr>
          <a:xfrm>
            <a:off x="3045368" y="2043663"/>
            <a:ext cx="6105300" cy="2031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Font typeface="Calibri"/>
              <a:buNone/>
            </a:pPr>
            <a:r>
              <a:rPr lang="cs-CZ" sz="4700">
                <a:solidFill>
                  <a:srgbClr val="FFFFFF"/>
                </a:solidFill>
              </a:rPr>
              <a:t>Důsledky atribuce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6fe44c2355_0_1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Situace versus dispozice</a:t>
            </a:r>
            <a:endParaRPr/>
          </a:p>
        </p:txBody>
      </p:sp>
      <p:sp>
        <p:nvSpPr>
          <p:cNvPr id="169" name="Google Shape;169;g6fe44c2355_0_10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			</a:t>
            </a:r>
            <a:endParaRPr/>
          </a:p>
          <a:p>
            <a:pPr indent="457200" lvl="0" marL="18288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4800">
                <a:solidFill>
                  <a:srgbClr val="000000"/>
                </a:solidFill>
                <a:highlight>
                  <a:srgbClr val="FFFFFF"/>
                </a:highlight>
              </a:rPr>
              <a:t>↑</a:t>
            </a:r>
            <a:endParaRPr sz="4800">
              <a:solidFill>
                <a:srgbClr val="000000"/>
              </a:solidFill>
            </a:endParaRPr>
          </a:p>
          <a:p>
            <a:pPr indent="457200" lvl="0" marL="13716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</a:rPr>
              <a:t>Kladný čin</a:t>
            </a:r>
            <a:endParaRPr>
              <a:solidFill>
                <a:srgbClr val="000000"/>
              </a:solidFill>
            </a:endParaRPr>
          </a:p>
          <a:p>
            <a:pPr indent="457200" lvl="0" marL="13716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</a:rPr>
              <a:t>	</a:t>
            </a:r>
            <a:r>
              <a:rPr lang="cs-CZ" sz="4800">
                <a:solidFill>
                  <a:srgbClr val="000000"/>
                </a:solidFill>
                <a:highlight>
                  <a:srgbClr val="FFFFFF"/>
                </a:highlight>
              </a:rPr>
              <a:t>↓</a:t>
            </a:r>
            <a:endParaRPr sz="48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457200" lvl="0" marL="13716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170" name="Google Shape;170;g6fe44c2355_0_10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</a:rPr>
              <a:t>				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</a:rPr>
              <a:t>					</a:t>
            </a:r>
            <a:r>
              <a:rPr lang="cs-CZ" sz="4800">
                <a:solidFill>
                  <a:srgbClr val="000000"/>
                </a:solidFill>
                <a:highlight>
                  <a:srgbClr val="FFFFFF"/>
                </a:highlight>
              </a:rPr>
              <a:t>↑</a:t>
            </a:r>
            <a:endParaRPr>
              <a:solidFill>
                <a:srgbClr val="000000"/>
              </a:solidFill>
            </a:endParaRPr>
          </a:p>
          <a:p>
            <a:pPr indent="457200" lvl="0" marL="13716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</a:rPr>
              <a:t>Záporný čin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</a:rPr>
              <a:t>					</a:t>
            </a:r>
            <a:r>
              <a:rPr lang="cs-CZ" sz="4800">
                <a:solidFill>
                  <a:srgbClr val="000000"/>
                </a:solidFill>
                <a:highlight>
                  <a:srgbClr val="FFFFFF"/>
                </a:highlight>
              </a:rPr>
              <a:t>↓</a:t>
            </a:r>
            <a:endParaRPr sz="48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00"/>
                </a:solidFill>
                <a:highlight>
                  <a:srgbClr val="FFFFFF"/>
                </a:highlight>
              </a:rPr>
              <a:t>		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2020-02-18T23:53:48Z</dcterms:created>
  <dc:creator>Veronika Dacerová</dc:creator>
</cp:coreProperties>
</file>