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ázev prezentac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Název prezentace</a:t>
            </a:r>
          </a:p>
        </p:txBody>
      </p:sp>
      <p:sp>
        <p:nvSpPr>
          <p:cNvPr id="12" name="Autor a datum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Autor a datum</a:t>
            </a:r>
          </a:p>
        </p:txBody>
      </p:sp>
      <p:sp>
        <p:nvSpPr>
          <p:cNvPr id="13" name="Text úrovně 1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Podtitul prezentace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ě 1…"/>
          <p:cNvSpPr txBox="1"/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Výpis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ě 1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Více o faktu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Více o faktu</a:t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Zdroj</a:t>
            </a:r>
          </a:p>
        </p:txBody>
      </p:sp>
      <p:sp>
        <p:nvSpPr>
          <p:cNvPr id="116" name="Text úrovně 1…"/>
          <p:cNvSpPr txBox="1"/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pPr/>
            <a:r>
              <a:t>„Význačný citát“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88149250_2145x1620.jpg"/>
          <p:cNvSpPr/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1169517375_2880x1920.jpg"/>
          <p:cNvSpPr/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184386109_2439x1626.jpg"/>
          <p:cNvSpPr/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169517375_2880x1920.jpg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69517375_2880x1920.jpg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or a datum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Autor a datum</a:t>
            </a:r>
          </a:p>
        </p:txBody>
      </p:sp>
      <p:sp>
        <p:nvSpPr>
          <p:cNvPr id="23" name="Název prezentac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>
                <a:solidFill>
                  <a:srgbClr val="FFFFFF"/>
                </a:solidFill>
              </a:defRPr>
            </a:lvl1pPr>
          </a:lstStyle>
          <a:p>
            <a:pPr/>
            <a:r>
              <a:t>Název prezentace</a:t>
            </a:r>
          </a:p>
        </p:txBody>
      </p:sp>
      <p:sp>
        <p:nvSpPr>
          <p:cNvPr id="24" name="Text úrovně 1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Podtitul prezentace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84386109_2439x1626.jpg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Název snímku"/>
          <p:cNvSpPr txBox="1"/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34" name="Text úrovně 1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43" name="Podtitul snímku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Podtitul snímku</a:t>
            </a:r>
          </a:p>
        </p:txBody>
      </p:sp>
      <p:sp>
        <p:nvSpPr>
          <p:cNvPr id="44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988149250_2145x1620.jpg"/>
          <p:cNvSpPr/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Název snímku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Název snímku</a:t>
            </a:r>
          </a:p>
        </p:txBody>
      </p:sp>
      <p:sp>
        <p:nvSpPr>
          <p:cNvPr id="62" name="Text úrovně 1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Podtitul snímku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Podtitul snímku</a:t>
            </a:r>
          </a:p>
        </p:txBody>
      </p:sp>
      <p:sp>
        <p:nvSpPr>
          <p:cNvPr id="6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Název oddílu</a:t>
            </a:r>
          </a:p>
        </p:txBody>
      </p:sp>
      <p:sp>
        <p:nvSpPr>
          <p:cNvPr id="7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80" name="Podtitul snímku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Podtitul snímku</a:t>
            </a:r>
          </a:p>
        </p:txBody>
      </p:sp>
      <p:sp>
        <p:nvSpPr>
          <p:cNvPr id="8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Název programu</a:t>
            </a:r>
          </a:p>
        </p:txBody>
      </p:sp>
      <p:sp>
        <p:nvSpPr>
          <p:cNvPr id="89" name="Program – podtitul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Program – podtitul</a:t>
            </a:r>
          </a:p>
        </p:txBody>
      </p:sp>
      <p:sp>
        <p:nvSpPr>
          <p:cNvPr id="90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Body programu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Název snímku</a:t>
            </a:r>
          </a:p>
        </p:txBody>
      </p:sp>
      <p:sp>
        <p:nvSpPr>
          <p:cNvPr id="3" name="Text úrovně 1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Avenir Next Demi 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Výtvarné projekty s reflektovanou praxí JARO 202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2389572">
              <a:defRPr spc="-341" sz="11368"/>
            </a:lvl1pPr>
          </a:lstStyle>
          <a:p>
            <a:pPr/>
            <a:r>
              <a:t>Výtvarné projekty s reflektovanou praxí JARO 2021</a:t>
            </a:r>
          </a:p>
        </p:txBody>
      </p:sp>
      <p:sp>
        <p:nvSpPr>
          <p:cNvPr id="152" name="Pavla Novotná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437514">
              <a:defRPr sz="3391"/>
            </a:lvl1pPr>
          </a:lstStyle>
          <a:p>
            <a:pPr/>
            <a:r>
              <a:t>Pavla Novotná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Vzdělávací nabídk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Vzdělávací nabídka</a:t>
            </a:r>
          </a:p>
        </p:txBody>
      </p:sp>
      <p:sp>
        <p:nvSpPr>
          <p:cNvPr id="178" name="Vzdělávací nabídka (konkretizovaná): Vzdělávací nabídka se skládá z různých činností (praktických či intelektových) a příležitostí k učení, které v rámci projektu uskutečníte: Např. Procházka, návštěva kostela, tvůrčí aktivita přímo na místě u památky (h"/>
          <p:cNvSpPr txBox="1"/>
          <p:nvPr>
            <p:ph type="body" idx="1"/>
          </p:nvPr>
        </p:nvSpPr>
        <p:spPr>
          <a:xfrm>
            <a:off x="1269999" y="2643025"/>
            <a:ext cx="21844001" cy="9132801"/>
          </a:xfrm>
          <a:prstGeom prst="rect">
            <a:avLst/>
          </a:prstGeom>
        </p:spPr>
        <p:txBody>
          <a:bodyPr/>
          <a:lstStyle/>
          <a:p>
            <a:pPr marL="0" indent="0" algn="just" defTabSz="397763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81000" algn="l"/>
                <a:tab pos="774700" algn="l"/>
                <a:tab pos="1168400" algn="l"/>
                <a:tab pos="1562100" algn="l"/>
                <a:tab pos="1943100" algn="l"/>
                <a:tab pos="2336800" algn="l"/>
                <a:tab pos="2730500" algn="l"/>
                <a:tab pos="3124200" algn="l"/>
                <a:tab pos="3517900" algn="l"/>
                <a:tab pos="3898900" algn="l"/>
                <a:tab pos="4292600" algn="l"/>
                <a:tab pos="4686300" algn="l"/>
                <a:tab pos="5041900" algn="l"/>
              </a:tabLst>
              <a:defRPr sz="391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Vzdělávací nabídka (konkretizovaná):</a:t>
            </a:r>
            <a:r>
              <a:rPr>
                <a:latin typeface="Arial"/>
                <a:ea typeface="Arial"/>
                <a:cs typeface="Arial"/>
                <a:sym typeface="Arial"/>
              </a:rPr>
              <a:t> Vzdělávací nabídka se skládá z různý</a:t>
            </a:r>
            <a:r>
              <a:rPr>
                <a:latin typeface="Arial"/>
                <a:ea typeface="Arial"/>
                <a:cs typeface="Arial"/>
                <a:sym typeface="Arial"/>
              </a:rPr>
              <a:t>ch </a:t>
            </a:r>
            <a:r>
              <a:rPr>
                <a:latin typeface="Arial"/>
                <a:ea typeface="Arial"/>
                <a:cs typeface="Arial"/>
                <a:sym typeface="Arial"/>
              </a:rPr>
              <a:t>činností (praktický</a:t>
            </a:r>
            <a:r>
              <a:rPr>
                <a:latin typeface="Arial"/>
                <a:ea typeface="Arial"/>
                <a:cs typeface="Arial"/>
                <a:sym typeface="Arial"/>
              </a:rPr>
              <a:t>ch </a:t>
            </a:r>
            <a:r>
              <a:rPr>
                <a:latin typeface="Arial"/>
                <a:ea typeface="Arial"/>
                <a:cs typeface="Arial"/>
                <a:sym typeface="Arial"/>
              </a:rPr>
              <a:t>či intelektových) a příležitostí k učení, kter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v rámci projektu uskutečníte: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ř. Procházka, návštěva kostela, tvůrčí aktivita přímo na místě u památky (hra, pozorování…), navazující výtvarná činnost v MŠ, aktivita rozvíjející 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ma, kter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vyplynulo se zájmu dětí….</a:t>
            </a:r>
            <a:r>
              <a:rPr>
                <a:latin typeface="Arial"/>
                <a:ea typeface="Arial"/>
                <a:cs typeface="Arial"/>
                <a:sym typeface="Arial"/>
              </a:rPr>
              <a:t> Nabídku je třeba konkretizovat: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397763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81000" algn="l"/>
                <a:tab pos="774700" algn="l"/>
                <a:tab pos="1168400" algn="l"/>
                <a:tab pos="1562100" algn="l"/>
                <a:tab pos="1943100" algn="l"/>
                <a:tab pos="2336800" algn="l"/>
                <a:tab pos="2730500" algn="l"/>
                <a:tab pos="3124200" algn="l"/>
                <a:tab pos="3517900" algn="l"/>
                <a:tab pos="3898900" algn="l"/>
                <a:tab pos="4292600" algn="l"/>
                <a:tab pos="4686300" algn="l"/>
                <a:tab pos="5041900" algn="l"/>
              </a:tabLst>
              <a:defRPr sz="391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397763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81000" algn="l"/>
                <a:tab pos="774700" algn="l"/>
                <a:tab pos="1168400" algn="l"/>
                <a:tab pos="1562100" algn="l"/>
                <a:tab pos="1943100" algn="l"/>
                <a:tab pos="2336800" algn="l"/>
                <a:tab pos="2730500" algn="l"/>
                <a:tab pos="3124200" algn="l"/>
                <a:tab pos="3517900" algn="l"/>
                <a:tab pos="3898900" algn="l"/>
                <a:tab pos="4292600" algn="l"/>
                <a:tab pos="4686300" algn="l"/>
                <a:tab pos="5041900" algn="l"/>
              </a:tabLst>
              <a:defRPr sz="391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ř. Návštěva kostela - Záměrn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pozorování a smyslov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prozkoumávání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detail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ů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na reli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fu u vstupních dveří kostela… Rozhovor o výsledcích pozorování. Poznávání symbolů a obrazců, poslouchání příběhu, kter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se k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 symbolům váží, rozhovor, imaginativní aktivity, zapojení vlastní představivosti o … apod.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397763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81000" algn="l"/>
                <a:tab pos="774700" algn="l"/>
                <a:tab pos="1168400" algn="l"/>
                <a:tab pos="1562100" algn="l"/>
                <a:tab pos="1943100" algn="l"/>
                <a:tab pos="2336800" algn="l"/>
                <a:tab pos="2730500" algn="l"/>
                <a:tab pos="3124200" algn="l"/>
                <a:tab pos="3517900" algn="l"/>
                <a:tab pos="3898900" algn="l"/>
                <a:tab pos="4292600" algn="l"/>
                <a:tab pos="4686300" algn="l"/>
                <a:tab pos="5041900" algn="l"/>
              </a:tabLst>
              <a:defRPr sz="391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397763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81000" algn="l"/>
                <a:tab pos="774700" algn="l"/>
                <a:tab pos="1168400" algn="l"/>
                <a:tab pos="1562100" algn="l"/>
                <a:tab pos="1943100" algn="l"/>
                <a:tab pos="2336800" algn="l"/>
                <a:tab pos="2730500" algn="l"/>
                <a:tab pos="3124200" algn="l"/>
                <a:tab pos="3517900" algn="l"/>
                <a:tab pos="3898900" algn="l"/>
                <a:tab pos="4292600" algn="l"/>
                <a:tab pos="4686300" algn="l"/>
                <a:tab pos="5041900" algn="l"/>
              </a:tabLst>
              <a:defRPr sz="391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Zadání pro dě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ti:</a:t>
            </a:r>
            <a:r>
              <a:rPr>
                <a:latin typeface="Arial"/>
                <a:ea typeface="Arial"/>
                <a:cs typeface="Arial"/>
                <a:sym typeface="Arial"/>
              </a:rPr>
              <a:t> Co přesně a jak dětem povíte, ukážete…. Jak je motivujete? Co vyberete ze složit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historie apod. - jakým způsobem zprostředkujete informace (formou hrav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a explora</a:t>
            </a:r>
            <a:r>
              <a:rPr>
                <a:latin typeface="Arial"/>
                <a:ea typeface="Arial"/>
                <a:cs typeface="Arial"/>
                <a:sym typeface="Arial"/>
              </a:rPr>
              <a:t>ční činnosti….)</a:t>
            </a:r>
            <a:endParaRPr sz="1044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rganizace a metodické poznámky: (na co si dát pozor, čeho se vyvarovat, apod.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55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Organizace a metodick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poznámky</a:t>
            </a:r>
            <a:r>
              <a:rPr>
                <a:latin typeface="Arial"/>
                <a:ea typeface="Arial"/>
                <a:cs typeface="Arial"/>
                <a:sym typeface="Arial"/>
              </a:rPr>
              <a:t>: (na co si dát pozor, čeho se vyvarovat, apod.)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55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Sebehodnocení dětí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, z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ávěr činnosti, způsob prezentace apod.: </a:t>
            </a:r>
            <a:r>
              <a:rPr>
                <a:latin typeface="Arial"/>
                <a:ea typeface="Arial"/>
                <a:cs typeface="Arial"/>
                <a:sym typeface="Arial"/>
              </a:rPr>
              <a:t>(Poznatky a komentáře dětí, co by dě</a:t>
            </a:r>
            <a:r>
              <a:rPr>
                <a:latin typeface="Arial"/>
                <a:ea typeface="Arial"/>
                <a:cs typeface="Arial"/>
                <a:sym typeface="Arial"/>
              </a:rPr>
              <a:t>ti s</a:t>
            </a:r>
            <a:r>
              <a:rPr>
                <a:latin typeface="Arial"/>
                <a:ea typeface="Arial"/>
                <a:cs typeface="Arial"/>
                <a:sym typeface="Arial"/>
              </a:rPr>
              <a:t> výsledkem chtěli udělat, jak by na to navázaly apod.)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ebereflex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Sebereflexe</a:t>
            </a:r>
          </a:p>
        </p:txBody>
      </p:sp>
      <p:sp>
        <p:nvSpPr>
          <p:cNvPr id="183" name="Reflektujte procesy i výsledky plánování a realizace výuky (zhruba podle těchto bodů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Reflektujte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procesy i výsledky</a:t>
            </a:r>
            <a:r>
              <a:rPr>
                <a:latin typeface="Arial"/>
                <a:ea typeface="Arial"/>
                <a:cs typeface="Arial"/>
                <a:sym typeface="Arial"/>
              </a:rPr>
              <a:t> plánování a realizace výuky (zhruba podle těchto bodů):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Jak hodnot</a:t>
            </a:r>
            <a:r>
              <a:t>í</a:t>
            </a:r>
            <a:r>
              <a:t>te zvolen</a:t>
            </a:r>
            <a:r>
              <a:t>é </a:t>
            </a:r>
            <a:r>
              <a:t>strategie, metody a organizaci vzhledem k pl</a:t>
            </a:r>
            <a:r>
              <a:t>á</a:t>
            </a:r>
            <a:r>
              <a:t>novan</a:t>
            </a:r>
            <a:r>
              <a:t>ý</a:t>
            </a:r>
            <a:r>
              <a:t>m c</a:t>
            </a:r>
            <a:r>
              <a:t>í</a:t>
            </a:r>
            <a:r>
              <a:t>l</a:t>
            </a:r>
            <a:r>
              <a:t>ů</a:t>
            </a:r>
            <a:r>
              <a:t>m?</a:t>
            </a: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Zhodno</a:t>
            </a:r>
            <a:r>
              <a:t>ť</a:t>
            </a:r>
            <a:r>
              <a:t>te sm</a:t>
            </a:r>
            <a:r>
              <a:t>ěř</a:t>
            </a:r>
            <a:r>
              <a:t>ov</a:t>
            </a:r>
            <a:r>
              <a:t>á</a:t>
            </a:r>
            <a:r>
              <a:t>n</a:t>
            </a:r>
            <a:r>
              <a:t>í </a:t>
            </a:r>
            <a:r>
              <a:t>ke kompetenci a napln</a:t>
            </a:r>
            <a:r>
              <a:t>ě</a:t>
            </a:r>
            <a:r>
              <a:t>n</a:t>
            </a:r>
            <a:r>
              <a:t>í </a:t>
            </a:r>
            <a:r>
              <a:t>d</a:t>
            </a:r>
            <a:r>
              <a:t>í</a:t>
            </a:r>
            <a:r>
              <a:t>l</a:t>
            </a:r>
            <a:r>
              <a:t>čí</a:t>
            </a:r>
            <a:r>
              <a:t>ch c</a:t>
            </a:r>
            <a:r>
              <a:t>í</a:t>
            </a:r>
            <a:r>
              <a:t>l</a:t>
            </a:r>
            <a:r>
              <a:t>ů</a:t>
            </a:r>
            <a:r>
              <a:t>. Co bylo hlavn</a:t>
            </a:r>
            <a:r>
              <a:t>í</a:t>
            </a:r>
            <a:r>
              <a:t>m smyslem </a:t>
            </a:r>
            <a:r>
              <a:t>č</a:t>
            </a:r>
            <a:r>
              <a:t>innosti? Co jsem t</a:t>
            </a:r>
            <a:r>
              <a:t>í</a:t>
            </a:r>
            <a:r>
              <a:t>m sledoval, co se d</a:t>
            </a:r>
            <a:r>
              <a:t>ě</a:t>
            </a:r>
            <a:r>
              <a:t>ti vlastn</a:t>
            </a:r>
            <a:r>
              <a:t>ě </a:t>
            </a:r>
            <a:r>
              <a:t>nau</a:t>
            </a:r>
            <a:r>
              <a:t>č</a:t>
            </a:r>
            <a:r>
              <a:t>ily, k </a:t>
            </a:r>
            <a:r>
              <a:t>č</a:t>
            </a:r>
            <a:r>
              <a:t>emu jsem je vedl? K </a:t>
            </a:r>
            <a:r>
              <a:t>č</a:t>
            </a:r>
            <a:r>
              <a:t>emu jim takto str</a:t>
            </a:r>
            <a:r>
              <a:t>á</a:t>
            </a:r>
            <a:r>
              <a:t>ven</a:t>
            </a:r>
            <a:r>
              <a:t>ý č</a:t>
            </a:r>
            <a:r>
              <a:t>as vlastn</a:t>
            </a:r>
            <a:r>
              <a:t>ě </a:t>
            </a:r>
            <a:r>
              <a:t>byl?</a:t>
            </a: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Dolo</a:t>
            </a:r>
            <a:r>
              <a:t>ž</a:t>
            </a:r>
            <a:r>
              <a:t>te a demonstrujte v</a:t>
            </a:r>
            <a:r>
              <a:t>ý</a:t>
            </a:r>
            <a:r>
              <a:t>sledky u</a:t>
            </a:r>
            <a:r>
              <a:t>č</a:t>
            </a:r>
            <a:r>
              <a:t>en</a:t>
            </a:r>
            <a:r>
              <a:t>í ve formě </a:t>
            </a:r>
            <a:r>
              <a:t>z</a:t>
            </a:r>
            <a:r>
              <a:t>á</a:t>
            </a:r>
            <a:r>
              <a:t>v</a:t>
            </a:r>
            <a:r>
              <a:t>ě</a:t>
            </a:r>
            <a:r>
              <a:t>re</a:t>
            </a:r>
            <a:r>
              <a:t>č</a:t>
            </a:r>
            <a:r>
              <a:t>n</a:t>
            </a:r>
            <a:r>
              <a:t>ý</a:t>
            </a:r>
            <a:r>
              <a:t>ch v</a:t>
            </a:r>
            <a:r>
              <a:t>ý</a:t>
            </a:r>
            <a:r>
              <a:t>sledk</a:t>
            </a:r>
            <a:r>
              <a:t>ů č</a:t>
            </a:r>
            <a:r>
              <a:t>innost</a:t>
            </a:r>
            <a:r>
              <a:t>í č</a:t>
            </a:r>
            <a:r>
              <a:t>i z</a:t>
            </a:r>
            <a:r>
              <a:t>á</a:t>
            </a:r>
            <a:r>
              <a:t>znamu z</a:t>
            </a:r>
            <a:r>
              <a:t> </a:t>
            </a:r>
            <a:r>
              <a:t>procesu. Dolo</a:t>
            </a:r>
            <a:r>
              <a:t>ž</a:t>
            </a:r>
            <a:r>
              <a:t>te to, </a:t>
            </a:r>
            <a:r>
              <a:t>ž</a:t>
            </a:r>
            <a:r>
              <a:t>e jsou v souladu se stanoven</a:t>
            </a:r>
            <a:r>
              <a:t>ý</a:t>
            </a:r>
            <a:r>
              <a:t>m hlavn</a:t>
            </a:r>
            <a:r>
              <a:t>í</a:t>
            </a:r>
            <a:r>
              <a:t>m c</a:t>
            </a:r>
            <a:r>
              <a:t>í</a:t>
            </a:r>
            <a:r>
              <a:t>lem </a:t>
            </a:r>
            <a:r>
              <a:t>č</a:t>
            </a:r>
            <a:r>
              <a:t>innosti.</a:t>
            </a: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Odchylky mezi pl</a:t>
            </a:r>
            <a:r>
              <a:t>á</a:t>
            </a:r>
            <a:r>
              <a:t>nem a dosa</a:t>
            </a:r>
            <a:r>
              <a:t>ž</a:t>
            </a:r>
            <a:r>
              <a:t>en</a:t>
            </a:r>
            <a:r>
              <a:t>ý</a:t>
            </a:r>
            <a:r>
              <a:t>mi v</a:t>
            </a:r>
            <a:r>
              <a:t>ý</a:t>
            </a:r>
            <a:r>
              <a:t>sledky. Neo</a:t>
            </a:r>
            <a:r>
              <a:t>č</a:t>
            </a:r>
            <a:r>
              <a:t>ek</a:t>
            </a:r>
            <a:r>
              <a:t>á</a:t>
            </a:r>
            <a:r>
              <a:t>van</a:t>
            </a:r>
            <a:r>
              <a:t>é </a:t>
            </a:r>
            <a:r>
              <a:t>skute</a:t>
            </a:r>
            <a:r>
              <a:t>č</a:t>
            </a:r>
            <a:r>
              <a:t>nosti. Um</a:t>
            </a:r>
            <a:r>
              <a:t>ě</a:t>
            </a:r>
            <a:r>
              <a:t>l jsem reagovat flexibiln</a:t>
            </a:r>
            <a:r>
              <a:t>ě</a:t>
            </a:r>
            <a:r>
              <a:t>? </a:t>
            </a:r>
            <a:r>
              <a:t>Co m</a:t>
            </a:r>
            <a:r>
              <a:t>ě </a:t>
            </a:r>
            <a:r>
              <a:t>p</a:t>
            </a:r>
            <a:r>
              <a:t>ř</a:t>
            </a:r>
            <a:r>
              <a:t>ekvapilo? Jak jsem se s t</a:t>
            </a:r>
            <a:r>
              <a:t>í</a:t>
            </a:r>
            <a:r>
              <a:t>m vyrovnal?</a:t>
            </a: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Zhodnocen</a:t>
            </a:r>
            <a:r>
              <a:t>í </a:t>
            </a:r>
            <a:r>
              <a:t>celkov</a:t>
            </a:r>
            <a:r>
              <a:t>é </a:t>
            </a:r>
            <a:r>
              <a:t>n</a:t>
            </a:r>
            <a:r>
              <a:t>álady, atmosf</a:t>
            </a:r>
            <a:r>
              <a:t>é</a:t>
            </a:r>
            <a:r>
              <a:t>ry, vztahy mezi d</a:t>
            </a:r>
            <a:r>
              <a:t>ě</a:t>
            </a:r>
            <a:r>
              <a:t>tmi, u</a:t>
            </a:r>
            <a:r>
              <a:t>čitel-dě</a:t>
            </a:r>
            <a:r>
              <a:t>ti apod.</a:t>
            </a:r>
          </a:p>
          <a:p>
            <a:pPr marL="457200" indent="-228600" algn="just" defTabSz="457200">
              <a:lnSpc>
                <a:spcPct val="107916"/>
              </a:lnSpc>
              <a:spcBef>
                <a:spcPts val="800"/>
              </a:spcBef>
              <a:buClrTx/>
              <a:buFont typeface="Symbol"/>
              <a:buChar char="·"/>
              <a:tabLst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Jak by se to dalo ud</a:t>
            </a:r>
            <a:r>
              <a:t>ě</a:t>
            </a:r>
            <a:r>
              <a:t>lat je</a:t>
            </a:r>
            <a:r>
              <a:t>š</a:t>
            </a:r>
            <a:r>
              <a:t>t</a:t>
            </a:r>
            <a:r>
              <a:t>ě </a:t>
            </a:r>
            <a:r>
              <a:t>l</a:t>
            </a:r>
            <a:r>
              <a:t>é</a:t>
            </a:r>
            <a:r>
              <a:t>pe</a:t>
            </a:r>
            <a:r>
              <a:t>…</a:t>
            </a:r>
            <a:r>
              <a:t>..(A</a:t>
            </a:r>
            <a:r>
              <a:t>ž </a:t>
            </a:r>
            <a:r>
              <a:t>pozd</a:t>
            </a:r>
            <a:r>
              <a:t>ě</a:t>
            </a:r>
            <a:r>
              <a:t>ji m</a:t>
            </a:r>
            <a:r>
              <a:t>ě </a:t>
            </a:r>
            <a:r>
              <a:t>napadlo, </a:t>
            </a:r>
            <a:r>
              <a:t>ž</a:t>
            </a:r>
            <a:r>
              <a:t>e bych mohla</a:t>
            </a:r>
            <a:r>
              <a:t>…</a:t>
            </a:r>
            <a:r>
              <a:t>.) Navrhn</a:t>
            </a:r>
            <a:r>
              <a:t>ě</a:t>
            </a:r>
            <a:r>
              <a:t>te alternativy a dal</a:t>
            </a:r>
            <a:r>
              <a:t>ší </a:t>
            </a:r>
            <a:r>
              <a:t>zp</a:t>
            </a:r>
            <a:r>
              <a:t>ů</a:t>
            </a:r>
            <a:r>
              <a:t>sob</a:t>
            </a:r>
            <a:r>
              <a:t>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kupinová prá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Skupinová práce</a:t>
            </a:r>
          </a:p>
        </p:txBody>
      </p:sp>
      <p:sp>
        <p:nvSpPr>
          <p:cNvPr id="186" name="Zadání: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Zadání:</a:t>
            </a:r>
          </a:p>
        </p:txBody>
      </p:sp>
      <p:sp>
        <p:nvSpPr>
          <p:cNvPr id="187" name="Vytvořte vymyšlenou-imaginární výtvarnou řadu, která se skládá z tvůrčích a výtvarných činnosti, které na sebe navazují a vyplývají z předpokládaného zájmu dětí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800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8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Vytvořte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vymyšlenou-imaginární 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výtvarnou řadu, která se skládá z tvůrčích a výtvarných činnosti, které na sebe navazují a vyplývají z předpokládaného zájmu dětí. </a:t>
            </a: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8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Jedna tvůrčí činnost venku 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(např. Při procházce k místu: pozorování, prozkoumávání, smyslová explorace)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a jedna následná - ryze výtvarná pak ve školce. </a:t>
            </a: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8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Reflektuje realizované činnosti: přemýšlejte nad hlavním smyslem - cílem.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ODMÍNKY SPLNĚNÍ KOLOKVI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PODMÍNKY SPLNĚNÍ KOLOKVIA</a:t>
            </a:r>
          </a:p>
        </p:txBody>
      </p:sp>
      <p:sp>
        <p:nvSpPr>
          <p:cNvPr id="155" name="Prezentace a reflexe výtvarných činností; ústní zkouška, diskuze on-line (MS Teams)"/>
          <p:cNvSpPr txBox="1"/>
          <p:nvPr>
            <p:ph type="body" idx="21"/>
          </p:nvPr>
        </p:nvSpPr>
        <p:spPr>
          <a:xfrm>
            <a:off x="1270000" y="2810718"/>
            <a:ext cx="21844000" cy="1016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algn="just" defTabSz="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P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rezentace a reflexe výtvarný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ch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činností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; ústní zkouška, diskuze on-line (MS Teams)</a:t>
            </a:r>
          </a:p>
        </p:txBody>
      </p:sp>
      <p:sp>
        <p:nvSpPr>
          <p:cNvPr id="156" name="Aktivní účast v semináři v počátečním semináři: (9. nebo 10. března - úvodní setkání - povinná účast - teoretická příprava; práce ve skupinách) a na prezentačních seminářích v dubnu a v květnu (viz harmonogram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Aktivní účast v semináři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v počátečním semináři: (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9. nebo 10. března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-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úvodní setkání - povinná úč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ast -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teoretická příprava; práce ve skupinách) a na prezentačních seminářích v dubnu a v květnu (viz harmonogram).</a:t>
            </a: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Průběžné plnění úkolu stanoveného na počátečním semináři,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jedna povinná konzultace  v dubnu či na konci března (v čase semináře)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oučástí tohoto předmětu je původně návštěva vybrané školky po malých skupinách či jiná průběžná praxe, kterou bylo možné vykonat v dětské skupině, školce v místě bydliště či provést s dětmi předškolního věku z okolí apod.…"/>
          <p:cNvSpPr txBox="1"/>
          <p:nvPr>
            <p:ph type="body" idx="1"/>
          </p:nvPr>
        </p:nvSpPr>
        <p:spPr>
          <a:xfrm>
            <a:off x="1270000" y="1336644"/>
            <a:ext cx="21844000" cy="11365473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Součástí tohoto předmětu je původně návštěva vybrané školky po malých skupinách či jiná průběžná praxe, kterou bylo možné vykonat v dětské skupině, školce v místě bydliště či provést s dětmi předškolního věku z okolí apod. </a:t>
            </a:r>
            <a:endParaRPr>
              <a:solidFill>
                <a:srgbClr val="0A0A0A"/>
              </a:solidFill>
              <a:uFill>
                <a:solidFill>
                  <a:srgbClr val="0A0A0A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solidFill>
                <a:srgbClr val="0A0A0A"/>
              </a:solidFill>
              <a:uFill>
                <a:solidFill>
                  <a:srgbClr val="0A0A0A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solidFill>
                <a:srgbClr val="0A0A0A"/>
              </a:solidFill>
              <a:uFill>
                <a:solidFill>
                  <a:srgbClr val="0A0A0A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solidFill>
                  <a:srgbClr val="9437FF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Jelikož nebude možné praxi v institucích vykonat, přemýšlejte, zda budete mít možnost provést alespoň jednu či dvě výtvarné činnosti (venku) s nějakými dětmi.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Pokud ne, zkusíte to alespoň samy na sobě. </a:t>
            </a:r>
            <a:endParaRPr>
              <a:solidFill>
                <a:srgbClr val="0A0A0A"/>
              </a:solidFill>
              <a:uFill>
                <a:solidFill>
                  <a:srgbClr val="0A0A0A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solidFill>
                  <a:srgbClr val="FF40FF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Toto nesouvisí s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ý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denn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í praxí, která probíhá od 10. – 13. 5. 2021 (k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ó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d XPPp10)).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Pokud budete pomá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hat hl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í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dat d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ěti v současn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é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situaci apod., je možn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é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zad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ání úkolu individuálně pozměnit, ozvěte se emailem a domluvíme 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Harmonogram výuk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Harmonogram výuky</a:t>
            </a:r>
          </a:p>
        </p:txBody>
      </p:sp>
      <p:sp>
        <p:nvSpPr>
          <p:cNvPr id="161" name="2., 3. 3. - úvodní informace…"/>
          <p:cNvSpPr txBox="1"/>
          <p:nvPr>
            <p:ph type="body" idx="1"/>
          </p:nvPr>
        </p:nvSpPr>
        <p:spPr>
          <a:xfrm>
            <a:off x="1269999" y="2820928"/>
            <a:ext cx="21844001" cy="9879072"/>
          </a:xfrm>
          <a:prstGeom prst="rect">
            <a:avLst/>
          </a:prstGeom>
        </p:spPr>
        <p:txBody>
          <a:bodyPr/>
          <a:lstStyle/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2., 3. 3. - úvodní informace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9., 10. 3.  - -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teoretická příprava -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povinná účast na semináři</a:t>
            </a:r>
            <a:endParaRPr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16., 17. 3. - vlastní příprava a realizace (seminář se nekoná)</a:t>
            </a:r>
            <a:endParaRPr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23., 24.3. - vlastní příprava a realizace (seminář se nekoná)</a:t>
            </a:r>
            <a:endParaRPr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30., 31. 3. - vlastní příprava a realizace (seminář se nekoná)</a:t>
            </a:r>
            <a:endParaRPr>
              <a:solidFill>
                <a:srgbClr val="FF26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6.3, 7.4. - konzultace a realizace připravovaný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ch v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ýtvarných projektů (účastní se ty z Vás, které máte zájem o konzultaci, ostatní mohou přihlížet, diskutovat)</a:t>
            </a:r>
            <a:endParaRPr>
              <a:solidFill>
                <a:srgbClr val="00549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13., 14.4 - konzultace a realizace připravovaný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ch v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ýtvarných projektů (účastní se ty z Vás, které máte zájem o konzultaci, ostatní mohou přihlížet, diskutovat)</a:t>
            </a:r>
            <a:endParaRPr>
              <a:solidFill>
                <a:srgbClr val="00549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20., 21.4 - konzultace a realizace připravovaný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ch v</a:t>
            </a:r>
            <a:r>
              <a:rPr>
                <a:solidFill>
                  <a:srgbClr val="005493"/>
                </a:solidFill>
                <a:latin typeface="Helvetica"/>
                <a:ea typeface="Helvetica"/>
                <a:cs typeface="Helvetica"/>
                <a:sym typeface="Helvetica"/>
              </a:rPr>
              <a:t>ýtvarných projektů (účastní se ty z Vás, které máte zájem o konzultaci, ostatní mohou přihlížet, diskutovat)</a:t>
            </a:r>
            <a:endParaRPr>
              <a:solidFill>
                <a:srgbClr val="005493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27., 28. 4- prezentace výtvarný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ch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řad či projektů (stručné představení aktivit a hlavního smyslu  fotodokumentace)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— povinná účast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4.5, 5.5. - prezentace výtvarný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ch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řad či projektů (stručné představení aktivit a hlavního smyslu  fotodokumentace)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— povinná účast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10.-14.5. t</a:t>
            </a: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ý</a:t>
            </a: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denn</a:t>
            </a: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í praxe</a:t>
            </a:r>
            <a:endParaRPr b="1">
              <a:solidFill>
                <a:srgbClr val="FF2F92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indent="0" algn="just" defTabSz="374904">
              <a:lnSpc>
                <a:spcPct val="107916"/>
              </a:lnSpc>
              <a:spcBef>
                <a:spcPts val="600"/>
              </a:spcBef>
              <a:buClrTx/>
              <a:buSzTx/>
              <a:buNone/>
              <a:tabLst>
                <a:tab pos="368300" algn="l"/>
                <a:tab pos="736600" algn="l"/>
                <a:tab pos="1104900" algn="l"/>
                <a:tab pos="1473200" algn="l"/>
                <a:tab pos="1841500" algn="l"/>
                <a:tab pos="2209800" algn="l"/>
                <a:tab pos="2578100" algn="l"/>
                <a:tab pos="2946400" algn="l"/>
                <a:tab pos="3314700" algn="l"/>
                <a:tab pos="3683000" algn="l"/>
                <a:tab pos="4051300" algn="l"/>
                <a:tab pos="4419600" algn="l"/>
                <a:tab pos="4749800" algn="l"/>
              </a:tabLst>
              <a:defRPr sz="303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18., a 19. 5. - reflexe praxe -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povinná účast na závěrečn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é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m semináři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 -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součástí zbývající prezentace</a:t>
            </a:r>
            <a:endParaRPr sz="984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Zadání úkolu ke splnění kolokvi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Zadání úkolu ke splnění kolokvia</a:t>
            </a:r>
          </a:p>
        </p:txBody>
      </p:sp>
      <p:sp>
        <p:nvSpPr>
          <p:cNvPr id="164" name="Příprava a realizace na sebe navazujících výtvarných činností (prezentace formou powerpoint, komentovaný text s fotkami či fotky apod.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ClrTx/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000">
                <a:solidFill>
                  <a:srgbClr val="942193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Příprava a realizace na sebe navazujících výtvarných činností </a:t>
            </a:r>
            <a:r>
              <a:rPr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(prezentace formou powerpoint, komentovaný text s fotkami či fotky apod.). </a:t>
            </a:r>
            <a:endParaRPr>
              <a:uFill>
                <a:solidFill>
                  <a:srgbClr val="0A0A0A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0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Vytvořte výtvarnou řadu, která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se skládá z na sebe navazujících výtvarných  činností, z nichž </a:t>
            </a:r>
            <a:r>
              <a:rPr b="1">
                <a:solidFill>
                  <a:srgbClr val="0433FF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alespoň dvě jsou realizovány (např. jedna venku, jedna následná uvnitř)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a minimálně další dvě rozvíjející navrženy. </a:t>
            </a:r>
          </a:p>
          <a:p>
            <a:pPr marL="160654" indent="-160654" algn="just" defTabSz="457200">
              <a:spcBef>
                <a:spcPts val="0"/>
              </a:spcBef>
              <a:buClrTx/>
              <a:buAutoNum type="arabicPeriod" startAt="1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35600" algn="l"/>
                <a:tab pos="5791200" algn="l"/>
              </a:tabLst>
              <a:defRPr sz="50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Reflektuje realizované činnosti: základní didaktická analýza (stanovení hlavního smyslu - hlavních cílů činnosti, reflexe procesu, vlastního chování).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Realizované činnosti můžete provést </a:t>
            </a:r>
            <a:r>
              <a:rPr b="1">
                <a:solidFill>
                  <a:srgbClr val="0433FF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s jakýmkoliv dítětem či dětmi </a:t>
            </a:r>
            <a:r>
              <a:rPr b="1"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předškolního věku</a:t>
            </a:r>
            <a:r>
              <a:rPr>
                <a:solidFill>
                  <a:srgbClr val="0A0A0A"/>
                </a:solidFill>
                <a:uFill>
                  <a:solidFill>
                    <a:srgbClr val="0A0A0A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(pokud nebude jiná možnost - sami se sebou).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éma: 1. Kulturní, umělecké či přírodní památky v okolí školky jako východisko výtvarných a dalších tvůrčích činností či Kulturní, umělecké či přírodní zajímavosti regionu…"/>
          <p:cNvSpPr txBox="1"/>
          <p:nvPr>
            <p:ph type="body" idx="21"/>
          </p:nvPr>
        </p:nvSpPr>
        <p:spPr>
          <a:xfrm>
            <a:off x="1270000" y="942217"/>
            <a:ext cx="21844000" cy="277904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algn="just" defTabSz="370331">
              <a:tabLst>
                <a:tab pos="355600" algn="l"/>
                <a:tab pos="723900" algn="l"/>
                <a:tab pos="1092200" algn="l"/>
                <a:tab pos="1447800" algn="l"/>
                <a:tab pos="1816100" algn="l"/>
                <a:tab pos="2184400" algn="l"/>
                <a:tab pos="2540000" algn="l"/>
                <a:tab pos="2908300" algn="l"/>
                <a:tab pos="3276600" algn="l"/>
                <a:tab pos="3632200" algn="l"/>
                <a:tab pos="4000500" algn="l"/>
                <a:tab pos="4368800" algn="l"/>
                <a:tab pos="4686300" algn="l"/>
              </a:tabLst>
              <a:defRPr sz="35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Téma: 1. Kulturní, umělecké či přírodní památky v okolí školky jako východisko výtvarných a dalších tvůrčích činností či Kulturní, umělecké či přírodní zajímavosti regionu 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algn="just" defTabSz="370331">
              <a:tabLst>
                <a:tab pos="355600" algn="l"/>
                <a:tab pos="723900" algn="l"/>
                <a:tab pos="1092200" algn="l"/>
                <a:tab pos="1447800" algn="l"/>
                <a:tab pos="1816100" algn="l"/>
                <a:tab pos="2184400" algn="l"/>
                <a:tab pos="2540000" algn="l"/>
                <a:tab pos="2908300" algn="l"/>
                <a:tab pos="3276600" algn="l"/>
                <a:tab pos="3632200" algn="l"/>
                <a:tab pos="4000500" algn="l"/>
                <a:tab pos="4368800" algn="l"/>
                <a:tab pos="4686300" algn="l"/>
              </a:tabLst>
              <a:defRPr sz="35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algn="just" defTabSz="370331">
              <a:tabLst>
                <a:tab pos="355600" algn="l"/>
                <a:tab pos="723900" algn="l"/>
                <a:tab pos="1092200" algn="l"/>
                <a:tab pos="1447800" algn="l"/>
                <a:tab pos="1816100" algn="l"/>
                <a:tab pos="2184400" algn="l"/>
                <a:tab pos="2540000" algn="l"/>
                <a:tab pos="2908300" algn="l"/>
                <a:tab pos="3276600" algn="l"/>
                <a:tab pos="3632200" algn="l"/>
                <a:tab pos="4000500" algn="l"/>
                <a:tab pos="4368800" algn="l"/>
                <a:tab pos="4686300" algn="l"/>
              </a:tabLst>
              <a:defRPr sz="35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(Příklady: kostel na náměstí, kašna, stará lípa, kámen -menhir, ke kterému se váže pověst, socha před školkou, přírodní jezírko s lekníny, starý strom v lese, který mají děti rádi; včelařství - návštěva včelaře…..)</a:t>
            </a:r>
          </a:p>
        </p:txBody>
      </p:sp>
      <p:sp>
        <p:nvSpPr>
          <p:cNvPr id="167" name="Vydejte se s dětmi do okolí školky k zajímavému místu, přírodnímu úkazu, kulturnímu, uměleckému objektu (může být socha v okolí či návštěva galerie, muzea apod.). Prozkoumejte toto místo “všemi smysly”. Všímejte si, co děti nejvíce zaujme. Poskytněte dě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167" indent="-201167" algn="just" defTabSz="402336">
              <a:spcBef>
                <a:spcPts val="0"/>
              </a:spcBef>
              <a:buClrTx/>
              <a:buAutoNum type="arabicPeriod" startAt="1"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Vydejte se s dětmi do okolí školky k zajímavému místu, přírodnímu úkazu, kulturnímu, uměleckému objektu (může být socha v okolí či návštěva galerie, muzea apod.). </a:t>
            </a: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Prozkoumejte toto místo “všemi smysly”. Všímejte si, co děti nejvíce zaujme.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Poskytněte dětem přiměřeně (formou hry) zajímavé informace. Motivujte děti, aby si  všímaly, objevovaly a vnímaly (detaily, celku, barvy, povrchy, souvislosti apod.) a zjistěte, co je vlastně nejvíc zaujalo. Fotografujte. Nechejte se překvapit reakcemi, otázkami dětí (zaznamenejte je). </a:t>
            </a:r>
          </a:p>
          <a:p>
            <a:pPr marL="0" indent="0" algn="just" defTabSz="402336">
              <a:spcBef>
                <a:spcPts val="0"/>
              </a:spcBef>
              <a:buClrTx/>
              <a:buSzTx/>
              <a:buNone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201167" indent="-201167" algn="just" defTabSz="402336">
              <a:spcBef>
                <a:spcPts val="0"/>
              </a:spcBef>
              <a:buClrTx/>
              <a:buAutoNum type="arabicPeriod" startAt="1"/>
              <a:defRPr sz="2816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Vymyslete a realizujte způsob, jak z</a:t>
            </a:r>
            <a:r>
              <a:rPr b="1">
                <a:solidFill>
                  <a:srgbClr val="FF2F92"/>
                </a:solidFill>
                <a:latin typeface="Helvetica"/>
                <a:ea typeface="Helvetica"/>
                <a:cs typeface="Helvetica"/>
                <a:sym typeface="Helvetica"/>
              </a:rPr>
              <a:t>prostředkovat hravým zábavným způsobem dětem v MŠ setkání s tímto místem, s uměleckými objekty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– sochami, kulturními památkami, stavbami či zvláštními přírodními úkazy v okolí školky?Jakým jednoduchým, adekvátním, přiměřeným, tvořivým a hravým způsobem přiblížit příběh, význam, podobu těchto objektů či děl (lidských i přírodních)? Přizpůsobte svoji přípravu výtvarné činnosti dětským potřebám vyplývající z jejich zájmu a zaujetí. Vycházejte z toho, co děti nejvíce zaujalo a čím se zabývaly. Fotografujte.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Pokud nemůžete provést s dětmi, vytvořte fiktivní činnosti a navrhněte další možné varianty.</a:t>
            </a:r>
          </a:p>
          <a:p>
            <a:pPr marL="0" indent="0" algn="just" defTabSz="402336">
              <a:spcBef>
                <a:spcPts val="0"/>
              </a:spcBef>
              <a:buClrTx/>
              <a:buSzTx/>
              <a:buNone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201167" indent="-201167" algn="just" defTabSz="402336">
              <a:spcBef>
                <a:spcPts val="0"/>
              </a:spcBef>
              <a:buClrTx/>
              <a:buAutoNum type="arabicPeriod" startAt="2"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Vymyslete a realizujte způsob, jak by děti mohly na setkání s kulturní či přírodní památkou, místem následně v MŠ výtvarně či jinak tvořivě navazovat? Promyslete výtvarnou činnost –  vzdělávací nabídku, která by mohla následovat či se od setkání odvíjet. Fotografujte.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Pokud nemůžete provést s dětmi, vytvořte fiktivní činnosti a navrhněte další možné varianty.</a:t>
            </a:r>
          </a:p>
          <a:p>
            <a:pPr marL="0" indent="0" algn="just" defTabSz="402336">
              <a:spcBef>
                <a:spcPts val="0"/>
              </a:spcBef>
              <a:buClrTx/>
              <a:buSzTx/>
              <a:buNone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201167" indent="-201167" algn="just" defTabSz="402336">
              <a:spcBef>
                <a:spcPts val="0"/>
              </a:spcBef>
              <a:buClrTx/>
              <a:buAutoNum type="arabicPeriod" startAt="3"/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68600" algn="l"/>
                <a:tab pos="3162300" algn="l"/>
                <a:tab pos="3556000" algn="l"/>
                <a:tab pos="3949700" algn="l"/>
                <a:tab pos="4343400" algn="l"/>
                <a:tab pos="4737100" algn="l"/>
                <a:tab pos="5092700" algn="l"/>
              </a:tabLst>
              <a:defRPr sz="2816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Sdílejte své představy, reflektivní zhodnocení případných realizací a další úvahy s ostatními na seminářích v květnu. Fotografie a vlastní komentáře, text v dané struktuře (ukázky bude v Isu).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oporučená struktura přípravy a reflexe úkolu – výtvarná řada:…"/>
          <p:cNvSpPr txBox="1"/>
          <p:nvPr>
            <p:ph type="body" idx="1"/>
          </p:nvPr>
        </p:nvSpPr>
        <p:spPr>
          <a:xfrm>
            <a:off x="1270000" y="459089"/>
            <a:ext cx="21844000" cy="12243028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u="sng"/>
              <a:t>Doporučená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struktura přípravy a reflexe úkolu –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výtvarná řada:</a:t>
            </a:r>
            <a:endParaRPr b="1" u="sng"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ma:</a:t>
            </a:r>
            <a:r>
              <a:rPr>
                <a:latin typeface="Arial"/>
                <a:ea typeface="Arial"/>
                <a:cs typeface="Arial"/>
                <a:sym typeface="Arial"/>
              </a:rPr>
              <a:t> Kulturní</a:t>
            </a:r>
            <a:r>
              <a:rPr>
                <a:latin typeface="Arial"/>
                <a:ea typeface="Arial"/>
                <a:cs typeface="Arial"/>
                <a:sym typeface="Arial"/>
              </a:rPr>
              <a:t>, um</a:t>
            </a:r>
            <a:r>
              <a:rPr>
                <a:latin typeface="Arial"/>
                <a:ea typeface="Arial"/>
                <a:cs typeface="Arial"/>
                <a:sym typeface="Arial"/>
              </a:rPr>
              <a:t>ěleck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a přírodní památky v okolí školky či zajímavosti z regionu jako východisko výtvarných a další</a:t>
            </a:r>
            <a:r>
              <a:rPr>
                <a:latin typeface="Arial"/>
                <a:ea typeface="Arial"/>
                <a:cs typeface="Arial"/>
                <a:sym typeface="Arial"/>
              </a:rPr>
              <a:t>ch tv</a:t>
            </a:r>
            <a:r>
              <a:rPr>
                <a:latin typeface="Arial"/>
                <a:ea typeface="Arial"/>
                <a:cs typeface="Arial"/>
                <a:sym typeface="Arial"/>
              </a:rPr>
              <a:t>ůrčí</a:t>
            </a:r>
            <a:r>
              <a:rPr>
                <a:latin typeface="Arial"/>
                <a:ea typeface="Arial"/>
                <a:cs typeface="Arial"/>
                <a:sym typeface="Arial"/>
              </a:rPr>
              <a:t>ch </a:t>
            </a:r>
            <a:r>
              <a:rPr>
                <a:latin typeface="Arial"/>
                <a:ea typeface="Arial"/>
                <a:cs typeface="Arial"/>
                <a:sym typeface="Arial"/>
              </a:rPr>
              <a:t>činností.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Konkr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tní námět a vlastní ná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zev</a:t>
            </a:r>
            <a:r>
              <a:rPr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Specifikace MŠ:</a:t>
            </a:r>
            <a:r>
              <a:rPr>
                <a:latin typeface="Arial"/>
                <a:ea typeface="Arial"/>
                <a:cs typeface="Arial"/>
                <a:sym typeface="Arial"/>
              </a:rPr>
              <a:t> specifikace MŠ </a:t>
            </a:r>
            <a:r>
              <a:rPr>
                <a:latin typeface="Arial"/>
                <a:ea typeface="Arial"/>
                <a:cs typeface="Arial"/>
                <a:sym typeface="Arial"/>
              </a:rPr>
              <a:t>a d</a:t>
            </a:r>
            <a:r>
              <a:rPr>
                <a:latin typeface="Arial"/>
                <a:ea typeface="Arial"/>
                <a:cs typeface="Arial"/>
                <a:sym typeface="Arial"/>
              </a:rPr>
              <a:t>ětí </a:t>
            </a:r>
            <a:r>
              <a:rPr>
                <a:latin typeface="Arial"/>
                <a:ea typeface="Arial"/>
                <a:cs typeface="Arial"/>
                <a:sym typeface="Arial"/>
              </a:rPr>
              <a:t>ve t</a:t>
            </a:r>
            <a:r>
              <a:rPr>
                <a:latin typeface="Arial"/>
                <a:ea typeface="Arial"/>
                <a:cs typeface="Arial"/>
                <a:sym typeface="Arial"/>
              </a:rPr>
              <a:t>řídě </a:t>
            </a:r>
            <a:r>
              <a:rPr>
                <a:latin typeface="Arial"/>
                <a:ea typeface="Arial"/>
                <a:cs typeface="Arial"/>
                <a:sym typeface="Arial"/>
              </a:rPr>
              <a:t>(po</a:t>
            </a:r>
            <a:r>
              <a:rPr>
                <a:latin typeface="Arial"/>
                <a:ea typeface="Arial"/>
                <a:cs typeface="Arial"/>
                <a:sym typeface="Arial"/>
              </a:rPr>
              <a:t>č</a:t>
            </a:r>
            <a:r>
              <a:rPr>
                <a:latin typeface="Arial"/>
                <a:ea typeface="Arial"/>
                <a:cs typeface="Arial"/>
                <a:sym typeface="Arial"/>
              </a:rPr>
              <a:t>et, v</a:t>
            </a:r>
            <a:r>
              <a:rPr>
                <a:latin typeface="Arial"/>
                <a:ea typeface="Arial"/>
                <a:cs typeface="Arial"/>
                <a:sym typeface="Arial"/>
              </a:rPr>
              <a:t>ěk a další specifika)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Kompetence:</a:t>
            </a:r>
            <a:r>
              <a:rPr>
                <a:latin typeface="Arial"/>
                <a:ea typeface="Arial"/>
                <a:cs typeface="Arial"/>
                <a:sym typeface="Arial"/>
              </a:rPr>
              <a:t> Vyberte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jednu</a:t>
            </a:r>
            <a:r>
              <a:rPr>
                <a:latin typeface="Arial"/>
                <a:ea typeface="Arial"/>
                <a:cs typeface="Arial"/>
                <a:sym typeface="Arial"/>
              </a:rPr>
              <a:t> z</a:t>
            </a:r>
            <a:r>
              <a:rPr>
                <a:latin typeface="Arial"/>
                <a:ea typeface="Arial"/>
                <a:cs typeface="Arial"/>
                <a:sym typeface="Arial"/>
              </a:rPr>
              <a:t>ákladní kompetenci. Jak k ní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konkr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tně </a:t>
            </a:r>
            <a:r>
              <a:rPr>
                <a:latin typeface="Arial"/>
                <a:ea typeface="Arial"/>
                <a:cs typeface="Arial"/>
                <a:sym typeface="Arial"/>
              </a:rPr>
              <a:t>směřujete?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4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ř. Kompetence k učení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: 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ítě objevuje a prozkoumává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kostel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 okolí školky, všímá si zajímavých struktur, barev a momentů ve výzdobě…. Zjišťuje tak základní poznatky o světě kolem něj (kultuře, světě lidí), klade si otázky a hledá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na 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 odpovědi, chce porozumět jevům, kter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vidí (co je na obraze, co je to za sochu, proč je to takto, jak to může být, co to může být….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V závěrečn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reflexi se student pak zamýšlí, zda k t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to kompetenci opravdu směřoval a čím by toto směřování dokázal - dolož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il.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Doporučená struktura přípravy a reflexe úkolu – výtvarná řada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just" defTabSz="233172">
              <a:lnSpc>
                <a:spcPct val="107916"/>
              </a:lnSpc>
              <a:spcBef>
                <a:spcPts val="400"/>
              </a:spcBef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46400" algn="l"/>
              </a:tabLst>
              <a:defRPr b="1" spc="0" sz="433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just" defTabSz="233172">
              <a:lnSpc>
                <a:spcPct val="107916"/>
              </a:lnSpc>
              <a:spcBef>
                <a:spcPts val="400"/>
              </a:spcBef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46400" algn="l"/>
              </a:tabLst>
              <a:defRPr spc="0" sz="4335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 u="sng"/>
              <a:t>Doporučená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struktura přípravy a reflexe úkolu –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výtvarná řada:</a:t>
            </a:r>
          </a:p>
        </p:txBody>
      </p:sp>
      <p:sp>
        <p:nvSpPr>
          <p:cNvPr id="172" name="Téma: Kulturní, umělecké a přírodní památky v okolí školky či zajímavosti z regionu jako východisko výtvarných a dalších tvůrčích činností.…"/>
          <p:cNvSpPr txBox="1"/>
          <p:nvPr>
            <p:ph type="body" idx="1"/>
          </p:nvPr>
        </p:nvSpPr>
        <p:spPr>
          <a:xfrm>
            <a:off x="1269999" y="2928617"/>
            <a:ext cx="21844001" cy="9771384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ma:</a:t>
            </a:r>
            <a:r>
              <a:rPr>
                <a:latin typeface="Arial"/>
                <a:ea typeface="Arial"/>
                <a:cs typeface="Arial"/>
                <a:sym typeface="Arial"/>
              </a:rPr>
              <a:t> Kulturní</a:t>
            </a:r>
            <a:r>
              <a:rPr>
                <a:latin typeface="Arial"/>
                <a:ea typeface="Arial"/>
                <a:cs typeface="Arial"/>
                <a:sym typeface="Arial"/>
              </a:rPr>
              <a:t>, um</a:t>
            </a:r>
            <a:r>
              <a:rPr>
                <a:latin typeface="Arial"/>
                <a:ea typeface="Arial"/>
                <a:cs typeface="Arial"/>
                <a:sym typeface="Arial"/>
              </a:rPr>
              <a:t>ěleck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a přírodní památky v okolí školky či zajímavosti z regionu jako východisko výtvarných a další</a:t>
            </a:r>
            <a:r>
              <a:rPr>
                <a:latin typeface="Arial"/>
                <a:ea typeface="Arial"/>
                <a:cs typeface="Arial"/>
                <a:sym typeface="Arial"/>
              </a:rPr>
              <a:t>ch tv</a:t>
            </a:r>
            <a:r>
              <a:rPr>
                <a:latin typeface="Arial"/>
                <a:ea typeface="Arial"/>
                <a:cs typeface="Arial"/>
                <a:sym typeface="Arial"/>
              </a:rPr>
              <a:t>ůrčí</a:t>
            </a:r>
            <a:r>
              <a:rPr>
                <a:latin typeface="Arial"/>
                <a:ea typeface="Arial"/>
                <a:cs typeface="Arial"/>
                <a:sym typeface="Arial"/>
              </a:rPr>
              <a:t>ch </a:t>
            </a:r>
            <a:r>
              <a:rPr>
                <a:latin typeface="Arial"/>
                <a:ea typeface="Arial"/>
                <a:cs typeface="Arial"/>
                <a:sym typeface="Arial"/>
              </a:rPr>
              <a:t>činností.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Konkr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tní námět a vlastní ná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zev</a:t>
            </a:r>
            <a:r>
              <a:rPr>
                <a:latin typeface="Arial"/>
                <a:ea typeface="Arial"/>
                <a:cs typeface="Arial"/>
                <a:sym typeface="Arial"/>
              </a:rPr>
              <a:t>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Specifikace MŠ:</a:t>
            </a:r>
            <a:r>
              <a:rPr>
                <a:latin typeface="Arial"/>
                <a:ea typeface="Arial"/>
                <a:cs typeface="Arial"/>
                <a:sym typeface="Arial"/>
              </a:rPr>
              <a:t> specifikace MŠ </a:t>
            </a:r>
            <a:r>
              <a:rPr>
                <a:latin typeface="Arial"/>
                <a:ea typeface="Arial"/>
                <a:cs typeface="Arial"/>
                <a:sym typeface="Arial"/>
              </a:rPr>
              <a:t>a d</a:t>
            </a:r>
            <a:r>
              <a:rPr>
                <a:latin typeface="Arial"/>
                <a:ea typeface="Arial"/>
                <a:cs typeface="Arial"/>
                <a:sym typeface="Arial"/>
              </a:rPr>
              <a:t>ětí </a:t>
            </a:r>
            <a:r>
              <a:rPr>
                <a:latin typeface="Arial"/>
                <a:ea typeface="Arial"/>
                <a:cs typeface="Arial"/>
                <a:sym typeface="Arial"/>
              </a:rPr>
              <a:t>ve t</a:t>
            </a:r>
            <a:r>
              <a:rPr>
                <a:latin typeface="Arial"/>
                <a:ea typeface="Arial"/>
                <a:cs typeface="Arial"/>
                <a:sym typeface="Arial"/>
              </a:rPr>
              <a:t>řídě </a:t>
            </a:r>
            <a:r>
              <a:rPr>
                <a:latin typeface="Arial"/>
                <a:ea typeface="Arial"/>
                <a:cs typeface="Arial"/>
                <a:sym typeface="Arial"/>
              </a:rPr>
              <a:t>(po</a:t>
            </a:r>
            <a:r>
              <a:rPr>
                <a:latin typeface="Arial"/>
                <a:ea typeface="Arial"/>
                <a:cs typeface="Arial"/>
                <a:sym typeface="Arial"/>
              </a:rPr>
              <a:t>č</a:t>
            </a:r>
            <a:r>
              <a:rPr>
                <a:latin typeface="Arial"/>
                <a:ea typeface="Arial"/>
                <a:cs typeface="Arial"/>
                <a:sym typeface="Arial"/>
              </a:rPr>
              <a:t>et, v</a:t>
            </a:r>
            <a:r>
              <a:rPr>
                <a:latin typeface="Arial"/>
                <a:ea typeface="Arial"/>
                <a:cs typeface="Arial"/>
                <a:sym typeface="Arial"/>
              </a:rPr>
              <a:t>ěk a další specifika)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Kompetence:</a:t>
            </a:r>
            <a:r>
              <a:rPr>
                <a:latin typeface="Arial"/>
                <a:ea typeface="Arial"/>
                <a:cs typeface="Arial"/>
                <a:sym typeface="Arial"/>
              </a:rPr>
              <a:t> Vyberte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jednu</a:t>
            </a:r>
            <a:r>
              <a:rPr>
                <a:latin typeface="Arial"/>
                <a:ea typeface="Arial"/>
                <a:cs typeface="Arial"/>
                <a:sym typeface="Arial"/>
              </a:rPr>
              <a:t> z</a:t>
            </a:r>
            <a:r>
              <a:rPr>
                <a:latin typeface="Arial"/>
                <a:ea typeface="Arial"/>
                <a:cs typeface="Arial"/>
                <a:sym typeface="Arial"/>
              </a:rPr>
              <a:t>ákladní kompetenci. Jak k ní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konkr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tně </a:t>
            </a:r>
            <a:r>
              <a:rPr>
                <a:latin typeface="Arial"/>
                <a:ea typeface="Arial"/>
                <a:cs typeface="Arial"/>
                <a:sym typeface="Arial"/>
              </a:rPr>
              <a:t>směřujete?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 algn="just" defTabSz="457200">
              <a:lnSpc>
                <a:spcPct val="107916"/>
              </a:lnSpc>
              <a:spcBef>
                <a:spcPts val="8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4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1">
                <a:latin typeface="Arial"/>
                <a:ea typeface="Arial"/>
                <a:cs typeface="Arial"/>
                <a:sym typeface="Arial"/>
              </a:rPr>
              <a:t>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ř. Kompetence k učení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: 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ítě objevuje a prozkoumává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kostel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 okolí školky, všímá si zajímavých struktur, barev a momentů ve výzdobě…. Zjišťuje tak základní poznatky o světě kolem něj (kultuře, světě lidí), klade si otázky a hledá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na 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 odpovědi, chce porozumět jevům, kter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vidí (co je na obraze, co je to za sochu, proč je to takto, jak to může být, co to může být….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V závěrečn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reflexi se student pak zamýšlí, zda k t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to kompetenci opravdu směřoval a čím by toto směřování dokázal - dolož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il.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ílčí cí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Dílčí cíle</a:t>
            </a:r>
          </a:p>
        </p:txBody>
      </p:sp>
      <p:sp>
        <p:nvSpPr>
          <p:cNvPr id="175" name="Dílčí cíle (dle RVP PV): Přemýšlejte o hlavním smyslu - o hlavním cíli, ke kterému směřujete. Jak poznáte, že je cíl naplněn? (např. Získání pozitivních citů k sobě, rozvoj schopnosti vyjádřit výtvarné vlastní prožitky: Děti byly spokojené s tím, jak se "/>
          <p:cNvSpPr txBox="1"/>
          <p:nvPr>
            <p:ph type="body" idx="1"/>
          </p:nvPr>
        </p:nvSpPr>
        <p:spPr>
          <a:xfrm>
            <a:off x="1269999" y="2898968"/>
            <a:ext cx="21844001" cy="9801032"/>
          </a:xfrm>
          <a:prstGeom prst="rect">
            <a:avLst/>
          </a:prstGeom>
        </p:spPr>
        <p:txBody>
          <a:bodyPr/>
          <a:lstStyle/>
          <a:p>
            <a:pPr marL="270509" indent="-270509" algn="just" defTabSz="457200">
              <a:spcBef>
                <a:spcPts val="5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7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čí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le (dle RVP PV):</a:t>
            </a:r>
            <a:r>
              <a:rPr>
                <a:latin typeface="Arial"/>
                <a:ea typeface="Arial"/>
                <a:cs typeface="Arial"/>
                <a:sym typeface="Arial"/>
              </a:rPr>
              <a:t> P</a:t>
            </a:r>
            <a:r>
              <a:rPr>
                <a:latin typeface="Arial"/>
                <a:ea typeface="Arial"/>
                <a:cs typeface="Arial"/>
                <a:sym typeface="Arial"/>
              </a:rPr>
              <a:t>ř</a:t>
            </a:r>
            <a:r>
              <a:rPr>
                <a:latin typeface="Arial"/>
                <a:ea typeface="Arial"/>
                <a:cs typeface="Arial"/>
                <a:sym typeface="Arial"/>
              </a:rPr>
              <a:t>em</a:t>
            </a:r>
            <a:r>
              <a:rPr>
                <a:latin typeface="Arial"/>
                <a:ea typeface="Arial"/>
                <a:cs typeface="Arial"/>
                <a:sym typeface="Arial"/>
              </a:rPr>
              <a:t>ýš</a:t>
            </a:r>
            <a:r>
              <a:rPr>
                <a:latin typeface="Arial"/>
                <a:ea typeface="Arial"/>
                <a:cs typeface="Arial"/>
                <a:sym typeface="Arial"/>
              </a:rPr>
              <a:t>lejte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>
                <a:solidFill>
                  <a:srgbClr val="FF2F92"/>
                </a:solidFill>
                <a:latin typeface="Arial"/>
                <a:ea typeface="Arial"/>
                <a:cs typeface="Arial"/>
                <a:sym typeface="Arial"/>
              </a:rPr>
              <a:t> hlavn</a:t>
            </a:r>
            <a:r>
              <a:rPr b="1">
                <a:solidFill>
                  <a:srgbClr val="FF2F92"/>
                </a:solidFill>
                <a:latin typeface="Arial"/>
                <a:ea typeface="Arial"/>
                <a:cs typeface="Arial"/>
                <a:sym typeface="Arial"/>
              </a:rPr>
              <a:t>í</a:t>
            </a:r>
            <a:r>
              <a:rPr b="1">
                <a:solidFill>
                  <a:srgbClr val="FF2F92"/>
                </a:solidFill>
                <a:latin typeface="Arial"/>
                <a:ea typeface="Arial"/>
                <a:cs typeface="Arial"/>
                <a:sym typeface="Arial"/>
              </a:rPr>
              <a:t>m smyslu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- o hlavn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m c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li</a:t>
            </a:r>
            <a:r>
              <a:rPr>
                <a:latin typeface="Arial"/>
                <a:ea typeface="Arial"/>
                <a:cs typeface="Arial"/>
                <a:sym typeface="Arial"/>
              </a:rPr>
              <a:t>, ke kter</a:t>
            </a:r>
            <a:r>
              <a:rPr>
                <a:latin typeface="Arial"/>
                <a:ea typeface="Arial"/>
                <a:cs typeface="Arial"/>
                <a:sym typeface="Arial"/>
              </a:rPr>
              <a:t>é</a:t>
            </a:r>
            <a:r>
              <a:rPr>
                <a:latin typeface="Arial"/>
                <a:ea typeface="Arial"/>
                <a:cs typeface="Arial"/>
                <a:sym typeface="Arial"/>
              </a:rPr>
              <a:t>mu sm</a:t>
            </a:r>
            <a:r>
              <a:rPr>
                <a:latin typeface="Arial"/>
                <a:ea typeface="Arial"/>
                <a:cs typeface="Arial"/>
                <a:sym typeface="Arial"/>
              </a:rPr>
              <a:t>ěř</a:t>
            </a:r>
            <a:r>
              <a:rPr>
                <a:latin typeface="Arial"/>
                <a:ea typeface="Arial"/>
                <a:cs typeface="Arial"/>
                <a:sym typeface="Arial"/>
              </a:rPr>
              <a:t>ujete. Jak pozn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te, </a:t>
            </a:r>
            <a:r>
              <a:rPr>
                <a:latin typeface="Arial"/>
                <a:ea typeface="Arial"/>
                <a:cs typeface="Arial"/>
                <a:sym typeface="Arial"/>
              </a:rPr>
              <a:t>ž</a:t>
            </a:r>
            <a:r>
              <a:rPr>
                <a:latin typeface="Arial"/>
                <a:ea typeface="Arial"/>
                <a:cs typeface="Arial"/>
                <a:sym typeface="Arial"/>
              </a:rPr>
              <a:t>e je c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l napln</a:t>
            </a:r>
            <a:r>
              <a:rPr>
                <a:latin typeface="Arial"/>
                <a:ea typeface="Arial"/>
                <a:cs typeface="Arial"/>
                <a:sym typeface="Arial"/>
              </a:rPr>
              <a:t>ě</a:t>
            </a:r>
            <a:r>
              <a:rPr>
                <a:latin typeface="Arial"/>
                <a:ea typeface="Arial"/>
                <a:cs typeface="Arial"/>
                <a:sym typeface="Arial"/>
              </a:rPr>
              <a:t>n?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(nap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 Z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sk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pozitivn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cit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ů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k sob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rozvoj schopnosti vyj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it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tvarn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vlastn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pro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itky: 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ti byly spokojen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 s tí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m, jak se jim poda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ilo vyj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.., byl z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eteln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 ka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to pojal po sv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m, co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mohu dolo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it na 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sleduj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vyobrazen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 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ti mluvily bez ostychu o tom, co vytvo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ily, jen Mark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tka se je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trochu styd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la, ale ubezpe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č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ila jsem ji,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 (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pop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ete, jak jste situaci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ila, jak jste Mark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tce poskytla podporu)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.)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marL="270509" indent="-270509" algn="just" defTabSz="457200">
              <a:spcBef>
                <a:spcPts val="5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7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i="1">
              <a:latin typeface="Arial"/>
              <a:ea typeface="Arial"/>
              <a:cs typeface="Arial"/>
              <a:sym typeface="Arial"/>
            </a:endParaRPr>
          </a:p>
          <a:p>
            <a:pPr marL="270509" indent="-270509" algn="just" defTabSz="457200">
              <a:spcBef>
                <a:spcPts val="500"/>
              </a:spcBef>
              <a:buClrTx/>
              <a:buSzTx/>
              <a:buNone/>
              <a:tabLst>
                <a:tab pos="444500" algn="l"/>
                <a:tab pos="8890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791200" algn="l"/>
              </a:tabLst>
              <a:defRPr sz="37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Arial"/>
                <a:ea typeface="Arial"/>
                <a:cs typeface="Arial"/>
                <a:sym typeface="Arial"/>
              </a:rPr>
              <a:t>Vyberte jednotliv</a:t>
            </a:r>
            <a:r>
              <a:rPr>
                <a:latin typeface="Arial"/>
                <a:ea typeface="Arial"/>
                <a:cs typeface="Arial"/>
                <a:sym typeface="Arial"/>
              </a:rPr>
              <a:t>é </a:t>
            </a:r>
            <a:r>
              <a:rPr>
                <a:latin typeface="Arial"/>
                <a:ea typeface="Arial"/>
                <a:cs typeface="Arial"/>
                <a:sym typeface="Arial"/>
              </a:rPr>
              <a:t>oblasti (</a:t>
            </a:r>
            <a:r>
              <a:rPr>
                <a:latin typeface="Arial"/>
                <a:ea typeface="Arial"/>
                <a:cs typeface="Arial"/>
                <a:sym typeface="Arial"/>
              </a:rPr>
              <a:t>čí</a:t>
            </a:r>
            <a:r>
              <a:rPr>
                <a:latin typeface="Arial"/>
                <a:ea typeface="Arial"/>
                <a:cs typeface="Arial"/>
                <a:sym typeface="Arial"/>
              </a:rPr>
              <a:t>m v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ce oblast</a:t>
            </a:r>
            <a:r>
              <a:rPr>
                <a:latin typeface="Arial"/>
                <a:ea typeface="Arial"/>
                <a:cs typeface="Arial"/>
                <a:sym typeface="Arial"/>
              </a:rPr>
              <a:t>í </a:t>
            </a:r>
            <a:r>
              <a:rPr>
                <a:latin typeface="Arial"/>
                <a:ea typeface="Arial"/>
                <a:cs typeface="Arial"/>
                <a:sym typeface="Arial"/>
              </a:rPr>
              <a:t>zahrnete, t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m l</a:t>
            </a:r>
            <a:r>
              <a:rPr>
                <a:latin typeface="Arial"/>
                <a:ea typeface="Arial"/>
                <a:cs typeface="Arial"/>
                <a:sym typeface="Arial"/>
              </a:rPr>
              <a:t>é</a:t>
            </a:r>
            <a:r>
              <a:rPr>
                <a:latin typeface="Arial"/>
                <a:ea typeface="Arial"/>
                <a:cs typeface="Arial"/>
                <a:sym typeface="Arial"/>
              </a:rPr>
              <a:t>pe, </a:t>
            </a:r>
            <a:r>
              <a:rPr>
                <a:latin typeface="Arial"/>
                <a:ea typeface="Arial"/>
                <a:cs typeface="Arial"/>
                <a:sym typeface="Arial"/>
              </a:rPr>
              <a:t>č</a:t>
            </a:r>
            <a:r>
              <a:rPr>
                <a:latin typeface="Arial"/>
                <a:ea typeface="Arial"/>
                <a:cs typeface="Arial"/>
                <a:sym typeface="Arial"/>
              </a:rPr>
              <a:t>innost se st</a:t>
            </a:r>
            <a:r>
              <a:rPr>
                <a:latin typeface="Arial"/>
                <a:ea typeface="Arial"/>
                <a:cs typeface="Arial"/>
                <a:sym typeface="Arial"/>
              </a:rPr>
              <a:t>á</a:t>
            </a:r>
            <a:r>
              <a:rPr>
                <a:latin typeface="Arial"/>
                <a:ea typeface="Arial"/>
                <a:cs typeface="Arial"/>
                <a:sym typeface="Arial"/>
              </a:rPr>
              <a:t>v</a:t>
            </a:r>
            <a:r>
              <a:rPr>
                <a:latin typeface="Arial"/>
                <a:ea typeface="Arial"/>
                <a:cs typeface="Arial"/>
                <a:sym typeface="Arial"/>
              </a:rPr>
              <a:t>á </a:t>
            </a:r>
            <a:r>
              <a:rPr>
                <a:latin typeface="Arial"/>
                <a:ea typeface="Arial"/>
                <a:cs typeface="Arial"/>
                <a:sym typeface="Arial"/>
              </a:rPr>
              <a:t>komplexn</a:t>
            </a:r>
            <a:r>
              <a:rPr>
                <a:latin typeface="Arial"/>
                <a:ea typeface="Arial"/>
                <a:cs typeface="Arial"/>
                <a:sym typeface="Arial"/>
              </a:rPr>
              <a:t>ě</a:t>
            </a:r>
            <a:r>
              <a:rPr>
                <a:latin typeface="Arial"/>
                <a:ea typeface="Arial"/>
                <a:cs typeface="Arial"/>
                <a:sym typeface="Arial"/>
              </a:rPr>
              <a:t>j</a:t>
            </a:r>
            <a:r>
              <a:rPr>
                <a:latin typeface="Arial"/>
                <a:ea typeface="Arial"/>
                <a:cs typeface="Arial"/>
                <a:sym typeface="Arial"/>
              </a:rPr>
              <a:t>ší</a:t>
            </a:r>
            <a:r>
              <a:rPr>
                <a:latin typeface="Arial"/>
                <a:ea typeface="Arial"/>
                <a:cs typeface="Arial"/>
                <a:sym typeface="Arial"/>
              </a:rPr>
              <a:t>), kter</a:t>
            </a:r>
            <a:r>
              <a:rPr>
                <a:latin typeface="Arial"/>
                <a:ea typeface="Arial"/>
                <a:cs typeface="Arial"/>
                <a:sym typeface="Arial"/>
              </a:rPr>
              <a:t>ý</a:t>
            </a:r>
            <a:r>
              <a:rPr>
                <a:latin typeface="Arial"/>
                <a:ea typeface="Arial"/>
                <a:cs typeface="Arial"/>
                <a:sym typeface="Arial"/>
              </a:rPr>
              <a:t>ch se </a:t>
            </a:r>
            <a:r>
              <a:rPr>
                <a:latin typeface="Arial"/>
                <a:ea typeface="Arial"/>
                <a:cs typeface="Arial"/>
                <a:sym typeface="Arial"/>
              </a:rPr>
              <a:t>č</a:t>
            </a:r>
            <a:r>
              <a:rPr>
                <a:latin typeface="Arial"/>
                <a:ea typeface="Arial"/>
                <a:cs typeface="Arial"/>
                <a:sym typeface="Arial"/>
              </a:rPr>
              <a:t>innosti dot</a:t>
            </a:r>
            <a:r>
              <a:rPr>
                <a:latin typeface="Arial"/>
                <a:ea typeface="Arial"/>
                <a:cs typeface="Arial"/>
                <a:sym typeface="Arial"/>
              </a:rPr>
              <a:t>ý</a:t>
            </a:r>
            <a:r>
              <a:rPr>
                <a:latin typeface="Arial"/>
                <a:ea typeface="Arial"/>
                <a:cs typeface="Arial"/>
                <a:sym typeface="Arial"/>
              </a:rPr>
              <a:t>kaj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, a d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l</a:t>
            </a:r>
            <a:r>
              <a:rPr>
                <a:latin typeface="Arial"/>
                <a:ea typeface="Arial"/>
                <a:cs typeface="Arial"/>
                <a:sym typeface="Arial"/>
              </a:rPr>
              <a:t>čí </a:t>
            </a:r>
            <a:r>
              <a:rPr>
                <a:latin typeface="Arial"/>
                <a:ea typeface="Arial"/>
                <a:cs typeface="Arial"/>
                <a:sym typeface="Arial"/>
              </a:rPr>
              <a:t>c</a:t>
            </a:r>
            <a:r>
              <a:rPr>
                <a:latin typeface="Arial"/>
                <a:ea typeface="Arial"/>
                <a:cs typeface="Arial"/>
                <a:sym typeface="Arial"/>
              </a:rPr>
              <a:t>í</a:t>
            </a:r>
            <a:r>
              <a:rPr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b="1">
                <a:latin typeface="Arial"/>
                <a:ea typeface="Arial"/>
                <a:cs typeface="Arial"/>
                <a:sym typeface="Arial"/>
              </a:rPr>
              <a:t>konkretizujte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: Nap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 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l: (D. a jeho psychika) Rozvoj, zp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es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ň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a kultivace smyslov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ho vn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(pozorov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a ohmat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reli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fu a detail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ů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ve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zdob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kostela), kultivace 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edstavivosti a fantazie (vym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vlastn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ho 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b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hu vztahuj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ho se k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) 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l: rozvoj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č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schopnost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a jazykov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dovednost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receptivn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(vn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naslouch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porozum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b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hu, kter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se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 k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l: posilov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irozen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pozn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vac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cit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ů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(zv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davosti, z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jmu, radosti -  z objevov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detailů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a zaj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mav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ch drobnost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ve 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ý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zdob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a v interi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ru) C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l: rozvoj 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ivosti (tvo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 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my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probl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m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ů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iv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ho sebevyj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í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)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Jak by se dal zaznamenat detail reli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é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fu (obkreslit, frot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áž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, vymodelovat, vyfotit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.) Jak bys to vytvo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il, namaloval,  dokon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č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il, p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etvo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ř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il, ud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ě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lal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 ty?</a:t>
            </a:r>
            <a:endParaRPr b="1" sz="1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