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68" r:id="rId11"/>
    <p:sldId id="269" r:id="rId12"/>
    <p:sldId id="27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02"/>
    <a:srgbClr val="00698A"/>
    <a:srgbClr val="006C12"/>
    <a:srgbClr val="547A00"/>
    <a:srgbClr val="659200"/>
    <a:srgbClr val="2597FF"/>
    <a:srgbClr val="77AC00"/>
    <a:srgbClr val="DBFF01"/>
    <a:srgbClr val="FF6201"/>
    <a:srgbClr val="FE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9DAD-5266-4948-B486-C96E3F0F628E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376DE-5FC2-469A-80D0-9F3B6D46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2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376DE-5FC2-469A-80D0-9F3B6D464F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207360"/>
            <a:ext cx="8245765" cy="137434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596540"/>
            <a:ext cx="824576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47A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22195"/>
            <a:ext cx="778795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5" y="1443835"/>
            <a:ext cx="7787956" cy="5039264"/>
          </a:xfrm>
        </p:spPr>
        <p:txBody>
          <a:bodyPr/>
          <a:lstStyle>
            <a:lvl1pPr algn="l">
              <a:defRPr sz="2800">
                <a:solidFill>
                  <a:srgbClr val="003402"/>
                </a:solidFill>
              </a:defRPr>
            </a:lvl1pPr>
            <a:lvl2pPr algn="l">
              <a:defRPr>
                <a:solidFill>
                  <a:srgbClr val="003402"/>
                </a:solidFill>
              </a:defRPr>
            </a:lvl2pPr>
            <a:lvl3pPr algn="l">
              <a:defRPr>
                <a:solidFill>
                  <a:srgbClr val="003402"/>
                </a:solidFill>
              </a:defRPr>
            </a:lvl3pPr>
            <a:lvl4pPr algn="l">
              <a:defRPr>
                <a:solidFill>
                  <a:srgbClr val="003402"/>
                </a:solidFill>
              </a:defRPr>
            </a:lvl4pPr>
            <a:lvl5pPr algn="l">
              <a:defRPr>
                <a:solidFill>
                  <a:srgbClr val="00340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380" y="527605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900" y="1443835"/>
            <a:ext cx="6871725" cy="4733855"/>
          </a:xfrm>
        </p:spPr>
        <p:txBody>
          <a:bodyPr/>
          <a:lstStyle>
            <a:lvl1pPr>
              <a:defRPr sz="2800">
                <a:solidFill>
                  <a:srgbClr val="003402"/>
                </a:solidFill>
              </a:defRPr>
            </a:lvl1pPr>
            <a:lvl2pPr>
              <a:defRPr>
                <a:solidFill>
                  <a:srgbClr val="003402"/>
                </a:solidFill>
              </a:defRPr>
            </a:lvl2pPr>
            <a:lvl3pPr>
              <a:defRPr>
                <a:solidFill>
                  <a:srgbClr val="003402"/>
                </a:solidFill>
              </a:defRPr>
            </a:lvl3pPr>
            <a:lvl4pPr>
              <a:defRPr>
                <a:solidFill>
                  <a:srgbClr val="003402"/>
                </a:solidFill>
              </a:defRPr>
            </a:lvl4pPr>
            <a:lvl5pPr>
              <a:defRPr>
                <a:solidFill>
                  <a:srgbClr val="00340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40"/>
            <a:ext cx="4123035" cy="571629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C1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123035" cy="3359511"/>
          </a:xfrm>
        </p:spPr>
        <p:txBody>
          <a:bodyPr/>
          <a:lstStyle>
            <a:lvl1pPr algn="ctr">
              <a:defRPr sz="2400">
                <a:solidFill>
                  <a:srgbClr val="003402"/>
                </a:solidFill>
              </a:defRPr>
            </a:lvl1pPr>
            <a:lvl2pPr algn="ctr">
              <a:defRPr sz="2000">
                <a:solidFill>
                  <a:srgbClr val="003402"/>
                </a:solidFill>
              </a:defRPr>
            </a:lvl2pPr>
            <a:lvl3pPr algn="ctr">
              <a:defRPr sz="1800">
                <a:solidFill>
                  <a:srgbClr val="003402"/>
                </a:solidFill>
              </a:defRPr>
            </a:lvl3pPr>
            <a:lvl4pPr algn="ctr">
              <a:defRPr sz="1600">
                <a:solidFill>
                  <a:srgbClr val="003402"/>
                </a:solidFill>
              </a:defRPr>
            </a:lvl4pPr>
            <a:lvl5pPr algn="ctr">
              <a:defRPr sz="1600">
                <a:solidFill>
                  <a:srgbClr val="00340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96541"/>
            <a:ext cx="4106566" cy="571630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6C1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7361"/>
            <a:ext cx="4106566" cy="3359511"/>
          </a:xfrm>
        </p:spPr>
        <p:txBody>
          <a:bodyPr/>
          <a:lstStyle>
            <a:lvl1pPr algn="ctr">
              <a:defRPr sz="2400">
                <a:solidFill>
                  <a:srgbClr val="003402"/>
                </a:solidFill>
              </a:defRPr>
            </a:lvl1pPr>
            <a:lvl2pPr algn="ctr">
              <a:defRPr sz="2000">
                <a:solidFill>
                  <a:srgbClr val="003402"/>
                </a:solidFill>
              </a:defRPr>
            </a:lvl2pPr>
            <a:lvl3pPr algn="ctr">
              <a:defRPr sz="1800">
                <a:solidFill>
                  <a:srgbClr val="003402"/>
                </a:solidFill>
              </a:defRPr>
            </a:lvl3pPr>
            <a:lvl4pPr algn="ctr">
              <a:defRPr sz="1600">
                <a:solidFill>
                  <a:srgbClr val="003402"/>
                </a:solidFill>
              </a:defRPr>
            </a:lvl4pPr>
            <a:lvl5pPr algn="ctr">
              <a:defRPr sz="1600">
                <a:solidFill>
                  <a:srgbClr val="00340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2060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-wgRGrzr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8246070" cy="1374345"/>
          </a:xfrm>
        </p:spPr>
        <p:txBody>
          <a:bodyPr>
            <a:noAutofit/>
          </a:bodyPr>
          <a:lstStyle/>
          <a:p>
            <a:r>
              <a:rPr lang="cs-CZ" sz="2800" b="1" dirty="0"/>
              <a:t>AJ5415</a:t>
            </a:r>
            <a:r>
              <a:rPr lang="cs-CZ" sz="8000" b="1" dirty="0"/>
              <a:t> </a:t>
            </a:r>
            <a:r>
              <a:rPr lang="cs-CZ" sz="12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r>
              <a:rPr lang="cs-CZ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8000" b="1" u="sng" dirty="0">
                <a:solidFill>
                  <a:srgbClr val="FFFF00"/>
                </a:solidFill>
              </a:rPr>
              <a:t/>
            </a:r>
            <a:br>
              <a:rPr lang="cs-CZ" sz="8000" b="1" u="sng" dirty="0">
                <a:solidFill>
                  <a:srgbClr val="FFFF00"/>
                </a:solidFill>
              </a:rPr>
            </a:br>
            <a:r>
              <a:rPr lang="cs-CZ" sz="8000" b="1" u="sng" dirty="0" err="1">
                <a:solidFill>
                  <a:srgbClr val="FFFF00"/>
                </a:solidFill>
              </a:rPr>
              <a:t>for</a:t>
            </a:r>
            <a:r>
              <a:rPr lang="cs-CZ" sz="8000" b="1" u="sng" dirty="0">
                <a:solidFill>
                  <a:srgbClr val="FFFF00"/>
                </a:solidFill>
              </a:rPr>
              <a:t> </a:t>
            </a:r>
            <a:r>
              <a:rPr lang="cs-CZ" sz="8000" b="1" u="sng" dirty="0" err="1">
                <a:solidFill>
                  <a:srgbClr val="FFFF00"/>
                </a:solidFill>
              </a:rPr>
              <a:t>Young</a:t>
            </a:r>
            <a:r>
              <a:rPr lang="cs-CZ" sz="8000" b="1" u="sng" dirty="0">
                <a:solidFill>
                  <a:srgbClr val="FFFF00"/>
                </a:solidFill>
              </a:rPr>
              <a:t> </a:t>
            </a:r>
            <a:r>
              <a:rPr lang="cs-CZ" sz="8000" b="1" u="sng" dirty="0" err="1">
                <a:solidFill>
                  <a:srgbClr val="FFFF00"/>
                </a:solidFill>
              </a:rPr>
              <a:t>Learners</a:t>
            </a:r>
            <a:r>
              <a:rPr lang="cs-CZ" b="1" u="sng" dirty="0">
                <a:solidFill>
                  <a:srgbClr val="FFFF00"/>
                </a:solidFill>
              </a:rPr>
              <a:t/>
            </a:r>
            <a:br>
              <a:rPr lang="cs-CZ" b="1" u="sng" dirty="0">
                <a:solidFill>
                  <a:srgbClr val="FFFF00"/>
                </a:solidFill>
              </a:rPr>
            </a:br>
            <a:r>
              <a:rPr lang="cs-CZ" b="1" dirty="0">
                <a:solidFill>
                  <a:srgbClr val="FFFF00"/>
                </a:solidFill>
              </a:rPr>
              <a:t>Kateřina </a:t>
            </a:r>
            <a:r>
              <a:rPr lang="cs-CZ" sz="4000" b="1" dirty="0">
                <a:solidFill>
                  <a:srgbClr val="FFFF00"/>
                </a:solidFill>
              </a:rPr>
              <a:t>Tomková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>
                <a:solidFill>
                  <a:srgbClr val="FFFF00"/>
                </a:solidFill>
                <a:hlinkClick r:id="rId3"/>
              </a:rPr>
              <a:t>2060@mail.muni.cz</a:t>
            </a:r>
            <a:r>
              <a:rPr lang="cs-CZ" b="1" u="sng" dirty="0">
                <a:solidFill>
                  <a:srgbClr val="FFFF00"/>
                </a:solidFill>
              </a:rPr>
              <a:t/>
            </a:r>
            <a:br>
              <a:rPr lang="cs-CZ" b="1" u="sng" dirty="0">
                <a:solidFill>
                  <a:srgbClr val="FFFF00"/>
                </a:solidFill>
              </a:rPr>
            </a:br>
            <a:r>
              <a:rPr lang="cs-CZ" sz="2000" b="1" u="sng" dirty="0" err="1">
                <a:effectLst/>
              </a:rPr>
              <a:t>Block</a:t>
            </a:r>
            <a:r>
              <a:rPr lang="cs-CZ" sz="2000" b="1" u="sng" dirty="0">
                <a:effectLst/>
              </a:rPr>
              <a:t> 2</a:t>
            </a:r>
            <a:br>
              <a:rPr lang="cs-CZ" sz="2000" b="1" u="sng" dirty="0">
                <a:effectLst/>
              </a:rPr>
            </a:br>
            <a:r>
              <a:rPr lang="cs-CZ" sz="2000" b="1" u="sng" dirty="0" err="1">
                <a:solidFill>
                  <a:srgbClr val="FFFF00"/>
                </a:solidFill>
              </a:rPr>
              <a:t>Saturday</a:t>
            </a:r>
            <a:r>
              <a:rPr lang="cs-CZ" sz="2000" b="1" u="sng" dirty="0">
                <a:solidFill>
                  <a:srgbClr val="FFFF00"/>
                </a:solidFill>
              </a:rPr>
              <a:t>, </a:t>
            </a:r>
            <a:r>
              <a:rPr lang="cs-CZ" sz="2000" b="1" u="sng" dirty="0" err="1">
                <a:solidFill>
                  <a:srgbClr val="FFFF00"/>
                </a:solidFill>
              </a:rPr>
              <a:t>April</a:t>
            </a:r>
            <a:r>
              <a:rPr lang="cs-CZ" sz="2000" b="1" u="sng" dirty="0">
                <a:solidFill>
                  <a:srgbClr val="FFFF00"/>
                </a:solidFill>
              </a:rPr>
              <a:t> 30, 2022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970885"/>
            <a:ext cx="8246070" cy="763525"/>
          </a:xfrm>
        </p:spPr>
        <p:txBody>
          <a:bodyPr>
            <a:noAutofit/>
          </a:bodyPr>
          <a:lstStyle/>
          <a:p>
            <a:endParaRPr lang="en-US" dirty="0">
              <a:solidFill>
                <a:srgbClr val="006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68549-F5B7-4044-A996-61F37311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1200-1230 </a:t>
            </a:r>
            <a:r>
              <a:rPr lang="cs-CZ" dirty="0" err="1" smtClean="0"/>
              <a:t>Voice</a:t>
            </a:r>
            <a:r>
              <a:rPr lang="cs-CZ" dirty="0" smtClean="0"/>
              <a:t> in </a:t>
            </a:r>
            <a:r>
              <a:rPr lang="cs-CZ" dirty="0" err="1" smtClean="0"/>
              <a:t>storytelling</a:t>
            </a:r>
            <a:r>
              <a:rPr lang="cs-CZ" dirty="0" smtClean="0"/>
              <a:t> 1:</a:t>
            </a:r>
            <a:br>
              <a:rPr lang="cs-CZ" dirty="0" smtClean="0"/>
            </a:br>
            <a:r>
              <a:rPr lang="cs-CZ" dirty="0" smtClean="0"/>
              <a:t>PACE (TEMPO) &amp; TIMING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83296"/>
            <a:ext cx="7788275" cy="416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6A8FC-2F27-404D-8AF9-B6217355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1230-1300 </a:t>
            </a:r>
            <a:r>
              <a:rPr lang="cs-CZ" dirty="0" err="1" smtClean="0"/>
              <a:t>Voice</a:t>
            </a:r>
            <a:r>
              <a:rPr lang="cs-CZ" dirty="0" smtClean="0"/>
              <a:t> in </a:t>
            </a:r>
            <a:r>
              <a:rPr lang="cs-CZ" dirty="0" err="1" smtClean="0"/>
              <a:t>storytelling</a:t>
            </a:r>
            <a:r>
              <a:rPr lang="cs-CZ" dirty="0" smtClean="0"/>
              <a:t> 2:</a:t>
            </a:r>
            <a:br>
              <a:rPr lang="cs-CZ" dirty="0" smtClean="0"/>
            </a:br>
            <a:r>
              <a:rPr lang="cs-CZ" dirty="0" smtClean="0"/>
              <a:t>STRESS </a:t>
            </a:r>
            <a:r>
              <a:rPr lang="cs-CZ" dirty="0"/>
              <a:t>&amp;</a:t>
            </a:r>
            <a:r>
              <a:rPr lang="cs-CZ" dirty="0" smtClean="0"/>
              <a:t> RHYTHM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40100"/>
            <a:ext cx="36576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7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B626A1-9E87-4229-A14E-402E864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1300-1330 </a:t>
            </a:r>
            <a:r>
              <a:rPr lang="cs-CZ" dirty="0" err="1" smtClean="0"/>
              <a:t>Voice</a:t>
            </a:r>
            <a:r>
              <a:rPr lang="cs-CZ" dirty="0" smtClean="0"/>
              <a:t> in </a:t>
            </a:r>
            <a:r>
              <a:rPr lang="cs-CZ" dirty="0" err="1" smtClean="0"/>
              <a:t>storytelling</a:t>
            </a:r>
            <a:r>
              <a:rPr lang="cs-CZ" dirty="0" smtClean="0"/>
              <a:t> 3:</a:t>
            </a:r>
            <a:br>
              <a:rPr lang="cs-CZ" dirty="0" smtClean="0"/>
            </a:br>
            <a:r>
              <a:rPr lang="cs-CZ" dirty="0" smtClean="0"/>
              <a:t>THE ART OF READING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40000"/>
            <a:ext cx="2857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/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 err="1">
                <a:solidFill>
                  <a:srgbClr val="FFFF00"/>
                </a:solidFill>
              </a:rPr>
              <a:t>Thank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you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for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your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attention</a:t>
            </a:r>
            <a:r>
              <a:rPr lang="cs-CZ" dirty="0">
                <a:solidFill>
                  <a:srgbClr val="FFFF00"/>
                </a:solidFill>
              </a:rPr>
              <a:t> and </a:t>
            </a:r>
            <a:r>
              <a:rPr lang="cs-CZ" dirty="0" err="1">
                <a:solidFill>
                  <a:srgbClr val="FFFF00"/>
                </a:solidFill>
              </a:rPr>
              <a:t>active</a:t>
            </a:r>
            <a:r>
              <a:rPr lang="cs-CZ" dirty="0">
                <a:solidFill>
                  <a:srgbClr val="FFFF00"/>
                </a:solidFill>
              </a:rPr>
              <a:t> part</a:t>
            </a:r>
            <a:r>
              <a:rPr lang="cs-CZ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Concluding</a:t>
            </a:r>
            <a:r>
              <a:rPr lang="cs-CZ" dirty="0"/>
              <a:t> </a:t>
            </a:r>
            <a:r>
              <a:rPr lang="cs-CZ" dirty="0" err="1"/>
              <a:t>remarks</a:t>
            </a:r>
            <a:r>
              <a:rPr lang="cs-CZ" dirty="0"/>
              <a:t>, </a:t>
            </a:r>
            <a:r>
              <a:rPr lang="cs-CZ" dirty="0" err="1"/>
              <a:t>questions</a:t>
            </a:r>
            <a:r>
              <a:rPr lang="cs-CZ" dirty="0"/>
              <a:t>, </a:t>
            </a:r>
            <a:r>
              <a:rPr lang="cs-CZ" dirty="0" err="1"/>
              <a:t>queries</a:t>
            </a:r>
            <a:r>
              <a:rPr lang="cs-CZ" dirty="0"/>
              <a:t>… ?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I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group</a:t>
            </a:r>
            <a:r>
              <a:rPr lang="cs-CZ" dirty="0"/>
              <a:t>/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consultations</a:t>
            </a:r>
            <a:r>
              <a:rPr lang="cs-CZ" dirty="0"/>
              <a:t> </a:t>
            </a:r>
            <a:r>
              <a:rPr lang="cs-CZ" dirty="0" err="1"/>
              <a:t>until</a:t>
            </a:r>
            <a:r>
              <a:rPr lang="cs-CZ" dirty="0"/>
              <a:t> 1350.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rgbClr val="FFFF00"/>
                </a:solidFill>
              </a:rPr>
              <a:t>So long, live </a:t>
            </a:r>
            <a:r>
              <a:rPr lang="cs-CZ" b="1" dirty="0" err="1">
                <a:solidFill>
                  <a:srgbClr val="FFFF00"/>
                </a:solidFill>
              </a:rPr>
              <a:t>well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 err="1">
                <a:solidFill>
                  <a:srgbClr val="FFFF00"/>
                </a:solidFill>
              </a:rPr>
              <a:t>tell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stories</a:t>
            </a:r>
            <a:r>
              <a:rPr lang="cs-CZ" b="1" dirty="0">
                <a:solidFill>
                  <a:srgbClr val="FFFF00"/>
                </a:solidFill>
              </a:rPr>
              <a:t> and </a:t>
            </a:r>
            <a:r>
              <a:rPr lang="cs-CZ" b="1" dirty="0" err="1">
                <a:solidFill>
                  <a:srgbClr val="FFFF00"/>
                </a:solidFill>
              </a:rPr>
              <a:t>never</a:t>
            </a:r>
            <a:r>
              <a:rPr lang="cs-CZ" b="1" dirty="0">
                <a:solidFill>
                  <a:srgbClr val="FFFF00"/>
                </a:solidFill>
              </a:rPr>
              <a:t> lose </a:t>
            </a:r>
            <a:r>
              <a:rPr lang="cs-CZ" b="1" dirty="0" err="1">
                <a:solidFill>
                  <a:srgbClr val="FFFF00"/>
                </a:solidFill>
              </a:rPr>
              <a:t>your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passion</a:t>
            </a:r>
            <a:r>
              <a:rPr lang="cs-CZ" b="1" dirty="0">
                <a:solidFill>
                  <a:srgbClr val="FFFF00"/>
                </a:solidFill>
              </a:rPr>
              <a:t>!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6C1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927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093365" cy="763525"/>
          </a:xfrm>
        </p:spPr>
        <p:txBody>
          <a:bodyPr>
            <a:normAutofit/>
          </a:bodyPr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schedule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96541"/>
            <a:ext cx="7940661" cy="47338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0800-0830   </a:t>
            </a:r>
            <a:r>
              <a:rPr lang="cs-CZ" dirty="0" err="1"/>
              <a:t>Revision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Block</a:t>
            </a:r>
            <a:r>
              <a:rPr lang="cs-CZ" dirty="0"/>
              <a:t> 1 on </a:t>
            </a:r>
            <a:r>
              <a:rPr lang="cs-CZ" dirty="0" err="1"/>
              <a:t>March</a:t>
            </a:r>
            <a:r>
              <a:rPr lang="cs-CZ" dirty="0"/>
              <a:t> 5    </a:t>
            </a:r>
          </a:p>
          <a:p>
            <a:pPr marL="0" indent="0">
              <a:buNone/>
            </a:pPr>
            <a:r>
              <a:rPr lang="cs-CZ" dirty="0"/>
              <a:t>0830-0900   </a:t>
            </a:r>
            <a:r>
              <a:rPr lang="cs-CZ" dirty="0" err="1"/>
              <a:t>Revising</a:t>
            </a:r>
            <a:r>
              <a:rPr lang="cs-CZ" dirty="0"/>
              <a:t> audio </a:t>
            </a:r>
            <a:r>
              <a:rPr lang="cs-CZ" dirty="0" err="1"/>
              <a:t>essays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0900-1000   Peer </a:t>
            </a:r>
            <a:r>
              <a:rPr lang="cs-CZ" dirty="0" err="1"/>
              <a:t>reviewing</a:t>
            </a:r>
            <a:r>
              <a:rPr lang="cs-CZ" dirty="0"/>
              <a:t> audio </a:t>
            </a:r>
            <a:r>
              <a:rPr lang="cs-CZ" dirty="0" err="1"/>
              <a:t>essays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1035-1135   </a:t>
            </a:r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&amp; </a:t>
            </a:r>
            <a:r>
              <a:rPr lang="cs-CZ" dirty="0" err="1"/>
              <a:t>watching</a:t>
            </a:r>
            <a:r>
              <a:rPr lang="cs-CZ" dirty="0"/>
              <a:t> </a:t>
            </a:r>
            <a:r>
              <a:rPr lang="cs-CZ" dirty="0" err="1"/>
              <a:t>webinar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1135-1200   </a:t>
            </a:r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gisting</a:t>
            </a:r>
            <a:r>
              <a:rPr lang="cs-CZ" dirty="0"/>
              <a:t> &amp; </a:t>
            </a:r>
            <a:r>
              <a:rPr lang="cs-CZ" dirty="0" err="1"/>
              <a:t>discussion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1200-1230   </a:t>
            </a:r>
            <a:r>
              <a:rPr lang="cs-CZ" dirty="0" smtClean="0"/>
              <a:t>PACE (TEMPO) &amp; TIMING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1230-1300   </a:t>
            </a:r>
            <a:r>
              <a:rPr lang="cs-CZ" dirty="0" smtClean="0"/>
              <a:t>STRESS </a:t>
            </a:r>
            <a:r>
              <a:rPr lang="cs-CZ" dirty="0"/>
              <a:t>&amp;</a:t>
            </a:r>
            <a:r>
              <a:rPr lang="cs-CZ" dirty="0" smtClean="0"/>
              <a:t> RHYTHM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1300-1330   </a:t>
            </a:r>
            <a:r>
              <a:rPr lang="cs-CZ" sz="3000" dirty="0" smtClean="0"/>
              <a:t>THE ART OF READING</a:t>
            </a:r>
            <a:endParaRPr lang="cs-CZ" sz="3000" dirty="0"/>
          </a:p>
          <a:p>
            <a:pPr marL="0" indent="0">
              <a:buNone/>
            </a:pPr>
            <a:r>
              <a:rPr lang="cs-CZ" dirty="0"/>
              <a:t>1330-1350   </a:t>
            </a:r>
            <a:r>
              <a:rPr lang="cs-CZ" sz="2400" dirty="0" err="1"/>
              <a:t>Summary</a:t>
            </a:r>
            <a:r>
              <a:rPr lang="cs-CZ" sz="2400" dirty="0"/>
              <a:t>, </a:t>
            </a:r>
            <a:r>
              <a:rPr lang="cs-CZ" sz="2400" dirty="0" err="1"/>
              <a:t>conclusions</a:t>
            </a:r>
            <a:r>
              <a:rPr lang="cs-CZ" sz="2400" dirty="0"/>
              <a:t>,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</a:t>
            </a:r>
            <a:r>
              <a:rPr lang="cs-CZ" sz="2400" dirty="0" err="1" smtClean="0"/>
              <a:t>group</a:t>
            </a:r>
            <a:r>
              <a:rPr lang="cs-CZ" sz="2400" dirty="0" smtClean="0"/>
              <a:t> </a:t>
            </a:r>
            <a:r>
              <a:rPr lang="cs-CZ" sz="2400" dirty="0"/>
              <a:t>&amp;  </a:t>
            </a:r>
            <a:r>
              <a:rPr lang="cs-CZ" sz="2400" dirty="0" err="1"/>
              <a:t>individual</a:t>
            </a:r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err="1" smtClean="0"/>
              <a:t>consultations</a:t>
            </a:r>
            <a:r>
              <a:rPr lang="cs-CZ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527605"/>
            <a:ext cx="6670283" cy="763525"/>
          </a:xfrm>
        </p:spPr>
        <p:txBody>
          <a:bodyPr/>
          <a:lstStyle/>
          <a:p>
            <a:r>
              <a:rPr lang="cs-CZ" dirty="0" err="1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6015" y="1596540"/>
            <a:ext cx="6670283" cy="4733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/>
              <a:t>All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course‘s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IS:</a:t>
            </a:r>
          </a:p>
          <a:p>
            <a:r>
              <a:rPr lang="cs-CZ" dirty="0"/>
              <a:t>-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Rowling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gaps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Segmental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Suprasegmental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endParaRPr lang="cs-CZ" dirty="0"/>
          </a:p>
          <a:p>
            <a:r>
              <a:rPr lang="cs-CZ" dirty="0"/>
              <a:t>- Tomková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videos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minitalks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Vault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in stress, rhythm and </a:t>
            </a:r>
            <a:r>
              <a:rPr lang="cs-CZ" dirty="0" err="1"/>
              <a:t>intonation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topics</a:t>
            </a:r>
            <a:r>
              <a:rPr lang="cs-CZ" dirty="0" smtClean="0"/>
              <a:t> last </a:t>
            </a:r>
            <a:r>
              <a:rPr lang="cs-CZ" dirty="0" err="1" smtClean="0"/>
              <a:t>year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2000" dirty="0"/>
              <a:t>„Klekánice“ </a:t>
            </a:r>
            <a:r>
              <a:rPr lang="cs-CZ" sz="2000" dirty="0" err="1">
                <a:solidFill>
                  <a:srgbClr val="FF0000"/>
                </a:solidFill>
              </a:rPr>
              <a:t>Twi</a:t>
            </a:r>
            <a:r>
              <a:rPr lang="cs-CZ" sz="2000" strike="sngStrike" dirty="0" err="1">
                <a:solidFill>
                  <a:srgbClr val="FF0000"/>
                </a:solidFill>
              </a:rPr>
              <a:t>gh</a:t>
            </a:r>
            <a:r>
              <a:rPr lang="cs-CZ" sz="2000" dirty="0" err="1">
                <a:solidFill>
                  <a:srgbClr val="FF0000"/>
                </a:solidFill>
              </a:rPr>
              <a:t>light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Witch</a:t>
            </a:r>
            <a:r>
              <a:rPr lang="cs-CZ" sz="2000" dirty="0">
                <a:solidFill>
                  <a:srgbClr val="00698A"/>
                </a:solidFill>
              </a:rPr>
              <a:t> = Dominika F.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My </a:t>
            </a:r>
            <a:r>
              <a:rPr lang="cs-CZ" sz="2000" dirty="0" err="1"/>
              <a:t>Father‘s</a:t>
            </a:r>
            <a:r>
              <a:rPr lang="cs-CZ" sz="2000" dirty="0"/>
              <a:t> </a:t>
            </a:r>
            <a:r>
              <a:rPr lang="cs-CZ" sz="2000" dirty="0" err="1"/>
              <a:t>Eclectic</a:t>
            </a:r>
            <a:r>
              <a:rPr lang="cs-CZ" sz="2000" dirty="0"/>
              <a:t> </a:t>
            </a:r>
            <a:r>
              <a:rPr lang="cs-CZ" sz="2000" dirty="0" err="1"/>
              <a:t>Tales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Ilona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>
                <a:solidFill>
                  <a:srgbClr val="FF0000"/>
                </a:solidFill>
              </a:rPr>
              <a:t>Creative</a:t>
            </a:r>
            <a:r>
              <a:rPr lang="cs-CZ" sz="2000" dirty="0">
                <a:solidFill>
                  <a:srgbClr val="FF0000"/>
                </a:solidFill>
              </a:rPr>
              <a:t>/</a:t>
            </a:r>
            <a:r>
              <a:rPr lang="cs-CZ" sz="2000" dirty="0" err="1">
                <a:solidFill>
                  <a:srgbClr val="FF0000"/>
                </a:solidFill>
              </a:rPr>
              <a:t>Crime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Storytelling</a:t>
            </a:r>
            <a:r>
              <a:rPr lang="cs-CZ" sz="2000" dirty="0">
                <a:solidFill>
                  <a:srgbClr val="FF0000"/>
                </a:solidFill>
              </a:rPr>
              <a:t> + </a:t>
            </a:r>
            <a:r>
              <a:rPr lang="cs-CZ" sz="2000" dirty="0"/>
              <a:t>9th </a:t>
            </a:r>
            <a:r>
              <a:rPr lang="cs-CZ" sz="2000" dirty="0" err="1"/>
              <a:t>Graders</a:t>
            </a:r>
            <a:r>
              <a:rPr lang="cs-CZ" sz="2000" dirty="0"/>
              <a:t>‘ </a:t>
            </a:r>
            <a:r>
              <a:rPr lang="cs-CZ" sz="2000" dirty="0" err="1"/>
              <a:t>Backtracking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Míša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Harry</a:t>
            </a:r>
            <a:r>
              <a:rPr lang="cs-CZ" sz="2000" dirty="0"/>
              <a:t> </a:t>
            </a:r>
            <a:r>
              <a:rPr lang="cs-CZ" sz="2000" dirty="0" err="1"/>
              <a:t>Potter</a:t>
            </a:r>
            <a:r>
              <a:rPr lang="cs-CZ" sz="2000" dirty="0"/>
              <a:t> </a:t>
            </a:r>
            <a:r>
              <a:rPr lang="cs-CZ" sz="2000" dirty="0" err="1"/>
              <a:t>Teaching</a:t>
            </a:r>
            <a:r>
              <a:rPr lang="cs-CZ" sz="2000" dirty="0"/>
              <a:t> </a:t>
            </a:r>
            <a:r>
              <a:rPr lang="cs-CZ" sz="2000" dirty="0" err="1"/>
              <a:t>English</a:t>
            </a:r>
            <a:r>
              <a:rPr lang="cs-CZ" sz="2000" dirty="0">
                <a:solidFill>
                  <a:srgbClr val="FF0000"/>
                </a:solidFill>
              </a:rPr>
              <a:t>! </a:t>
            </a:r>
            <a:r>
              <a:rPr lang="cs-CZ" sz="2000" dirty="0">
                <a:solidFill>
                  <a:srgbClr val="00698A"/>
                </a:solidFill>
              </a:rPr>
              <a:t>= Dominika Š.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Picture-</a:t>
            </a:r>
            <a:r>
              <a:rPr lang="cs-CZ" sz="2000" dirty="0" err="1"/>
              <a:t>Perfect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Eva M.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British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Prague </a:t>
            </a:r>
            <a:r>
              <a:rPr lang="cs-CZ" sz="2000" dirty="0" err="1"/>
              <a:t>Experience</a:t>
            </a:r>
            <a:r>
              <a:rPr lang="cs-CZ" sz="2000" dirty="0">
                <a:solidFill>
                  <a:srgbClr val="00698A"/>
                </a:solidFill>
              </a:rPr>
              <a:t> = Ivo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Number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</a:t>
            </a:r>
            <a:r>
              <a:rPr lang="cs-CZ" sz="2000" dirty="0" err="1"/>
              <a:t>Spain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Roman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strike="sngStrike" dirty="0"/>
              <a:t>Brno </a:t>
            </a:r>
            <a:r>
              <a:rPr lang="cs-CZ" sz="2000" dirty="0" err="1"/>
              <a:t>Spanish</a:t>
            </a:r>
            <a:r>
              <a:rPr lang="cs-CZ" sz="2000" dirty="0"/>
              <a:t> </a:t>
            </a:r>
            <a:r>
              <a:rPr lang="cs-CZ" sz="2000" dirty="0" err="1"/>
              <a:t>Dragon</a:t>
            </a:r>
            <a:r>
              <a:rPr lang="cs-CZ" sz="2000" dirty="0"/>
              <a:t> Story </a:t>
            </a:r>
            <a:r>
              <a:rPr lang="cs-CZ" sz="2000" dirty="0">
                <a:solidFill>
                  <a:srgbClr val="00698A"/>
                </a:solidFill>
              </a:rPr>
              <a:t>= Anna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My </a:t>
            </a:r>
            <a:r>
              <a:rPr lang="cs-CZ" sz="2000" dirty="0" err="1"/>
              <a:t>Canadian</a:t>
            </a:r>
            <a:r>
              <a:rPr lang="cs-CZ" sz="2000" dirty="0"/>
              <a:t> </a:t>
            </a:r>
            <a:r>
              <a:rPr lang="cs-CZ" sz="2000" dirty="0" err="1"/>
              <a:t>Granny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</a:t>
            </a:r>
            <a:r>
              <a:rPr lang="cs-CZ" sz="2000" dirty="0" err="1">
                <a:solidFill>
                  <a:srgbClr val="00698A"/>
                </a:solidFill>
              </a:rPr>
              <a:t>Lucía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Naptime</a:t>
            </a:r>
            <a:r>
              <a:rPr lang="cs-CZ" sz="2000" dirty="0"/>
              <a:t> and </a:t>
            </a:r>
            <a:r>
              <a:rPr lang="cs-CZ" sz="2000" dirty="0" err="1"/>
              <a:t>Circletime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Martina </a:t>
            </a:r>
            <a:r>
              <a:rPr lang="cs-CZ" sz="2000" dirty="0" err="1">
                <a:solidFill>
                  <a:srgbClr val="00698A"/>
                </a:solidFill>
              </a:rPr>
              <a:t>Doč</a:t>
            </a:r>
            <a:r>
              <a:rPr lang="cs-CZ" sz="2000" dirty="0">
                <a:solidFill>
                  <a:srgbClr val="00698A"/>
                </a:solidFill>
              </a:rPr>
              <a:t>.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Art </a:t>
            </a:r>
            <a:r>
              <a:rPr lang="cs-CZ" sz="2000" dirty="0" err="1"/>
              <a:t>School</a:t>
            </a:r>
            <a:r>
              <a:rPr lang="cs-CZ" sz="2000" dirty="0"/>
              <a:t> Film </a:t>
            </a:r>
            <a:r>
              <a:rPr lang="cs-CZ" sz="2000" dirty="0" err="1"/>
              <a:t>Posters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Petra L.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Heroes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Children‘s</a:t>
            </a:r>
            <a:r>
              <a:rPr lang="cs-CZ" sz="2000" dirty="0"/>
              <a:t> </a:t>
            </a:r>
            <a:r>
              <a:rPr lang="cs-CZ" sz="2000" dirty="0" err="1"/>
              <a:t>Own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>
                <a:solidFill>
                  <a:srgbClr val="00698A"/>
                </a:solidFill>
              </a:rPr>
              <a:t> = Luboš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Emily‘s</a:t>
            </a:r>
            <a:r>
              <a:rPr lang="cs-CZ" sz="2000" dirty="0"/>
              <a:t> </a:t>
            </a:r>
            <a:r>
              <a:rPr lang="cs-CZ" sz="2000" dirty="0" err="1"/>
              <a:t>Photobook</a:t>
            </a:r>
            <a:r>
              <a:rPr lang="cs-CZ" sz="2000" dirty="0"/>
              <a:t> + </a:t>
            </a:r>
            <a:r>
              <a:rPr lang="cs-CZ" sz="2000" dirty="0" err="1"/>
              <a:t>picture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Pavlína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WonderClass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698A"/>
                </a:solidFill>
              </a:rPr>
              <a:t>= Jana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 err="1"/>
              <a:t>Smasher</a:t>
            </a:r>
            <a:endParaRPr lang="cs-CZ" sz="2000" dirty="0"/>
          </a:p>
          <a:p>
            <a:pPr marL="0" indent="0">
              <a:buNone/>
            </a:pPr>
            <a:endParaRPr lang="cs-CZ" sz="2000" strike="sngStrike" dirty="0"/>
          </a:p>
          <a:p>
            <a:pPr>
              <a:buFontTx/>
              <a:buChar char="-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13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in </a:t>
            </a:r>
            <a:r>
              <a:rPr lang="cs-CZ" dirty="0" err="1"/>
              <a:t>pairs</a:t>
            </a:r>
            <a:r>
              <a:rPr lang="cs-CZ" dirty="0"/>
              <a:t> 0900-0930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Talk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favourite</a:t>
            </a:r>
            <a:r>
              <a:rPr lang="cs-CZ" dirty="0"/>
              <a:t> audio </a:t>
            </a:r>
            <a:r>
              <a:rPr lang="cs-CZ" dirty="0" err="1"/>
              <a:t>essay</a:t>
            </a:r>
            <a:r>
              <a:rPr lang="cs-CZ" dirty="0"/>
              <a:t> and </a:t>
            </a:r>
            <a:r>
              <a:rPr lang="cs-CZ" dirty="0" err="1"/>
              <a:t>pepare</a:t>
            </a:r>
            <a:r>
              <a:rPr lang="cs-CZ" dirty="0"/>
              <a:t> to </a:t>
            </a:r>
            <a:r>
              <a:rPr lang="cs-CZ" dirty="0" err="1"/>
              <a:t>reproduce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session. </a:t>
            </a:r>
            <a:r>
              <a:rPr lang="cs-CZ" dirty="0" err="1"/>
              <a:t>Discuss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respective</a:t>
            </a:r>
            <a:r>
              <a:rPr lang="cs-CZ" dirty="0"/>
              <a:t> </a:t>
            </a:r>
            <a:r>
              <a:rPr lang="cs-CZ" dirty="0" err="1"/>
              <a:t>strengths</a:t>
            </a:r>
            <a:r>
              <a:rPr lang="cs-CZ" dirty="0"/>
              <a:t> and </a:t>
            </a:r>
            <a:r>
              <a:rPr lang="cs-CZ" dirty="0" err="1"/>
              <a:t>weaknesses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main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partner‘s</a:t>
            </a:r>
            <a:r>
              <a:rPr lang="cs-CZ" dirty="0"/>
              <a:t> </a:t>
            </a:r>
            <a:r>
              <a:rPr lang="cs-CZ" dirty="0" err="1"/>
              <a:t>recording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most </a:t>
            </a:r>
            <a:r>
              <a:rPr lang="cs-CZ" dirty="0" err="1"/>
              <a:t>appreciate</a:t>
            </a:r>
            <a:r>
              <a:rPr lang="cs-CZ" dirty="0"/>
              <a:t>/</a:t>
            </a:r>
            <a:r>
              <a:rPr lang="cs-CZ" dirty="0" err="1"/>
              <a:t>dislike</a:t>
            </a:r>
            <a:r>
              <a:rPr lang="cs-CZ" dirty="0"/>
              <a:t>?</a:t>
            </a:r>
          </a:p>
          <a:p>
            <a:pPr marL="514350" indent="-514350">
              <a:buAutoNum type="alphaLcParenR"/>
            </a:pP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paper‘s</a:t>
            </a:r>
            <a:r>
              <a:rPr lang="cs-CZ" dirty="0"/>
              <a:t> </a:t>
            </a:r>
            <a:r>
              <a:rPr lang="cs-CZ" dirty="0" err="1"/>
              <a:t>headline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26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Reproducing</a:t>
            </a:r>
            <a:r>
              <a:rPr lang="cs-CZ" dirty="0"/>
              <a:t> </a:t>
            </a:r>
            <a:r>
              <a:rPr lang="cs-CZ" dirty="0" err="1"/>
              <a:t>essays</a:t>
            </a:r>
            <a:r>
              <a:rPr lang="cs-CZ" dirty="0"/>
              <a:t> 0930-1000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 smtClean="0"/>
              <a:t>Nina K. – </a:t>
            </a:r>
            <a:r>
              <a:rPr lang="cs-CZ" sz="2000" dirty="0" err="1" smtClean="0"/>
              <a:t>Nighttime</a:t>
            </a:r>
            <a:r>
              <a:rPr lang="cs-CZ" sz="2000" dirty="0" smtClean="0"/>
              <a:t> </a:t>
            </a:r>
            <a:r>
              <a:rPr lang="cs-CZ" sz="2000" dirty="0" err="1" smtClean="0"/>
              <a:t>reading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(Lucie </a:t>
            </a:r>
            <a:r>
              <a:rPr lang="cs-CZ" sz="2000" dirty="0" smtClean="0"/>
              <a:t>L. – </a:t>
            </a:r>
            <a:r>
              <a:rPr lang="cs-CZ" sz="2000" dirty="0" err="1" smtClean="0"/>
              <a:t>AuPair</a:t>
            </a:r>
            <a:r>
              <a:rPr lang="cs-CZ" sz="2000" dirty="0" smtClean="0"/>
              <a:t> </a:t>
            </a:r>
            <a:r>
              <a:rPr lang="cs-CZ" sz="2000" dirty="0" smtClean="0"/>
              <a:t>story)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Lucie H. – </a:t>
            </a:r>
            <a:r>
              <a:rPr lang="cs-CZ" sz="2000" dirty="0" err="1"/>
              <a:t>Storytelling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 smtClean="0"/>
              <a:t>toddler</a:t>
            </a:r>
            <a:r>
              <a:rPr lang="cs-CZ" sz="2000" dirty="0" smtClean="0"/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rev</a:t>
            </a:r>
            <a:r>
              <a:rPr lang="cs-CZ" sz="2000" dirty="0" smtClean="0">
                <a:solidFill>
                  <a:srgbClr val="FF0000"/>
                </a:solidFill>
              </a:rPr>
              <a:t>. By Marta </a:t>
            </a:r>
            <a:r>
              <a:rPr lang="cs-CZ" sz="2000" dirty="0" err="1" smtClean="0">
                <a:solidFill>
                  <a:srgbClr val="FF0000"/>
                </a:solidFill>
              </a:rPr>
              <a:t>Iturre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Michal B.  </a:t>
            </a:r>
            <a:r>
              <a:rPr lang="cs-CZ" sz="2000" dirty="0" smtClean="0"/>
              <a:t>- </a:t>
            </a:r>
            <a:r>
              <a:rPr lang="cs-CZ" sz="2000" dirty="0" err="1" smtClean="0"/>
              <a:t>Build</a:t>
            </a:r>
            <a:r>
              <a:rPr lang="cs-CZ" sz="2000" dirty="0" smtClean="0"/>
              <a:t>-a-story </a:t>
            </a:r>
            <a:r>
              <a:rPr lang="cs-CZ" sz="2000" dirty="0" err="1" smtClean="0"/>
              <a:t>cards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Martin </a:t>
            </a:r>
            <a:r>
              <a:rPr lang="cs-CZ" sz="2000" dirty="0"/>
              <a:t>K. – </a:t>
            </a:r>
            <a:r>
              <a:rPr lang="cs-CZ" sz="2000" dirty="0" err="1"/>
              <a:t>Pupils</a:t>
            </a:r>
            <a:r>
              <a:rPr lang="cs-CZ" sz="2000" dirty="0"/>
              <a:t>‘ </a:t>
            </a:r>
            <a:r>
              <a:rPr lang="cs-CZ" sz="2000" dirty="0" err="1"/>
              <a:t>own</a:t>
            </a:r>
            <a:r>
              <a:rPr lang="cs-CZ" sz="2000" dirty="0"/>
              <a:t> </a:t>
            </a:r>
            <a:r>
              <a:rPr lang="cs-CZ" sz="2000" dirty="0" err="1"/>
              <a:t>Limericks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(Joshua </a:t>
            </a:r>
            <a:r>
              <a:rPr lang="cs-CZ" sz="2000" dirty="0"/>
              <a:t>W. – </a:t>
            </a:r>
            <a:r>
              <a:rPr lang="cs-CZ" sz="2000" dirty="0" err="1"/>
              <a:t>Aboriginal</a:t>
            </a:r>
            <a:r>
              <a:rPr lang="cs-CZ" sz="2000" dirty="0"/>
              <a:t> </a:t>
            </a:r>
            <a:r>
              <a:rPr lang="cs-CZ" sz="2000" dirty="0" err="1"/>
              <a:t>storytelling</a:t>
            </a:r>
            <a:r>
              <a:rPr lang="cs-CZ" sz="2000" dirty="0"/>
              <a:t>   </a:t>
            </a:r>
            <a:r>
              <a:rPr lang="cs-CZ" sz="2000" dirty="0" err="1">
                <a:solidFill>
                  <a:srgbClr val="FF0000"/>
                </a:solidFill>
              </a:rPr>
              <a:t>rev</a:t>
            </a:r>
            <a:r>
              <a:rPr lang="cs-CZ" sz="2000" dirty="0">
                <a:solidFill>
                  <a:srgbClr val="FF0000"/>
                </a:solidFill>
              </a:rPr>
              <a:t>. by Carmen E</a:t>
            </a:r>
            <a:r>
              <a:rPr lang="cs-CZ" sz="2000" dirty="0" smtClean="0">
                <a:solidFill>
                  <a:srgbClr val="FF0000"/>
                </a:solidFill>
              </a:rPr>
              <a:t>.)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Eva H. </a:t>
            </a:r>
            <a:r>
              <a:rPr lang="cs-CZ" sz="2000" dirty="0" smtClean="0"/>
              <a:t>- My </a:t>
            </a:r>
            <a:r>
              <a:rPr lang="cs-CZ" sz="2000" dirty="0" err="1" smtClean="0"/>
              <a:t>approach</a:t>
            </a:r>
            <a:r>
              <a:rPr lang="cs-CZ" sz="2000" dirty="0" smtClean="0"/>
              <a:t> to </a:t>
            </a:r>
            <a:r>
              <a:rPr lang="cs-CZ" sz="2000" dirty="0" err="1" smtClean="0"/>
              <a:t>storytelling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Eva Č. – </a:t>
            </a:r>
            <a:r>
              <a:rPr lang="cs-CZ" sz="2000" dirty="0" err="1"/>
              <a:t>Storytelling</a:t>
            </a:r>
            <a:r>
              <a:rPr lang="cs-CZ" sz="2000" dirty="0"/>
              <a:t> 1.0</a:t>
            </a:r>
          </a:p>
          <a:p>
            <a:pPr marL="0" indent="0">
              <a:buNone/>
            </a:pPr>
            <a:r>
              <a:rPr lang="cs-CZ" sz="2000" dirty="0" smtClean="0"/>
              <a:t>(Jon </a:t>
            </a:r>
            <a:r>
              <a:rPr lang="cs-CZ" sz="2000" dirty="0" err="1"/>
              <a:t>Ander</a:t>
            </a:r>
            <a:r>
              <a:rPr lang="cs-CZ" sz="2000" dirty="0"/>
              <a:t> G. – Elmer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 smtClean="0"/>
              <a:t>Elephant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Kateřina </a:t>
            </a:r>
            <a:r>
              <a:rPr lang="cs-CZ" sz="2000" dirty="0" smtClean="0"/>
              <a:t>B. – </a:t>
            </a:r>
            <a:r>
              <a:rPr lang="cs-CZ" sz="2000" dirty="0" err="1" smtClean="0"/>
              <a:t>Doggie</a:t>
            </a:r>
            <a:r>
              <a:rPr lang="cs-CZ" sz="2000" dirty="0" smtClean="0"/>
              <a:t> </a:t>
            </a:r>
            <a:r>
              <a:rPr lang="cs-CZ" sz="2000" dirty="0" err="1" smtClean="0"/>
              <a:t>photostory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Nikola B. – </a:t>
            </a:r>
            <a:r>
              <a:rPr lang="cs-CZ" sz="2000" dirty="0" err="1" smtClean="0"/>
              <a:t>Storytelling</a:t>
            </a:r>
            <a:r>
              <a:rPr lang="cs-CZ" sz="2000" dirty="0" smtClean="0"/>
              <a:t> as </a:t>
            </a:r>
            <a:r>
              <a:rPr lang="cs-CZ" sz="2000" dirty="0" err="1" smtClean="0"/>
              <a:t>escape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reality</a:t>
            </a:r>
          </a:p>
          <a:p>
            <a:pPr marL="0" indent="0">
              <a:buNone/>
            </a:pPr>
            <a:r>
              <a:rPr lang="cs-CZ" sz="2000" dirty="0" smtClean="0"/>
              <a:t>Naďa F.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11323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Authors</a:t>
            </a:r>
            <a:r>
              <a:rPr lang="cs-CZ" dirty="0" smtClean="0"/>
              <a:t> online and </a:t>
            </a:r>
            <a:r>
              <a:rPr lang="cs-CZ" dirty="0" err="1" smtClean="0"/>
              <a:t>absent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 smtClean="0"/>
              <a:t>BR1:</a:t>
            </a:r>
          </a:p>
          <a:p>
            <a:pPr marL="0" indent="0">
              <a:buNone/>
            </a:pPr>
            <a:r>
              <a:rPr lang="cs-CZ" sz="2000" dirty="0"/>
              <a:t>Jan S. – </a:t>
            </a:r>
            <a:r>
              <a:rPr lang="cs-CZ" sz="2000" dirty="0" err="1"/>
              <a:t>Everyday</a:t>
            </a:r>
            <a:r>
              <a:rPr lang="cs-CZ" sz="2000" dirty="0"/>
              <a:t> </a:t>
            </a:r>
            <a:r>
              <a:rPr lang="cs-CZ" sz="2000" dirty="0" err="1"/>
              <a:t>storytelling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Jitka W. –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Canterville</a:t>
            </a:r>
            <a:r>
              <a:rPr lang="cs-CZ" sz="2000" dirty="0"/>
              <a:t> </a:t>
            </a:r>
            <a:r>
              <a:rPr lang="cs-CZ" sz="2000" dirty="0" err="1"/>
              <a:t>Ghost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(Petra </a:t>
            </a:r>
            <a:r>
              <a:rPr lang="cs-CZ" sz="2000" dirty="0"/>
              <a:t>S. – Grade 1 </a:t>
            </a:r>
            <a:r>
              <a:rPr lang="cs-CZ" sz="2000" dirty="0" err="1"/>
              <a:t>bilingual</a:t>
            </a:r>
            <a:r>
              <a:rPr lang="cs-CZ" sz="2000" dirty="0"/>
              <a:t> </a:t>
            </a:r>
            <a:r>
              <a:rPr lang="cs-CZ" sz="2000" dirty="0" err="1"/>
              <a:t>school</a:t>
            </a:r>
            <a:r>
              <a:rPr lang="cs-CZ" sz="2000" dirty="0"/>
              <a:t>: O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smtClean="0"/>
              <a:t>OWL)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BR 2:</a:t>
            </a:r>
          </a:p>
          <a:p>
            <a:pPr marL="0" indent="0">
              <a:buNone/>
            </a:pPr>
            <a:r>
              <a:rPr lang="cs-CZ" sz="2000" dirty="0"/>
              <a:t>Lucie F. – </a:t>
            </a:r>
            <a:r>
              <a:rPr lang="cs-CZ" sz="2000" dirty="0" err="1"/>
              <a:t>Emperor‘s</a:t>
            </a:r>
            <a:r>
              <a:rPr lang="cs-CZ" sz="2000" dirty="0"/>
              <a:t>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clothes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Míla Ch. – </a:t>
            </a:r>
            <a:r>
              <a:rPr lang="cs-CZ" sz="2000" dirty="0" err="1"/>
              <a:t>Reading</a:t>
            </a:r>
            <a:r>
              <a:rPr lang="cs-CZ" sz="2000" dirty="0"/>
              <a:t> </a:t>
            </a:r>
            <a:r>
              <a:rPr lang="cs-CZ" sz="2000" dirty="0" err="1"/>
              <a:t>picture</a:t>
            </a:r>
            <a:r>
              <a:rPr lang="cs-CZ" sz="2000" dirty="0"/>
              <a:t> </a:t>
            </a:r>
            <a:r>
              <a:rPr lang="cs-CZ" sz="2000" dirty="0" err="1"/>
              <a:t>books</a:t>
            </a:r>
            <a:r>
              <a:rPr lang="cs-CZ" sz="2000" dirty="0"/>
              <a:t> to </a:t>
            </a:r>
            <a:r>
              <a:rPr lang="cs-CZ" sz="2000" dirty="0" err="1"/>
              <a:t>children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BR 3:</a:t>
            </a:r>
          </a:p>
          <a:p>
            <a:pPr marL="0" indent="0">
              <a:buNone/>
            </a:pPr>
            <a:r>
              <a:rPr lang="cs-CZ" sz="2000" dirty="0" err="1" smtClean="0"/>
              <a:t>Jason</a:t>
            </a:r>
            <a:r>
              <a:rPr lang="cs-CZ" sz="2000" dirty="0" smtClean="0"/>
              <a:t> </a:t>
            </a:r>
            <a:r>
              <a:rPr lang="cs-CZ" sz="2000" dirty="0"/>
              <a:t>H. – Story </a:t>
            </a:r>
            <a:r>
              <a:rPr lang="cs-CZ" sz="2000" dirty="0" err="1"/>
              <a:t>of</a:t>
            </a:r>
            <a:r>
              <a:rPr lang="cs-CZ" sz="2000" dirty="0"/>
              <a:t> music</a:t>
            </a:r>
          </a:p>
          <a:p>
            <a:pPr marL="0" indent="0">
              <a:buNone/>
            </a:pPr>
            <a:r>
              <a:rPr lang="cs-CZ" sz="2000" dirty="0" smtClean="0"/>
              <a:t>Marie Š. – A bit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Montessori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 smtClean="0"/>
              <a:t>Absent</a:t>
            </a:r>
            <a:r>
              <a:rPr lang="cs-CZ" sz="2000" dirty="0" smtClean="0"/>
              <a:t>: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Joshua W. – </a:t>
            </a:r>
            <a:r>
              <a:rPr lang="cs-CZ" sz="2000" dirty="0" err="1" smtClean="0"/>
              <a:t>Aboriginal</a:t>
            </a:r>
            <a:r>
              <a:rPr lang="cs-CZ" sz="2000" dirty="0" smtClean="0"/>
              <a:t> </a:t>
            </a:r>
            <a:r>
              <a:rPr lang="cs-CZ" sz="2000" dirty="0" err="1" smtClean="0"/>
              <a:t>storytelling</a:t>
            </a:r>
            <a:r>
              <a:rPr lang="cs-CZ" sz="2000" dirty="0" smtClean="0"/>
              <a:t>   </a:t>
            </a:r>
            <a:r>
              <a:rPr lang="cs-CZ" sz="2000" dirty="0" err="1" smtClean="0">
                <a:solidFill>
                  <a:srgbClr val="FF0000"/>
                </a:solidFill>
              </a:rPr>
              <a:t>rev</a:t>
            </a:r>
            <a:r>
              <a:rPr lang="cs-CZ" sz="2000" dirty="0" smtClean="0">
                <a:solidFill>
                  <a:srgbClr val="FF0000"/>
                </a:solidFill>
              </a:rPr>
              <a:t>. </a:t>
            </a:r>
            <a:r>
              <a:rPr lang="cs-CZ" sz="2000" dirty="0">
                <a:solidFill>
                  <a:srgbClr val="FF0000"/>
                </a:solidFill>
              </a:rPr>
              <a:t>b</a:t>
            </a:r>
            <a:r>
              <a:rPr lang="cs-CZ" sz="2000" dirty="0" smtClean="0">
                <a:solidFill>
                  <a:srgbClr val="FF0000"/>
                </a:solidFill>
              </a:rPr>
              <a:t>y Carmen E.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Jon </a:t>
            </a:r>
            <a:r>
              <a:rPr lang="cs-CZ" sz="2000" dirty="0" err="1"/>
              <a:t>Ander</a:t>
            </a:r>
            <a:r>
              <a:rPr lang="cs-CZ" sz="2000" dirty="0"/>
              <a:t> G. – Elmer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Elephant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Carmen E.D. – </a:t>
            </a:r>
            <a:r>
              <a:rPr lang="cs-CZ" sz="2000" dirty="0" err="1" smtClean="0"/>
              <a:t>Storytelling</a:t>
            </a:r>
            <a:r>
              <a:rPr lang="cs-CZ" sz="2000" dirty="0" smtClean="0"/>
              <a:t> in </a:t>
            </a:r>
            <a:r>
              <a:rPr lang="cs-CZ" sz="2000" dirty="0" err="1" smtClean="0"/>
              <a:t>preschool</a:t>
            </a:r>
            <a:r>
              <a:rPr lang="cs-CZ" sz="2000" dirty="0" smtClean="0"/>
              <a:t> </a:t>
            </a:r>
            <a:r>
              <a:rPr lang="cs-CZ" sz="2000" dirty="0" err="1" smtClean="0"/>
              <a:t>education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Jone </a:t>
            </a:r>
            <a:r>
              <a:rPr lang="cs-CZ" sz="2000" dirty="0"/>
              <a:t>C. – </a:t>
            </a:r>
            <a:r>
              <a:rPr lang="cs-CZ" sz="2000" dirty="0" err="1"/>
              <a:t>Vital</a:t>
            </a:r>
            <a:r>
              <a:rPr lang="cs-CZ" sz="2000" dirty="0"/>
              <a:t> </a:t>
            </a:r>
            <a:r>
              <a:rPr lang="cs-CZ" sz="2000" dirty="0" err="1"/>
              <a:t>themes</a:t>
            </a:r>
            <a:r>
              <a:rPr lang="cs-CZ" sz="2000" dirty="0"/>
              <a:t>, </a:t>
            </a:r>
            <a:r>
              <a:rPr lang="cs-CZ" sz="2000" dirty="0" err="1"/>
              <a:t>Inclusion</a:t>
            </a:r>
            <a:r>
              <a:rPr lang="cs-CZ" sz="2000" dirty="0"/>
              <a:t> 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Marta I. – Tres con tango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04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watching</a:t>
            </a:r>
            <a:r>
              <a:rPr lang="cs-CZ" dirty="0"/>
              <a:t> and </a:t>
            </a:r>
            <a:r>
              <a:rPr lang="cs-CZ" dirty="0" err="1"/>
              <a:t>note-taking</a:t>
            </a:r>
            <a:r>
              <a:rPr lang="cs-CZ" dirty="0"/>
              <a:t> </a:t>
            </a:r>
            <a:r>
              <a:rPr lang="cs-CZ" dirty="0" smtClean="0"/>
              <a:t>1035-1135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000" dirty="0"/>
              <a:t>In 5 </a:t>
            </a:r>
            <a:r>
              <a:rPr lang="cs-CZ" sz="2000" dirty="0" err="1"/>
              <a:t>groups</a:t>
            </a:r>
            <a:r>
              <a:rPr lang="cs-CZ" sz="2000" dirty="0"/>
              <a:t>, </a:t>
            </a:r>
            <a:r>
              <a:rPr lang="cs-CZ" sz="2000" dirty="0" err="1"/>
              <a:t>watch</a:t>
            </a:r>
            <a:r>
              <a:rPr lang="cs-CZ" sz="2000" dirty="0"/>
              <a:t> </a:t>
            </a:r>
            <a:r>
              <a:rPr lang="cs-CZ" sz="2000" dirty="0" err="1"/>
              <a:t>MacMillan</a:t>
            </a:r>
            <a:r>
              <a:rPr lang="cs-CZ" sz="2000" dirty="0"/>
              <a:t> </a:t>
            </a:r>
            <a:r>
              <a:rPr lang="cs-CZ" sz="2000" dirty="0" err="1"/>
              <a:t>Education</a:t>
            </a:r>
            <a:r>
              <a:rPr lang="cs-CZ" sz="2000" dirty="0"/>
              <a:t> </a:t>
            </a:r>
            <a:r>
              <a:rPr lang="cs-CZ" sz="2000" dirty="0" err="1"/>
              <a:t>ELT‘s</a:t>
            </a:r>
            <a:r>
              <a:rPr lang="cs-CZ" sz="2000" dirty="0"/>
              <a:t> </a:t>
            </a:r>
            <a:r>
              <a:rPr lang="cs-CZ" sz="2000" dirty="0" err="1"/>
              <a:t>Advancing</a:t>
            </a:r>
            <a:r>
              <a:rPr lang="cs-CZ" sz="2000" dirty="0"/>
              <a:t> </a:t>
            </a:r>
            <a:r>
              <a:rPr lang="cs-CZ" sz="2000" dirty="0" err="1"/>
              <a:t>Webinar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January</a:t>
            </a:r>
            <a:r>
              <a:rPr lang="cs-CZ" sz="2000" dirty="0"/>
              <a:t> 2021, “</a:t>
            </a:r>
            <a:r>
              <a:rPr lang="cs-CZ" sz="2000" dirty="0" err="1"/>
              <a:t>Storytelling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Young</a:t>
            </a:r>
            <a:r>
              <a:rPr lang="cs-CZ" sz="2000" dirty="0"/>
              <a:t> </a:t>
            </a:r>
            <a:r>
              <a:rPr lang="cs-CZ" sz="2000" dirty="0" err="1"/>
              <a:t>Learners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Storytelling for Young Learners [Advancing Learning Webinar] – YouTube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https://www.youtube.com/watch?v=UL-wgRGrzr8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BR1: 00-10 </a:t>
            </a:r>
            <a:r>
              <a:rPr lang="cs-CZ" dirty="0" err="1"/>
              <a:t>mins</a:t>
            </a:r>
            <a:r>
              <a:rPr lang="cs-CZ" dirty="0"/>
              <a:t>: </a:t>
            </a:r>
            <a:r>
              <a:rPr lang="cs-CZ" sz="2200" dirty="0" err="1"/>
              <a:t>Joanne</a:t>
            </a:r>
            <a:r>
              <a:rPr lang="cs-CZ" dirty="0"/>
              <a:t> </a:t>
            </a:r>
            <a:r>
              <a:rPr lang="cs-CZ" sz="2200" dirty="0" err="1"/>
              <a:t>Mitten</a:t>
            </a:r>
            <a:r>
              <a:rPr lang="cs-CZ" sz="2200" dirty="0"/>
              <a:t> &amp; </a:t>
            </a:r>
            <a:r>
              <a:rPr lang="cs-CZ" sz="2200" dirty="0" err="1"/>
              <a:t>webinar</a:t>
            </a:r>
            <a:r>
              <a:rPr lang="cs-CZ" sz="2200" dirty="0"/>
              <a:t> </a:t>
            </a:r>
            <a:r>
              <a:rPr lang="cs-CZ" sz="2200" dirty="0" smtClean="0"/>
              <a:t>intro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                                    </a:t>
            </a:r>
            <a:r>
              <a:rPr lang="cs-CZ" sz="1100" dirty="0" smtClean="0"/>
              <a:t>Nina, Lucie H., Eva Č.</a:t>
            </a:r>
            <a:endParaRPr lang="cs-CZ" sz="1100" dirty="0"/>
          </a:p>
          <a:p>
            <a:pPr marL="0" indent="0">
              <a:buNone/>
            </a:pPr>
            <a:r>
              <a:rPr lang="cs-CZ" dirty="0"/>
              <a:t>BR2: 0953-1955 : </a:t>
            </a:r>
            <a:r>
              <a:rPr lang="cs-CZ" sz="2000" dirty="0"/>
              <a:t>gender + society, </a:t>
            </a:r>
            <a:r>
              <a:rPr lang="cs-CZ" sz="2000" dirty="0" err="1"/>
              <a:t>skill+survival</a:t>
            </a:r>
            <a:r>
              <a:rPr lang="cs-CZ" sz="2000" dirty="0"/>
              <a:t>, </a:t>
            </a:r>
            <a:r>
              <a:rPr lang="cs-CZ" sz="2000" dirty="0" err="1"/>
              <a:t>modern</a:t>
            </a:r>
            <a:r>
              <a:rPr lang="cs-CZ" sz="2000" dirty="0"/>
              <a:t>;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</a:t>
            </a:r>
            <a:r>
              <a:rPr lang="cs-CZ" sz="2000" dirty="0" err="1"/>
              <a:t>Piaget</a:t>
            </a:r>
            <a:r>
              <a:rPr lang="cs-CZ" sz="2000" dirty="0"/>
              <a:t>, </a:t>
            </a:r>
            <a:r>
              <a:rPr lang="cs-CZ" sz="2000" dirty="0" err="1" smtClean="0"/>
              <a:t>Vygotsky</a:t>
            </a:r>
            <a:r>
              <a:rPr lang="cs-CZ" sz="2000" dirty="0" smtClean="0"/>
              <a:t> </a:t>
            </a:r>
            <a:r>
              <a:rPr lang="cs-CZ" sz="1000" dirty="0" smtClean="0"/>
              <a:t>Michal, Martin, Eva H.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BR3: 1955-3000 : </a:t>
            </a:r>
            <a:r>
              <a:rPr lang="cs-CZ" sz="2000" dirty="0" err="1"/>
              <a:t>why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LL, L1 and L2 </a:t>
            </a:r>
            <a:r>
              <a:rPr lang="cs-CZ" sz="2000" dirty="0" err="1"/>
              <a:t>acquisition</a:t>
            </a:r>
            <a:r>
              <a:rPr lang="cs-CZ" sz="2000" dirty="0"/>
              <a:t> x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</a:t>
            </a:r>
            <a:r>
              <a:rPr lang="cs-CZ" sz="2000" dirty="0" err="1"/>
              <a:t>learning</a:t>
            </a:r>
            <a:r>
              <a:rPr lang="cs-CZ" sz="2000" dirty="0"/>
              <a:t> …</a:t>
            </a:r>
            <a:r>
              <a:rPr lang="cs-CZ" sz="2000" dirty="0" err="1"/>
              <a:t>whole</a:t>
            </a:r>
            <a:r>
              <a:rPr lang="cs-CZ" sz="2000" dirty="0"/>
              <a:t> </a:t>
            </a:r>
            <a:r>
              <a:rPr lang="cs-CZ" sz="2000" dirty="0" err="1" smtClean="0"/>
              <a:t>child</a:t>
            </a:r>
            <a:r>
              <a:rPr lang="cs-CZ" sz="2000" dirty="0" smtClean="0"/>
              <a:t>   </a:t>
            </a:r>
            <a:r>
              <a:rPr lang="cs-CZ" sz="1000" dirty="0" err="1" smtClean="0"/>
              <a:t>Nikča</a:t>
            </a:r>
            <a:r>
              <a:rPr lang="cs-CZ" sz="1000" dirty="0" smtClean="0"/>
              <a:t>, </a:t>
            </a:r>
            <a:r>
              <a:rPr lang="cs-CZ" sz="1000" dirty="0" err="1" smtClean="0"/>
              <a:t>NaĎa</a:t>
            </a:r>
            <a:r>
              <a:rPr lang="cs-CZ" sz="1000" dirty="0" smtClean="0"/>
              <a:t>, Kateřina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BR4: 3000- 4015: </a:t>
            </a:r>
            <a:r>
              <a:rPr lang="cs-CZ" sz="2200" dirty="0" err="1"/>
              <a:t>why</a:t>
            </a:r>
            <a:r>
              <a:rPr lang="cs-CZ" sz="2200" dirty="0"/>
              <a:t> use </a:t>
            </a:r>
            <a:r>
              <a:rPr lang="cs-CZ" sz="2200" dirty="0" err="1"/>
              <a:t>stories</a:t>
            </a:r>
            <a:r>
              <a:rPr lang="cs-CZ" sz="2200" dirty="0"/>
              <a:t> … </a:t>
            </a:r>
            <a:r>
              <a:rPr lang="cs-CZ" sz="2200" dirty="0" err="1"/>
              <a:t>become</a:t>
            </a:r>
            <a:r>
              <a:rPr lang="cs-CZ" sz="2200" dirty="0"/>
              <a:t> a </a:t>
            </a:r>
            <a:r>
              <a:rPr lang="cs-CZ" sz="2200" dirty="0" err="1" smtClean="0"/>
              <a:t>performer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                                      </a:t>
            </a:r>
            <a:r>
              <a:rPr lang="cs-CZ" sz="1000" dirty="0" smtClean="0"/>
              <a:t>Jan, Jitka, Lucie F.</a:t>
            </a:r>
            <a:r>
              <a:rPr lang="cs-CZ" sz="2200" dirty="0" smtClean="0"/>
              <a:t>   </a:t>
            </a:r>
            <a:r>
              <a:rPr lang="cs-CZ" sz="2200" dirty="0" smtClean="0"/>
              <a:t>   </a:t>
            </a:r>
            <a:endParaRPr lang="cs-CZ" sz="2200" dirty="0"/>
          </a:p>
          <a:p>
            <a:pPr marL="0" indent="0">
              <a:buNone/>
            </a:pPr>
            <a:r>
              <a:rPr lang="cs-CZ" dirty="0"/>
              <a:t>BR5: 4015- 4958: </a:t>
            </a:r>
            <a:r>
              <a:rPr lang="cs-CZ" sz="2000" dirty="0" err="1"/>
              <a:t>teens</a:t>
            </a:r>
            <a:r>
              <a:rPr lang="cs-CZ" sz="2000" dirty="0"/>
              <a:t> and </a:t>
            </a:r>
            <a:r>
              <a:rPr lang="cs-CZ" sz="2000" dirty="0" err="1"/>
              <a:t>tweens</a:t>
            </a:r>
            <a:r>
              <a:rPr lang="cs-CZ" sz="2000" dirty="0"/>
              <a:t> … </a:t>
            </a:r>
            <a:r>
              <a:rPr lang="cs-CZ" sz="2000" dirty="0" err="1" smtClean="0"/>
              <a:t>references</a:t>
            </a:r>
            <a:r>
              <a:rPr lang="cs-CZ" sz="2000" dirty="0" smtClean="0"/>
              <a:t>  </a:t>
            </a:r>
            <a:r>
              <a:rPr lang="cs-CZ" sz="1000" dirty="0" err="1" smtClean="0"/>
              <a:t>Jason</a:t>
            </a:r>
            <a:r>
              <a:rPr lang="cs-CZ" sz="1000" dirty="0" smtClean="0"/>
              <a:t>, Míla, Marie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Webinar</a:t>
            </a:r>
            <a:r>
              <a:rPr lang="cs-CZ" dirty="0"/>
              <a:t> </a:t>
            </a:r>
            <a:r>
              <a:rPr lang="cs-CZ" dirty="0" err="1"/>
              <a:t>gisting</a:t>
            </a:r>
            <a:r>
              <a:rPr lang="cs-CZ" dirty="0"/>
              <a:t>, </a:t>
            </a:r>
            <a:r>
              <a:rPr lang="cs-CZ" dirty="0" err="1"/>
              <a:t>discussion</a:t>
            </a:r>
            <a:r>
              <a:rPr lang="cs-CZ" dirty="0"/>
              <a:t> </a:t>
            </a:r>
            <a:r>
              <a:rPr lang="cs-CZ" dirty="0" smtClean="0"/>
              <a:t>1135-1200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err="1"/>
              <a:t>Joanne</a:t>
            </a:r>
            <a:r>
              <a:rPr lang="cs-CZ" sz="2000" b="1" dirty="0"/>
              <a:t> </a:t>
            </a:r>
            <a:r>
              <a:rPr lang="cs-CZ" sz="2000" b="1" dirty="0" err="1"/>
              <a:t>Mitten</a:t>
            </a:r>
            <a:r>
              <a:rPr lang="cs-CZ" sz="2000" b="1" dirty="0"/>
              <a:t> </a:t>
            </a:r>
            <a:r>
              <a:rPr lang="cs-CZ" sz="2000" dirty="0"/>
              <a:t>= </a:t>
            </a:r>
          </a:p>
          <a:p>
            <a:pPr marL="0" indent="0">
              <a:buNone/>
            </a:pPr>
            <a:r>
              <a:rPr lang="cs-CZ" sz="2000" dirty="0"/>
              <a:t>ST </a:t>
            </a:r>
            <a:r>
              <a:rPr lang="cs-CZ" sz="2000" dirty="0" err="1"/>
              <a:t>common</a:t>
            </a:r>
            <a:r>
              <a:rPr lang="cs-CZ" sz="2000" dirty="0"/>
              <a:t> to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cultures</a:t>
            </a:r>
            <a:r>
              <a:rPr lang="cs-CZ" sz="2000" dirty="0"/>
              <a:t>; 44,000 </a:t>
            </a:r>
            <a:r>
              <a:rPr lang="cs-CZ" sz="2000" dirty="0" err="1"/>
              <a:t>yrs</a:t>
            </a:r>
            <a:r>
              <a:rPr lang="cs-CZ" sz="2000" dirty="0"/>
              <a:t> ago – </a:t>
            </a:r>
            <a:r>
              <a:rPr lang="cs-CZ" sz="2000" dirty="0" err="1"/>
              <a:t>cave</a:t>
            </a:r>
            <a:r>
              <a:rPr lang="cs-CZ" sz="2000" dirty="0"/>
              <a:t> </a:t>
            </a:r>
            <a:r>
              <a:rPr lang="cs-CZ" sz="2000" dirty="0" err="1"/>
              <a:t>paintings</a:t>
            </a:r>
            <a:r>
              <a:rPr lang="cs-CZ" sz="2000" dirty="0"/>
              <a:t>. </a:t>
            </a:r>
            <a:r>
              <a:rPr lang="cs-CZ" sz="2000" dirty="0" err="1"/>
              <a:t>Aesop‘s</a:t>
            </a:r>
            <a:r>
              <a:rPr lang="cs-CZ" sz="2000" dirty="0"/>
              <a:t> </a:t>
            </a:r>
            <a:r>
              <a:rPr lang="cs-CZ" sz="2000" dirty="0" err="1"/>
              <a:t>fables</a:t>
            </a:r>
            <a:r>
              <a:rPr lang="cs-CZ" sz="2000" dirty="0"/>
              <a:t>. </a:t>
            </a:r>
            <a:r>
              <a:rPr lang="cs-CZ" sz="2000" dirty="0" err="1"/>
              <a:t>Traditional</a:t>
            </a:r>
            <a:r>
              <a:rPr lang="cs-CZ" sz="2000" dirty="0"/>
              <a:t> </a:t>
            </a:r>
            <a:r>
              <a:rPr lang="cs-CZ" sz="2000" dirty="0" err="1"/>
              <a:t>Irish</a:t>
            </a:r>
            <a:r>
              <a:rPr lang="cs-CZ" sz="2000" dirty="0"/>
              <a:t> </a:t>
            </a:r>
            <a:r>
              <a:rPr lang="cs-CZ" sz="2000" dirty="0" err="1"/>
              <a:t>STs</a:t>
            </a:r>
            <a:r>
              <a:rPr lang="cs-CZ" sz="2000" dirty="0"/>
              <a:t> (</a:t>
            </a:r>
            <a:r>
              <a:rPr lang="cs-CZ" sz="2000" dirty="0" err="1"/>
              <a:t>bearers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old</a:t>
            </a:r>
            <a:r>
              <a:rPr lang="cs-CZ" sz="2000" dirty="0"/>
              <a:t> </a:t>
            </a:r>
            <a:r>
              <a:rPr lang="cs-CZ" sz="2000" dirty="0" err="1"/>
              <a:t>lore</a:t>
            </a:r>
            <a:r>
              <a:rPr lang="cs-CZ" sz="2000" dirty="0"/>
              <a:t>). </a:t>
            </a:r>
            <a:r>
              <a:rPr lang="cs-CZ" sz="2000" dirty="0" err="1"/>
              <a:t>Embedded</a:t>
            </a:r>
            <a:r>
              <a:rPr lang="cs-CZ" sz="2000" dirty="0"/>
              <a:t> in </a:t>
            </a:r>
            <a:r>
              <a:rPr lang="cs-CZ" sz="2000" dirty="0" err="1"/>
              <a:t>culture</a:t>
            </a:r>
            <a:r>
              <a:rPr lang="cs-CZ" sz="2000" dirty="0"/>
              <a:t>. C. Dickens (</a:t>
            </a:r>
            <a:r>
              <a:rPr lang="cs-CZ" sz="2000" dirty="0" err="1"/>
              <a:t>social</a:t>
            </a:r>
            <a:r>
              <a:rPr lang="cs-CZ" sz="2000" dirty="0"/>
              <a:t> </a:t>
            </a:r>
            <a:r>
              <a:rPr lang="cs-CZ" sz="2000" dirty="0" err="1"/>
              <a:t>commentary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/>
              <a:t>Gender and society. </a:t>
            </a:r>
            <a:r>
              <a:rPr lang="cs-CZ" sz="2000" dirty="0" err="1"/>
              <a:t>Victorian</a:t>
            </a:r>
            <a:r>
              <a:rPr lang="cs-CZ" sz="2000" dirty="0"/>
              <a:t> </a:t>
            </a:r>
            <a:r>
              <a:rPr lang="cs-CZ" sz="2000" dirty="0" err="1"/>
              <a:t>ghost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, </a:t>
            </a:r>
            <a:r>
              <a:rPr lang="cs-CZ" sz="2000" dirty="0" smtClean="0"/>
              <a:t>E. </a:t>
            </a:r>
            <a:r>
              <a:rPr lang="cs-CZ" sz="2000" dirty="0" err="1"/>
              <a:t>Brontë</a:t>
            </a:r>
            <a:r>
              <a:rPr lang="cs-CZ" sz="2000" dirty="0"/>
              <a:t>; </a:t>
            </a:r>
            <a:r>
              <a:rPr lang="cs-CZ" sz="2000" dirty="0" err="1"/>
              <a:t>skill</a:t>
            </a:r>
            <a:r>
              <a:rPr lang="cs-CZ" sz="2000" dirty="0"/>
              <a:t> + </a:t>
            </a:r>
            <a:r>
              <a:rPr lang="cs-CZ" sz="2000" dirty="0" err="1"/>
              <a:t>survival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Modern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in </a:t>
            </a:r>
            <a:r>
              <a:rPr lang="cs-CZ" sz="2000" dirty="0" err="1"/>
              <a:t>books</a:t>
            </a:r>
            <a:r>
              <a:rPr lang="cs-CZ" sz="2000" dirty="0"/>
              <a:t>, </a:t>
            </a:r>
            <a:r>
              <a:rPr lang="cs-CZ" sz="2000" dirty="0" err="1"/>
              <a:t>movies</a:t>
            </a:r>
            <a:r>
              <a:rPr lang="cs-CZ" sz="2000" dirty="0"/>
              <a:t>. </a:t>
            </a:r>
            <a:r>
              <a:rPr lang="cs-CZ" sz="2000" dirty="0" err="1"/>
              <a:t>Stories</a:t>
            </a:r>
            <a:r>
              <a:rPr lang="cs-CZ" sz="2000" dirty="0"/>
              <a:t> in LL. </a:t>
            </a:r>
            <a:r>
              <a:rPr lang="cs-CZ" sz="2000" dirty="0" err="1"/>
              <a:t>Education</a:t>
            </a:r>
            <a:r>
              <a:rPr lang="cs-CZ" sz="2000" dirty="0"/>
              <a:t> + psychology.</a:t>
            </a:r>
          </a:p>
          <a:p>
            <a:pPr marL="0" indent="0">
              <a:buNone/>
            </a:pPr>
            <a:r>
              <a:rPr lang="cs-CZ" sz="2000" dirty="0" err="1"/>
              <a:t>Piaget</a:t>
            </a:r>
            <a:r>
              <a:rPr lang="cs-CZ" sz="2000" dirty="0"/>
              <a:t> (</a:t>
            </a:r>
            <a:r>
              <a:rPr lang="cs-CZ" sz="2000" dirty="0" err="1"/>
              <a:t>individual</a:t>
            </a:r>
            <a:r>
              <a:rPr lang="cs-CZ" sz="2000" dirty="0"/>
              <a:t>) , </a:t>
            </a:r>
            <a:r>
              <a:rPr lang="cs-CZ" sz="2000" dirty="0" err="1"/>
              <a:t>Vygotsky</a:t>
            </a:r>
            <a:r>
              <a:rPr lang="cs-CZ" sz="2000" dirty="0"/>
              <a:t> (</a:t>
            </a:r>
            <a:r>
              <a:rPr lang="cs-CZ" sz="2000" dirty="0" err="1"/>
              <a:t>community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age</a:t>
            </a:r>
            <a:r>
              <a:rPr lang="cs-CZ" sz="2000" dirty="0"/>
              <a:t> </a:t>
            </a:r>
            <a:r>
              <a:rPr lang="cs-CZ" sz="2000" dirty="0" err="1"/>
              <a:t>groups</a:t>
            </a:r>
            <a:r>
              <a:rPr lang="cs-CZ" sz="2000" dirty="0"/>
              <a:t>,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cs-CZ" sz="2000" dirty="0" err="1"/>
              <a:t>abilities</a:t>
            </a:r>
            <a:r>
              <a:rPr lang="cs-CZ" sz="2000" dirty="0"/>
              <a:t>. L1 </a:t>
            </a:r>
            <a:r>
              <a:rPr lang="cs-CZ" sz="2000" dirty="0" err="1"/>
              <a:t>exposure</a:t>
            </a:r>
            <a:r>
              <a:rPr lang="cs-CZ" sz="2000" dirty="0"/>
              <a:t>: </a:t>
            </a:r>
            <a:r>
              <a:rPr lang="cs-CZ" sz="2000" dirty="0" err="1"/>
              <a:t>repetition</a:t>
            </a:r>
            <a:r>
              <a:rPr lang="cs-CZ" sz="2000" dirty="0"/>
              <a:t>, recycling. </a:t>
            </a:r>
            <a:r>
              <a:rPr lang="cs-CZ" sz="2000" dirty="0" err="1"/>
              <a:t>Sounds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levels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Story </a:t>
            </a:r>
            <a:r>
              <a:rPr lang="cs-CZ" sz="2000" dirty="0" err="1"/>
              <a:t>choice</a:t>
            </a:r>
            <a:r>
              <a:rPr lang="cs-CZ" sz="2000" dirty="0"/>
              <a:t>. </a:t>
            </a:r>
            <a:r>
              <a:rPr lang="cs-CZ" sz="2000" dirty="0" err="1"/>
              <a:t>Pre</a:t>
            </a:r>
            <a:r>
              <a:rPr lang="cs-CZ" sz="2000" dirty="0"/>
              <a:t>-story and post-story </a:t>
            </a:r>
            <a:r>
              <a:rPr lang="cs-CZ" sz="2000" dirty="0" err="1"/>
              <a:t>tasks</a:t>
            </a:r>
            <a:r>
              <a:rPr lang="cs-CZ" sz="2000" dirty="0"/>
              <a:t>: </a:t>
            </a:r>
            <a:r>
              <a:rPr lang="cs-CZ" sz="2000" dirty="0" err="1"/>
              <a:t>pix</a:t>
            </a:r>
            <a:r>
              <a:rPr lang="cs-CZ" sz="2000" dirty="0"/>
              <a:t>, </a:t>
            </a:r>
            <a:r>
              <a:rPr lang="cs-CZ" sz="2000" dirty="0" err="1"/>
              <a:t>vocab</a:t>
            </a:r>
            <a:r>
              <a:rPr lang="cs-CZ" sz="2000" dirty="0"/>
              <a:t>, </a:t>
            </a:r>
            <a:r>
              <a:rPr lang="cs-CZ" sz="2000" dirty="0" err="1"/>
              <a:t>retelling</a:t>
            </a:r>
            <a:r>
              <a:rPr lang="cs-CZ" sz="2000" dirty="0"/>
              <a:t>, </a:t>
            </a:r>
            <a:r>
              <a:rPr lang="cs-CZ" sz="2000" dirty="0" err="1"/>
              <a:t>performing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teacher</a:t>
            </a:r>
            <a:r>
              <a:rPr lang="cs-CZ" sz="2000" dirty="0"/>
              <a:t>. </a:t>
            </a:r>
            <a:r>
              <a:rPr lang="cs-CZ" sz="2000" dirty="0" err="1"/>
              <a:t>Teens</a:t>
            </a:r>
            <a:r>
              <a:rPr lang="cs-CZ" sz="2000" dirty="0"/>
              <a:t>: </a:t>
            </a:r>
            <a:r>
              <a:rPr lang="cs-CZ" sz="2000" dirty="0" err="1"/>
              <a:t>specific</a:t>
            </a:r>
            <a:r>
              <a:rPr lang="cs-CZ" sz="2000" dirty="0"/>
              <a:t> </a:t>
            </a:r>
            <a:r>
              <a:rPr lang="cs-CZ" sz="2000" dirty="0" err="1"/>
              <a:t>needs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err="1"/>
              <a:t>Tweens</a:t>
            </a:r>
            <a:r>
              <a:rPr lang="cs-CZ" sz="2000" dirty="0"/>
              <a:t> (8-12) and </a:t>
            </a:r>
            <a:r>
              <a:rPr lang="cs-CZ" sz="2000" dirty="0" err="1"/>
              <a:t>teens</a:t>
            </a:r>
            <a:r>
              <a:rPr lang="cs-CZ" sz="2000" dirty="0"/>
              <a:t>. </a:t>
            </a:r>
            <a:r>
              <a:rPr lang="cs-CZ" sz="2000" dirty="0" err="1"/>
              <a:t>Choice</a:t>
            </a:r>
            <a:r>
              <a:rPr lang="cs-CZ" sz="2000" dirty="0"/>
              <a:t> and </a:t>
            </a:r>
            <a:r>
              <a:rPr lang="cs-CZ" sz="2000" dirty="0" err="1"/>
              <a:t>scaffolding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story. </a:t>
            </a:r>
            <a:r>
              <a:rPr lang="cs-CZ" sz="2000" dirty="0" err="1"/>
              <a:t>Using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stories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retelling</a:t>
            </a:r>
            <a:r>
              <a:rPr lang="cs-CZ" sz="2000" dirty="0"/>
              <a:t>. </a:t>
            </a:r>
            <a:r>
              <a:rPr lang="cs-CZ" sz="2000" dirty="0" err="1"/>
              <a:t>Sketching</a:t>
            </a:r>
            <a:r>
              <a:rPr lang="cs-CZ" sz="2000" dirty="0"/>
              <a:t>. </a:t>
            </a:r>
            <a:r>
              <a:rPr lang="cs-CZ" sz="2000" dirty="0" err="1"/>
              <a:t>Picking</a:t>
            </a:r>
            <a:r>
              <a:rPr lang="cs-CZ" sz="2000" dirty="0"/>
              <a:t> a line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object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story. </a:t>
            </a:r>
            <a:r>
              <a:rPr lang="cs-CZ" sz="2000" dirty="0" err="1"/>
              <a:t>Reenactment</a:t>
            </a:r>
            <a:r>
              <a:rPr lang="cs-CZ" sz="2000" dirty="0"/>
              <a:t>. </a:t>
            </a:r>
            <a:r>
              <a:rPr lang="cs-CZ" sz="2000" dirty="0" err="1"/>
              <a:t>Older</a:t>
            </a:r>
            <a:r>
              <a:rPr lang="cs-CZ" sz="2000" dirty="0"/>
              <a:t> </a:t>
            </a:r>
            <a:r>
              <a:rPr lang="cs-CZ" sz="2000" dirty="0" err="1"/>
              <a:t>pupils</a:t>
            </a:r>
            <a:r>
              <a:rPr lang="cs-CZ" sz="2000" dirty="0"/>
              <a:t>: </a:t>
            </a:r>
            <a:r>
              <a:rPr lang="cs-CZ" sz="2000" dirty="0" err="1"/>
              <a:t>songs</a:t>
            </a:r>
            <a:r>
              <a:rPr lang="cs-CZ" sz="2000" dirty="0"/>
              <a:t>, </a:t>
            </a:r>
            <a:r>
              <a:rPr lang="cs-CZ" sz="2000" dirty="0" err="1"/>
              <a:t>characterisation</a:t>
            </a:r>
            <a:r>
              <a:rPr lang="cs-CZ" sz="2000" dirty="0"/>
              <a:t>, </a:t>
            </a:r>
            <a:r>
              <a:rPr lang="cs-CZ" sz="2000" dirty="0" err="1"/>
              <a:t>cross-curricular</a:t>
            </a:r>
            <a:r>
              <a:rPr lang="cs-CZ" sz="2000" dirty="0"/>
              <a:t> </a:t>
            </a:r>
            <a:r>
              <a:rPr lang="cs-CZ" sz="2000" dirty="0" err="1"/>
              <a:t>activites</a:t>
            </a:r>
            <a:r>
              <a:rPr lang="cs-CZ" sz="2000" dirty="0"/>
              <a:t> (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making</a:t>
            </a:r>
            <a:r>
              <a:rPr lang="cs-CZ" sz="2000" dirty="0"/>
              <a:t> a </a:t>
            </a:r>
            <a:r>
              <a:rPr lang="cs-CZ" sz="2000" dirty="0" err="1"/>
              <a:t>movie</a:t>
            </a:r>
            <a:r>
              <a:rPr lang="cs-CZ" sz="2000" dirty="0"/>
              <a:t>). 21st </a:t>
            </a:r>
            <a:r>
              <a:rPr lang="cs-CZ" sz="2000" dirty="0" err="1"/>
              <a:t>century</a:t>
            </a:r>
            <a:r>
              <a:rPr lang="cs-CZ" sz="2000" dirty="0"/>
              <a:t> </a:t>
            </a:r>
            <a:r>
              <a:rPr lang="cs-CZ" sz="2000" dirty="0" err="1"/>
              <a:t>skills</a:t>
            </a:r>
            <a:r>
              <a:rPr lang="cs-CZ" sz="2000" dirty="0"/>
              <a:t>: </a:t>
            </a:r>
            <a:r>
              <a:rPr lang="cs-CZ" sz="2000" dirty="0" err="1"/>
              <a:t>critical</a:t>
            </a:r>
            <a:r>
              <a:rPr lang="cs-CZ" sz="2000" dirty="0"/>
              <a:t> </a:t>
            </a:r>
            <a:r>
              <a:rPr lang="cs-CZ" sz="2000" dirty="0" err="1"/>
              <a:t>thinking</a:t>
            </a:r>
            <a:r>
              <a:rPr lang="cs-CZ" sz="2000" dirty="0"/>
              <a:t>, </a:t>
            </a:r>
            <a:r>
              <a:rPr lang="cs-CZ" sz="2000" dirty="0" err="1" smtClean="0"/>
              <a:t>creativity</a:t>
            </a:r>
            <a:r>
              <a:rPr lang="cs-CZ" sz="2000" dirty="0" smtClean="0"/>
              <a:t>, </a:t>
            </a:r>
            <a:r>
              <a:rPr lang="cs-CZ" sz="2000" dirty="0" err="1" smtClean="0"/>
              <a:t>collaboration</a:t>
            </a:r>
            <a:r>
              <a:rPr lang="cs-CZ" sz="2000" dirty="0"/>
              <a:t>, </a:t>
            </a:r>
            <a:r>
              <a:rPr lang="cs-CZ" sz="2000" dirty="0" err="1"/>
              <a:t>communication</a:t>
            </a:r>
            <a:r>
              <a:rPr lang="cs-CZ" sz="2000" dirty="0"/>
              <a:t>, </a:t>
            </a:r>
            <a:r>
              <a:rPr lang="cs-CZ" sz="2000" dirty="0" err="1" smtClean="0"/>
              <a:t>digital</a:t>
            </a:r>
            <a:r>
              <a:rPr lang="cs-CZ" sz="2000" dirty="0" smtClean="0"/>
              <a:t> </a:t>
            </a:r>
            <a:r>
              <a:rPr lang="cs-CZ" sz="2000" dirty="0" err="1" smtClean="0"/>
              <a:t>literacy</a:t>
            </a:r>
            <a:r>
              <a:rPr lang="cs-CZ" sz="2000" dirty="0" smtClean="0"/>
              <a:t>, </a:t>
            </a:r>
            <a:r>
              <a:rPr lang="cs-CZ" sz="2000" dirty="0" err="1" smtClean="0"/>
              <a:t>leadership</a:t>
            </a:r>
            <a:r>
              <a:rPr lang="cs-CZ" sz="2000" dirty="0" smtClean="0"/>
              <a:t>, </a:t>
            </a:r>
            <a:r>
              <a:rPr lang="cs-CZ" sz="2000" dirty="0" err="1" smtClean="0"/>
              <a:t>social</a:t>
            </a:r>
            <a:r>
              <a:rPr lang="cs-CZ" sz="2000" dirty="0" smtClean="0"/>
              <a:t> </a:t>
            </a:r>
            <a:r>
              <a:rPr lang="cs-CZ" sz="2000" dirty="0" err="1" smtClean="0"/>
              <a:t>skills</a:t>
            </a:r>
            <a:r>
              <a:rPr lang="cs-CZ" sz="2000" dirty="0" smtClean="0"/>
              <a:t>, flexibility, </a:t>
            </a:r>
            <a:r>
              <a:rPr lang="cs-CZ" sz="2000" dirty="0" err="1" smtClean="0"/>
              <a:t>motivation</a:t>
            </a:r>
            <a:r>
              <a:rPr lang="cs-CZ" sz="2000" dirty="0" smtClean="0"/>
              <a:t>, </a:t>
            </a:r>
            <a:r>
              <a:rPr lang="cs-CZ" sz="2000" dirty="0" err="1" smtClean="0"/>
              <a:t>productivity</a:t>
            </a:r>
            <a:r>
              <a:rPr lang="cs-CZ" sz="2000" dirty="0" smtClean="0"/>
              <a:t>…  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141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Předvádění na obrazovce (4:3)</PresentationFormat>
  <Paragraphs>114</Paragraphs>
  <Slides>13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AJ5415 Storytelling  for Young Learners Kateřina Tomková, 2060@mail.muni.cz Block 2 Saturday, April 30, 2022 </vt:lpstr>
      <vt:lpstr>Our schedule today</vt:lpstr>
      <vt:lpstr>Resources</vt:lpstr>
      <vt:lpstr>List of topics last year</vt:lpstr>
      <vt:lpstr>Discussion in pairs 0900-0930 </vt:lpstr>
      <vt:lpstr>Reproducing essays 0930-1000</vt:lpstr>
      <vt:lpstr>Authors online and absent</vt:lpstr>
      <vt:lpstr>Coffee break while watching and note-taking 1035-1135</vt:lpstr>
      <vt:lpstr>Webinar gisting, discussion 1135-1200</vt:lpstr>
      <vt:lpstr>1200-1230 Voice in storytelling 1: PACE (TEMPO) &amp; TIMING </vt:lpstr>
      <vt:lpstr>1230-1300 Voice in storytelling 2: STRESS &amp; RHYTHM</vt:lpstr>
      <vt:lpstr>1300-1330 Voice in storytelling 3: THE ART OF READING</vt:lpstr>
      <vt:lpstr>   Thank you for your attention and active part   Concluding remarks, questions, queries… ?  I am available for further group/individual consultations until 1350.  So long, live well, tell stories and never lose your passion!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2015-01-15T20:20:56Z</dcterms:created>
  <dcterms:modified xsi:type="dcterms:W3CDTF">2022-04-30T11:40:31Z</dcterms:modified>
</cp:coreProperties>
</file>