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8" r:id="rId4"/>
    <p:sldId id="258" r:id="rId5"/>
    <p:sldId id="267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79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7" r:id="rId24"/>
    <p:sldId id="276" r:id="rId25"/>
    <p:sldId id="280" r:id="rId26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60" d="100"/>
          <a:sy n="60" d="100"/>
        </p:scale>
        <p:origin x="84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F2799-BCCC-436C-8DE6-EEC739B94F59}" type="datetimeFigureOut">
              <a:rPr lang="cs-CZ" smtClean="0"/>
              <a:t>13.05.2021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587AE-B606-4925-A763-94EB9D77FBF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96136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F2799-BCCC-436C-8DE6-EEC739B94F59}" type="datetimeFigureOut">
              <a:rPr lang="cs-CZ" smtClean="0"/>
              <a:t>13.05.2021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587AE-B606-4925-A763-94EB9D77FBF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6628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F2799-BCCC-436C-8DE6-EEC739B94F59}" type="datetimeFigureOut">
              <a:rPr lang="cs-CZ" smtClean="0"/>
              <a:t>13.05.2021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587AE-B606-4925-A763-94EB9D77FBF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999123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F2799-BCCC-436C-8DE6-EEC739B94F59}" type="datetimeFigureOut">
              <a:rPr lang="cs-CZ" smtClean="0"/>
              <a:t>13.05.2021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587AE-B606-4925-A763-94EB9D77FBF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05779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F2799-BCCC-436C-8DE6-EEC739B94F59}" type="datetimeFigureOut">
              <a:rPr lang="cs-CZ" smtClean="0"/>
              <a:t>13.05.2021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587AE-B606-4925-A763-94EB9D77FBF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365013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F2799-BCCC-436C-8DE6-EEC739B94F59}" type="datetimeFigureOut">
              <a:rPr lang="cs-CZ" smtClean="0"/>
              <a:t>13.05.2021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587AE-B606-4925-A763-94EB9D77FBF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582306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F2799-BCCC-436C-8DE6-EEC739B94F59}" type="datetimeFigureOut">
              <a:rPr lang="cs-CZ" smtClean="0"/>
              <a:t>13.05.2021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587AE-B606-4925-A763-94EB9D77FBF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927724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F2799-BCCC-436C-8DE6-EEC739B94F59}" type="datetimeFigureOut">
              <a:rPr lang="cs-CZ" smtClean="0"/>
              <a:t>13.05.2021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587AE-B606-4925-A763-94EB9D77FBF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207233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F2799-BCCC-436C-8DE6-EEC739B94F59}" type="datetimeFigureOut">
              <a:rPr lang="cs-CZ" smtClean="0"/>
              <a:t>13.05.2021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587AE-B606-4925-A763-94EB9D77FBF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56477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F2799-BCCC-436C-8DE6-EEC739B94F59}" type="datetimeFigureOut">
              <a:rPr lang="cs-CZ" smtClean="0"/>
              <a:t>13.05.2021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587AE-B606-4925-A763-94EB9D77FBF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666374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F2799-BCCC-436C-8DE6-EEC739B94F59}" type="datetimeFigureOut">
              <a:rPr lang="cs-CZ" smtClean="0"/>
              <a:t>13.05.2021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587AE-B606-4925-A763-94EB9D77FBF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067320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7F2799-BCCC-436C-8DE6-EEC739B94F59}" type="datetimeFigureOut">
              <a:rPr lang="cs-CZ" smtClean="0"/>
              <a:t>13.05.2021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6587AE-B606-4925-A763-94EB9D77FBF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93735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ohlik.cz/1350163-pomeranc-odr-navelina-1ks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olomouc.cz/images/clanky/1418810550_GHQJVNLWB968_upload_w640_zoom.jpg" TargetMode="External"/><Relationship Id="rId4" Type="http://schemas.openxmlformats.org/officeDocument/2006/relationships/hyperlink" Target="https://fab.zshk.cz/media.aspx?id=FFZ472&amp;TB_iframe=true&amp;height=650&amp;width=820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regiony.rozhlas.cz/sipek-je-nejzdravejsi-plod-podzimu-7418479#&amp;gid=1&amp;pid=1" TargetMode="External"/><Relationship Id="rId7" Type="http://schemas.openxmlformats.org/officeDocument/2006/relationships/image" Target="../media/image25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oblibenebylinky.cz/ruze-sipkova-sipek-a-jeho-lecive-ucinky-na-nase-zdravi/" TargetMode="Externa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hyperlink" Target="https://www.flickr.com/people/24363893@N00" TargetMode="External"/><Relationship Id="rId7" Type="http://schemas.openxmlformats.org/officeDocument/2006/relationships/image" Target="../media/image32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hyperlink" Target="https://upload.wikimedia.org/wikipedia/commons/2/2a/Illicium_verum_in_HDR.jpg" TargetMode="External"/><Relationship Id="rId4" Type="http://schemas.openxmlformats.org/officeDocument/2006/relationships/hyperlink" Target="https://commons.wikimedia.org/wiki/User:Arria_Belli" TargetMode="Externa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babiccinobchod.cz/clanky/vanilka/" TargetMode="External"/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Relationship Id="rId9" Type="http://schemas.openxmlformats.org/officeDocument/2006/relationships/image" Target="../media/image38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Relationship Id="rId9" Type="http://schemas.openxmlformats.org/officeDocument/2006/relationships/image" Target="../media/image4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web2.mendelu.cz/af_211_multitext/obecna_botanika/preparaty/velke/kvet/pr_velke_tulipan_semenik.jpg" TargetMode="External"/><Relationship Id="rId3" Type="http://schemas.openxmlformats.org/officeDocument/2006/relationships/image" Target="../media/image2.jpe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hyperlink" Target="http://web2.mendelu.cz/af_211_multitext/obecna_botanika/obrazky/organologie/velke_pestik.jpg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babiccinobchod.cz/clanky/vanilka/" TargetMode="External"/><Relationship Id="rId5" Type="http://schemas.openxmlformats.org/officeDocument/2006/relationships/image" Target="../media/image37.jpeg"/><Relationship Id="rId4" Type="http://schemas.openxmlformats.org/officeDocument/2006/relationships/image" Target="../media/image5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7" Type="http://schemas.openxmlformats.org/officeDocument/2006/relationships/image" Target="../media/image61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jpeg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7" Type="http://schemas.openxmlformats.org/officeDocument/2006/relationships/image" Target="../media/image67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jpeg"/><Relationship Id="rId5" Type="http://schemas.openxmlformats.org/officeDocument/2006/relationships/image" Target="../media/image65.jpeg"/><Relationship Id="rId4" Type="http://schemas.openxmlformats.org/officeDocument/2006/relationships/image" Target="../media/image64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9.jpeg"/><Relationship Id="rId4" Type="http://schemas.openxmlformats.org/officeDocument/2006/relationships/hyperlink" Target="https://zahradkaruvrok.cz/2016/02/broskve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75842" y="-347951"/>
            <a:ext cx="9144000" cy="2387600"/>
          </a:xfrm>
        </p:spPr>
        <p:txBody>
          <a:bodyPr>
            <a:normAutofit/>
          </a:bodyPr>
          <a:lstStyle/>
          <a:p>
            <a:pPr algn="l"/>
            <a:r>
              <a:rPr lang="cs-CZ" sz="3200" b="1" smtClean="0">
                <a:latin typeface="+mn-lt"/>
              </a:rPr>
              <a:t>11. B   Plod</a:t>
            </a:r>
            <a:r>
              <a:rPr lang="cs-CZ" sz="3200" b="1" dirty="0" smtClean="0">
                <a:latin typeface="+mn-lt"/>
              </a:rPr>
              <a:t/>
            </a:r>
            <a:br>
              <a:rPr lang="cs-CZ" sz="3200" b="1" dirty="0" smtClean="0">
                <a:latin typeface="+mn-lt"/>
              </a:rPr>
            </a:br>
            <a:endParaRPr lang="cs-CZ" sz="3200" b="1" dirty="0">
              <a:latin typeface="+mn-lt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75842" y="2039649"/>
            <a:ext cx="9144000" cy="1655762"/>
          </a:xfrm>
        </p:spPr>
        <p:txBody>
          <a:bodyPr>
            <a:normAutofit/>
          </a:bodyPr>
          <a:lstStyle/>
          <a:p>
            <a:pPr algn="l"/>
            <a:r>
              <a:rPr lang="cs-CZ" smtClean="0"/>
              <a:t>distanční </a:t>
            </a:r>
            <a:r>
              <a:rPr lang="cs-CZ" dirty="0" smtClean="0"/>
              <a:t>vzdělávání</a:t>
            </a:r>
            <a:r>
              <a:rPr lang="cs-CZ" smtClean="0"/>
              <a:t>, květen 2021</a:t>
            </a:r>
            <a:endParaRPr lang="cs-CZ" dirty="0" smtClean="0"/>
          </a:p>
          <a:p>
            <a:pPr algn="l"/>
            <a:r>
              <a:rPr lang="cs-CZ" sz="1800" smtClean="0"/>
              <a:t>(</a:t>
            </a:r>
            <a:r>
              <a:rPr lang="cs-CZ" sz="1800" dirty="0" smtClean="0"/>
              <a:t>obrázky pocházejí z botanickefotogalerie.cz, pokud není uvedeno jinak)</a:t>
            </a:r>
            <a:endParaRPr lang="cs-CZ" sz="1800" dirty="0"/>
          </a:p>
        </p:txBody>
      </p:sp>
      <p:sp>
        <p:nvSpPr>
          <p:cNvPr id="4" name="Obdélník 5"/>
          <p:cNvSpPr>
            <a:spLocks noChangeArrowheads="1"/>
          </p:cNvSpPr>
          <p:nvPr/>
        </p:nvSpPr>
        <p:spPr bwMode="auto">
          <a:xfrm>
            <a:off x="599065" y="3229480"/>
            <a:ext cx="903605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Zdroje ke studiu: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Novák J. a Skalický M. (2008): Botanika. Cytologie, histologie, organologie a systematika. - Powerprint, Praha.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/>
              <a:t>Slavíková Z.(2002): Morfologie rostlin. – Karolinum, Praha.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6562292" y="110837"/>
            <a:ext cx="7772400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cs-CZ" altLang="cs-CZ" sz="1600" kern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Blp 003 Základy obecné botaniky</a:t>
            </a:r>
          </a:p>
          <a:p>
            <a:pPr eaLnBrk="1" hangingPunct="1">
              <a:defRPr/>
            </a:pPr>
            <a:r>
              <a:rPr lang="cs-CZ" altLang="cs-CZ" sz="1600" kern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vyhotovila: Brabcová B.</a:t>
            </a:r>
            <a:br>
              <a:rPr lang="cs-CZ" altLang="cs-CZ" sz="1600" kern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cs-CZ" altLang="cs-CZ" sz="1600" kern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780239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256853"/>
            <a:ext cx="10515600" cy="59098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b="1" u="sng" dirty="0" err="1" smtClean="0">
                <a:solidFill>
                  <a:srgbClr val="0070C0"/>
                </a:solidFill>
              </a:rPr>
              <a:t>Hesperidium</a:t>
            </a:r>
            <a:r>
              <a:rPr lang="cs-CZ" sz="2000" b="1" u="sng" dirty="0" smtClean="0">
                <a:solidFill>
                  <a:srgbClr val="0070C0"/>
                </a:solidFill>
              </a:rPr>
              <a:t> </a:t>
            </a:r>
            <a:r>
              <a:rPr lang="cs-CZ" sz="2000" dirty="0" smtClean="0">
                <a:solidFill>
                  <a:srgbClr val="0070C0"/>
                </a:solidFill>
              </a:rPr>
              <a:t>– pravý plod</a:t>
            </a:r>
            <a:endParaRPr lang="cs-CZ" sz="2000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cs-CZ" sz="2000" dirty="0" smtClean="0"/>
              <a:t>= plod citrusů</a:t>
            </a:r>
          </a:p>
          <a:p>
            <a:pPr marL="0" indent="0">
              <a:buNone/>
            </a:pPr>
            <a:r>
              <a:rPr lang="cs-CZ" sz="2000" dirty="0" smtClean="0"/>
              <a:t>Jedná se vlastně o složenou bobuli</a:t>
            </a:r>
          </a:p>
          <a:p>
            <a:pPr marL="0" indent="0">
              <a:buNone/>
            </a:pPr>
            <a:r>
              <a:rPr lang="cs-CZ" sz="2000" dirty="0" smtClean="0"/>
              <a:t>Každý dílek = 1 plodolist</a:t>
            </a:r>
          </a:p>
          <a:p>
            <a:pPr marL="0" indent="0">
              <a:buNone/>
            </a:pPr>
            <a:r>
              <a:rPr lang="cs-CZ" sz="2000" dirty="0" smtClean="0"/>
              <a:t>Příklad: pomerančovník</a:t>
            </a:r>
          </a:p>
          <a:p>
            <a:pPr marL="0" indent="0">
              <a:buNone/>
            </a:pPr>
            <a:r>
              <a:rPr lang="cs-CZ" sz="2000" dirty="0" smtClean="0"/>
              <a:t>Oplodí: 	exokarp = </a:t>
            </a:r>
            <a:r>
              <a:rPr lang="cs-CZ" sz="2000" dirty="0" err="1" smtClean="0"/>
              <a:t>flavedo</a:t>
            </a:r>
            <a:r>
              <a:rPr lang="cs-CZ" sz="2000" dirty="0" smtClean="0"/>
              <a:t> (to oranžové)</a:t>
            </a:r>
          </a:p>
          <a:p>
            <a:pPr marL="0" indent="0">
              <a:buNone/>
            </a:pPr>
            <a:r>
              <a:rPr lang="cs-CZ" sz="2000" dirty="0"/>
              <a:t>	</a:t>
            </a:r>
            <a:r>
              <a:rPr lang="cs-CZ" sz="2000" dirty="0" smtClean="0"/>
              <a:t>mezokarp = albedo (to bílé pod exokarpem)</a:t>
            </a:r>
          </a:p>
          <a:p>
            <a:pPr marL="0" indent="0">
              <a:buNone/>
            </a:pPr>
            <a:r>
              <a:rPr lang="cs-CZ" sz="2000" dirty="0" smtClean="0"/>
              <a:t>Další:</a:t>
            </a:r>
          </a:p>
          <a:p>
            <a:pPr marL="0" indent="0">
              <a:buNone/>
            </a:pPr>
            <a:r>
              <a:rPr lang="cs-CZ" sz="2000" dirty="0"/>
              <a:t>p</a:t>
            </a:r>
            <a:r>
              <a:rPr lang="cs-CZ" sz="2000" dirty="0" smtClean="0"/>
              <a:t>omeranč, citron, mandarinka, </a:t>
            </a:r>
            <a:r>
              <a:rPr lang="cs-CZ" sz="2000" dirty="0" err="1" smtClean="0"/>
              <a:t>pomelo</a:t>
            </a:r>
            <a:r>
              <a:rPr lang="cs-CZ" sz="2000" dirty="0" smtClean="0"/>
              <a:t>, grapefruit </a:t>
            </a:r>
          </a:p>
          <a:p>
            <a:pPr marL="0" indent="0">
              <a:buNone/>
            </a:pPr>
            <a:endParaRPr lang="cs-CZ" sz="2000" dirty="0" smtClean="0"/>
          </a:p>
          <a:p>
            <a:pPr marL="0" indent="0">
              <a:buNone/>
            </a:pPr>
            <a:endParaRPr lang="cs-CZ" sz="2000" dirty="0"/>
          </a:p>
        </p:txBody>
      </p:sp>
      <p:grpSp>
        <p:nvGrpSpPr>
          <p:cNvPr id="12" name="Skupina 11"/>
          <p:cNvGrpSpPr/>
          <p:nvPr/>
        </p:nvGrpSpPr>
        <p:grpSpPr>
          <a:xfrm>
            <a:off x="5184999" y="1104472"/>
            <a:ext cx="6329085" cy="5228092"/>
            <a:chOff x="5184999" y="1104472"/>
            <a:chExt cx="6329085" cy="5228092"/>
          </a:xfrm>
        </p:grpSpPr>
        <p:pic>
          <p:nvPicPr>
            <p:cNvPr id="3074" name="Picture 2" descr="https://www.rohlik.cz/cdn-cgi/image/f=auto,w=500,h=500/https:/cdn.rohlik.cz/images/grocery/products/1288593/1288593-1482834161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51584" y="1104472"/>
              <a:ext cx="4762500" cy="4762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Obdélník 1"/>
            <p:cNvSpPr/>
            <p:nvPr/>
          </p:nvSpPr>
          <p:spPr>
            <a:xfrm>
              <a:off x="5438802" y="4929295"/>
              <a:ext cx="2076787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sz="2000" dirty="0"/>
                <a:t>exokarp = </a:t>
              </a:r>
              <a:r>
                <a:rPr lang="cs-CZ" sz="2000" dirty="0" err="1"/>
                <a:t>flavedo</a:t>
              </a:r>
              <a:r>
                <a:rPr lang="cs-CZ" sz="2000" dirty="0"/>
                <a:t> </a:t>
              </a:r>
            </a:p>
          </p:txBody>
        </p:sp>
        <p:cxnSp>
          <p:nvCxnSpPr>
            <p:cNvPr id="7" name="Přímá spojnice 6"/>
            <p:cNvCxnSpPr/>
            <p:nvPr/>
          </p:nvCxnSpPr>
          <p:spPr>
            <a:xfrm flipV="1">
              <a:off x="7328550" y="4479533"/>
              <a:ext cx="716115" cy="819094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Obdélník 16"/>
            <p:cNvSpPr/>
            <p:nvPr/>
          </p:nvSpPr>
          <p:spPr>
            <a:xfrm>
              <a:off x="5184999" y="5932454"/>
              <a:ext cx="2222403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sz="2000" dirty="0" smtClean="0"/>
                <a:t>mezokarp </a:t>
              </a:r>
              <a:r>
                <a:rPr lang="cs-CZ" sz="2000" dirty="0"/>
                <a:t>= </a:t>
              </a:r>
              <a:r>
                <a:rPr lang="cs-CZ" sz="2000" dirty="0" smtClean="0"/>
                <a:t>albedo </a:t>
              </a:r>
              <a:endParaRPr lang="cs-CZ" sz="2000" dirty="0"/>
            </a:p>
          </p:txBody>
        </p:sp>
        <p:sp>
          <p:nvSpPr>
            <p:cNvPr id="11" name="Obdélník 10"/>
            <p:cNvSpPr/>
            <p:nvPr/>
          </p:nvSpPr>
          <p:spPr>
            <a:xfrm>
              <a:off x="8720184" y="5579539"/>
              <a:ext cx="2694203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cs-CZ" sz="1100" dirty="0">
                  <a:hlinkClick r:id="rId3"/>
                </a:rPr>
                <a:t>https://www.rohlik.cz/1350163-pomeranc-odr-navelina-1ks</a:t>
              </a:r>
              <a:endParaRPr lang="cs-CZ" sz="1100" dirty="0"/>
            </a:p>
          </p:txBody>
        </p:sp>
      </p:grpSp>
      <p:cxnSp>
        <p:nvCxnSpPr>
          <p:cNvPr id="16" name="Přímá spojnice 15"/>
          <p:cNvCxnSpPr/>
          <p:nvPr/>
        </p:nvCxnSpPr>
        <p:spPr>
          <a:xfrm flipV="1">
            <a:off x="7422070" y="4793327"/>
            <a:ext cx="1406301" cy="1247877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51652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http://www.botanickafotogalerie.cz/highslide/images/large/172/Aesculus_hippocastanum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2184" y="1935827"/>
            <a:ext cx="3868608" cy="4776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256853"/>
            <a:ext cx="10515600" cy="59098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b="1" u="sng" dirty="0" smtClean="0">
                <a:solidFill>
                  <a:srgbClr val="0070C0"/>
                </a:solidFill>
              </a:rPr>
              <a:t>Dužnatá tobolka </a:t>
            </a:r>
            <a:r>
              <a:rPr lang="cs-CZ" sz="2000" dirty="0" smtClean="0">
                <a:solidFill>
                  <a:srgbClr val="0070C0"/>
                </a:solidFill>
              </a:rPr>
              <a:t>– pravý plod</a:t>
            </a:r>
          </a:p>
          <a:p>
            <a:pPr marL="0" indent="0">
              <a:buNone/>
            </a:pPr>
            <a:r>
              <a:rPr lang="cs-CZ" sz="2000" dirty="0" smtClean="0"/>
              <a:t>- jako suchá tobolka (viz níže), ale oplodí není suché, ale je dužnaté</a:t>
            </a:r>
          </a:p>
          <a:p>
            <a:pPr marL="0" indent="0">
              <a:buNone/>
            </a:pPr>
            <a:endParaRPr lang="cs-CZ" sz="2000" dirty="0" smtClean="0"/>
          </a:p>
          <a:p>
            <a:pPr marL="0" indent="0">
              <a:buNone/>
            </a:pPr>
            <a:r>
              <a:rPr lang="cs-CZ" sz="2000" dirty="0" smtClean="0"/>
              <a:t>brslen, marhaník („granátové jablko“), jírovec maďal</a:t>
            </a:r>
          </a:p>
          <a:p>
            <a:pPr marL="0" indent="0">
              <a:buNone/>
            </a:pPr>
            <a:endParaRPr lang="cs-CZ" sz="2000" dirty="0"/>
          </a:p>
        </p:txBody>
      </p:sp>
      <p:sp>
        <p:nvSpPr>
          <p:cNvPr id="2" name="Obdélník 1"/>
          <p:cNvSpPr/>
          <p:nvPr/>
        </p:nvSpPr>
        <p:spPr>
          <a:xfrm>
            <a:off x="4842901" y="3211770"/>
            <a:ext cx="18810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000" dirty="0" smtClean="0"/>
              <a:t>Dužnatá tobolka</a:t>
            </a:r>
            <a:endParaRPr lang="cs-CZ" sz="2000" dirty="0"/>
          </a:p>
        </p:txBody>
      </p:sp>
      <p:cxnSp>
        <p:nvCxnSpPr>
          <p:cNvPr id="16" name="Přímá spojnice 15"/>
          <p:cNvCxnSpPr/>
          <p:nvPr/>
        </p:nvCxnSpPr>
        <p:spPr>
          <a:xfrm flipV="1">
            <a:off x="5630238" y="4572000"/>
            <a:ext cx="2363056" cy="873943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bdélník 16"/>
          <p:cNvSpPr/>
          <p:nvPr/>
        </p:nvSpPr>
        <p:spPr>
          <a:xfrm>
            <a:off x="3877864" y="5017155"/>
            <a:ext cx="216379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000" dirty="0" smtClean="0"/>
              <a:t>Semeno = „kaštan“</a:t>
            </a:r>
            <a:endParaRPr lang="cs-CZ" sz="2000" dirty="0"/>
          </a:p>
        </p:txBody>
      </p:sp>
      <p:cxnSp>
        <p:nvCxnSpPr>
          <p:cNvPr id="13" name="Přímá spojnice 12"/>
          <p:cNvCxnSpPr/>
          <p:nvPr/>
        </p:nvCxnSpPr>
        <p:spPr>
          <a:xfrm>
            <a:off x="5889130" y="3659770"/>
            <a:ext cx="2463760" cy="6223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07998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s://www.olomouc.cz/images/clanky/1418810550_GHQJVNLWB968_upload_w640_zoo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441" y="3190944"/>
            <a:ext cx="4812149" cy="3220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256853"/>
            <a:ext cx="10515600" cy="5909835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cs-CZ" sz="2000" b="1" u="sng" dirty="0">
                <a:solidFill>
                  <a:srgbClr val="0070C0"/>
                </a:solidFill>
              </a:rPr>
              <a:t>M</a:t>
            </a:r>
            <a:r>
              <a:rPr lang="cs-CZ" sz="2000" b="1" u="sng" dirty="0" smtClean="0">
                <a:solidFill>
                  <a:srgbClr val="0070C0"/>
                </a:solidFill>
              </a:rPr>
              <a:t>alvice </a:t>
            </a:r>
            <a:r>
              <a:rPr lang="cs-CZ" sz="2000" dirty="0" smtClean="0">
                <a:solidFill>
                  <a:srgbClr val="0070C0"/>
                </a:solidFill>
              </a:rPr>
              <a:t>– nepravý plod (na jeho vzniku se kromě plodolistů podílejí též jiné části květu: hl. korunní lístky, kalich</a:t>
            </a:r>
            <a:endParaRPr lang="cs-CZ" sz="2000" dirty="0">
              <a:solidFill>
                <a:srgbClr val="0070C0"/>
              </a:solidFill>
            </a:endParaRPr>
          </a:p>
          <a:p>
            <a:pPr>
              <a:buFontTx/>
              <a:buChar char="-"/>
            </a:pPr>
            <a:r>
              <a:rPr lang="cs-CZ" sz="2000" dirty="0" smtClean="0"/>
              <a:t>Dužnatý plod</a:t>
            </a:r>
          </a:p>
          <a:p>
            <a:pPr>
              <a:buFontTx/>
              <a:buChar char="-"/>
            </a:pPr>
            <a:r>
              <a:rPr lang="cs-CZ" sz="2000" dirty="0" smtClean="0"/>
              <a:t>Příklad: jabloň – pestík je z 5 plodolistů</a:t>
            </a:r>
          </a:p>
          <a:p>
            <a:pPr marL="0" indent="0">
              <a:buNone/>
            </a:pPr>
            <a:r>
              <a:rPr lang="cs-CZ" sz="2000" dirty="0" smtClean="0"/>
              <a:t>Další:</a:t>
            </a:r>
          </a:p>
          <a:p>
            <a:pPr marL="0" indent="0">
              <a:buNone/>
            </a:pPr>
            <a:r>
              <a:rPr lang="cs-CZ" sz="2000" dirty="0" smtClean="0"/>
              <a:t>Jabloň, hrušeň, jeřáb, </a:t>
            </a:r>
          </a:p>
          <a:p>
            <a:pPr marL="0" indent="0">
              <a:buNone/>
            </a:pPr>
            <a:endParaRPr lang="cs-CZ" sz="2000" dirty="0" smtClean="0"/>
          </a:p>
          <a:p>
            <a:pPr marL="0" indent="0">
              <a:buNone/>
            </a:pPr>
            <a:endParaRPr lang="cs-CZ" sz="2000" dirty="0"/>
          </a:p>
        </p:txBody>
      </p:sp>
      <p:grpSp>
        <p:nvGrpSpPr>
          <p:cNvPr id="6" name="Skupina 5"/>
          <p:cNvGrpSpPr/>
          <p:nvPr/>
        </p:nvGrpSpPr>
        <p:grpSpPr>
          <a:xfrm>
            <a:off x="7217316" y="1656604"/>
            <a:ext cx="4629644" cy="4039774"/>
            <a:chOff x="7217316" y="1656604"/>
            <a:chExt cx="4629644" cy="4039774"/>
          </a:xfrm>
        </p:grpSpPr>
        <p:pic>
          <p:nvPicPr>
            <p:cNvPr id="5122" name="Picture 2" descr="Malvic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17316" y="1656604"/>
              <a:ext cx="4407752" cy="33058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Obdélník 4"/>
            <p:cNvSpPr/>
            <p:nvPr/>
          </p:nvSpPr>
          <p:spPr>
            <a:xfrm>
              <a:off x="9655140" y="5142380"/>
              <a:ext cx="2191820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cs-CZ" sz="1000" dirty="0">
                  <a:hlinkClick r:id="rId4"/>
                </a:rPr>
                <a:t>https://fab.zshk.cz/media.aspx?id=FFZ472&amp;TB_iframe=true&amp;height=650&amp;width=820</a:t>
              </a:r>
              <a:endParaRPr lang="cs-CZ" sz="1000" dirty="0"/>
            </a:p>
          </p:txBody>
        </p:sp>
      </p:grpSp>
      <p:grpSp>
        <p:nvGrpSpPr>
          <p:cNvPr id="7" name="Skupina 6"/>
          <p:cNvGrpSpPr/>
          <p:nvPr/>
        </p:nvGrpSpPr>
        <p:grpSpPr>
          <a:xfrm>
            <a:off x="4742395" y="1107310"/>
            <a:ext cx="7015967" cy="4773734"/>
            <a:chOff x="4742395" y="1107310"/>
            <a:chExt cx="7015967" cy="4773734"/>
          </a:xfrm>
        </p:grpSpPr>
        <p:cxnSp>
          <p:nvCxnSpPr>
            <p:cNvPr id="16" name="Přímá spojnice 15"/>
            <p:cNvCxnSpPr/>
            <p:nvPr/>
          </p:nvCxnSpPr>
          <p:spPr>
            <a:xfrm flipV="1">
              <a:off x="8620018" y="4692699"/>
              <a:ext cx="1035122" cy="94003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Obdélník 3"/>
            <p:cNvSpPr/>
            <p:nvPr/>
          </p:nvSpPr>
          <p:spPr>
            <a:xfrm>
              <a:off x="7499385" y="1107310"/>
              <a:ext cx="273510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dirty="0"/>
                <a:t>p</a:t>
              </a:r>
              <a:r>
                <a:rPr lang="cs-CZ" dirty="0" smtClean="0"/>
                <a:t>odélný řez malvicí jabloně</a:t>
              </a:r>
              <a:endParaRPr lang="cs-CZ" dirty="0"/>
            </a:p>
          </p:txBody>
        </p:sp>
        <p:sp>
          <p:nvSpPr>
            <p:cNvPr id="8" name="Obdélník 7"/>
            <p:cNvSpPr/>
            <p:nvPr/>
          </p:nvSpPr>
          <p:spPr>
            <a:xfrm>
              <a:off x="6921358" y="5511712"/>
              <a:ext cx="148713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dirty="0"/>
                <a:t>z</a:t>
              </a:r>
              <a:r>
                <a:rPr lang="cs-CZ" dirty="0" smtClean="0"/>
                <a:t>bytky kalicha</a:t>
              </a:r>
              <a:endParaRPr lang="cs-CZ" dirty="0"/>
            </a:p>
          </p:txBody>
        </p:sp>
        <p:sp>
          <p:nvSpPr>
            <p:cNvPr id="15" name="Obdélník 14"/>
            <p:cNvSpPr/>
            <p:nvPr/>
          </p:nvSpPr>
          <p:spPr>
            <a:xfrm>
              <a:off x="10825093" y="1108542"/>
              <a:ext cx="93326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dirty="0" smtClean="0"/>
                <a:t>semeno</a:t>
              </a:r>
              <a:endParaRPr lang="cs-CZ" dirty="0"/>
            </a:p>
          </p:txBody>
        </p:sp>
        <p:sp>
          <p:nvSpPr>
            <p:cNvPr id="18" name="Obdélník 17"/>
            <p:cNvSpPr/>
            <p:nvPr/>
          </p:nvSpPr>
          <p:spPr>
            <a:xfrm>
              <a:off x="4872283" y="2940179"/>
              <a:ext cx="230986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dirty="0" smtClean="0"/>
                <a:t>Pravý plod – „ohryzek“</a:t>
              </a:r>
              <a:endParaRPr lang="cs-CZ" dirty="0"/>
            </a:p>
          </p:txBody>
        </p:sp>
        <p:sp>
          <p:nvSpPr>
            <p:cNvPr id="19" name="Obdélník 18"/>
            <p:cNvSpPr/>
            <p:nvPr/>
          </p:nvSpPr>
          <p:spPr>
            <a:xfrm>
              <a:off x="4742395" y="3790186"/>
              <a:ext cx="2901820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dirty="0" smtClean="0"/>
                <a:t>plodolisty</a:t>
              </a:r>
            </a:p>
            <a:p>
              <a:r>
                <a:rPr lang="cs-CZ" dirty="0" smtClean="0"/>
                <a:t>- to tvrdší blanité, </a:t>
              </a:r>
              <a:r>
                <a:rPr lang="cs-CZ" dirty="0" err="1" smtClean="0"/>
                <a:t>slupkovité</a:t>
              </a:r>
              <a:endParaRPr lang="cs-CZ" dirty="0"/>
            </a:p>
          </p:txBody>
        </p:sp>
        <p:cxnSp>
          <p:nvCxnSpPr>
            <p:cNvPr id="20" name="Přímá spojnice 19"/>
            <p:cNvCxnSpPr/>
            <p:nvPr/>
          </p:nvCxnSpPr>
          <p:spPr>
            <a:xfrm flipV="1">
              <a:off x="9775862" y="1476642"/>
              <a:ext cx="1453792" cy="1847818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Přímá spojnice 21"/>
            <p:cNvCxnSpPr/>
            <p:nvPr/>
          </p:nvCxnSpPr>
          <p:spPr>
            <a:xfrm>
              <a:off x="6496915" y="3463508"/>
              <a:ext cx="2671486" cy="100684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Přímá spojnice 25"/>
            <p:cNvCxnSpPr/>
            <p:nvPr/>
          </p:nvCxnSpPr>
          <p:spPr>
            <a:xfrm flipV="1">
              <a:off x="6254895" y="3554117"/>
              <a:ext cx="3563657" cy="54605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Obdélník 29"/>
          <p:cNvSpPr/>
          <p:nvPr/>
        </p:nvSpPr>
        <p:spPr>
          <a:xfrm>
            <a:off x="466165" y="2940179"/>
            <a:ext cx="41348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5 plodolistů – vždy hvězdička, nikdy křížek </a:t>
            </a:r>
            <a:endParaRPr lang="cs-CZ" dirty="0"/>
          </a:p>
        </p:txBody>
      </p:sp>
      <p:sp>
        <p:nvSpPr>
          <p:cNvPr id="27" name="Obdélník 26"/>
          <p:cNvSpPr/>
          <p:nvPr/>
        </p:nvSpPr>
        <p:spPr>
          <a:xfrm>
            <a:off x="291441" y="6417453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1000" dirty="0">
                <a:hlinkClick r:id="rId5"/>
              </a:rPr>
              <a:t>https://www.olomouc.cz/images/clanky/1418810550_GHQJVNLWB968_upload_w640_zoom.jpg</a:t>
            </a:r>
            <a:endParaRPr lang="cs-CZ" sz="1000" dirty="0"/>
          </a:p>
        </p:txBody>
      </p:sp>
    </p:spTree>
    <p:extLst>
      <p:ext uri="{BB962C8B-B14F-4D97-AF65-F5344CB8AC3E}">
        <p14:creationId xmlns:p14="http://schemas.microsoft.com/office/powerpoint/2010/main" val="10216397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d2qwl1rdafk8ry.cloudfront.net/__files/Dokonal%C3%A1%20l%C3%A1ska/R%C5%AF%C5%BEe%20%C5%A1%C3%ADpkov%C3%A1.jpg?d8c2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6727" y="95612"/>
            <a:ext cx="2515763" cy="1677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256853"/>
            <a:ext cx="10515600" cy="590983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sz="2000" b="1" u="sng" dirty="0" smtClean="0">
                <a:solidFill>
                  <a:srgbClr val="0070C0"/>
                </a:solidFill>
              </a:rPr>
              <a:t>Šípek</a:t>
            </a:r>
          </a:p>
          <a:p>
            <a:pPr marL="0" indent="0">
              <a:buNone/>
            </a:pPr>
            <a:r>
              <a:rPr lang="cs-CZ" sz="2000" b="1" u="sng" dirty="0" smtClean="0">
                <a:solidFill>
                  <a:srgbClr val="0070C0"/>
                </a:solidFill>
              </a:rPr>
              <a:t>Ananas</a:t>
            </a:r>
            <a:r>
              <a:rPr lang="cs-CZ" sz="2000" b="1" smtClean="0">
                <a:solidFill>
                  <a:srgbClr val="0070C0"/>
                </a:solidFill>
              </a:rPr>
              <a:t>	</a:t>
            </a:r>
            <a:r>
              <a:rPr lang="cs-CZ" sz="2000" b="1" smtClean="0">
                <a:solidFill>
                  <a:srgbClr val="0070C0"/>
                </a:solidFill>
              </a:rPr>
              <a:t>  </a:t>
            </a:r>
            <a:r>
              <a:rPr lang="cs-CZ" sz="1600" b="1" smtClean="0">
                <a:solidFill>
                  <a:srgbClr val="0070C0"/>
                </a:solidFill>
              </a:rPr>
              <a:t>vše </a:t>
            </a:r>
            <a:r>
              <a:rPr lang="cs-CZ" sz="1600" b="1" smtClean="0">
                <a:solidFill>
                  <a:srgbClr val="0070C0"/>
                </a:solidFill>
              </a:rPr>
              <a:t>jsou </a:t>
            </a:r>
            <a:endParaRPr lang="cs-CZ" sz="1600" b="1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cs-CZ" sz="1600" b="1">
                <a:solidFill>
                  <a:srgbClr val="0070C0"/>
                </a:solidFill>
              </a:rPr>
              <a:t>	</a:t>
            </a:r>
            <a:r>
              <a:rPr lang="cs-CZ" sz="1600" b="1" smtClean="0">
                <a:solidFill>
                  <a:srgbClr val="0070C0"/>
                </a:solidFill>
              </a:rPr>
              <a:t>  </a:t>
            </a:r>
            <a:r>
              <a:rPr lang="cs-CZ" sz="1600" b="1" smtClean="0">
                <a:solidFill>
                  <a:srgbClr val="0070C0"/>
                </a:solidFill>
              </a:rPr>
              <a:t>nepravé </a:t>
            </a:r>
            <a:r>
              <a:rPr lang="cs-CZ" sz="1600" b="1" dirty="0" smtClean="0">
                <a:solidFill>
                  <a:srgbClr val="0070C0"/>
                </a:solidFill>
              </a:rPr>
              <a:t>plody</a:t>
            </a:r>
          </a:p>
          <a:p>
            <a:pPr marL="0" indent="0">
              <a:buNone/>
            </a:pPr>
            <a:r>
              <a:rPr lang="cs-CZ" sz="2000" b="1" u="sng" dirty="0" smtClean="0">
                <a:solidFill>
                  <a:srgbClr val="0070C0"/>
                </a:solidFill>
              </a:rPr>
              <a:t>Jahoda</a:t>
            </a:r>
          </a:p>
          <a:p>
            <a:pPr marL="0" indent="0">
              <a:buNone/>
            </a:pPr>
            <a:endParaRPr lang="cs-CZ" sz="2000" b="1" u="sng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cs-CZ" sz="2000" b="1" u="sng" dirty="0" smtClean="0">
                <a:solidFill>
                  <a:srgbClr val="0070C0"/>
                </a:solidFill>
              </a:rPr>
              <a:t>Šípek </a:t>
            </a:r>
          </a:p>
          <a:p>
            <a:pPr marL="0" indent="0">
              <a:buNone/>
            </a:pPr>
            <a:r>
              <a:rPr lang="cs-CZ" sz="2000" dirty="0" smtClean="0"/>
              <a:t>– růže – vzniklý z češule – zdužnatělé spodní části kalicha, korunních lístků a tyčinek</a:t>
            </a:r>
          </a:p>
          <a:p>
            <a:pPr>
              <a:buFontTx/>
              <a:buChar char="-"/>
            </a:pPr>
            <a:r>
              <a:rPr lang="cs-CZ" sz="2000" dirty="0" smtClean="0"/>
              <a:t>Pravým plodem je nažka – uvnitř šípku</a:t>
            </a:r>
          </a:p>
          <a:p>
            <a:pPr marL="0" indent="0">
              <a:buNone/>
            </a:pPr>
            <a:r>
              <a:rPr lang="cs-CZ" sz="2000" b="1" u="sng" dirty="0" smtClean="0">
                <a:solidFill>
                  <a:srgbClr val="0070C0"/>
                </a:solidFill>
              </a:rPr>
              <a:t>Ananas</a:t>
            </a:r>
          </a:p>
          <a:p>
            <a:pPr>
              <a:buFontTx/>
              <a:buChar char="-"/>
            </a:pPr>
            <a:r>
              <a:rPr lang="cs-CZ" sz="2000" dirty="0" smtClean="0"/>
              <a:t>Je ve skutečnosti zdužnatělé květenství, to šťavnaté a chutné co jíte jsou zdužnatělé listeny, to tvrdé co vykrajujete ze středu je vřeteno květenství (= společná osa všem květům květenství)</a:t>
            </a:r>
          </a:p>
          <a:p>
            <a:pPr>
              <a:buFontTx/>
              <a:buChar char="-"/>
            </a:pPr>
            <a:r>
              <a:rPr lang="cs-CZ" sz="2000" dirty="0" smtClean="0"/>
              <a:t>Pravý plod se nevyvíjí, zaschlé květy jsou v komůrce, které můžete vidět na příčném řezu po obvodu</a:t>
            </a:r>
          </a:p>
          <a:p>
            <a:pPr marL="0" indent="0">
              <a:buNone/>
            </a:pPr>
            <a:r>
              <a:rPr lang="cs-CZ" sz="2000" b="1" u="sng" dirty="0" smtClean="0">
                <a:solidFill>
                  <a:srgbClr val="0070C0"/>
                </a:solidFill>
              </a:rPr>
              <a:t>Jahoda</a:t>
            </a:r>
          </a:p>
          <a:p>
            <a:pPr>
              <a:buFontTx/>
              <a:buChar char="-"/>
            </a:pPr>
            <a:r>
              <a:rPr lang="cs-CZ" sz="2000" dirty="0" smtClean="0"/>
              <a:t>Je ve skutečnosti zveličelé a zdužnatělé květní lůžko</a:t>
            </a:r>
          </a:p>
          <a:p>
            <a:pPr>
              <a:buFontTx/>
              <a:buChar char="-"/>
            </a:pPr>
            <a:r>
              <a:rPr lang="cs-CZ" sz="2000" dirty="0" smtClean="0"/>
              <a:t>Pravým plodem jsou nažky – zrníčka na povrchu jahody</a:t>
            </a:r>
          </a:p>
        </p:txBody>
      </p:sp>
      <p:sp>
        <p:nvSpPr>
          <p:cNvPr id="4" name="Pravá složená závorka 3"/>
          <p:cNvSpPr/>
          <p:nvPr/>
        </p:nvSpPr>
        <p:spPr>
          <a:xfrm>
            <a:off x="1701210" y="452063"/>
            <a:ext cx="340242" cy="993965"/>
          </a:xfrm>
          <a:prstGeom prst="rightBrac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20" name="Skupina 19"/>
          <p:cNvGrpSpPr/>
          <p:nvPr/>
        </p:nvGrpSpPr>
        <p:grpSpPr>
          <a:xfrm>
            <a:off x="8890570" y="377572"/>
            <a:ext cx="3550556" cy="2171509"/>
            <a:chOff x="8890570" y="377572"/>
            <a:chExt cx="3550556" cy="2171509"/>
          </a:xfrm>
        </p:grpSpPr>
        <p:sp>
          <p:nvSpPr>
            <p:cNvPr id="5" name="Obdélník 4"/>
            <p:cNvSpPr/>
            <p:nvPr/>
          </p:nvSpPr>
          <p:spPr>
            <a:xfrm>
              <a:off x="9565380" y="1902750"/>
              <a:ext cx="287574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cs-CZ" sz="1200" dirty="0" smtClean="0">
                  <a:hlinkClick r:id="rId3"/>
                </a:rPr>
                <a:t>https://regiony.rozhlas.cz/sipek-je-nejzdravejsi-plod-podzimu-7418479#&amp;gid=1&amp;pid=1</a:t>
              </a:r>
              <a:endParaRPr lang="cs-CZ" sz="1200" dirty="0"/>
            </a:p>
          </p:txBody>
        </p:sp>
        <p:sp>
          <p:nvSpPr>
            <p:cNvPr id="10" name="Obdélník 9"/>
            <p:cNvSpPr/>
            <p:nvPr/>
          </p:nvSpPr>
          <p:spPr>
            <a:xfrm>
              <a:off x="9445375" y="1665920"/>
              <a:ext cx="2532296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sz="1400" dirty="0" smtClean="0"/>
                <a:t>Foto J. Šmídová – </a:t>
              </a:r>
              <a:r>
                <a:rPr lang="cs-CZ" sz="1400" dirty="0"/>
                <a:t>Č</a:t>
              </a:r>
              <a:r>
                <a:rPr lang="cs-CZ" sz="1400" dirty="0" smtClean="0"/>
                <a:t>eský rozhlas“</a:t>
              </a:r>
              <a:endParaRPr lang="cs-CZ" sz="1400" dirty="0"/>
            </a:p>
          </p:txBody>
        </p:sp>
        <p:pic>
          <p:nvPicPr>
            <p:cNvPr id="6148" name="Picture 4" descr="https://regiony.rozhlas.cz/sites/default/files/images/03267241.jpe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90570" y="377572"/>
              <a:ext cx="1995541" cy="13220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Obdélník 13"/>
            <p:cNvSpPr/>
            <p:nvPr/>
          </p:nvSpPr>
          <p:spPr>
            <a:xfrm>
              <a:off x="11003253" y="558560"/>
              <a:ext cx="776175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sz="2000" dirty="0" smtClean="0"/>
                <a:t>nažky</a:t>
              </a:r>
              <a:endParaRPr lang="cs-CZ" sz="2000" dirty="0"/>
            </a:p>
          </p:txBody>
        </p:sp>
        <p:cxnSp>
          <p:nvCxnSpPr>
            <p:cNvPr id="15" name="Přímá spojnice 14"/>
            <p:cNvCxnSpPr/>
            <p:nvPr/>
          </p:nvCxnSpPr>
          <p:spPr>
            <a:xfrm flipV="1">
              <a:off x="9951166" y="958670"/>
              <a:ext cx="1254383" cy="18095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9" name="Přímá spojnice 18"/>
          <p:cNvCxnSpPr/>
          <p:nvPr/>
        </p:nvCxnSpPr>
        <p:spPr>
          <a:xfrm flipH="1" flipV="1">
            <a:off x="4526980" y="1389675"/>
            <a:ext cx="366347" cy="407058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Skupina 11"/>
          <p:cNvGrpSpPr/>
          <p:nvPr/>
        </p:nvGrpSpPr>
        <p:grpSpPr>
          <a:xfrm>
            <a:off x="4158464" y="83543"/>
            <a:ext cx="7408150" cy="2113300"/>
            <a:chOff x="4158464" y="83543"/>
            <a:chExt cx="7408150" cy="2113300"/>
          </a:xfrm>
        </p:grpSpPr>
        <p:pic>
          <p:nvPicPr>
            <p:cNvPr id="6150" name="Picture 6" descr="Růže šípková - šípek a jeho léčivé účinky na naše zdraví - Vše o ...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12537" y="416073"/>
              <a:ext cx="1940353" cy="12923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Obdélník 17"/>
            <p:cNvSpPr/>
            <p:nvPr/>
          </p:nvSpPr>
          <p:spPr>
            <a:xfrm>
              <a:off x="4158464" y="1796733"/>
              <a:ext cx="356116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sz="2000" dirty="0"/>
                <a:t>z</a:t>
              </a:r>
              <a:r>
                <a:rPr lang="cs-CZ" sz="2000" dirty="0" smtClean="0"/>
                <a:t>bytky horní části kališních lístků</a:t>
              </a:r>
              <a:endParaRPr lang="cs-CZ" sz="2000" dirty="0"/>
            </a:p>
          </p:txBody>
        </p:sp>
        <p:sp>
          <p:nvSpPr>
            <p:cNvPr id="11" name="Obdélník 10"/>
            <p:cNvSpPr/>
            <p:nvPr/>
          </p:nvSpPr>
          <p:spPr>
            <a:xfrm>
              <a:off x="6310741" y="83543"/>
              <a:ext cx="525587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cs-CZ" sz="1200" dirty="0">
                  <a:hlinkClick r:id="rId6"/>
                </a:rPr>
                <a:t>http://oblibenebylinky.cz/ruze-sipkova-sipek-a-jeho-lecive-ucinky-na-nase-zdravi/</a:t>
              </a:r>
              <a:endParaRPr lang="cs-CZ" sz="1200" dirty="0"/>
            </a:p>
          </p:txBody>
        </p:sp>
      </p:grpSp>
      <p:grpSp>
        <p:nvGrpSpPr>
          <p:cNvPr id="6" name="Skupina 5"/>
          <p:cNvGrpSpPr/>
          <p:nvPr/>
        </p:nvGrpSpPr>
        <p:grpSpPr>
          <a:xfrm>
            <a:off x="4950980" y="4572000"/>
            <a:ext cx="3742368" cy="2160033"/>
            <a:chOff x="4950980" y="4572000"/>
            <a:chExt cx="3742368" cy="2160033"/>
          </a:xfrm>
        </p:grpSpPr>
        <p:pic>
          <p:nvPicPr>
            <p:cNvPr id="6154" name="Picture 10" descr="http://www.botanickafotogalerie.cz/highslide/images/large/80/Fragaria_vesca5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7324" y="4572000"/>
              <a:ext cx="1566024" cy="21600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3" name="Přímá spojnice 12"/>
            <p:cNvCxnSpPr/>
            <p:nvPr/>
          </p:nvCxnSpPr>
          <p:spPr>
            <a:xfrm flipV="1">
              <a:off x="5462055" y="5866544"/>
              <a:ext cx="2311349" cy="269029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Obdélník 26"/>
            <p:cNvSpPr/>
            <p:nvPr/>
          </p:nvSpPr>
          <p:spPr>
            <a:xfrm>
              <a:off x="4950980" y="6166688"/>
              <a:ext cx="776175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sz="2000" dirty="0" smtClean="0"/>
                <a:t>nažk</a:t>
              </a:r>
              <a:r>
                <a:rPr lang="cs-CZ" sz="2000" dirty="0"/>
                <a:t>y</a:t>
              </a:r>
            </a:p>
          </p:txBody>
        </p:sp>
      </p:grpSp>
      <p:sp>
        <p:nvSpPr>
          <p:cNvPr id="7" name="Obdélník 6"/>
          <p:cNvSpPr/>
          <p:nvPr/>
        </p:nvSpPr>
        <p:spPr>
          <a:xfrm>
            <a:off x="2086766" y="1485809"/>
            <a:ext cx="42672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800"/>
              <a:t>https://d2qwl1rdafk8ry.cloudfront.net/__files/Dokonal%C3%A1%20l%C3%A1ska/R%C5%AF%C5%BEe%20%C5%A1%C3%ADpkov%C3%A1.jpg?d8c2d</a:t>
            </a:r>
          </a:p>
        </p:txBody>
      </p:sp>
      <p:sp>
        <p:nvSpPr>
          <p:cNvPr id="25" name="Obdélník 24"/>
          <p:cNvSpPr/>
          <p:nvPr/>
        </p:nvSpPr>
        <p:spPr>
          <a:xfrm>
            <a:off x="9019433" y="4572000"/>
            <a:ext cx="196617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000" dirty="0"/>
              <a:t>h</a:t>
            </a:r>
            <a:r>
              <a:rPr lang="cs-CZ" sz="2000" dirty="0" smtClean="0"/>
              <a:t>orní část listenů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5438650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5129764" y="394538"/>
            <a:ext cx="196617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000" smtClean="0"/>
              <a:t>horní část listenů</a:t>
            </a:r>
            <a:endParaRPr lang="cs-CZ" sz="2000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3806" y="1145141"/>
            <a:ext cx="5588591" cy="4191443"/>
          </a:xfrm>
          <a:prstGeom prst="rect">
            <a:avLst/>
          </a:prstGeom>
        </p:spPr>
      </p:pic>
      <p:cxnSp>
        <p:nvCxnSpPr>
          <p:cNvPr id="6" name="Přímá spojnice 5"/>
          <p:cNvCxnSpPr/>
          <p:nvPr/>
        </p:nvCxnSpPr>
        <p:spPr>
          <a:xfrm flipV="1">
            <a:off x="4600952" y="742618"/>
            <a:ext cx="1394172" cy="208117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Obráze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793510" y="1478983"/>
            <a:ext cx="2690038" cy="2017529"/>
          </a:xfrm>
          <a:prstGeom prst="rect">
            <a:avLst/>
          </a:prstGeom>
        </p:spPr>
      </p:pic>
      <p:sp>
        <p:nvSpPr>
          <p:cNvPr id="11" name="Obdélník 10"/>
          <p:cNvSpPr/>
          <p:nvPr/>
        </p:nvSpPr>
        <p:spPr>
          <a:xfrm>
            <a:off x="5129764" y="4024760"/>
            <a:ext cx="211532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000" smtClean="0"/>
              <a:t>vřeteno květenství</a:t>
            </a:r>
            <a:endParaRPr lang="cs-CZ" sz="2000" dirty="0"/>
          </a:p>
        </p:txBody>
      </p:sp>
      <p:sp>
        <p:nvSpPr>
          <p:cNvPr id="12" name="Obdélník 11"/>
          <p:cNvSpPr/>
          <p:nvPr/>
        </p:nvSpPr>
        <p:spPr>
          <a:xfrm>
            <a:off x="8900606" y="342508"/>
            <a:ext cx="262007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000" b="1" smtClean="0"/>
              <a:t>ananas – nepravý plod</a:t>
            </a:r>
          </a:p>
          <a:p>
            <a:r>
              <a:rPr lang="cs-CZ" sz="2000" b="1" smtClean="0"/>
              <a:t>- zdužnatělé květenství</a:t>
            </a:r>
            <a:endParaRPr lang="cs-CZ" sz="2000" b="1" dirty="0"/>
          </a:p>
        </p:txBody>
      </p:sp>
      <p:cxnSp>
        <p:nvCxnSpPr>
          <p:cNvPr id="13" name="Přímá spojnice 12"/>
          <p:cNvCxnSpPr/>
          <p:nvPr/>
        </p:nvCxnSpPr>
        <p:spPr>
          <a:xfrm>
            <a:off x="6138529" y="2875229"/>
            <a:ext cx="209108" cy="957538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Obrázek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204713" y="1566701"/>
            <a:ext cx="3391786" cy="2543840"/>
          </a:xfrm>
          <a:prstGeom prst="rect">
            <a:avLst/>
          </a:prstGeom>
        </p:spPr>
      </p:pic>
      <p:sp>
        <p:nvSpPr>
          <p:cNvPr id="16" name="Obdélník 15"/>
          <p:cNvSpPr/>
          <p:nvPr/>
        </p:nvSpPr>
        <p:spPr>
          <a:xfrm>
            <a:off x="9152982" y="2087637"/>
            <a:ext cx="142532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000" smtClean="0"/>
              <a:t>zaschlý květ</a:t>
            </a:r>
            <a:endParaRPr lang="cs-CZ" sz="2000" dirty="0"/>
          </a:p>
        </p:txBody>
      </p:sp>
      <p:cxnSp>
        <p:nvCxnSpPr>
          <p:cNvPr id="17" name="Přímá spojnice 16"/>
          <p:cNvCxnSpPr/>
          <p:nvPr/>
        </p:nvCxnSpPr>
        <p:spPr>
          <a:xfrm flipV="1">
            <a:off x="8975034" y="2548883"/>
            <a:ext cx="1310038" cy="387483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bdélník 17"/>
          <p:cNvSpPr/>
          <p:nvPr/>
        </p:nvSpPr>
        <p:spPr>
          <a:xfrm>
            <a:off x="13527064" y="4073267"/>
            <a:ext cx="211532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smtClean="0"/>
              <a:t>vřeteno květenství</a:t>
            </a:r>
            <a:endParaRPr lang="cs-CZ" sz="2000" dirty="0"/>
          </a:p>
        </p:txBody>
      </p:sp>
      <p:pic>
        <p:nvPicPr>
          <p:cNvPr id="20" name="Obrázek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182032" y="3865690"/>
            <a:ext cx="4093535" cy="3070151"/>
          </a:xfrm>
          <a:prstGeom prst="rect">
            <a:avLst/>
          </a:prstGeom>
        </p:spPr>
      </p:pic>
      <p:cxnSp>
        <p:nvCxnSpPr>
          <p:cNvPr id="21" name="Přímá spojnice 20"/>
          <p:cNvCxnSpPr/>
          <p:nvPr/>
        </p:nvCxnSpPr>
        <p:spPr>
          <a:xfrm>
            <a:off x="6847367" y="4466419"/>
            <a:ext cx="2440696" cy="1796158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83877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838118" y="1631558"/>
            <a:ext cx="7262171" cy="22686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b="1" dirty="0" err="1" smtClean="0"/>
              <a:t>Apokarpní</a:t>
            </a:r>
            <a:r>
              <a:rPr lang="cs-CZ" sz="2000" b="1" dirty="0" smtClean="0"/>
              <a:t> – vzniklé z 1 plodolistu</a:t>
            </a:r>
          </a:p>
          <a:p>
            <a:pPr marL="0" indent="0">
              <a:buNone/>
            </a:pPr>
            <a:r>
              <a:rPr lang="cs-CZ" sz="2000" b="1" u="sng" dirty="0" smtClean="0">
                <a:solidFill>
                  <a:srgbClr val="0070C0"/>
                </a:solidFill>
              </a:rPr>
              <a:t>Měchýřek</a:t>
            </a:r>
          </a:p>
          <a:p>
            <a:pPr marL="0" indent="0">
              <a:buNone/>
            </a:pPr>
            <a:r>
              <a:rPr lang="cs-CZ" sz="2000" dirty="0" smtClean="0"/>
              <a:t>Puká jedním švem – to je místo, kde ten jeden </a:t>
            </a:r>
            <a:r>
              <a:rPr lang="cs-CZ" sz="2000" smtClean="0"/>
              <a:t>plodolist </a:t>
            </a:r>
            <a:r>
              <a:rPr lang="cs-CZ" sz="2000" smtClean="0"/>
              <a:t>po </a:t>
            </a:r>
            <a:r>
              <a:rPr lang="cs-CZ" sz="2000" dirty="0" smtClean="0"/>
              <a:t>bocích srostl.</a:t>
            </a:r>
          </a:p>
          <a:p>
            <a:pPr marL="0" indent="0">
              <a:buNone/>
            </a:pPr>
            <a:r>
              <a:rPr lang="cs-CZ" sz="2000" dirty="0" smtClean="0"/>
              <a:t> </a:t>
            </a:r>
          </a:p>
          <a:p>
            <a:pPr marL="0" indent="0">
              <a:buNone/>
            </a:pPr>
            <a:endParaRPr lang="cs-CZ" sz="2000" dirty="0" smtClean="0"/>
          </a:p>
        </p:txBody>
      </p:sp>
      <p:sp>
        <p:nvSpPr>
          <p:cNvPr id="6" name="Obdélník 5"/>
          <p:cNvSpPr/>
          <p:nvPr/>
        </p:nvSpPr>
        <p:spPr>
          <a:xfrm>
            <a:off x="917777" y="621207"/>
            <a:ext cx="1106553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indent="-514350">
              <a:buAutoNum type="arabicParenR"/>
            </a:pPr>
            <a:r>
              <a:rPr lang="cs-CZ" sz="2800" b="1" dirty="0" smtClean="0"/>
              <a:t>Suché plody </a:t>
            </a:r>
            <a:r>
              <a:rPr lang="cs-CZ" sz="2000" b="1" dirty="0" smtClean="0"/>
              <a:t>– rozdělíme je na </a:t>
            </a:r>
            <a:r>
              <a:rPr lang="cs-CZ" sz="2000" b="1" dirty="0" err="1" smtClean="0"/>
              <a:t>apokarpní</a:t>
            </a:r>
            <a:r>
              <a:rPr lang="cs-CZ" sz="2000" b="1" dirty="0" smtClean="0"/>
              <a:t> (</a:t>
            </a:r>
            <a:r>
              <a:rPr lang="cs-CZ" sz="2000" b="1" dirty="0" err="1" smtClean="0"/>
              <a:t>jednoplodolistové</a:t>
            </a:r>
            <a:r>
              <a:rPr lang="cs-CZ" sz="2000" b="1" dirty="0" smtClean="0"/>
              <a:t>) a </a:t>
            </a:r>
            <a:r>
              <a:rPr lang="cs-CZ" sz="2000" b="1" dirty="0" err="1" smtClean="0"/>
              <a:t>cenokarpní</a:t>
            </a:r>
            <a:r>
              <a:rPr lang="cs-CZ" sz="2000" b="1" dirty="0" smtClean="0"/>
              <a:t> (</a:t>
            </a:r>
            <a:r>
              <a:rPr lang="cs-CZ" sz="2000" b="1" dirty="0" err="1" smtClean="0"/>
              <a:t>víceplodolistové</a:t>
            </a:r>
            <a:r>
              <a:rPr lang="cs-CZ" sz="2000" b="1" dirty="0" smtClean="0"/>
              <a:t>)</a:t>
            </a:r>
          </a:p>
          <a:p>
            <a:r>
              <a:rPr lang="cs-CZ" sz="2000" b="1" dirty="0"/>
              <a:t>	</a:t>
            </a:r>
            <a:r>
              <a:rPr lang="cs-CZ" sz="2000" b="1" dirty="0" smtClean="0"/>
              <a:t>všechny jsou plody pravé</a:t>
            </a:r>
            <a:endParaRPr lang="cs-CZ" sz="2000" b="1" dirty="0"/>
          </a:p>
        </p:txBody>
      </p:sp>
      <p:pic>
        <p:nvPicPr>
          <p:cNvPr id="1026" name="Picture 2" descr="https://upload.wikimedia.org/wikipedia/commons/thumb/2/2a/Illicium_verum_in_HDR.jpg/1024px-Illicium_verum_in_HD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0492" y="3130483"/>
            <a:ext cx="2896061" cy="2169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Přímá spojnice 13"/>
          <p:cNvCxnSpPr/>
          <p:nvPr/>
        </p:nvCxnSpPr>
        <p:spPr>
          <a:xfrm>
            <a:off x="917777" y="3949708"/>
            <a:ext cx="1978619" cy="258937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8" name="Tabulka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7785631"/>
              </p:ext>
            </p:extLst>
          </p:nvPr>
        </p:nvGraphicFramePr>
        <p:xfrm>
          <a:off x="1907086" y="5399091"/>
          <a:ext cx="1486296" cy="429260"/>
        </p:xfrm>
        <a:graphic>
          <a:graphicData uri="http://schemas.openxmlformats.org/drawingml/2006/table">
            <a:tbl>
              <a:tblPr/>
              <a:tblGrid>
                <a:gridCol w="1486296">
                  <a:extLst>
                    <a:ext uri="{9D8B030D-6E8A-4147-A177-3AD203B41FA5}">
                      <a16:colId xmlns:a16="http://schemas.microsoft.com/office/drawing/2014/main" val="2001958979"/>
                    </a:ext>
                  </a:extLst>
                </a:gridCol>
              </a:tblGrid>
              <a:tr h="392650">
                <a:tc>
                  <a:txBody>
                    <a:bodyPr/>
                    <a:lstStyle/>
                    <a:p>
                      <a:r>
                        <a:rPr lang="cs-CZ" sz="1200" u="none" strike="noStrike" dirty="0">
                          <a:solidFill>
                            <a:srgbClr val="663366"/>
                          </a:solidFill>
                          <a:effectLst/>
                          <a:hlinkClick r:id="rId3"/>
                        </a:rPr>
                        <a:t/>
                      </a:r>
                      <a:br>
                        <a:rPr lang="cs-CZ" sz="1200" u="none" strike="noStrike" dirty="0">
                          <a:solidFill>
                            <a:srgbClr val="663366"/>
                          </a:solidFill>
                          <a:effectLst/>
                          <a:hlinkClick r:id="rId3"/>
                        </a:rPr>
                      </a:br>
                      <a:r>
                        <a:rPr lang="cs-CZ" sz="1200" u="none" strike="noStrike" dirty="0" err="1">
                          <a:solidFill>
                            <a:srgbClr val="663366"/>
                          </a:solidFill>
                          <a:effectLst/>
                          <a:hlinkClick r:id="rId3"/>
                        </a:rPr>
                        <a:t>Arria</a:t>
                      </a:r>
                      <a:r>
                        <a:rPr lang="cs-CZ" sz="1200" u="none" strike="noStrike" dirty="0">
                          <a:solidFill>
                            <a:srgbClr val="663366"/>
                          </a:solidFill>
                          <a:effectLst/>
                          <a:hlinkClick r:id="rId3"/>
                        </a:rPr>
                        <a:t> Belli</a:t>
                      </a:r>
                      <a:r>
                        <a:rPr lang="cs-CZ" sz="1200" dirty="0"/>
                        <a:t> (</a:t>
                      </a:r>
                      <a:r>
                        <a:rPr lang="cs-CZ" sz="1200" u="none" strike="noStrike" dirty="0" err="1">
                          <a:solidFill>
                            <a:srgbClr val="0B0080"/>
                          </a:solidFill>
                          <a:effectLst/>
                          <a:hlinkClick r:id="rId4" tooltip="User:Arria Belli"/>
                        </a:rPr>
                        <a:t>Arria</a:t>
                      </a:r>
                      <a:r>
                        <a:rPr lang="cs-CZ" sz="1200" u="none" strike="noStrike" dirty="0">
                          <a:solidFill>
                            <a:srgbClr val="0B0080"/>
                          </a:solidFill>
                          <a:effectLst/>
                          <a:hlinkClick r:id="rId4" tooltip="User:Arria Belli"/>
                        </a:rPr>
                        <a:t> Belli</a:t>
                      </a:r>
                      <a:r>
                        <a:rPr lang="cs-CZ" sz="1200" dirty="0"/>
                        <a:t>)</a:t>
                      </a:r>
                    </a:p>
                  </a:txBody>
                  <a:tcPr marL="31750" marR="31750" marT="31750" marB="31750">
                    <a:lnL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8498038"/>
                  </a:ext>
                </a:extLst>
              </a:tr>
            </a:tbl>
          </a:graphicData>
        </a:graphic>
      </p:graphicFrame>
      <p:sp>
        <p:nvSpPr>
          <p:cNvPr id="19" name="Obdélník 18"/>
          <p:cNvSpPr/>
          <p:nvPr/>
        </p:nvSpPr>
        <p:spPr>
          <a:xfrm>
            <a:off x="1038785" y="5299700"/>
            <a:ext cx="46828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 dirty="0">
                <a:hlinkClick r:id="rId5"/>
              </a:rPr>
              <a:t>https://upload.wikimedia.org/wikipedia/commons/2/2a/Illicium_verum_in_HDR.jpg</a:t>
            </a:r>
            <a:endParaRPr lang="cs-CZ" sz="1000" dirty="0"/>
          </a:p>
        </p:txBody>
      </p:sp>
      <p:sp>
        <p:nvSpPr>
          <p:cNvPr id="22" name="Obdélník 21"/>
          <p:cNvSpPr/>
          <p:nvPr/>
        </p:nvSpPr>
        <p:spPr>
          <a:xfrm>
            <a:off x="2839157" y="2761151"/>
            <a:ext cx="10820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badyáník </a:t>
            </a:r>
            <a:endParaRPr lang="cs-CZ" dirty="0"/>
          </a:p>
        </p:txBody>
      </p:sp>
      <p:grpSp>
        <p:nvGrpSpPr>
          <p:cNvPr id="11" name="Skupina 10"/>
          <p:cNvGrpSpPr/>
          <p:nvPr/>
        </p:nvGrpSpPr>
        <p:grpSpPr>
          <a:xfrm>
            <a:off x="5572232" y="2761151"/>
            <a:ext cx="4380706" cy="2490748"/>
            <a:chOff x="5572232" y="2761151"/>
            <a:chExt cx="4380706" cy="2490748"/>
          </a:xfrm>
        </p:grpSpPr>
        <p:sp>
          <p:nvSpPr>
            <p:cNvPr id="16" name="Obdélník 15"/>
            <p:cNvSpPr/>
            <p:nvPr/>
          </p:nvSpPr>
          <p:spPr>
            <a:xfrm>
              <a:off x="8216337" y="2919529"/>
              <a:ext cx="1736601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cs-CZ" b="1" dirty="0"/>
                <a:t>j</a:t>
              </a:r>
              <a:r>
                <a:rPr lang="cs-CZ" b="1" dirty="0" smtClean="0"/>
                <a:t>eden měchýřek</a:t>
              </a:r>
            </a:p>
            <a:p>
              <a:r>
                <a:rPr lang="cs-CZ" b="1" dirty="0"/>
                <a:t>p</a:t>
              </a:r>
              <a:r>
                <a:rPr lang="cs-CZ" b="1" dirty="0" smtClean="0"/>
                <a:t>uklý břišním švem</a:t>
              </a:r>
              <a:endParaRPr lang="cs-CZ" dirty="0"/>
            </a:p>
          </p:txBody>
        </p:sp>
        <p:sp>
          <p:nvSpPr>
            <p:cNvPr id="15" name="Obdélník 14"/>
            <p:cNvSpPr/>
            <p:nvPr/>
          </p:nvSpPr>
          <p:spPr>
            <a:xfrm>
              <a:off x="5572232" y="2761151"/>
              <a:ext cx="105875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dirty="0" smtClean="0"/>
                <a:t>blatouch </a:t>
              </a:r>
              <a:endParaRPr lang="cs-CZ" dirty="0"/>
            </a:p>
          </p:txBody>
        </p:sp>
        <p:pic>
          <p:nvPicPr>
            <p:cNvPr id="1028" name="Picture 4" descr="http://www.botanickafotogalerie.cz/highslide/images/large/30/Caltha_palustris_plod1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72232" y="3130483"/>
              <a:ext cx="2020396" cy="21214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23" name="Přímá spojnice 22"/>
            <p:cNvCxnSpPr/>
            <p:nvPr/>
          </p:nvCxnSpPr>
          <p:spPr>
            <a:xfrm flipV="1">
              <a:off x="6747031" y="3057355"/>
              <a:ext cx="1353258" cy="77824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Obdélník 24"/>
          <p:cNvSpPr/>
          <p:nvPr/>
        </p:nvSpPr>
        <p:spPr>
          <a:xfrm>
            <a:off x="185867" y="3231438"/>
            <a:ext cx="173660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/>
              <a:t>j</a:t>
            </a:r>
            <a:r>
              <a:rPr lang="cs-CZ" b="1" dirty="0" smtClean="0"/>
              <a:t>eden měchýřek</a:t>
            </a:r>
          </a:p>
          <a:p>
            <a:r>
              <a:rPr lang="cs-CZ" b="1" dirty="0"/>
              <a:t>p</a:t>
            </a:r>
            <a:r>
              <a:rPr lang="cs-CZ" b="1" dirty="0" smtClean="0"/>
              <a:t>uklý břišním švem</a:t>
            </a:r>
            <a:endParaRPr lang="cs-CZ" dirty="0"/>
          </a:p>
        </p:txBody>
      </p:sp>
      <p:pic>
        <p:nvPicPr>
          <p:cNvPr id="1030" name="Picture 6" descr="http://www.botanickafotogalerie.cz/highslide/images/large/53/Paeonia_suffruticosa14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1579" y="4054951"/>
            <a:ext cx="2461111" cy="2704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Skupina 11"/>
          <p:cNvGrpSpPr/>
          <p:nvPr/>
        </p:nvGrpSpPr>
        <p:grpSpPr>
          <a:xfrm>
            <a:off x="10033327" y="3046772"/>
            <a:ext cx="1986925" cy="1991492"/>
            <a:chOff x="10033327" y="3046772"/>
            <a:chExt cx="1986925" cy="1991492"/>
          </a:xfrm>
        </p:grpSpPr>
        <p:sp>
          <p:nvSpPr>
            <p:cNvPr id="27" name="Obdélník 26"/>
            <p:cNvSpPr/>
            <p:nvPr/>
          </p:nvSpPr>
          <p:spPr>
            <a:xfrm>
              <a:off x="10033327" y="3650929"/>
              <a:ext cx="91595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dirty="0" smtClean="0"/>
                <a:t>pivoňka</a:t>
              </a:r>
              <a:endParaRPr lang="cs-CZ" dirty="0"/>
            </a:p>
          </p:txBody>
        </p:sp>
        <p:cxnSp>
          <p:nvCxnSpPr>
            <p:cNvPr id="28" name="Přímá spojnice 27"/>
            <p:cNvCxnSpPr/>
            <p:nvPr/>
          </p:nvCxnSpPr>
          <p:spPr>
            <a:xfrm flipV="1">
              <a:off x="10570305" y="3446475"/>
              <a:ext cx="902281" cy="1591789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Obdélník 29"/>
            <p:cNvSpPr/>
            <p:nvPr/>
          </p:nvSpPr>
          <p:spPr>
            <a:xfrm>
              <a:off x="10283651" y="3046772"/>
              <a:ext cx="1736601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cs-CZ" b="1" dirty="0"/>
                <a:t>j</a:t>
              </a:r>
              <a:r>
                <a:rPr lang="cs-CZ" b="1" dirty="0" smtClean="0"/>
                <a:t>eden měchýřek</a:t>
              </a:r>
            </a:p>
          </p:txBody>
        </p:sp>
      </p:grpSp>
      <p:sp>
        <p:nvSpPr>
          <p:cNvPr id="24" name="Obdélník 23"/>
          <p:cNvSpPr/>
          <p:nvPr/>
        </p:nvSpPr>
        <p:spPr>
          <a:xfrm>
            <a:off x="185867" y="5860375"/>
            <a:ext cx="8704242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 smtClean="0"/>
              <a:t>Všechny tyto rostliny mají souplodí měchýřků – vzniklo z jednoho květu.</a:t>
            </a:r>
          </a:p>
          <a:p>
            <a:r>
              <a:rPr lang="cs-CZ" sz="1200" b="1" dirty="0" smtClean="0"/>
              <a:t>V jednom květu bylo několik </a:t>
            </a:r>
            <a:r>
              <a:rPr lang="cs-CZ" sz="1200" b="1" dirty="0" err="1" smtClean="0"/>
              <a:t>jednoplodolistových</a:t>
            </a:r>
            <a:r>
              <a:rPr lang="cs-CZ" sz="1200" b="1" dirty="0" smtClean="0"/>
              <a:t> pestíků, každý pestík se po opylení květu a oplození vajíček stal jedním měchýřkem, </a:t>
            </a:r>
          </a:p>
          <a:p>
            <a:r>
              <a:rPr lang="cs-CZ" sz="1200" b="1" dirty="0" smtClean="0"/>
              <a:t>měchýřky zůstaly u sebe – souplodí měchýřků.</a:t>
            </a:r>
            <a:endParaRPr lang="cs-CZ" sz="1200" b="1" dirty="0"/>
          </a:p>
        </p:txBody>
      </p:sp>
      <p:grpSp>
        <p:nvGrpSpPr>
          <p:cNvPr id="9" name="Skupina 8"/>
          <p:cNvGrpSpPr/>
          <p:nvPr/>
        </p:nvGrpSpPr>
        <p:grpSpPr>
          <a:xfrm>
            <a:off x="6464244" y="1205755"/>
            <a:ext cx="4797838" cy="1623211"/>
            <a:chOff x="6464244" y="1205755"/>
            <a:chExt cx="4797838" cy="1623211"/>
          </a:xfrm>
        </p:grpSpPr>
        <p:pic>
          <p:nvPicPr>
            <p:cNvPr id="7" name="Obrázek 6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89436" y="1205755"/>
              <a:ext cx="1117657" cy="1244664"/>
            </a:xfrm>
            <a:prstGeom prst="rect">
              <a:avLst/>
            </a:prstGeom>
          </p:spPr>
        </p:pic>
        <p:sp>
          <p:nvSpPr>
            <p:cNvPr id="8" name="Obdélník 7"/>
            <p:cNvSpPr/>
            <p:nvPr/>
          </p:nvSpPr>
          <p:spPr>
            <a:xfrm>
              <a:off x="9525481" y="1628637"/>
              <a:ext cx="1736601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cs-CZ" b="1" dirty="0"/>
                <a:t>b</a:t>
              </a:r>
              <a:r>
                <a:rPr lang="cs-CZ" b="1" dirty="0" smtClean="0"/>
                <a:t>řišní šev – místo, kde plodolist srůstá svými okraji</a:t>
              </a:r>
              <a:endParaRPr lang="cs-CZ" dirty="0"/>
            </a:p>
          </p:txBody>
        </p:sp>
        <p:cxnSp>
          <p:nvCxnSpPr>
            <p:cNvPr id="10" name="Přímá spojnice 9"/>
            <p:cNvCxnSpPr/>
            <p:nvPr/>
          </p:nvCxnSpPr>
          <p:spPr>
            <a:xfrm flipV="1">
              <a:off x="8448264" y="1903364"/>
              <a:ext cx="1077217" cy="383693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Obdélník 25"/>
            <p:cNvSpPr/>
            <p:nvPr/>
          </p:nvSpPr>
          <p:spPr>
            <a:xfrm>
              <a:off x="6464244" y="1318452"/>
              <a:ext cx="157671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dirty="0"/>
                <a:t>j</a:t>
              </a:r>
              <a:r>
                <a:rPr lang="cs-CZ" dirty="0" smtClean="0"/>
                <a:t>eden plodolist</a:t>
              </a:r>
              <a:endParaRPr lang="cs-CZ" dirty="0"/>
            </a:p>
          </p:txBody>
        </p:sp>
      </p:grpSp>
    </p:spTree>
    <p:extLst>
      <p:ext uri="{BB962C8B-B14F-4D97-AF65-F5344CB8AC3E}">
        <p14:creationId xmlns:p14="http://schemas.microsoft.com/office/powerpoint/2010/main" val="5297430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4"/>
          <p:cNvSpPr txBox="1">
            <a:spLocks/>
          </p:cNvSpPr>
          <p:nvPr/>
        </p:nvSpPr>
        <p:spPr>
          <a:xfrm>
            <a:off x="391954" y="408594"/>
            <a:ext cx="9217105" cy="4952917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s-CZ" sz="2000" b="1" dirty="0" err="1" smtClean="0"/>
              <a:t>Apokarpní</a:t>
            </a:r>
            <a:r>
              <a:rPr lang="cs-CZ" sz="2000" b="1" dirty="0" smtClean="0"/>
              <a:t> – vzniklé z 1 plodolistu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cs-CZ" sz="2000" b="1" u="sng" dirty="0" smtClean="0">
                <a:solidFill>
                  <a:srgbClr val="0070C0"/>
                </a:solidFill>
              </a:rPr>
              <a:t>Lusk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cs-CZ" sz="2000" dirty="0" smtClean="0"/>
              <a:t>Puká dvěma švy, břišním a hřbetním.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cs-CZ" sz="2000" dirty="0" smtClean="0"/>
              <a:t>Většinou protáhlý tvar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cs-CZ" sz="2000" dirty="0" smtClean="0"/>
              <a:t>Pozor, někdy se lusk plete s tobolkou.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cs-CZ" sz="20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cs-CZ" sz="2000" dirty="0" smtClean="0"/>
              <a:t>Lusk je typickým plodem rostlin z čeledi </a:t>
            </a:r>
            <a:r>
              <a:rPr lang="cs-CZ" sz="2000" b="1" dirty="0" smtClean="0"/>
              <a:t>bobovité</a:t>
            </a:r>
            <a:r>
              <a:rPr lang="cs-CZ" sz="2000" dirty="0" smtClean="0"/>
              <a:t>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cs-CZ" sz="2000" dirty="0" smtClean="0"/>
              <a:t>Viz obrázky + které rostliny ještě mají lusk: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cs-CZ" sz="1600" dirty="0" smtClean="0"/>
              <a:t>Fazol, čočka, sója, bob, trnovník akát, podzemnice olejná</a:t>
            </a:r>
            <a:r>
              <a:rPr lang="cs-CZ" sz="1600" smtClean="0"/>
              <a:t>, </a:t>
            </a:r>
            <a:r>
              <a:rPr lang="cs-CZ" sz="1600" smtClean="0"/>
              <a:t>hodně zást. čel. bobovité…</a:t>
            </a:r>
            <a:endParaRPr lang="cs-CZ" sz="160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cs-CZ" sz="2000" smtClean="0">
                <a:solidFill>
                  <a:srgbClr val="FF0000"/>
                </a:solidFill>
              </a:rPr>
              <a:t>POZOR!! </a:t>
            </a:r>
            <a:endParaRPr lang="cs-CZ" sz="2000" dirty="0" smtClean="0">
              <a:solidFill>
                <a:srgbClr val="FF000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cs-CZ" sz="2000" dirty="0" err="1">
                <a:solidFill>
                  <a:srgbClr val="FF0000"/>
                </a:solidFill>
              </a:rPr>
              <a:t>v</a:t>
            </a:r>
            <a:r>
              <a:rPr lang="cs-CZ" sz="2000" dirty="0" err="1" smtClean="0">
                <a:solidFill>
                  <a:srgbClr val="FF0000"/>
                </a:solidFill>
              </a:rPr>
              <a:t>anilovník</a:t>
            </a:r>
            <a:r>
              <a:rPr lang="cs-CZ" sz="2000" dirty="0" smtClean="0">
                <a:solidFill>
                  <a:srgbClr val="FF0000"/>
                </a:solidFill>
              </a:rPr>
              <a:t> (vanilka) má </a:t>
            </a:r>
            <a:r>
              <a:rPr lang="cs-CZ" sz="2400" b="1" dirty="0" smtClean="0">
                <a:solidFill>
                  <a:srgbClr val="FF0000"/>
                </a:solidFill>
              </a:rPr>
              <a:t>tobolku</a:t>
            </a:r>
            <a:r>
              <a:rPr lang="cs-CZ" sz="2000" dirty="0" smtClean="0">
                <a:solidFill>
                  <a:srgbClr val="FF0000"/>
                </a:solidFill>
              </a:rPr>
              <a:t>, ne lusk, i když se říká vanilkový lusk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cs-CZ" sz="2000" dirty="0">
                <a:solidFill>
                  <a:srgbClr val="FF0000"/>
                </a:solidFill>
              </a:rPr>
              <a:t>	</a:t>
            </a:r>
            <a:r>
              <a:rPr lang="cs-CZ" sz="2000" dirty="0" smtClean="0">
                <a:solidFill>
                  <a:srgbClr val="FF0000"/>
                </a:solidFill>
              </a:rPr>
              <a:t>		Plodem katalpy </a:t>
            </a:r>
            <a:r>
              <a:rPr lang="cs-CZ" sz="2000" dirty="0" err="1" smtClean="0">
                <a:solidFill>
                  <a:srgbClr val="FF0000"/>
                </a:solidFill>
              </a:rPr>
              <a:t>trubačovité</a:t>
            </a:r>
            <a:r>
              <a:rPr lang="cs-CZ" sz="2000" dirty="0" smtClean="0">
                <a:solidFill>
                  <a:srgbClr val="FF0000"/>
                </a:solidFill>
              </a:rPr>
              <a:t> je také </a:t>
            </a:r>
            <a:r>
              <a:rPr lang="cs-CZ" sz="2000" b="1" dirty="0" smtClean="0">
                <a:solidFill>
                  <a:srgbClr val="FF0000"/>
                </a:solidFill>
              </a:rPr>
              <a:t>tobolka</a:t>
            </a:r>
            <a:r>
              <a:rPr lang="cs-CZ" sz="2000" dirty="0" smtClean="0">
                <a:solidFill>
                  <a:srgbClr val="FF0000"/>
                </a:solidFill>
              </a:rPr>
              <a:t>,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cs-CZ" sz="2000" dirty="0">
                <a:solidFill>
                  <a:srgbClr val="FF0000"/>
                </a:solidFill>
              </a:rPr>
              <a:t>	</a:t>
            </a:r>
            <a:r>
              <a:rPr lang="cs-CZ" sz="2000" dirty="0" smtClean="0">
                <a:solidFill>
                  <a:srgbClr val="FF0000"/>
                </a:solidFill>
              </a:rPr>
              <a:t>		i když vypadá jako lusk. 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cs-CZ" sz="2000" dirty="0" smtClean="0"/>
          </a:p>
        </p:txBody>
      </p:sp>
      <p:grpSp>
        <p:nvGrpSpPr>
          <p:cNvPr id="3" name="Skupina 2"/>
          <p:cNvGrpSpPr/>
          <p:nvPr/>
        </p:nvGrpSpPr>
        <p:grpSpPr>
          <a:xfrm>
            <a:off x="7945309" y="208486"/>
            <a:ext cx="4502381" cy="1981333"/>
            <a:chOff x="7945309" y="208486"/>
            <a:chExt cx="4502381" cy="1981333"/>
          </a:xfrm>
        </p:grpSpPr>
        <p:pic>
          <p:nvPicPr>
            <p:cNvPr id="5" name="Obrázek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30300" y="208486"/>
              <a:ext cx="1117657" cy="1244664"/>
            </a:xfrm>
            <a:prstGeom prst="rect">
              <a:avLst/>
            </a:prstGeom>
          </p:spPr>
        </p:pic>
        <p:sp>
          <p:nvSpPr>
            <p:cNvPr id="6" name="Obdélník 5"/>
            <p:cNvSpPr/>
            <p:nvPr/>
          </p:nvSpPr>
          <p:spPr>
            <a:xfrm>
              <a:off x="10711089" y="1820487"/>
              <a:ext cx="1736601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cs-CZ" b="1" dirty="0" smtClean="0"/>
                <a:t>Břišní šev </a:t>
              </a:r>
              <a:endParaRPr lang="cs-CZ" dirty="0"/>
            </a:p>
          </p:txBody>
        </p:sp>
        <p:sp>
          <p:nvSpPr>
            <p:cNvPr id="7" name="Obdélník 6"/>
            <p:cNvSpPr/>
            <p:nvPr/>
          </p:nvSpPr>
          <p:spPr>
            <a:xfrm>
              <a:off x="7945309" y="393152"/>
              <a:ext cx="1736601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cs-CZ" b="1" dirty="0" smtClean="0"/>
                <a:t>Hřbetní šev</a:t>
              </a:r>
            </a:p>
            <a:p>
              <a:r>
                <a:rPr lang="cs-CZ" b="1" dirty="0"/>
                <a:t>m</a:t>
              </a:r>
              <a:r>
                <a:rPr lang="cs-CZ" b="1" dirty="0" smtClean="0"/>
                <a:t>ísto, kde je tzv. střední žilka – cévní svazek </a:t>
              </a:r>
              <a:endParaRPr lang="cs-CZ" dirty="0"/>
            </a:p>
          </p:txBody>
        </p:sp>
        <p:cxnSp>
          <p:nvCxnSpPr>
            <p:cNvPr id="8" name="Přímá spojnice 7"/>
            <p:cNvCxnSpPr/>
            <p:nvPr/>
          </p:nvCxnSpPr>
          <p:spPr>
            <a:xfrm flipV="1">
              <a:off x="9216360" y="393152"/>
              <a:ext cx="1494729" cy="279944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Přímá spojnice 9"/>
            <p:cNvCxnSpPr/>
            <p:nvPr/>
          </p:nvCxnSpPr>
          <p:spPr>
            <a:xfrm flipH="1" flipV="1">
              <a:off x="10789128" y="1358534"/>
              <a:ext cx="241872" cy="461953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Skupina 12"/>
          <p:cNvGrpSpPr/>
          <p:nvPr/>
        </p:nvGrpSpPr>
        <p:grpSpPr>
          <a:xfrm>
            <a:off x="4652134" y="546414"/>
            <a:ext cx="2933700" cy="2006212"/>
            <a:chOff x="4652134" y="546414"/>
            <a:chExt cx="2933700" cy="2006212"/>
          </a:xfrm>
        </p:grpSpPr>
        <p:pic>
          <p:nvPicPr>
            <p:cNvPr id="2050" name="Picture 2" descr="Hrách setý – Abecedazahrady.cz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2134" y="1085775"/>
              <a:ext cx="2933700" cy="14668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Obdélník 13"/>
            <p:cNvSpPr/>
            <p:nvPr/>
          </p:nvSpPr>
          <p:spPr>
            <a:xfrm>
              <a:off x="5261336" y="546414"/>
              <a:ext cx="71211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dirty="0" smtClean="0"/>
                <a:t>hrách</a:t>
              </a:r>
              <a:endParaRPr lang="cs-CZ" dirty="0"/>
            </a:p>
          </p:txBody>
        </p:sp>
      </p:grpSp>
      <p:pic>
        <p:nvPicPr>
          <p:cNvPr id="2052" name="Picture 4" descr="http://www.botanickafotogalerie.cz/highslide/images/large/82/Lathyrus_annuus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7945" y="2269938"/>
            <a:ext cx="1220851" cy="1744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Obdélník 15"/>
          <p:cNvSpPr/>
          <p:nvPr/>
        </p:nvSpPr>
        <p:spPr>
          <a:xfrm>
            <a:off x="8687864" y="1808887"/>
            <a:ext cx="9140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hrachor</a:t>
            </a:r>
            <a:endParaRPr lang="cs-CZ" dirty="0"/>
          </a:p>
        </p:txBody>
      </p:sp>
      <p:pic>
        <p:nvPicPr>
          <p:cNvPr id="2054" name="Picture 6" descr="http://www.botanickafotogalerie.cz/highslide/images/large/82/Gleditsia_triacanthos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9895685" y="2849405"/>
            <a:ext cx="1630807" cy="1084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Obdélník 17"/>
          <p:cNvSpPr/>
          <p:nvPr/>
        </p:nvSpPr>
        <p:spPr>
          <a:xfrm>
            <a:off x="10116904" y="2439662"/>
            <a:ext cx="10190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dřezovec</a:t>
            </a:r>
            <a:endParaRPr lang="cs-CZ" dirty="0"/>
          </a:p>
        </p:txBody>
      </p:sp>
      <p:grpSp>
        <p:nvGrpSpPr>
          <p:cNvPr id="9" name="Skupina 8"/>
          <p:cNvGrpSpPr/>
          <p:nvPr/>
        </p:nvGrpSpPr>
        <p:grpSpPr>
          <a:xfrm>
            <a:off x="5568696" y="4880050"/>
            <a:ext cx="2105937" cy="1813994"/>
            <a:chOff x="5568696" y="4880050"/>
            <a:chExt cx="2105937" cy="1813994"/>
          </a:xfrm>
        </p:grpSpPr>
        <p:pic>
          <p:nvPicPr>
            <p:cNvPr id="2058" name="Picture 10" descr="alternativní popis obrázku chybí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68696" y="5114591"/>
              <a:ext cx="2105937" cy="15794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22" name="Přímá spojnice 21"/>
            <p:cNvCxnSpPr/>
            <p:nvPr/>
          </p:nvCxnSpPr>
          <p:spPr>
            <a:xfrm flipH="1">
              <a:off x="7047874" y="4880050"/>
              <a:ext cx="514589" cy="124643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Skupina 1"/>
          <p:cNvGrpSpPr/>
          <p:nvPr/>
        </p:nvGrpSpPr>
        <p:grpSpPr>
          <a:xfrm>
            <a:off x="498309" y="4432454"/>
            <a:ext cx="2691763" cy="2141621"/>
            <a:chOff x="353189" y="4562494"/>
            <a:chExt cx="2691763" cy="2141621"/>
          </a:xfrm>
        </p:grpSpPr>
        <p:pic>
          <p:nvPicPr>
            <p:cNvPr id="2056" name="Picture 8" descr="Vanilka lusk zelený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1544" y="4736592"/>
              <a:ext cx="2106480" cy="15798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20" name="Přímá spojnice 19"/>
            <p:cNvCxnSpPr/>
            <p:nvPr/>
          </p:nvCxnSpPr>
          <p:spPr>
            <a:xfrm flipH="1">
              <a:off x="1791432" y="4562494"/>
              <a:ext cx="1253520" cy="646004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Obdélník 14"/>
            <p:cNvSpPr/>
            <p:nvPr/>
          </p:nvSpPr>
          <p:spPr>
            <a:xfrm>
              <a:off x="353189" y="6457894"/>
              <a:ext cx="2691763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sz="1000">
                  <a:hlinkClick r:id="rId8"/>
                </a:rPr>
                <a:t>https://www.babiccinobchod.cz/clanky/vanilka/</a:t>
              </a:r>
              <a:endParaRPr lang="cs-CZ" sz="1000"/>
            </a:p>
          </p:txBody>
        </p:sp>
      </p:grpSp>
      <p:sp>
        <p:nvSpPr>
          <p:cNvPr id="17" name="Obdélník 16"/>
          <p:cNvSpPr/>
          <p:nvPr/>
        </p:nvSpPr>
        <p:spPr>
          <a:xfrm>
            <a:off x="2868030" y="5349939"/>
            <a:ext cx="2393306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 dirty="0"/>
              <a:t>Autor: Kurt </a:t>
            </a:r>
            <a:r>
              <a:rPr lang="cs-CZ" sz="1000" dirty="0" err="1"/>
              <a:t>Stüber</a:t>
            </a:r>
            <a:r>
              <a:rPr lang="cs-CZ" sz="1000" dirty="0"/>
              <a:t> [1] – caliban.mpiz-koeln.mpg.de/</a:t>
            </a:r>
            <a:r>
              <a:rPr lang="cs-CZ" sz="1000" dirty="0" err="1"/>
              <a:t>mavica</a:t>
            </a:r>
            <a:r>
              <a:rPr lang="cs-CZ" sz="1000" dirty="0"/>
              <a:t>/index.html part </a:t>
            </a:r>
            <a:r>
              <a:rPr lang="cs-CZ" sz="1000" dirty="0" err="1"/>
              <a:t>of</a:t>
            </a:r>
            <a:r>
              <a:rPr lang="cs-CZ" sz="1000" dirty="0"/>
              <a:t> www.biolib.de, CC BY-SA 3.0, https://commons.wikimedia.org/w/index.php?curid=4650</a:t>
            </a:r>
          </a:p>
        </p:txBody>
      </p:sp>
      <p:grpSp>
        <p:nvGrpSpPr>
          <p:cNvPr id="12" name="Skupina 11"/>
          <p:cNvGrpSpPr/>
          <p:nvPr/>
        </p:nvGrpSpPr>
        <p:grpSpPr>
          <a:xfrm>
            <a:off x="8136021" y="4118654"/>
            <a:ext cx="2603083" cy="2438901"/>
            <a:chOff x="8136021" y="4118654"/>
            <a:chExt cx="2603083" cy="2438901"/>
          </a:xfrm>
        </p:grpSpPr>
        <p:pic>
          <p:nvPicPr>
            <p:cNvPr id="2062" name="Picture 14" descr="http://www.botanickafotogalerie.cz/highslide/images/large/82/Robinia_pseudacacia17.jp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36021" y="4118654"/>
              <a:ext cx="1780398" cy="24389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" name="Obdélník 29"/>
            <p:cNvSpPr/>
            <p:nvPr/>
          </p:nvSpPr>
          <p:spPr>
            <a:xfrm>
              <a:off x="9322434" y="4247788"/>
              <a:ext cx="141667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dirty="0"/>
                <a:t>t</a:t>
              </a:r>
              <a:r>
                <a:rPr lang="cs-CZ" dirty="0" smtClean="0"/>
                <a:t>rnovník akát</a:t>
              </a:r>
              <a:endParaRPr lang="cs-CZ" dirty="0"/>
            </a:p>
          </p:txBody>
        </p:sp>
      </p:grpSp>
      <p:sp>
        <p:nvSpPr>
          <p:cNvPr id="29" name="Obdélník 28"/>
          <p:cNvSpPr/>
          <p:nvPr/>
        </p:nvSpPr>
        <p:spPr>
          <a:xfrm>
            <a:off x="383699" y="6467324"/>
            <a:ext cx="269176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000">
                <a:hlinkClick r:id="rId8"/>
              </a:rPr>
              <a:t>https://www.babiccinobchod.cz/clanky/vanilka/</a:t>
            </a:r>
            <a:endParaRPr lang="cs-CZ" sz="1000"/>
          </a:p>
        </p:txBody>
      </p:sp>
    </p:spTree>
    <p:extLst>
      <p:ext uri="{BB962C8B-B14F-4D97-AF65-F5344CB8AC3E}">
        <p14:creationId xmlns:p14="http://schemas.microsoft.com/office/powerpoint/2010/main" val="11668980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4"/>
          <p:cNvSpPr txBox="1">
            <a:spLocks/>
          </p:cNvSpPr>
          <p:nvPr/>
        </p:nvSpPr>
        <p:spPr>
          <a:xfrm>
            <a:off x="464804" y="533483"/>
            <a:ext cx="10701960" cy="495291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s-CZ" sz="2000" b="1" dirty="0" err="1" smtClean="0"/>
              <a:t>Apokarpní</a:t>
            </a:r>
            <a:r>
              <a:rPr lang="cs-CZ" sz="2000" b="1" dirty="0" smtClean="0"/>
              <a:t> – vzniklé z 1 plodolistu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cs-CZ" sz="2000" b="1" u="sng" dirty="0" smtClean="0">
                <a:solidFill>
                  <a:srgbClr val="0070C0"/>
                </a:solidFill>
              </a:rPr>
              <a:t>Nažka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cs-CZ" sz="2000" dirty="0" smtClean="0"/>
              <a:t>- </a:t>
            </a:r>
            <a:r>
              <a:rPr lang="cs-CZ" sz="2000" dirty="0"/>
              <a:t>n</a:t>
            </a:r>
            <a:r>
              <a:rPr lang="cs-CZ" sz="2000" dirty="0" smtClean="0"/>
              <a:t>epukavý plod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cs-CZ" sz="2000" dirty="0" smtClean="0"/>
              <a:t>Osemení je těsně přitisklé k suchému oplodí.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cs-CZ" sz="200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cs-CZ" sz="2000" b="1" dirty="0" smtClean="0">
                <a:solidFill>
                  <a:srgbClr val="FF0000"/>
                </a:solidFill>
              </a:rPr>
              <a:t>Nažky mohou být </a:t>
            </a:r>
            <a:r>
              <a:rPr lang="cs-CZ" sz="2000" b="1" dirty="0" err="1" smtClean="0">
                <a:solidFill>
                  <a:srgbClr val="FF0000"/>
                </a:solidFill>
              </a:rPr>
              <a:t>jednoplodolistové</a:t>
            </a:r>
            <a:r>
              <a:rPr lang="cs-CZ" sz="2000" b="1" dirty="0" smtClean="0">
                <a:solidFill>
                  <a:srgbClr val="FF0000"/>
                </a:solidFill>
              </a:rPr>
              <a:t> (např. kuklík, pryskyřník) i </a:t>
            </a:r>
            <a:r>
              <a:rPr lang="cs-CZ" sz="2000" b="1" dirty="0" err="1" smtClean="0">
                <a:solidFill>
                  <a:srgbClr val="FF0000"/>
                </a:solidFill>
              </a:rPr>
              <a:t>víceplodolistové</a:t>
            </a:r>
            <a:r>
              <a:rPr lang="cs-CZ" sz="2000" b="1" dirty="0" smtClean="0">
                <a:solidFill>
                  <a:srgbClr val="FF0000"/>
                </a:solidFill>
              </a:rPr>
              <a:t> (dub, bříza).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cs-CZ" sz="2000" dirty="0" smtClean="0"/>
              <a:t>Vy ani já to na první pohled na nažce nepoznáme. Musíme se podívat do literatury.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cs-CZ" sz="2000" dirty="0" smtClean="0"/>
              <a:t>Takže na dalším snímku budou všechny možné nažky, bez rozlišení, jestli jsou </a:t>
            </a:r>
            <a:r>
              <a:rPr lang="cs-CZ" sz="2000" dirty="0" err="1" smtClean="0"/>
              <a:t>apokarpní</a:t>
            </a:r>
            <a:r>
              <a:rPr lang="cs-CZ" sz="2000" dirty="0" smtClean="0"/>
              <a:t> (</a:t>
            </a:r>
            <a:r>
              <a:rPr lang="cs-CZ" sz="2000" dirty="0" err="1" smtClean="0"/>
              <a:t>jednoplodolistové</a:t>
            </a:r>
            <a:r>
              <a:rPr lang="cs-CZ" sz="2000" dirty="0" smtClean="0"/>
              <a:t>) nebo </a:t>
            </a:r>
            <a:r>
              <a:rPr lang="cs-CZ" sz="2000" dirty="0" err="1" smtClean="0"/>
              <a:t>cenokarpní</a:t>
            </a:r>
            <a:r>
              <a:rPr lang="cs-CZ" sz="2000" dirty="0" smtClean="0"/>
              <a:t> (</a:t>
            </a:r>
            <a:r>
              <a:rPr lang="cs-CZ" sz="2000" dirty="0" err="1" smtClean="0"/>
              <a:t>víceplodolistové</a:t>
            </a:r>
            <a:r>
              <a:rPr lang="cs-CZ" sz="2000" dirty="0" smtClean="0"/>
              <a:t>)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5816300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643128" y="390067"/>
            <a:ext cx="962558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b="1" u="sng" dirty="0">
                <a:solidFill>
                  <a:srgbClr val="0070C0"/>
                </a:solidFill>
              </a:rPr>
              <a:t>Nažka</a:t>
            </a:r>
          </a:p>
          <a:p>
            <a:pPr marL="285750" indent="-285750">
              <a:buFontTx/>
              <a:buChar char="-"/>
            </a:pPr>
            <a:r>
              <a:rPr lang="cs-CZ" dirty="0" smtClean="0"/>
              <a:t>nepukavý plod</a:t>
            </a:r>
          </a:p>
          <a:p>
            <a:pPr marL="285750" indent="-285750">
              <a:buFontTx/>
              <a:buChar char="-"/>
            </a:pPr>
            <a:r>
              <a:rPr lang="cs-CZ" dirty="0"/>
              <a:t>s</a:t>
            </a:r>
            <a:r>
              <a:rPr lang="cs-CZ" dirty="0" smtClean="0"/>
              <a:t>uchý plod</a:t>
            </a:r>
          </a:p>
          <a:p>
            <a:pPr marL="285750" indent="-285750">
              <a:buFontTx/>
              <a:buChar char="-"/>
            </a:pPr>
            <a:r>
              <a:rPr lang="cs-CZ" dirty="0"/>
              <a:t>o</a:t>
            </a:r>
            <a:r>
              <a:rPr lang="cs-CZ" dirty="0" smtClean="0"/>
              <a:t>semení přirůstá k suchému oplodí (semeno není v plodu volně)</a:t>
            </a:r>
          </a:p>
          <a:p>
            <a:pPr marL="285750" indent="-285750">
              <a:buFontTx/>
              <a:buChar char="-"/>
            </a:pPr>
            <a:r>
              <a:rPr lang="cs-CZ" dirty="0" smtClean="0"/>
              <a:t>typická pro r. čeledi hvězdnicovité</a:t>
            </a:r>
          </a:p>
          <a:p>
            <a:pPr marL="285750" indent="-285750">
              <a:buFontTx/>
              <a:buChar char="-"/>
            </a:pPr>
            <a:r>
              <a:rPr lang="cs-CZ" dirty="0" smtClean="0"/>
              <a:t>Může vznikat z pestíku </a:t>
            </a:r>
            <a:r>
              <a:rPr lang="cs-CZ" dirty="0" err="1" smtClean="0"/>
              <a:t>jednoplodolistového</a:t>
            </a:r>
            <a:r>
              <a:rPr lang="cs-CZ" dirty="0" smtClean="0"/>
              <a:t> i </a:t>
            </a:r>
            <a:r>
              <a:rPr lang="cs-CZ" dirty="0" err="1" smtClean="0"/>
              <a:t>víceplodolistového</a:t>
            </a:r>
            <a:endParaRPr lang="cs-CZ" dirty="0" smtClean="0"/>
          </a:p>
          <a:p>
            <a:r>
              <a:rPr lang="cs-CZ" dirty="0" smtClean="0"/>
              <a:t>Příklady:</a:t>
            </a:r>
          </a:p>
          <a:p>
            <a:r>
              <a:rPr lang="cs-CZ" dirty="0"/>
              <a:t>d</a:t>
            </a:r>
            <a:r>
              <a:rPr lang="cs-CZ" dirty="0" smtClean="0"/>
              <a:t>ub, buk (trojboké nažky v ostnité </a:t>
            </a:r>
            <a:r>
              <a:rPr lang="cs-CZ" dirty="0" smtClean="0">
                <a:solidFill>
                  <a:srgbClr val="7030A0"/>
                </a:solidFill>
              </a:rPr>
              <a:t>číšce</a:t>
            </a:r>
            <a:r>
              <a:rPr lang="cs-CZ" dirty="0" smtClean="0"/>
              <a:t>), jilm, bříza, javory, jasan, pampeliška (ochmýřená nažka), pryskyřník, lebeda, růže šípková, jahodník, plamének, slunečnice, olše (pozor ne, ta „šištička“ – to je zdřevnatělé květenství/plodenství, z něho vypadávají velmi drobné nažky), lopuch, podběl, kmín, fenykl, koriandr, anýz…..</a:t>
            </a:r>
            <a:endParaRPr lang="cs-CZ" dirty="0"/>
          </a:p>
          <a:p>
            <a:endParaRPr lang="cs-CZ" dirty="0"/>
          </a:p>
        </p:txBody>
      </p:sp>
      <p:pic>
        <p:nvPicPr>
          <p:cNvPr id="3074" name="Picture 2" descr="http://www.botanickafotogalerie.cz/highslide/images/large/172/Acer_campestre1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463" y="4368710"/>
            <a:ext cx="2688693" cy="2165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3"/>
          <p:cNvSpPr/>
          <p:nvPr/>
        </p:nvSpPr>
        <p:spPr>
          <a:xfrm>
            <a:off x="343463" y="3611049"/>
            <a:ext cx="212141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j</a:t>
            </a:r>
            <a:r>
              <a:rPr lang="cs-CZ" dirty="0" smtClean="0"/>
              <a:t>avor babyka,</a:t>
            </a:r>
          </a:p>
          <a:p>
            <a:r>
              <a:rPr lang="cs-CZ" dirty="0"/>
              <a:t>o</a:t>
            </a:r>
            <a:r>
              <a:rPr lang="cs-CZ" dirty="0" smtClean="0"/>
              <a:t>křídlená dvounažka</a:t>
            </a:r>
            <a:endParaRPr lang="cs-CZ" dirty="0"/>
          </a:p>
        </p:txBody>
      </p:sp>
      <p:grpSp>
        <p:nvGrpSpPr>
          <p:cNvPr id="7" name="Skupina 6"/>
          <p:cNvGrpSpPr/>
          <p:nvPr/>
        </p:nvGrpSpPr>
        <p:grpSpPr>
          <a:xfrm>
            <a:off x="3076315" y="3353047"/>
            <a:ext cx="3637155" cy="3227219"/>
            <a:chOff x="3076315" y="3353047"/>
            <a:chExt cx="3637155" cy="3227219"/>
          </a:xfrm>
        </p:grpSpPr>
        <p:pic>
          <p:nvPicPr>
            <p:cNvPr id="3076" name="Picture 4" descr="http://www.botanickafotogalerie.cz/highslide/images/large/36/Ulmus_glabra11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3354" y="3722379"/>
              <a:ext cx="3250116" cy="2165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Obdélník 5"/>
            <p:cNvSpPr/>
            <p:nvPr/>
          </p:nvSpPr>
          <p:spPr>
            <a:xfrm>
              <a:off x="3763187" y="5933935"/>
              <a:ext cx="2493760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dirty="0"/>
                <a:t>o</a:t>
              </a:r>
              <a:r>
                <a:rPr lang="cs-CZ" dirty="0" smtClean="0"/>
                <a:t>křídlené nažky různých </a:t>
              </a:r>
            </a:p>
            <a:p>
              <a:r>
                <a:rPr lang="cs-CZ" dirty="0" smtClean="0"/>
                <a:t>druhů jilmů</a:t>
              </a:r>
              <a:endParaRPr lang="cs-CZ" dirty="0"/>
            </a:p>
          </p:txBody>
        </p:sp>
        <p:pic>
          <p:nvPicPr>
            <p:cNvPr id="3078" name="Picture 6" descr="http://www.botanickafotogalerie.cz/highslide/images/large/36/Ulmus_laevis16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6315" y="3353047"/>
              <a:ext cx="1100074" cy="13553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" name="Skupina 4"/>
          <p:cNvGrpSpPr/>
          <p:nvPr/>
        </p:nvGrpSpPr>
        <p:grpSpPr>
          <a:xfrm>
            <a:off x="6505680" y="3329888"/>
            <a:ext cx="3028393" cy="2557881"/>
            <a:chOff x="6505680" y="3329888"/>
            <a:chExt cx="3028393" cy="2557881"/>
          </a:xfrm>
        </p:grpSpPr>
        <p:pic>
          <p:nvPicPr>
            <p:cNvPr id="3080" name="Picture 8" descr="http://www.botanickafotogalerie.cz/highslide/images/large/41/Betula_pendula13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8310" y="3722379"/>
              <a:ext cx="2223134" cy="2165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Obdélník 8"/>
            <p:cNvSpPr/>
            <p:nvPr/>
          </p:nvSpPr>
          <p:spPr>
            <a:xfrm>
              <a:off x="6505680" y="3329888"/>
              <a:ext cx="302839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dirty="0"/>
                <a:t>o</a:t>
              </a:r>
              <a:r>
                <a:rPr lang="cs-CZ" dirty="0" smtClean="0"/>
                <a:t>křídlená nažka břízy bělokoré</a:t>
              </a:r>
              <a:endParaRPr lang="cs-CZ" dirty="0"/>
            </a:p>
          </p:txBody>
        </p:sp>
      </p:grpSp>
      <p:sp>
        <p:nvSpPr>
          <p:cNvPr id="3" name="Obdélník 2"/>
          <p:cNvSpPr/>
          <p:nvPr/>
        </p:nvSpPr>
        <p:spPr>
          <a:xfrm>
            <a:off x="8019877" y="435402"/>
            <a:ext cx="383961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>
                <a:solidFill>
                  <a:srgbClr val="7030A0"/>
                </a:solidFill>
              </a:rPr>
              <a:t>číška </a:t>
            </a:r>
            <a:r>
              <a:rPr lang="cs-CZ" dirty="0"/>
              <a:t>(</a:t>
            </a:r>
            <a:r>
              <a:rPr lang="cs-CZ" dirty="0" err="1" smtClean="0"/>
              <a:t>cupula</a:t>
            </a:r>
            <a:r>
              <a:rPr lang="cs-CZ" dirty="0" smtClean="0"/>
              <a:t>): zdřevnatělá, vzniká přeměnou květního lůžka, zcela nebo zčásti kryje plody (buk – „bukvice“, dub – „žalud“)</a:t>
            </a:r>
            <a:endParaRPr lang="cs-CZ" dirty="0"/>
          </a:p>
        </p:txBody>
      </p:sp>
      <p:pic>
        <p:nvPicPr>
          <p:cNvPr id="1026" name="Picture 2" descr="http://www.botanickafotogalerie.cz/highslide/images/large/141/Helianthus_annuus1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4867" y="4045544"/>
            <a:ext cx="2474624" cy="1831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Obdélník 11"/>
          <p:cNvSpPr/>
          <p:nvPr/>
        </p:nvSpPr>
        <p:spPr>
          <a:xfrm>
            <a:off x="9481738" y="6038424"/>
            <a:ext cx="22808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n</a:t>
            </a:r>
            <a:r>
              <a:rPr lang="cs-CZ" dirty="0" smtClean="0"/>
              <a:t>ažky slunečnice roční</a:t>
            </a:r>
            <a:endParaRPr lang="cs-CZ" dirty="0"/>
          </a:p>
        </p:txBody>
      </p:sp>
      <p:pic>
        <p:nvPicPr>
          <p:cNvPr id="5122" name="Picture 2" descr="http://www.botanickafotogalerie.cz/highslide/images/large/40/Fagus_sylvatica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8883" y="1393913"/>
            <a:ext cx="1299683" cy="1713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www.botanickafotogalerie.cz/highslide/images/large/40/Fagus_sylvatica21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3995" y="1407310"/>
            <a:ext cx="1049434" cy="1249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www.botanickafotogalerie.cz/highslide/images/large/40/Quercus_petraea7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6015" y="2701249"/>
            <a:ext cx="1566604" cy="1266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92687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643128" y="390067"/>
            <a:ext cx="962558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b="1" dirty="0" err="1"/>
              <a:t>C</a:t>
            </a:r>
            <a:r>
              <a:rPr lang="cs-CZ" sz="2000" b="1" dirty="0" err="1" smtClean="0"/>
              <a:t>enokarpní</a:t>
            </a:r>
            <a:r>
              <a:rPr lang="cs-CZ" sz="2000" b="1" dirty="0" smtClean="0"/>
              <a:t> </a:t>
            </a:r>
            <a:r>
              <a:rPr lang="cs-CZ" sz="2000" b="1" dirty="0"/>
              <a:t>– vzniklé z </a:t>
            </a:r>
            <a:r>
              <a:rPr lang="cs-CZ" sz="2000" b="1" dirty="0" smtClean="0"/>
              <a:t>více plodolistů</a:t>
            </a:r>
            <a:endParaRPr lang="cs-CZ" sz="2000" b="1" dirty="0"/>
          </a:p>
          <a:p>
            <a:r>
              <a:rPr lang="cs-CZ" sz="2000" b="1" u="sng" dirty="0" smtClean="0">
                <a:solidFill>
                  <a:srgbClr val="0070C0"/>
                </a:solidFill>
              </a:rPr>
              <a:t>Nažka </a:t>
            </a:r>
            <a:r>
              <a:rPr lang="cs-CZ" sz="2000" dirty="0" smtClean="0"/>
              <a:t>– viz snímek výše</a:t>
            </a:r>
            <a:endParaRPr lang="cs-CZ" sz="2000" b="1" u="sng" dirty="0" smtClean="0">
              <a:solidFill>
                <a:srgbClr val="0070C0"/>
              </a:solidFill>
            </a:endParaRPr>
          </a:p>
          <a:p>
            <a:endParaRPr lang="cs-CZ" sz="2000" b="1" u="sng" dirty="0" smtClean="0">
              <a:solidFill>
                <a:srgbClr val="0070C0"/>
              </a:solidFill>
            </a:endParaRPr>
          </a:p>
          <a:p>
            <a:r>
              <a:rPr lang="cs-CZ" sz="2000" b="1" u="sng" dirty="0" smtClean="0">
                <a:solidFill>
                  <a:srgbClr val="0070C0"/>
                </a:solidFill>
              </a:rPr>
              <a:t>Oříšek</a:t>
            </a:r>
            <a:endParaRPr lang="cs-CZ" sz="2000" b="1" u="sng" dirty="0">
              <a:solidFill>
                <a:srgbClr val="0070C0"/>
              </a:solidFill>
            </a:endParaRPr>
          </a:p>
          <a:p>
            <a:pPr marL="285750" indent="-285750">
              <a:buFontTx/>
              <a:buChar char="-"/>
            </a:pPr>
            <a:r>
              <a:rPr lang="cs-CZ" sz="2000" dirty="0" smtClean="0"/>
              <a:t>nepukavý plod, jednosemenný</a:t>
            </a:r>
          </a:p>
          <a:p>
            <a:pPr marL="285750" indent="-285750">
              <a:buFontTx/>
              <a:buChar char="-"/>
            </a:pPr>
            <a:r>
              <a:rPr lang="cs-CZ" sz="2000" dirty="0"/>
              <a:t>s</a:t>
            </a:r>
            <a:r>
              <a:rPr lang="cs-CZ" sz="2000" dirty="0" smtClean="0"/>
              <a:t>uchý plod</a:t>
            </a:r>
          </a:p>
          <a:p>
            <a:pPr marL="285750" indent="-285750">
              <a:buFontTx/>
              <a:buChar char="-"/>
            </a:pPr>
            <a:r>
              <a:rPr lang="cs-CZ" sz="2000" dirty="0"/>
              <a:t>o</a:t>
            </a:r>
            <a:r>
              <a:rPr lang="cs-CZ" sz="2000" dirty="0" smtClean="0"/>
              <a:t>semení nepřirůstá k oplodí (semeno je v plodu volně)</a:t>
            </a:r>
          </a:p>
          <a:p>
            <a:r>
              <a:rPr lang="cs-CZ" sz="2000" dirty="0" smtClean="0"/>
              <a:t>Příklady: líska obecná, líska turecká, lípa </a:t>
            </a:r>
          </a:p>
        </p:txBody>
      </p:sp>
      <p:sp>
        <p:nvSpPr>
          <p:cNvPr id="9" name="Obdélník 8"/>
          <p:cNvSpPr/>
          <p:nvPr/>
        </p:nvSpPr>
        <p:spPr>
          <a:xfrm>
            <a:off x="4368154" y="3038226"/>
            <a:ext cx="133325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mtClean="0"/>
              <a:t>líska obecná</a:t>
            </a:r>
          </a:p>
          <a:p>
            <a:r>
              <a:rPr lang="cs-CZ" smtClean="0"/>
              <a:t>oříšek</a:t>
            </a:r>
            <a:endParaRPr lang="cs-CZ" dirty="0"/>
          </a:p>
        </p:txBody>
      </p:sp>
      <p:sp>
        <p:nvSpPr>
          <p:cNvPr id="12" name="Obdélník 11"/>
          <p:cNvSpPr/>
          <p:nvPr/>
        </p:nvSpPr>
        <p:spPr>
          <a:xfrm>
            <a:off x="8707090" y="5526528"/>
            <a:ext cx="13438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líska turecká</a:t>
            </a:r>
            <a:endParaRPr lang="cs-CZ" dirty="0"/>
          </a:p>
        </p:txBody>
      </p:sp>
      <p:grpSp>
        <p:nvGrpSpPr>
          <p:cNvPr id="3" name="Skupina 2"/>
          <p:cNvGrpSpPr/>
          <p:nvPr/>
        </p:nvGrpSpPr>
        <p:grpSpPr>
          <a:xfrm>
            <a:off x="721279" y="3006722"/>
            <a:ext cx="4209629" cy="3684901"/>
            <a:chOff x="721279" y="3006722"/>
            <a:chExt cx="4209629" cy="3684901"/>
          </a:xfrm>
        </p:grpSpPr>
        <p:sp>
          <p:nvSpPr>
            <p:cNvPr id="4" name="Obdélník 3"/>
            <p:cNvSpPr/>
            <p:nvPr/>
          </p:nvSpPr>
          <p:spPr>
            <a:xfrm>
              <a:off x="722154" y="3006722"/>
              <a:ext cx="1312603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dirty="0" smtClean="0"/>
                <a:t>lípa stříbřitá</a:t>
              </a:r>
            </a:p>
            <a:p>
              <a:r>
                <a:rPr lang="cs-CZ" dirty="0" smtClean="0"/>
                <a:t>oříšek</a:t>
              </a:r>
              <a:endParaRPr lang="cs-CZ" dirty="0"/>
            </a:p>
          </p:txBody>
        </p:sp>
        <p:sp>
          <p:nvSpPr>
            <p:cNvPr id="6" name="Obdélník 5"/>
            <p:cNvSpPr/>
            <p:nvPr/>
          </p:nvSpPr>
          <p:spPr>
            <a:xfrm>
              <a:off x="2641691" y="5702157"/>
              <a:ext cx="68935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dirty="0" smtClean="0"/>
                <a:t>listen</a:t>
              </a:r>
              <a:endParaRPr lang="cs-CZ" dirty="0"/>
            </a:p>
          </p:txBody>
        </p:sp>
        <p:pic>
          <p:nvPicPr>
            <p:cNvPr id="2052" name="Picture 4" descr="http://www.botanickafotogalerie.cz/highslide/images/large/70/Tilia_tomentosa8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1279" y="3778504"/>
              <a:ext cx="1855666" cy="24416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7" name="Přímá spojnice se šipkou 6"/>
            <p:cNvCxnSpPr/>
            <p:nvPr/>
          </p:nvCxnSpPr>
          <p:spPr>
            <a:xfrm flipH="1" flipV="1">
              <a:off x="2424701" y="4999336"/>
              <a:ext cx="433980" cy="702821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Obdélník 18"/>
            <p:cNvSpPr/>
            <p:nvPr/>
          </p:nvSpPr>
          <p:spPr>
            <a:xfrm>
              <a:off x="1649112" y="6322291"/>
              <a:ext cx="328179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dirty="0"/>
                <a:t>p</a:t>
              </a:r>
              <a:r>
                <a:rPr lang="cs-CZ" dirty="0" smtClean="0"/>
                <a:t>lodenství (z jednoho květenství)</a:t>
              </a:r>
              <a:endParaRPr lang="cs-CZ" dirty="0"/>
            </a:p>
          </p:txBody>
        </p:sp>
        <p:sp>
          <p:nvSpPr>
            <p:cNvPr id="11" name="Pravá složená závorka 10"/>
            <p:cNvSpPr/>
            <p:nvPr/>
          </p:nvSpPr>
          <p:spPr>
            <a:xfrm rot="16200000" flipH="1">
              <a:off x="2038675" y="5834731"/>
              <a:ext cx="369331" cy="503666"/>
            </a:xfrm>
            <a:prstGeom prst="rightBrac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pic>
        <p:nvPicPr>
          <p:cNvPr id="2054" name="Picture 6" descr="http://www.botanickafotogalerie.cz/highslide/images/large/41/Corylus_avellana1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4171308" y="3776434"/>
            <a:ext cx="2582212" cy="2443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www.botanickafotogalerie.cz/highslide/images/large/41/Corylus_colurna1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4381" y="717597"/>
            <a:ext cx="3279823" cy="4641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16966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Obrázek 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5345" y="5451309"/>
            <a:ext cx="1534333" cy="1448496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Pestík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419225"/>
            <a:ext cx="10515600" cy="435133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cs-CZ" sz="2000" u="sng" smtClean="0"/>
              <a:t>Pestík</a:t>
            </a:r>
            <a:r>
              <a:rPr lang="cs-CZ" sz="2000" dirty="0" smtClean="0"/>
              <a:t>: </a:t>
            </a:r>
          </a:p>
          <a:p>
            <a:pPr marL="0" indent="0">
              <a:buNone/>
            </a:pPr>
            <a:r>
              <a:rPr lang="cs-CZ" sz="2000" dirty="0" smtClean="0"/>
              <a:t>- semeník, čnělka, blizna</a:t>
            </a:r>
          </a:p>
          <a:p>
            <a:pPr>
              <a:buFontTx/>
              <a:buChar char="-"/>
            </a:pPr>
            <a:r>
              <a:rPr lang="cs-CZ" sz="2000" smtClean="0"/>
              <a:t>je </a:t>
            </a:r>
            <a:r>
              <a:rPr lang="cs-CZ" sz="2000" dirty="0" smtClean="0"/>
              <a:t>tvořen jedním </a:t>
            </a:r>
            <a:r>
              <a:rPr lang="cs-CZ" sz="2000" smtClean="0"/>
              <a:t>plodolistem </a:t>
            </a:r>
            <a:endParaRPr lang="cs-CZ" sz="2000" smtClean="0"/>
          </a:p>
          <a:p>
            <a:pPr marL="0" indent="0">
              <a:buNone/>
            </a:pPr>
            <a:r>
              <a:rPr lang="cs-CZ" sz="2000" smtClean="0"/>
              <a:t>nebo </a:t>
            </a:r>
            <a:r>
              <a:rPr lang="cs-CZ" sz="2000" dirty="0" smtClean="0"/>
              <a:t>se skládá z více plodolistů</a:t>
            </a:r>
          </a:p>
          <a:p>
            <a:pPr marL="0" indent="0">
              <a:buNone/>
            </a:pPr>
            <a:r>
              <a:rPr lang="cs-CZ" sz="2000" smtClean="0"/>
              <a:t>Plodolisty </a:t>
            </a:r>
            <a:r>
              <a:rPr lang="cs-CZ" sz="2000" smtClean="0"/>
              <a:t>spolu </a:t>
            </a:r>
            <a:r>
              <a:rPr lang="cs-CZ" sz="2000" smtClean="0"/>
              <a:t>srůstají</a:t>
            </a:r>
          </a:p>
          <a:p>
            <a:pPr marL="0" indent="0">
              <a:buNone/>
            </a:pPr>
            <a:r>
              <a:rPr lang="cs-CZ" sz="2000" smtClean="0"/>
              <a:t> </a:t>
            </a:r>
            <a:r>
              <a:rPr lang="cs-CZ" sz="2000" dirty="0" smtClean="0"/>
              <a:t>– různým způsobem a vytvoří pestík</a:t>
            </a:r>
          </a:p>
          <a:p>
            <a:pPr marL="0" indent="0">
              <a:buNone/>
            </a:pPr>
            <a:r>
              <a:rPr lang="cs-CZ" sz="2000" dirty="0" smtClean="0"/>
              <a:t>Na plodolistu je místo – tzv. </a:t>
            </a:r>
            <a:r>
              <a:rPr lang="cs-CZ" sz="2000" smtClean="0"/>
              <a:t>placenta </a:t>
            </a:r>
            <a:endParaRPr lang="cs-CZ" sz="2000" smtClean="0"/>
          </a:p>
          <a:p>
            <a:pPr marL="0" indent="0">
              <a:buNone/>
            </a:pPr>
            <a:r>
              <a:rPr lang="cs-CZ" sz="2000" smtClean="0"/>
              <a:t>– </a:t>
            </a:r>
            <a:r>
              <a:rPr lang="cs-CZ" sz="2000" dirty="0" smtClean="0"/>
              <a:t>tam se tvoří vajíčka</a:t>
            </a:r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r>
              <a:rPr lang="cs-CZ" sz="2000" u="sng" dirty="0" smtClean="0"/>
              <a:t>Po oplození se mění:</a:t>
            </a:r>
          </a:p>
          <a:p>
            <a:pPr marL="0" indent="0">
              <a:buNone/>
            </a:pPr>
            <a:r>
              <a:rPr lang="cs-CZ" sz="2000" dirty="0" smtClean="0"/>
              <a:t>Vajíčka v semeno</a:t>
            </a:r>
          </a:p>
          <a:p>
            <a:pPr marL="0" indent="0">
              <a:buNone/>
            </a:pPr>
            <a:r>
              <a:rPr lang="cs-CZ" sz="2000" dirty="0" smtClean="0"/>
              <a:t>Obaly vajíčka v osemení</a:t>
            </a:r>
          </a:p>
          <a:p>
            <a:pPr marL="0" indent="0">
              <a:buNone/>
            </a:pPr>
            <a:r>
              <a:rPr lang="cs-CZ" sz="2000" b="1" dirty="0" smtClean="0">
                <a:solidFill>
                  <a:srgbClr val="FF0000"/>
                </a:solidFill>
              </a:rPr>
              <a:t>Semeník nebo celý pestík v plod</a:t>
            </a:r>
          </a:p>
          <a:p>
            <a:pPr marL="0" indent="0">
              <a:buNone/>
            </a:pPr>
            <a:r>
              <a:rPr lang="cs-CZ" sz="2000" b="1" dirty="0" smtClean="0">
                <a:solidFill>
                  <a:srgbClr val="FF0000"/>
                </a:solidFill>
              </a:rPr>
              <a:t>Stěny semeníku v tzv. oplodí</a:t>
            </a:r>
          </a:p>
          <a:p>
            <a:pPr marL="0" indent="0">
              <a:buNone/>
            </a:pPr>
            <a:endParaRPr lang="cs-CZ" sz="2000" dirty="0" smtClean="0"/>
          </a:p>
          <a:p>
            <a:pPr marL="0" indent="0">
              <a:buNone/>
            </a:pPr>
            <a:endParaRPr lang="cs-CZ" sz="2000" dirty="0"/>
          </a:p>
        </p:txBody>
      </p:sp>
      <p:pic>
        <p:nvPicPr>
          <p:cNvPr id="1026" name="Picture 2" descr="http://web2.mendelu.cz/af_211_multitext/obecna_botanika/obrazky/organologie/velke_pesti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463" y="1796243"/>
            <a:ext cx="1866900" cy="2266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3"/>
          <p:cNvSpPr/>
          <p:nvPr/>
        </p:nvSpPr>
        <p:spPr>
          <a:xfrm>
            <a:off x="6259660" y="4063194"/>
            <a:ext cx="1228437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 dirty="0">
                <a:hlinkClick r:id="rId4"/>
              </a:rPr>
              <a:t>http://web2.mendelu.cz/af_211_multitext/obecna_botanika/obrazky/organologie/velke_pestik.jpg</a:t>
            </a:r>
            <a:endParaRPr lang="cs-CZ" sz="1000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31249" y="236364"/>
            <a:ext cx="1491313" cy="1180328"/>
          </a:xfrm>
          <a:prstGeom prst="rect">
            <a:avLst/>
          </a:prstGeom>
        </p:spPr>
      </p:pic>
      <p:cxnSp>
        <p:nvCxnSpPr>
          <p:cNvPr id="7" name="Přímá spojnice se šipkou 6"/>
          <p:cNvCxnSpPr/>
          <p:nvPr/>
        </p:nvCxnSpPr>
        <p:spPr>
          <a:xfrm flipH="1">
            <a:off x="9113677" y="744001"/>
            <a:ext cx="614715" cy="201773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bdélník 10"/>
          <p:cNvSpPr/>
          <p:nvPr/>
        </p:nvSpPr>
        <p:spPr>
          <a:xfrm>
            <a:off x="9183078" y="355960"/>
            <a:ext cx="23823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/>
              <a:t>t</a:t>
            </a:r>
            <a:r>
              <a:rPr lang="cs-CZ" b="1" dirty="0" smtClean="0"/>
              <a:t>ohle je jeden plodolist</a:t>
            </a:r>
            <a:endParaRPr lang="cs-CZ" dirty="0"/>
          </a:p>
        </p:txBody>
      </p:sp>
      <p:sp>
        <p:nvSpPr>
          <p:cNvPr id="17" name="Obdélník 16"/>
          <p:cNvSpPr/>
          <p:nvPr/>
        </p:nvSpPr>
        <p:spPr>
          <a:xfrm>
            <a:off x="7049346" y="5058846"/>
            <a:ext cx="173660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 smtClean="0"/>
              <a:t>Břišní šev – místo, kde plodolisty </a:t>
            </a:r>
            <a:r>
              <a:rPr lang="cs-CZ" b="1" smtClean="0"/>
              <a:t>spolu </a:t>
            </a:r>
            <a:r>
              <a:rPr lang="cs-CZ" b="1" smtClean="0"/>
              <a:t>srůstají </a:t>
            </a:r>
            <a:r>
              <a:rPr lang="cs-CZ" b="1" dirty="0" smtClean="0"/>
              <a:t>svými okraji</a:t>
            </a:r>
            <a:endParaRPr lang="cs-CZ" dirty="0"/>
          </a:p>
        </p:txBody>
      </p:sp>
      <p:sp>
        <p:nvSpPr>
          <p:cNvPr id="18" name="Obdélník 17"/>
          <p:cNvSpPr/>
          <p:nvPr/>
        </p:nvSpPr>
        <p:spPr>
          <a:xfrm>
            <a:off x="9483895" y="4669030"/>
            <a:ext cx="30442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 smtClean="0"/>
              <a:t>Hřbetní šev – místo kde střední cévní svazek</a:t>
            </a:r>
            <a:endParaRPr lang="cs-CZ" dirty="0"/>
          </a:p>
        </p:txBody>
      </p:sp>
      <p:cxnSp>
        <p:nvCxnSpPr>
          <p:cNvPr id="19" name="Přímá spojnice se šipkou 18"/>
          <p:cNvCxnSpPr/>
          <p:nvPr/>
        </p:nvCxnSpPr>
        <p:spPr>
          <a:xfrm flipV="1">
            <a:off x="8630292" y="5901928"/>
            <a:ext cx="744825" cy="77456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nice se šipkou 19"/>
          <p:cNvCxnSpPr/>
          <p:nvPr/>
        </p:nvCxnSpPr>
        <p:spPr>
          <a:xfrm flipH="1">
            <a:off x="9960300" y="5363562"/>
            <a:ext cx="963512" cy="207311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Obrázek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6555" y="2233427"/>
            <a:ext cx="1117657" cy="1244664"/>
          </a:xfrm>
          <a:prstGeom prst="rect">
            <a:avLst/>
          </a:prstGeom>
        </p:spPr>
      </p:pic>
      <p:sp>
        <p:nvSpPr>
          <p:cNvPr id="24" name="Obdélník 23"/>
          <p:cNvSpPr/>
          <p:nvPr/>
        </p:nvSpPr>
        <p:spPr>
          <a:xfrm>
            <a:off x="10412662" y="3109133"/>
            <a:ext cx="17366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 smtClean="0"/>
              <a:t>Břišní šev – místo, kde plodolist srůstá svými okraji</a:t>
            </a:r>
            <a:endParaRPr lang="cs-CZ" dirty="0"/>
          </a:p>
        </p:txBody>
      </p:sp>
      <p:sp>
        <p:nvSpPr>
          <p:cNvPr id="25" name="Obdélník 24"/>
          <p:cNvSpPr/>
          <p:nvPr/>
        </p:nvSpPr>
        <p:spPr>
          <a:xfrm>
            <a:off x="9062083" y="1422668"/>
            <a:ext cx="30442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 smtClean="0"/>
              <a:t>Hřbetní šev – místo kde střední cévní svazek</a:t>
            </a:r>
            <a:endParaRPr lang="cs-CZ" dirty="0"/>
          </a:p>
        </p:txBody>
      </p:sp>
      <p:cxnSp>
        <p:nvCxnSpPr>
          <p:cNvPr id="26" name="Přímá spojnice se šipkou 25"/>
          <p:cNvCxnSpPr/>
          <p:nvPr/>
        </p:nvCxnSpPr>
        <p:spPr>
          <a:xfrm flipH="1" flipV="1">
            <a:off x="9960300" y="3400674"/>
            <a:ext cx="373795" cy="603982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římá spojnice se šipkou 26"/>
          <p:cNvCxnSpPr/>
          <p:nvPr/>
        </p:nvCxnSpPr>
        <p:spPr>
          <a:xfrm flipH="1">
            <a:off x="10083979" y="2183877"/>
            <a:ext cx="500233" cy="142726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5" name="Obrázek 102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86908" y="5244733"/>
            <a:ext cx="1705204" cy="1464292"/>
          </a:xfrm>
          <a:prstGeom prst="rect">
            <a:avLst/>
          </a:prstGeom>
        </p:spPr>
      </p:pic>
      <p:sp>
        <p:nvSpPr>
          <p:cNvPr id="1027" name="Obdélník 1026"/>
          <p:cNvSpPr/>
          <p:nvPr/>
        </p:nvSpPr>
        <p:spPr>
          <a:xfrm>
            <a:off x="4111997" y="4119192"/>
            <a:ext cx="171767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/>
              <a:t>Ř</a:t>
            </a:r>
            <a:r>
              <a:rPr lang="cs-CZ" b="1" dirty="0" smtClean="0"/>
              <a:t>ez pestíkem - srůst 3 plodolistů, přepážky vymizely</a:t>
            </a:r>
            <a:endParaRPr lang="cs-CZ" dirty="0"/>
          </a:p>
        </p:txBody>
      </p:sp>
      <p:sp>
        <p:nvSpPr>
          <p:cNvPr id="36" name="Obdélník 35"/>
          <p:cNvSpPr/>
          <p:nvPr/>
        </p:nvSpPr>
        <p:spPr>
          <a:xfrm>
            <a:off x="10819059" y="5781230"/>
            <a:ext cx="171767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/>
              <a:t>Ř</a:t>
            </a:r>
            <a:r>
              <a:rPr lang="cs-CZ" b="1" dirty="0" smtClean="0"/>
              <a:t>ez pestíkem - srůst 3 plodolistů</a:t>
            </a:r>
            <a:endParaRPr lang="cs-CZ" dirty="0"/>
          </a:p>
        </p:txBody>
      </p:sp>
      <p:sp>
        <p:nvSpPr>
          <p:cNvPr id="1028" name="Obdélník 1027"/>
          <p:cNvSpPr/>
          <p:nvPr/>
        </p:nvSpPr>
        <p:spPr>
          <a:xfrm>
            <a:off x="2845173" y="607283"/>
            <a:ext cx="41050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Stavba pestíku se odráží ve stavbě plodu!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1029" name="Obdélník 1028"/>
          <p:cNvSpPr/>
          <p:nvPr/>
        </p:nvSpPr>
        <p:spPr>
          <a:xfrm>
            <a:off x="507428" y="5755990"/>
            <a:ext cx="38268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Soubor plodolistů v květu = gyneceum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1030" name="Obdélník 1029"/>
          <p:cNvSpPr/>
          <p:nvPr/>
        </p:nvSpPr>
        <p:spPr>
          <a:xfrm>
            <a:off x="285463" y="6598950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1000" dirty="0">
                <a:hlinkClick r:id="rId8"/>
              </a:rPr>
              <a:t>http://web2.mendelu.cz/af_211_multitext/obecna_botanika/preparaty/velke/kvet/pr_velke_tulipan_semenik.jpg</a:t>
            </a:r>
            <a:endParaRPr lang="cs-CZ" sz="1000" dirty="0"/>
          </a:p>
        </p:txBody>
      </p:sp>
    </p:spTree>
    <p:extLst>
      <p:ext uri="{BB962C8B-B14F-4D97-AF65-F5344CB8AC3E}">
        <p14:creationId xmlns:p14="http://schemas.microsoft.com/office/powerpoint/2010/main" val="5894242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643128" y="390067"/>
            <a:ext cx="1073036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b="1" dirty="0" err="1"/>
              <a:t>C</a:t>
            </a:r>
            <a:r>
              <a:rPr lang="cs-CZ" sz="2000" b="1" dirty="0" err="1" smtClean="0"/>
              <a:t>enokarpní</a:t>
            </a:r>
            <a:r>
              <a:rPr lang="cs-CZ" sz="2000" b="1" dirty="0" smtClean="0"/>
              <a:t> </a:t>
            </a:r>
            <a:r>
              <a:rPr lang="cs-CZ" sz="2000" b="1" dirty="0"/>
              <a:t>– vzniklé z </a:t>
            </a:r>
            <a:r>
              <a:rPr lang="cs-CZ" sz="2000" b="1" dirty="0" smtClean="0"/>
              <a:t>více plodolistů</a:t>
            </a:r>
            <a:endParaRPr lang="cs-CZ" sz="2000" b="1" dirty="0"/>
          </a:p>
          <a:p>
            <a:endParaRPr lang="cs-CZ" sz="2000" b="1" u="sng" dirty="0" smtClean="0">
              <a:solidFill>
                <a:srgbClr val="0070C0"/>
              </a:solidFill>
            </a:endParaRPr>
          </a:p>
          <a:p>
            <a:r>
              <a:rPr lang="cs-CZ" sz="2000" b="1" u="sng" dirty="0">
                <a:solidFill>
                  <a:srgbClr val="0070C0"/>
                </a:solidFill>
              </a:rPr>
              <a:t>O</a:t>
            </a:r>
            <a:r>
              <a:rPr lang="cs-CZ" sz="2000" b="1" u="sng" dirty="0" smtClean="0">
                <a:solidFill>
                  <a:srgbClr val="0070C0"/>
                </a:solidFill>
              </a:rPr>
              <a:t>bilka</a:t>
            </a:r>
            <a:endParaRPr lang="cs-CZ" sz="2000" b="1" u="sng" dirty="0">
              <a:solidFill>
                <a:srgbClr val="0070C0"/>
              </a:solidFill>
            </a:endParaRPr>
          </a:p>
          <a:p>
            <a:pPr marL="285750" indent="-285750">
              <a:buFontTx/>
              <a:buChar char="-"/>
            </a:pPr>
            <a:r>
              <a:rPr lang="cs-CZ" sz="2000" dirty="0" smtClean="0"/>
              <a:t>nepukavý plod, suchý plod</a:t>
            </a:r>
          </a:p>
          <a:p>
            <a:pPr marL="285750" indent="-285750">
              <a:buFontTx/>
              <a:buChar char="-"/>
            </a:pPr>
            <a:r>
              <a:rPr lang="cs-CZ" sz="2000" dirty="0"/>
              <a:t>j</a:t>
            </a:r>
            <a:r>
              <a:rPr lang="cs-CZ" sz="2000" dirty="0" smtClean="0"/>
              <a:t>ako nažka (osemení srostlé s oplodím), ale na rozdíl od nažky má silně vyvinutý endosperm </a:t>
            </a:r>
          </a:p>
          <a:p>
            <a:pPr marL="285750" indent="-285750">
              <a:buFontTx/>
              <a:buChar char="-"/>
            </a:pPr>
            <a:r>
              <a:rPr lang="cs-CZ" sz="2000" dirty="0" smtClean="0"/>
              <a:t>nahá obilka – vypadává z pluch a pluška – žito, pšenice</a:t>
            </a:r>
          </a:p>
          <a:p>
            <a:pPr marL="285750" indent="-285750">
              <a:buFontTx/>
              <a:buChar char="-"/>
            </a:pPr>
            <a:r>
              <a:rPr lang="cs-CZ" sz="2000" dirty="0"/>
              <a:t>o</a:t>
            </a:r>
            <a:r>
              <a:rPr lang="cs-CZ" sz="2000" dirty="0" smtClean="0"/>
              <a:t>koralá (pluchatá) obilka – obilka srůstá s pluchou a pluškou - </a:t>
            </a:r>
            <a:r>
              <a:rPr lang="cs-CZ" sz="2000" dirty="0" err="1" smtClean="0"/>
              <a:t>ječměn</a:t>
            </a:r>
            <a:endParaRPr lang="cs-CZ" sz="2000" dirty="0" smtClean="0"/>
          </a:p>
          <a:p>
            <a:endParaRPr lang="cs-CZ" sz="2000" dirty="0" smtClean="0"/>
          </a:p>
          <a:p>
            <a:r>
              <a:rPr lang="cs-CZ" sz="2000" dirty="0" smtClean="0"/>
              <a:t>Příklady: obiloviny, většina zástupců čel. </a:t>
            </a:r>
            <a:r>
              <a:rPr lang="cs-CZ" sz="2000" dirty="0" err="1"/>
              <a:t>l</a:t>
            </a:r>
            <a:r>
              <a:rPr lang="cs-CZ" sz="2000" dirty="0" err="1" smtClean="0"/>
              <a:t>ipnicovité</a:t>
            </a:r>
            <a:r>
              <a:rPr lang="cs-CZ" sz="2000" dirty="0" smtClean="0"/>
              <a:t> (trávy)</a:t>
            </a:r>
          </a:p>
        </p:txBody>
      </p:sp>
      <p:sp>
        <p:nvSpPr>
          <p:cNvPr id="6" name="Obdélník 5"/>
          <p:cNvSpPr/>
          <p:nvPr/>
        </p:nvSpPr>
        <p:spPr>
          <a:xfrm>
            <a:off x="3420478" y="3377790"/>
            <a:ext cx="30062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p</a:t>
            </a:r>
            <a:r>
              <a:rPr lang="cs-CZ" dirty="0" smtClean="0"/>
              <a:t>sárka luční, plodenství obilek</a:t>
            </a:r>
            <a:endParaRPr lang="cs-CZ" dirty="0"/>
          </a:p>
        </p:txBody>
      </p:sp>
      <p:sp>
        <p:nvSpPr>
          <p:cNvPr id="19" name="Obdélník 18"/>
          <p:cNvSpPr/>
          <p:nvPr/>
        </p:nvSpPr>
        <p:spPr>
          <a:xfrm>
            <a:off x="496342" y="3377790"/>
            <a:ext cx="25939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p</a:t>
            </a:r>
            <a:r>
              <a:rPr lang="cs-CZ" dirty="0" smtClean="0"/>
              <a:t>šenice dvouzrnka, obilka</a:t>
            </a:r>
            <a:endParaRPr lang="cs-CZ" dirty="0"/>
          </a:p>
        </p:txBody>
      </p:sp>
      <p:pic>
        <p:nvPicPr>
          <p:cNvPr id="3074" name="Picture 2" descr="http://www.botanickafotogalerie.cz/highslide/images/large/167/Triticum_dicoccon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128" y="3872523"/>
            <a:ext cx="2300408" cy="2618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www.botanickafotogalerie.cz/highslide/images/large/167/Alopecurus_pratensis1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5292" y="3887329"/>
            <a:ext cx="1870627" cy="2604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58739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http://www.botanickafotogalerie.cz/highslide/images/large/165/Carex_chordorrhiza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128" y="2970917"/>
            <a:ext cx="2615382" cy="3701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élník 1"/>
          <p:cNvSpPr/>
          <p:nvPr/>
        </p:nvSpPr>
        <p:spPr>
          <a:xfrm>
            <a:off x="643128" y="390067"/>
            <a:ext cx="962558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b="1" dirty="0" err="1"/>
              <a:t>C</a:t>
            </a:r>
            <a:r>
              <a:rPr lang="cs-CZ" sz="2000" b="1" dirty="0" err="1" smtClean="0"/>
              <a:t>enokarpní</a:t>
            </a:r>
            <a:r>
              <a:rPr lang="cs-CZ" sz="2000" b="1" dirty="0" smtClean="0"/>
              <a:t> </a:t>
            </a:r>
            <a:r>
              <a:rPr lang="cs-CZ" sz="2000" b="1" dirty="0"/>
              <a:t>– vzniklé z </a:t>
            </a:r>
            <a:r>
              <a:rPr lang="cs-CZ" sz="2000" b="1" dirty="0" smtClean="0"/>
              <a:t>více plodolistů</a:t>
            </a:r>
            <a:endParaRPr lang="cs-CZ" sz="2000" b="1" dirty="0"/>
          </a:p>
          <a:p>
            <a:endParaRPr lang="cs-CZ" sz="2000" b="1" u="sng" dirty="0" smtClean="0">
              <a:solidFill>
                <a:srgbClr val="0070C0"/>
              </a:solidFill>
            </a:endParaRPr>
          </a:p>
          <a:p>
            <a:r>
              <a:rPr lang="cs-CZ" sz="2000" b="1" u="sng" dirty="0">
                <a:solidFill>
                  <a:srgbClr val="0070C0"/>
                </a:solidFill>
              </a:rPr>
              <a:t>M</a:t>
            </a:r>
            <a:r>
              <a:rPr lang="cs-CZ" sz="2000" b="1" u="sng" dirty="0" smtClean="0">
                <a:solidFill>
                  <a:srgbClr val="0070C0"/>
                </a:solidFill>
              </a:rPr>
              <a:t>ošnička</a:t>
            </a:r>
            <a:endParaRPr lang="cs-CZ" sz="2000" b="1" u="sng" dirty="0">
              <a:solidFill>
                <a:srgbClr val="0070C0"/>
              </a:solidFill>
            </a:endParaRPr>
          </a:p>
          <a:p>
            <a:pPr marL="285750" indent="-285750">
              <a:buFontTx/>
              <a:buChar char="-"/>
            </a:pPr>
            <a:r>
              <a:rPr lang="cs-CZ" sz="2000" dirty="0" smtClean="0"/>
              <a:t>nepukavý plod, suchý plod</a:t>
            </a:r>
          </a:p>
          <a:p>
            <a:pPr marL="285750" indent="-285750">
              <a:buFontTx/>
              <a:buChar char="-"/>
            </a:pPr>
            <a:r>
              <a:rPr lang="cs-CZ" sz="2000" dirty="0"/>
              <a:t>j</a:t>
            </a:r>
            <a:r>
              <a:rPr lang="cs-CZ" sz="2000" dirty="0" smtClean="0"/>
              <a:t>ako nažka, ale navíc je krytá srostlými listeny</a:t>
            </a:r>
          </a:p>
          <a:p>
            <a:pPr marL="285750" indent="-285750">
              <a:buFontTx/>
              <a:buChar char="-"/>
            </a:pPr>
            <a:r>
              <a:rPr lang="cs-CZ" sz="2000" dirty="0"/>
              <a:t>t</a:t>
            </a:r>
            <a:r>
              <a:rPr lang="cs-CZ" sz="2000" dirty="0" smtClean="0"/>
              <a:t>ypická pro rod ostřice </a:t>
            </a:r>
            <a:r>
              <a:rPr lang="cs-CZ" sz="2000" i="1" dirty="0" smtClean="0"/>
              <a:t>(</a:t>
            </a:r>
            <a:r>
              <a:rPr lang="cs-CZ" sz="2000" i="1" dirty="0" err="1" smtClean="0"/>
              <a:t>Carex</a:t>
            </a:r>
            <a:r>
              <a:rPr lang="cs-CZ" sz="2000" i="1" dirty="0" smtClean="0"/>
              <a:t>)</a:t>
            </a:r>
          </a:p>
          <a:p>
            <a:r>
              <a:rPr lang="cs-CZ" sz="2000" dirty="0" smtClean="0"/>
              <a:t>(pozor, ostřice nejsou trávy – nepatří do čel. </a:t>
            </a:r>
            <a:r>
              <a:rPr lang="cs-CZ" sz="2000" dirty="0" err="1"/>
              <a:t>l</a:t>
            </a:r>
            <a:r>
              <a:rPr lang="cs-CZ" sz="2000" dirty="0" err="1" smtClean="0"/>
              <a:t>ipnicovité</a:t>
            </a:r>
            <a:r>
              <a:rPr lang="cs-CZ" sz="2000" dirty="0" smtClean="0"/>
              <a:t>!)</a:t>
            </a:r>
          </a:p>
        </p:txBody>
      </p:sp>
      <p:grpSp>
        <p:nvGrpSpPr>
          <p:cNvPr id="3" name="Skupina 2"/>
          <p:cNvGrpSpPr/>
          <p:nvPr/>
        </p:nvGrpSpPr>
        <p:grpSpPr>
          <a:xfrm>
            <a:off x="2066181" y="3875747"/>
            <a:ext cx="2653016" cy="369332"/>
            <a:chOff x="2948683" y="4089383"/>
            <a:chExt cx="2653016" cy="369332"/>
          </a:xfrm>
        </p:grpSpPr>
        <p:sp>
          <p:nvSpPr>
            <p:cNvPr id="12" name="Obdélník 11"/>
            <p:cNvSpPr/>
            <p:nvPr/>
          </p:nvSpPr>
          <p:spPr>
            <a:xfrm>
              <a:off x="4537753" y="4089383"/>
              <a:ext cx="106394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dirty="0" smtClean="0"/>
                <a:t>mošnička</a:t>
              </a:r>
              <a:endParaRPr lang="cs-CZ" dirty="0"/>
            </a:p>
          </p:txBody>
        </p:sp>
        <p:cxnSp>
          <p:nvCxnSpPr>
            <p:cNvPr id="10" name="Přímá spojnice se šipkou 9"/>
            <p:cNvCxnSpPr/>
            <p:nvPr/>
          </p:nvCxnSpPr>
          <p:spPr>
            <a:xfrm flipH="1">
              <a:off x="2948683" y="4274050"/>
              <a:ext cx="1438382" cy="184665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Obdélník 18"/>
          <p:cNvSpPr/>
          <p:nvPr/>
        </p:nvSpPr>
        <p:spPr>
          <a:xfrm>
            <a:off x="663249" y="3055333"/>
            <a:ext cx="22854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000" smtClean="0"/>
              <a:t>ostřice </a:t>
            </a:r>
            <a:r>
              <a:rPr lang="cs-CZ" sz="2000" smtClean="0"/>
              <a:t>šlahounovitá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4839492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612304" y="218143"/>
            <a:ext cx="11028315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b="1" dirty="0" err="1"/>
              <a:t>C</a:t>
            </a:r>
            <a:r>
              <a:rPr lang="cs-CZ" sz="2000" b="1" dirty="0" err="1" smtClean="0"/>
              <a:t>enokarpní</a:t>
            </a:r>
            <a:r>
              <a:rPr lang="cs-CZ" sz="2000" b="1" dirty="0" smtClean="0"/>
              <a:t> </a:t>
            </a:r>
            <a:r>
              <a:rPr lang="cs-CZ" sz="2000" b="1" dirty="0"/>
              <a:t>– vzniklé z </a:t>
            </a:r>
            <a:r>
              <a:rPr lang="cs-CZ" sz="2000" b="1" dirty="0" smtClean="0"/>
              <a:t>více plodolistů</a:t>
            </a:r>
            <a:endParaRPr lang="cs-CZ" sz="2000" b="1" dirty="0"/>
          </a:p>
          <a:p>
            <a:endParaRPr lang="cs-CZ" sz="2000" b="1" u="sng" dirty="0" smtClean="0">
              <a:solidFill>
                <a:srgbClr val="0070C0"/>
              </a:solidFill>
            </a:endParaRPr>
          </a:p>
          <a:p>
            <a:r>
              <a:rPr lang="cs-CZ" sz="2000" b="1" u="sng" dirty="0">
                <a:solidFill>
                  <a:srgbClr val="0070C0"/>
                </a:solidFill>
              </a:rPr>
              <a:t>T</a:t>
            </a:r>
            <a:r>
              <a:rPr lang="cs-CZ" sz="2000" b="1" u="sng" dirty="0" smtClean="0">
                <a:solidFill>
                  <a:srgbClr val="0070C0"/>
                </a:solidFill>
              </a:rPr>
              <a:t>obolka</a:t>
            </a:r>
            <a:endParaRPr lang="cs-CZ" sz="2000" b="1" u="sng" dirty="0">
              <a:solidFill>
                <a:srgbClr val="0070C0"/>
              </a:solidFill>
            </a:endParaRPr>
          </a:p>
          <a:p>
            <a:pPr marL="285750" indent="-285750">
              <a:buFontTx/>
              <a:buChar char="-"/>
            </a:pPr>
            <a:r>
              <a:rPr lang="cs-CZ" sz="2000" dirty="0" smtClean="0"/>
              <a:t>Suchý pukavý plod</a:t>
            </a:r>
          </a:p>
          <a:p>
            <a:pPr marL="285750" indent="-285750">
              <a:buFontTx/>
              <a:buChar char="-"/>
            </a:pPr>
            <a:r>
              <a:rPr lang="cs-CZ" sz="2000" dirty="0" smtClean="0"/>
              <a:t>Uvnitř je různě uspořádán, podle počtu plodolistů a typu jejich srůstu, může být </a:t>
            </a:r>
            <a:r>
              <a:rPr lang="cs-CZ" sz="2000" dirty="0" err="1" smtClean="0"/>
              <a:t>jednopouzdá</a:t>
            </a:r>
            <a:r>
              <a:rPr lang="cs-CZ" sz="2000" dirty="0" smtClean="0"/>
              <a:t> či </a:t>
            </a:r>
            <a:r>
              <a:rPr lang="cs-CZ" sz="2000" dirty="0" err="1" smtClean="0"/>
              <a:t>vícepouzdrá</a:t>
            </a:r>
            <a:endParaRPr lang="cs-CZ" sz="2000" dirty="0" smtClean="0"/>
          </a:p>
          <a:p>
            <a:r>
              <a:rPr lang="cs-CZ" sz="2000" dirty="0" smtClean="0"/>
              <a:t>Tobolky mohou pukat různými způsoby</a:t>
            </a:r>
          </a:p>
          <a:p>
            <a:pPr marL="457200" indent="-457200">
              <a:buAutoNum type="arabicPeriod"/>
            </a:pPr>
            <a:r>
              <a:rPr lang="cs-CZ" sz="2000" dirty="0" smtClean="0"/>
              <a:t>Pukání švy – v místě břišního švu (náprstník, třezalka), v místě hřbetního švu (kosatec, šeřík, violka) nebo v místě obou švů </a:t>
            </a:r>
            <a:r>
              <a:rPr lang="cs-CZ" sz="2000" smtClean="0"/>
              <a:t>naráz </a:t>
            </a:r>
            <a:endParaRPr lang="cs-CZ" sz="2000" dirty="0" smtClean="0"/>
          </a:p>
          <a:p>
            <a:pPr marL="457200" indent="-457200">
              <a:buAutoNum type="arabicPeriod"/>
            </a:pPr>
            <a:r>
              <a:rPr lang="cs-CZ" sz="2000" dirty="0" smtClean="0"/>
              <a:t>Pukání zuby – tobolka se otevře zuby – krátké prasknutí v místě b. švu nebo h. švu nebo obou typů naráz, např. prvosenka, kohoutek</a:t>
            </a:r>
          </a:p>
          <a:p>
            <a:pPr marL="457200" indent="-457200">
              <a:buAutoNum type="arabicPeriod"/>
            </a:pPr>
            <a:r>
              <a:rPr lang="cs-CZ" sz="2000" dirty="0" smtClean="0"/>
              <a:t>Pukání víčkem – od spodní části tobolky se horní část oddělí – je jako víčko – drchnička, jitrocel</a:t>
            </a:r>
          </a:p>
          <a:p>
            <a:pPr marL="457200" indent="-457200">
              <a:buAutoNum type="arabicPeriod"/>
            </a:pPr>
            <a:r>
              <a:rPr lang="cs-CZ" sz="2000" dirty="0" smtClean="0"/>
              <a:t>Pukání děrami – ve stěně tobolky se začnou tvořit otvory (mák, zvonek)</a:t>
            </a:r>
          </a:p>
        </p:txBody>
      </p:sp>
      <p:sp>
        <p:nvSpPr>
          <p:cNvPr id="12" name="Obdélník 11"/>
          <p:cNvSpPr/>
          <p:nvPr/>
        </p:nvSpPr>
        <p:spPr>
          <a:xfrm>
            <a:off x="3244230" y="6432160"/>
            <a:ext cx="20218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kosatec </a:t>
            </a:r>
            <a:r>
              <a:rPr lang="cs-CZ" dirty="0" err="1" smtClean="0"/>
              <a:t>žlutofialový</a:t>
            </a:r>
            <a:endParaRPr lang="cs-CZ" dirty="0"/>
          </a:p>
        </p:txBody>
      </p:sp>
      <p:grpSp>
        <p:nvGrpSpPr>
          <p:cNvPr id="3" name="Skupina 2"/>
          <p:cNvGrpSpPr/>
          <p:nvPr/>
        </p:nvGrpSpPr>
        <p:grpSpPr>
          <a:xfrm>
            <a:off x="2621688" y="4195481"/>
            <a:ext cx="1633460" cy="456461"/>
            <a:chOff x="2621688" y="4195481"/>
            <a:chExt cx="1633460" cy="456461"/>
          </a:xfrm>
        </p:grpSpPr>
        <p:sp>
          <p:nvSpPr>
            <p:cNvPr id="19" name="Obdélník 18"/>
            <p:cNvSpPr/>
            <p:nvPr/>
          </p:nvSpPr>
          <p:spPr>
            <a:xfrm>
              <a:off x="2621688" y="4195481"/>
              <a:ext cx="163346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dirty="0"/>
                <a:t>k</a:t>
              </a:r>
              <a:r>
                <a:rPr lang="cs-CZ" dirty="0" smtClean="0"/>
                <a:t>osatec sibiřský</a:t>
              </a:r>
              <a:endParaRPr lang="cs-CZ" dirty="0"/>
            </a:p>
          </p:txBody>
        </p:sp>
        <p:cxnSp>
          <p:nvCxnSpPr>
            <p:cNvPr id="10" name="Přímá spojnice se šipkou 9"/>
            <p:cNvCxnSpPr/>
            <p:nvPr/>
          </p:nvCxnSpPr>
          <p:spPr>
            <a:xfrm flipH="1">
              <a:off x="2645588" y="4580561"/>
              <a:ext cx="506848" cy="71381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122" name="Picture 2" descr="http://www.botanickafotogalerie.cz/highslide/images/large/162/Iris_sibirica1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818" y="4367113"/>
            <a:ext cx="1836976" cy="2345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www.botanickafotogalerie.cz/highslide/images/large/162/Iris_spuria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7490" y="4616252"/>
            <a:ext cx="1763692" cy="1846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www.botanickafotogalerie.cz/highslide/images/large/68/Primula_veris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4201" y="4338263"/>
            <a:ext cx="1923399" cy="2519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Obdélník 12"/>
          <p:cNvSpPr/>
          <p:nvPr/>
        </p:nvSpPr>
        <p:spPr>
          <a:xfrm>
            <a:off x="9614207" y="3882197"/>
            <a:ext cx="16233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p</a:t>
            </a:r>
            <a:r>
              <a:rPr lang="cs-CZ" dirty="0" smtClean="0"/>
              <a:t>rvosenka jarní</a:t>
            </a:r>
            <a:endParaRPr lang="cs-CZ" dirty="0"/>
          </a:p>
        </p:txBody>
      </p:sp>
      <p:grpSp>
        <p:nvGrpSpPr>
          <p:cNvPr id="4" name="Skupina 3"/>
          <p:cNvGrpSpPr/>
          <p:nvPr/>
        </p:nvGrpSpPr>
        <p:grpSpPr>
          <a:xfrm>
            <a:off x="5667472" y="4371544"/>
            <a:ext cx="3490992" cy="2665003"/>
            <a:chOff x="5667472" y="4371544"/>
            <a:chExt cx="3490992" cy="2665003"/>
          </a:xfrm>
        </p:grpSpPr>
        <p:grpSp>
          <p:nvGrpSpPr>
            <p:cNvPr id="17" name="Skupina 16"/>
            <p:cNvGrpSpPr/>
            <p:nvPr/>
          </p:nvGrpSpPr>
          <p:grpSpPr>
            <a:xfrm>
              <a:off x="5887999" y="4894926"/>
              <a:ext cx="2691763" cy="2141621"/>
              <a:chOff x="353189" y="4562494"/>
              <a:chExt cx="2691763" cy="2141621"/>
            </a:xfrm>
          </p:grpSpPr>
          <p:pic>
            <p:nvPicPr>
              <p:cNvPr id="18" name="Picture 8" descr="Vanilka lusk zelený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1544" y="4736592"/>
                <a:ext cx="2106480" cy="157986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20" name="Přímá spojnice 19"/>
              <p:cNvCxnSpPr/>
              <p:nvPr/>
            </p:nvCxnSpPr>
            <p:spPr>
              <a:xfrm flipH="1">
                <a:off x="1791432" y="4562494"/>
                <a:ext cx="1253520" cy="646004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Obdélník 20"/>
              <p:cNvSpPr/>
              <p:nvPr/>
            </p:nvSpPr>
            <p:spPr>
              <a:xfrm>
                <a:off x="353189" y="6457894"/>
                <a:ext cx="2691763" cy="2462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cs-CZ" sz="1000">
                    <a:hlinkClick r:id="rId6"/>
                  </a:rPr>
                  <a:t>https://www.babiccinobchod.cz/clanky/vanilka/</a:t>
                </a:r>
                <a:endParaRPr lang="cs-CZ" sz="1000"/>
              </a:p>
            </p:txBody>
          </p:sp>
        </p:grpSp>
        <p:sp>
          <p:nvSpPr>
            <p:cNvPr id="5" name="Obdélník 4"/>
            <p:cNvSpPr/>
            <p:nvPr/>
          </p:nvSpPr>
          <p:spPr>
            <a:xfrm>
              <a:off x="5667472" y="4371544"/>
              <a:ext cx="3490992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cs-CZ" dirty="0" err="1"/>
                <a:t>vanilovník</a:t>
              </a:r>
              <a:r>
                <a:rPr lang="cs-CZ" dirty="0"/>
                <a:t> (vanilka) má </a:t>
              </a:r>
              <a:r>
                <a:rPr lang="cs-CZ" b="1" dirty="0"/>
                <a:t>tobolku</a:t>
              </a:r>
              <a:r>
                <a:rPr lang="cs-CZ" dirty="0"/>
                <a:t>, ne lusk, i když se říká vanilkový </a:t>
              </a:r>
              <a:r>
                <a:rPr lang="cs-CZ" dirty="0" smtClean="0"/>
                <a:t>lusk</a:t>
              </a:r>
              <a:endParaRPr lang="cs-CZ" dirty="0"/>
            </a:p>
          </p:txBody>
        </p:sp>
      </p:grpSp>
    </p:spTree>
    <p:extLst>
      <p:ext uri="{BB962C8B-B14F-4D97-AF65-F5344CB8AC3E}">
        <p14:creationId xmlns:p14="http://schemas.microsoft.com/office/powerpoint/2010/main" val="35351945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Skupina 27"/>
          <p:cNvGrpSpPr/>
          <p:nvPr/>
        </p:nvGrpSpPr>
        <p:grpSpPr>
          <a:xfrm>
            <a:off x="9541635" y="2780178"/>
            <a:ext cx="2057659" cy="3681203"/>
            <a:chOff x="9541635" y="2780178"/>
            <a:chExt cx="2057659" cy="3681203"/>
          </a:xfrm>
        </p:grpSpPr>
        <p:pic>
          <p:nvPicPr>
            <p:cNvPr id="2050" name="Picture 2" descr="http://www.botanickafotogalerie.cz/highslide/images/large/66/Thlaspi_arvense12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41635" y="3711725"/>
              <a:ext cx="2057659" cy="27496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Obdélník 24"/>
            <p:cNvSpPr/>
            <p:nvPr/>
          </p:nvSpPr>
          <p:spPr>
            <a:xfrm>
              <a:off x="9596915" y="2780178"/>
              <a:ext cx="1947098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cs-CZ" sz="1200" dirty="0" smtClean="0"/>
                <a:t>Obě blanité části šešulky jsou pryč, uprostřed zůstala diafragma – na ní jsou semena</a:t>
              </a:r>
              <a:endParaRPr lang="cs-CZ" sz="1200" dirty="0"/>
            </a:p>
          </p:txBody>
        </p:sp>
      </p:grpSp>
      <p:sp>
        <p:nvSpPr>
          <p:cNvPr id="2" name="Obdélník 1"/>
          <p:cNvSpPr/>
          <p:nvPr/>
        </p:nvSpPr>
        <p:spPr>
          <a:xfrm>
            <a:off x="612304" y="218143"/>
            <a:ext cx="1102831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b="1" dirty="0" err="1"/>
              <a:t>C</a:t>
            </a:r>
            <a:r>
              <a:rPr lang="cs-CZ" sz="2000" b="1" dirty="0" err="1" smtClean="0"/>
              <a:t>enokarpní</a:t>
            </a:r>
            <a:r>
              <a:rPr lang="cs-CZ" sz="2000" b="1" dirty="0" smtClean="0"/>
              <a:t> </a:t>
            </a:r>
            <a:r>
              <a:rPr lang="cs-CZ" sz="2000" b="1" dirty="0"/>
              <a:t>– vzniklé z </a:t>
            </a:r>
            <a:r>
              <a:rPr lang="cs-CZ" sz="2000" b="1" dirty="0" smtClean="0"/>
              <a:t>více plodolistů</a:t>
            </a:r>
            <a:endParaRPr lang="cs-CZ" sz="2000" b="1" dirty="0"/>
          </a:p>
          <a:p>
            <a:endParaRPr lang="cs-CZ" sz="2000" b="1" u="sng" dirty="0" smtClean="0">
              <a:solidFill>
                <a:srgbClr val="0070C0"/>
              </a:solidFill>
            </a:endParaRPr>
          </a:p>
          <a:p>
            <a:r>
              <a:rPr lang="cs-CZ" sz="2000" b="1" u="sng" dirty="0" smtClean="0">
                <a:solidFill>
                  <a:srgbClr val="0070C0"/>
                </a:solidFill>
              </a:rPr>
              <a:t>Šešule a šešulka</a:t>
            </a:r>
            <a:endParaRPr lang="cs-CZ" sz="2000" b="1" u="sng" dirty="0">
              <a:solidFill>
                <a:srgbClr val="0070C0"/>
              </a:solidFill>
            </a:endParaRPr>
          </a:p>
          <a:p>
            <a:pPr marL="285750" indent="-285750">
              <a:buFontTx/>
              <a:buChar char="-"/>
            </a:pPr>
            <a:r>
              <a:rPr lang="cs-CZ" sz="2000" dirty="0" smtClean="0"/>
              <a:t>Suchý pukavý plod</a:t>
            </a:r>
          </a:p>
          <a:p>
            <a:pPr marL="285750" indent="-285750">
              <a:buFontTx/>
              <a:buChar char="-"/>
            </a:pPr>
            <a:r>
              <a:rPr lang="cs-CZ" sz="2000" dirty="0" smtClean="0"/>
              <a:t>Mezi šešulí a šešulkou je jen pouze velikostní rozdíl</a:t>
            </a:r>
          </a:p>
          <a:p>
            <a:pPr marL="285750" indent="-285750">
              <a:buFontTx/>
              <a:buChar char="-"/>
            </a:pPr>
            <a:r>
              <a:rPr lang="cs-CZ" sz="2000" dirty="0" smtClean="0"/>
              <a:t>Šešulka = d : š max. 2 : 1</a:t>
            </a:r>
          </a:p>
          <a:p>
            <a:pPr marL="285750" indent="-285750">
              <a:buFontTx/>
              <a:buChar char="-"/>
            </a:pPr>
            <a:r>
              <a:rPr lang="cs-CZ" sz="2000" dirty="0" smtClean="0"/>
              <a:t>Šešule = je mnohem delší než širší – dělá dojem „lusku“</a:t>
            </a:r>
          </a:p>
          <a:p>
            <a:pPr marL="285750" indent="-285750">
              <a:buFontTx/>
              <a:buChar char="-"/>
            </a:pPr>
            <a:r>
              <a:rPr lang="cs-CZ" sz="2000" dirty="0" smtClean="0"/>
              <a:t>Často vypadá jako lusk nebo protáhlá tobolka, ale mezi díly („chlopněmi“), kterými se otevírá, je blanitá přepážka tzv. </a:t>
            </a:r>
            <a:r>
              <a:rPr lang="cs-CZ" sz="2000" u="sng" dirty="0" smtClean="0"/>
              <a:t>diafragma</a:t>
            </a:r>
          </a:p>
        </p:txBody>
      </p:sp>
      <p:sp>
        <p:nvSpPr>
          <p:cNvPr id="12" name="Obdélník 11"/>
          <p:cNvSpPr/>
          <p:nvPr/>
        </p:nvSpPr>
        <p:spPr>
          <a:xfrm>
            <a:off x="5055738" y="125164"/>
            <a:ext cx="454117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/>
              <a:t>Příklady: (hl. čel. </a:t>
            </a:r>
            <a:r>
              <a:rPr lang="cs-CZ" dirty="0"/>
              <a:t>b</a:t>
            </a:r>
            <a:r>
              <a:rPr lang="cs-CZ" dirty="0" smtClean="0"/>
              <a:t>rukvovité)</a:t>
            </a:r>
          </a:p>
          <a:p>
            <a:r>
              <a:rPr lang="cs-CZ" dirty="0"/>
              <a:t>š</a:t>
            </a:r>
            <a:r>
              <a:rPr lang="cs-CZ" dirty="0" smtClean="0"/>
              <a:t>ešule: brukev řepka olejka, měsíčnice vytrvalá</a:t>
            </a:r>
          </a:p>
          <a:p>
            <a:r>
              <a:rPr lang="cs-CZ" dirty="0" smtClean="0"/>
              <a:t> šešulka: kokoška pastuší tobolka, penízek rolní, …</a:t>
            </a:r>
            <a:endParaRPr lang="cs-CZ" dirty="0"/>
          </a:p>
        </p:txBody>
      </p:sp>
      <p:sp>
        <p:nvSpPr>
          <p:cNvPr id="13" name="Obdélník 12"/>
          <p:cNvSpPr/>
          <p:nvPr/>
        </p:nvSpPr>
        <p:spPr>
          <a:xfrm>
            <a:off x="9614207" y="3882197"/>
            <a:ext cx="16233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p</a:t>
            </a:r>
            <a:r>
              <a:rPr lang="cs-CZ" dirty="0" smtClean="0"/>
              <a:t>rvosenka jarní</a:t>
            </a:r>
            <a:endParaRPr lang="cs-CZ" dirty="0"/>
          </a:p>
        </p:txBody>
      </p:sp>
      <p:cxnSp>
        <p:nvCxnSpPr>
          <p:cNvPr id="16" name="Přímá spojnice 15"/>
          <p:cNvCxnSpPr/>
          <p:nvPr/>
        </p:nvCxnSpPr>
        <p:spPr>
          <a:xfrm flipH="1">
            <a:off x="9257435" y="5989834"/>
            <a:ext cx="749594" cy="380144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4" name="Picture 6" descr="http://www.botanickafotogalerie.cz/highslide/images/large/66/Thlaspi_arvense1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326036" y="3518548"/>
            <a:ext cx="2734617" cy="2050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www.botanickafotogalerie.cz/highslide/images/large/66/Thlaspi_arvense1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5112" y="3711725"/>
            <a:ext cx="2069737" cy="275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7" name="Skupina 26"/>
          <p:cNvGrpSpPr/>
          <p:nvPr/>
        </p:nvGrpSpPr>
        <p:grpSpPr>
          <a:xfrm>
            <a:off x="4052035" y="4544029"/>
            <a:ext cx="1480305" cy="2023673"/>
            <a:chOff x="357827" y="3643666"/>
            <a:chExt cx="2487463" cy="3122833"/>
          </a:xfrm>
        </p:grpSpPr>
        <p:sp>
          <p:nvSpPr>
            <p:cNvPr id="19" name="Obdélník 18"/>
            <p:cNvSpPr/>
            <p:nvPr/>
          </p:nvSpPr>
          <p:spPr>
            <a:xfrm>
              <a:off x="1054743" y="6397167"/>
              <a:ext cx="174246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dirty="0"/>
                <a:t>v</a:t>
              </a:r>
              <a:r>
                <a:rPr lang="cs-CZ" dirty="0" smtClean="0"/>
                <a:t>še penízek rolní</a:t>
              </a:r>
              <a:endParaRPr lang="cs-CZ" dirty="0"/>
            </a:p>
          </p:txBody>
        </p:sp>
        <p:pic>
          <p:nvPicPr>
            <p:cNvPr id="2052" name="Picture 4" descr="http://www.botanickafotogalerie.cz/highslide/images/large/66/Thlaspi_arvense8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8740" y="3729521"/>
              <a:ext cx="2276550" cy="27318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Obdélník 21"/>
            <p:cNvSpPr/>
            <p:nvPr/>
          </p:nvSpPr>
          <p:spPr>
            <a:xfrm>
              <a:off x="357827" y="3643666"/>
              <a:ext cx="86517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dirty="0" smtClean="0"/>
                <a:t>šešulka</a:t>
              </a:r>
              <a:endParaRPr lang="cs-CZ" dirty="0"/>
            </a:p>
          </p:txBody>
        </p:sp>
      </p:grpSp>
      <p:sp>
        <p:nvSpPr>
          <p:cNvPr id="23" name="Obdélník 22"/>
          <p:cNvSpPr/>
          <p:nvPr/>
        </p:nvSpPr>
        <p:spPr>
          <a:xfrm>
            <a:off x="4704218" y="2807389"/>
            <a:ext cx="19005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Plodenství šešulek</a:t>
            </a:r>
            <a:endParaRPr lang="cs-CZ" dirty="0"/>
          </a:p>
        </p:txBody>
      </p:sp>
      <p:sp>
        <p:nvSpPr>
          <p:cNvPr id="24" name="Obdélník 23"/>
          <p:cNvSpPr/>
          <p:nvPr/>
        </p:nvSpPr>
        <p:spPr>
          <a:xfrm>
            <a:off x="6755112" y="2795043"/>
            <a:ext cx="194709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dirty="0" smtClean="0"/>
              <a:t>Druhá polovina blanité části šešulky je pryč, uprostřed zůstala diafragma – na ní jsou semena</a:t>
            </a:r>
            <a:endParaRPr lang="cs-CZ" sz="1200" dirty="0"/>
          </a:p>
        </p:txBody>
      </p:sp>
      <p:sp>
        <p:nvSpPr>
          <p:cNvPr id="26" name="Obdélník 25"/>
          <p:cNvSpPr/>
          <p:nvPr/>
        </p:nvSpPr>
        <p:spPr>
          <a:xfrm>
            <a:off x="8824849" y="6479307"/>
            <a:ext cx="11291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diafragma</a:t>
            </a:r>
            <a:endParaRPr lang="cs-CZ" dirty="0"/>
          </a:p>
        </p:txBody>
      </p:sp>
      <p:pic>
        <p:nvPicPr>
          <p:cNvPr id="2058" name="Picture 10" descr="http://www.botanickafotogalerie.cz/highslide/images/large/66/Brassica_napus_subsp._napus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954004" y="360328"/>
            <a:ext cx="2161878" cy="1437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bdélník 5"/>
          <p:cNvSpPr/>
          <p:nvPr/>
        </p:nvSpPr>
        <p:spPr>
          <a:xfrm>
            <a:off x="7062953" y="1148759"/>
            <a:ext cx="21632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b</a:t>
            </a:r>
            <a:r>
              <a:rPr lang="cs-CZ" dirty="0" smtClean="0"/>
              <a:t>rukev </a:t>
            </a:r>
            <a:r>
              <a:rPr lang="cs-CZ" smtClean="0"/>
              <a:t>řepka </a:t>
            </a:r>
            <a:r>
              <a:rPr lang="cs-CZ" smtClean="0"/>
              <a:t>- </a:t>
            </a:r>
            <a:r>
              <a:rPr lang="cs-CZ" dirty="0" smtClean="0"/>
              <a:t>šešule</a:t>
            </a:r>
            <a:endParaRPr lang="cs-CZ" dirty="0"/>
          </a:p>
        </p:txBody>
      </p:sp>
      <p:cxnSp>
        <p:nvCxnSpPr>
          <p:cNvPr id="29" name="Přímá spojnice se šipkou 28"/>
          <p:cNvCxnSpPr/>
          <p:nvPr/>
        </p:nvCxnSpPr>
        <p:spPr>
          <a:xfrm flipV="1">
            <a:off x="7789980" y="1598198"/>
            <a:ext cx="1519245" cy="29222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Obdélník 34"/>
          <p:cNvSpPr/>
          <p:nvPr/>
        </p:nvSpPr>
        <p:spPr>
          <a:xfrm>
            <a:off x="8249840" y="1742126"/>
            <a:ext cx="11291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diafragma</a:t>
            </a:r>
            <a:endParaRPr lang="cs-CZ" dirty="0"/>
          </a:p>
        </p:txBody>
      </p:sp>
      <p:cxnSp>
        <p:nvCxnSpPr>
          <p:cNvPr id="36" name="Přímá spojnice 35"/>
          <p:cNvCxnSpPr/>
          <p:nvPr/>
        </p:nvCxnSpPr>
        <p:spPr>
          <a:xfrm flipH="1">
            <a:off x="9647900" y="1651581"/>
            <a:ext cx="1791210" cy="550616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Přímá spojnice 37"/>
          <p:cNvCxnSpPr/>
          <p:nvPr/>
        </p:nvCxnSpPr>
        <p:spPr>
          <a:xfrm flipH="1">
            <a:off x="9378995" y="1256508"/>
            <a:ext cx="1791210" cy="642019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Obrázek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98467" y="3575538"/>
            <a:ext cx="3216736" cy="2412552"/>
          </a:xfrm>
          <a:prstGeom prst="rect">
            <a:avLst/>
          </a:prstGeom>
        </p:spPr>
      </p:pic>
      <p:sp>
        <p:nvSpPr>
          <p:cNvPr id="30" name="Obdélník 29"/>
          <p:cNvSpPr/>
          <p:nvPr/>
        </p:nvSpPr>
        <p:spPr>
          <a:xfrm>
            <a:off x="860698" y="3241843"/>
            <a:ext cx="19107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mtClean="0"/>
              <a:t>měsíčnice vytrvalá</a:t>
            </a:r>
            <a:endParaRPr lang="cs-CZ" dirty="0"/>
          </a:p>
        </p:txBody>
      </p:sp>
      <p:sp>
        <p:nvSpPr>
          <p:cNvPr id="31" name="Obdélník 30"/>
          <p:cNvSpPr/>
          <p:nvPr/>
        </p:nvSpPr>
        <p:spPr>
          <a:xfrm>
            <a:off x="1280476" y="3882197"/>
            <a:ext cx="11291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mtClean="0"/>
              <a:t>diafragma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479642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https://botanika.wendys.cz/cache/preview/289a90338a250417d53997bcf49e445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7678" y="3091237"/>
            <a:ext cx="1571625" cy="209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18127" y="218112"/>
            <a:ext cx="10515600" cy="1607513"/>
          </a:xfrm>
        </p:spPr>
        <p:txBody>
          <a:bodyPr/>
          <a:lstStyle/>
          <a:p>
            <a:r>
              <a:rPr lang="cs-CZ" dirty="0"/>
              <a:t>Zvláštní </a:t>
            </a:r>
            <a:r>
              <a:rPr lang="cs-CZ" dirty="0" smtClean="0"/>
              <a:t>typ plodů - </a:t>
            </a:r>
            <a:r>
              <a:rPr lang="cs-CZ" b="1" smtClean="0"/>
              <a:t>poltivé </a:t>
            </a:r>
            <a:r>
              <a:rPr lang="cs-CZ" b="1" smtClean="0"/>
              <a:t>plody (rozpadavé) 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18127" y="1018268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dirty="0" smtClean="0"/>
              <a:t>– </a:t>
            </a:r>
            <a:r>
              <a:rPr lang="cs-CZ" sz="1800" dirty="0" smtClean="0"/>
              <a:t>semeník se po oplození poltí (láme) na jednosemenné díly – tedy na víc jednosemenných plodů (ale je to jeden pestík/semeník – měl by to být plod jeden)</a:t>
            </a:r>
          </a:p>
          <a:p>
            <a:pPr marL="0" indent="0">
              <a:buNone/>
            </a:pPr>
            <a:r>
              <a:rPr lang="cs-CZ" sz="2000" b="1" dirty="0" smtClean="0"/>
              <a:t>dvounažka </a:t>
            </a:r>
            <a:r>
              <a:rPr lang="cs-CZ" sz="2000" dirty="0" smtClean="0"/>
              <a:t>– jeden pestík – ale dva plody – dvě nažky, každá s křídlem, javory, andělika, …</a:t>
            </a:r>
          </a:p>
          <a:p>
            <a:pPr marL="0" indent="0">
              <a:buNone/>
            </a:pPr>
            <a:r>
              <a:rPr lang="cs-CZ" sz="2000" b="1" dirty="0" smtClean="0"/>
              <a:t>diskovitý plod </a:t>
            </a:r>
            <a:r>
              <a:rPr lang="cs-CZ" sz="2000" dirty="0" smtClean="0"/>
              <a:t>-  skládá se z jednosemenných malých plodů – tzv. </a:t>
            </a:r>
            <a:r>
              <a:rPr lang="cs-CZ" sz="2000" dirty="0" err="1" smtClean="0"/>
              <a:t>merikarpií</a:t>
            </a:r>
            <a:endParaRPr lang="cs-CZ" sz="2000" dirty="0" smtClean="0"/>
          </a:p>
          <a:p>
            <a:pPr marL="0" indent="0">
              <a:buNone/>
            </a:pPr>
            <a:r>
              <a:rPr lang="cs-CZ" sz="2000" b="1" dirty="0"/>
              <a:t>s</a:t>
            </a:r>
            <a:r>
              <a:rPr lang="cs-CZ" sz="2000" b="1" dirty="0" smtClean="0"/>
              <a:t>truk </a:t>
            </a:r>
            <a:r>
              <a:rPr lang="cs-CZ" sz="2000" dirty="0" smtClean="0"/>
              <a:t>– suchý jednosemenný plod, v době zralosti se zaškrcuje na jednosemenné díly </a:t>
            </a:r>
          </a:p>
          <a:p>
            <a:pPr marL="0" indent="0">
              <a:buNone/>
            </a:pPr>
            <a:r>
              <a:rPr lang="cs-CZ" sz="2000" dirty="0" smtClean="0"/>
              <a:t>(ředkev ohnice, čičorka)</a:t>
            </a:r>
          </a:p>
          <a:p>
            <a:pPr marL="0" indent="0">
              <a:buNone/>
            </a:pPr>
            <a:r>
              <a:rPr lang="cs-CZ" sz="2000" b="1" dirty="0"/>
              <a:t>t</a:t>
            </a:r>
            <a:r>
              <a:rPr lang="cs-CZ" sz="2000" b="1" dirty="0" smtClean="0"/>
              <a:t>vrdka – </a:t>
            </a:r>
            <a:r>
              <a:rPr lang="cs-CZ" sz="2000" dirty="0" smtClean="0"/>
              <a:t>typický plod čel. </a:t>
            </a:r>
          </a:p>
          <a:p>
            <a:pPr marL="0" indent="0">
              <a:buNone/>
            </a:pPr>
            <a:r>
              <a:rPr lang="cs-CZ" sz="2000" dirty="0" smtClean="0"/>
              <a:t>hluchavkovité</a:t>
            </a:r>
          </a:p>
          <a:p>
            <a:pPr marL="0" indent="0">
              <a:buNone/>
            </a:pPr>
            <a:r>
              <a:rPr lang="cs-CZ" sz="2000" dirty="0" smtClean="0"/>
              <a:t>jeden </a:t>
            </a:r>
            <a:r>
              <a:rPr lang="cs-CZ" sz="2000" dirty="0" err="1" smtClean="0"/>
              <a:t>douplodolistový</a:t>
            </a:r>
            <a:r>
              <a:rPr lang="cs-CZ" sz="2000" dirty="0" smtClean="0"/>
              <a:t> pestík</a:t>
            </a:r>
          </a:p>
          <a:p>
            <a:pPr marL="0" indent="0">
              <a:buNone/>
            </a:pPr>
            <a:r>
              <a:rPr lang="cs-CZ" sz="2000" dirty="0" smtClean="0"/>
              <a:t>se v době zralosti poltí </a:t>
            </a:r>
          </a:p>
          <a:p>
            <a:pPr marL="0" indent="0">
              <a:buNone/>
            </a:pPr>
            <a:r>
              <a:rPr lang="cs-CZ" sz="2000" dirty="0" smtClean="0"/>
              <a:t>na 4 jednosemenné díly - tvrdky</a:t>
            </a:r>
          </a:p>
          <a:p>
            <a:pPr marL="0" indent="0">
              <a:buNone/>
            </a:pPr>
            <a:endParaRPr lang="cs-CZ" sz="2000" b="1" dirty="0"/>
          </a:p>
        </p:txBody>
      </p:sp>
      <p:grpSp>
        <p:nvGrpSpPr>
          <p:cNvPr id="6" name="Skupina 5"/>
          <p:cNvGrpSpPr/>
          <p:nvPr/>
        </p:nvGrpSpPr>
        <p:grpSpPr>
          <a:xfrm>
            <a:off x="2276886" y="3118685"/>
            <a:ext cx="9311363" cy="3423568"/>
            <a:chOff x="2276886" y="3118685"/>
            <a:chExt cx="9311363" cy="3423568"/>
          </a:xfrm>
        </p:grpSpPr>
        <p:pic>
          <p:nvPicPr>
            <p:cNvPr id="1028" name="Picture 4" descr="http://www.botanickafotogalerie.cz/highslide/images/large/70/Malva_neglecta_plod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60295" y="3120483"/>
              <a:ext cx="3580511" cy="3073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Obdélník 6"/>
            <p:cNvSpPr/>
            <p:nvPr/>
          </p:nvSpPr>
          <p:spPr>
            <a:xfrm>
              <a:off x="5753721" y="3118685"/>
              <a:ext cx="3577961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cs-CZ" dirty="0"/>
                <a:t>s</a:t>
              </a:r>
              <a:r>
                <a:rPr lang="cs-CZ" dirty="0" smtClean="0"/>
                <a:t>léz přehlížený, diskovitý plod z </a:t>
              </a:r>
              <a:r>
                <a:rPr lang="cs-CZ" dirty="0" err="1" smtClean="0"/>
                <a:t>merikarpií</a:t>
              </a:r>
              <a:endParaRPr lang="cs-CZ" dirty="0" smtClean="0"/>
            </a:p>
          </p:txBody>
        </p:sp>
        <p:sp>
          <p:nvSpPr>
            <p:cNvPr id="8" name="Obdélník 7"/>
            <p:cNvSpPr/>
            <p:nvPr/>
          </p:nvSpPr>
          <p:spPr>
            <a:xfrm>
              <a:off x="6721827" y="5746671"/>
              <a:ext cx="3577961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cs-CZ" dirty="0"/>
                <a:t>j</a:t>
              </a:r>
              <a:r>
                <a:rPr lang="cs-CZ" dirty="0" smtClean="0"/>
                <a:t>edno </a:t>
              </a:r>
              <a:r>
                <a:rPr lang="cs-CZ" dirty="0" err="1" smtClean="0"/>
                <a:t>merikarpium</a:t>
              </a:r>
              <a:endParaRPr lang="cs-CZ" dirty="0" smtClean="0"/>
            </a:p>
          </p:txBody>
        </p:sp>
        <p:cxnSp>
          <p:nvCxnSpPr>
            <p:cNvPr id="9" name="Přímá spojnice se šipkou 8"/>
            <p:cNvCxnSpPr/>
            <p:nvPr/>
          </p:nvCxnSpPr>
          <p:spPr>
            <a:xfrm flipH="1" flipV="1">
              <a:off x="7272127" y="5053529"/>
              <a:ext cx="538674" cy="668695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Obdélník 12"/>
            <p:cNvSpPr/>
            <p:nvPr/>
          </p:nvSpPr>
          <p:spPr>
            <a:xfrm>
              <a:off x="10879205" y="5895922"/>
              <a:ext cx="70904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cs-CZ" dirty="0"/>
                <a:t>s</a:t>
              </a:r>
              <a:r>
                <a:rPr lang="cs-CZ" dirty="0" smtClean="0"/>
                <a:t>léz lesní</a:t>
              </a:r>
            </a:p>
          </p:txBody>
        </p:sp>
        <p:sp>
          <p:nvSpPr>
            <p:cNvPr id="23" name="Obdélník 22"/>
            <p:cNvSpPr/>
            <p:nvPr/>
          </p:nvSpPr>
          <p:spPr>
            <a:xfrm>
              <a:off x="4148924" y="5113120"/>
              <a:ext cx="2042395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cs-CZ" dirty="0"/>
                <a:t>h</a:t>
              </a:r>
              <a:r>
                <a:rPr lang="cs-CZ" dirty="0" smtClean="0"/>
                <a:t>luchavka bílá </a:t>
              </a:r>
            </a:p>
          </p:txBody>
        </p:sp>
        <p:sp>
          <p:nvSpPr>
            <p:cNvPr id="25" name="Obdélník 24"/>
            <p:cNvSpPr/>
            <p:nvPr/>
          </p:nvSpPr>
          <p:spPr>
            <a:xfrm>
              <a:off x="2276886" y="5352892"/>
              <a:ext cx="2042395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cs-CZ" dirty="0" smtClean="0"/>
                <a:t>čistec lesní, tvrdky</a:t>
              </a:r>
            </a:p>
          </p:txBody>
        </p:sp>
      </p:grpSp>
      <p:grpSp>
        <p:nvGrpSpPr>
          <p:cNvPr id="16" name="Skupina 15"/>
          <p:cNvGrpSpPr/>
          <p:nvPr/>
        </p:nvGrpSpPr>
        <p:grpSpPr>
          <a:xfrm>
            <a:off x="3880920" y="3031960"/>
            <a:ext cx="7229512" cy="3721263"/>
            <a:chOff x="3880920" y="3031960"/>
            <a:chExt cx="7229512" cy="3721263"/>
          </a:xfrm>
        </p:grpSpPr>
        <p:pic>
          <p:nvPicPr>
            <p:cNvPr id="1030" name="Picture 6" descr="rozpadavy_plod_Malva_sylvestris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47338" y="5514973"/>
              <a:ext cx="1104900" cy="12382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4" name="Přímá spojnice se šipkou 13"/>
            <p:cNvCxnSpPr/>
            <p:nvPr/>
          </p:nvCxnSpPr>
          <p:spPr>
            <a:xfrm>
              <a:off x="8848436" y="5931337"/>
              <a:ext cx="1016000" cy="327423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Obdélník 11"/>
            <p:cNvSpPr/>
            <p:nvPr/>
          </p:nvSpPr>
          <p:spPr>
            <a:xfrm>
              <a:off x="9581616" y="5002072"/>
              <a:ext cx="152881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dirty="0"/>
                <a:t>diskovitý plod </a:t>
              </a:r>
            </a:p>
          </p:txBody>
        </p:sp>
        <p:sp>
          <p:nvSpPr>
            <p:cNvPr id="15" name="Pravá složená závorka 14"/>
            <p:cNvSpPr/>
            <p:nvPr/>
          </p:nvSpPr>
          <p:spPr>
            <a:xfrm rot="16200000">
              <a:off x="10066438" y="5272066"/>
              <a:ext cx="476620" cy="671700"/>
            </a:xfrm>
            <a:prstGeom prst="rightBrac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1" name="Obdélník 20"/>
            <p:cNvSpPr/>
            <p:nvPr/>
          </p:nvSpPr>
          <p:spPr>
            <a:xfrm>
              <a:off x="3880920" y="3031960"/>
              <a:ext cx="1498744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dirty="0"/>
                <a:t>s</a:t>
              </a:r>
              <a:r>
                <a:rPr lang="cs-CZ" dirty="0" smtClean="0"/>
                <a:t>truk</a:t>
              </a:r>
            </a:p>
            <a:p>
              <a:r>
                <a:rPr lang="cs-CZ" dirty="0"/>
                <a:t>ř</a:t>
              </a:r>
              <a:r>
                <a:rPr lang="cs-CZ" dirty="0" smtClean="0"/>
                <a:t>edkev ohnice</a:t>
              </a:r>
              <a:endParaRPr lang="cs-CZ" dirty="0"/>
            </a:p>
          </p:txBody>
        </p:sp>
      </p:grpSp>
      <p:pic>
        <p:nvPicPr>
          <p:cNvPr id="1034" name="Picture 10" descr="http://www.botanickafotogalerie.cz/highslide/images/large/137/Lamium_album1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0983" y="5505490"/>
            <a:ext cx="1109353" cy="844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s://upload.wikimedia.org/wikipedia/commons/thumb/c/c7/0975-Stachys_sylvatica-Zl%C3%ADn_7.12.JPG/800px-0975-Stachys_sylvatica-Zl%C3%ADn_7.1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159" y="5252648"/>
            <a:ext cx="1572464" cy="1542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Obdélník 16"/>
          <p:cNvSpPr/>
          <p:nvPr/>
        </p:nvSpPr>
        <p:spPr>
          <a:xfrm>
            <a:off x="2397133" y="6293704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1400" dirty="0"/>
              <a:t>Autor: Vojtěch Zavadil – Vlastní dílo, CC BY-SA 3.0, https://commons.wikimedia.org/w/index.php?curid=20371379</a:t>
            </a:r>
          </a:p>
        </p:txBody>
      </p:sp>
      <p:cxnSp>
        <p:nvCxnSpPr>
          <p:cNvPr id="19" name="Přímá spojnice se šipkou 18"/>
          <p:cNvCxnSpPr/>
          <p:nvPr/>
        </p:nvCxnSpPr>
        <p:spPr>
          <a:xfrm flipH="1" flipV="1">
            <a:off x="2553344" y="6214902"/>
            <a:ext cx="535306" cy="418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Skupina 23"/>
          <p:cNvGrpSpPr/>
          <p:nvPr/>
        </p:nvGrpSpPr>
        <p:grpSpPr>
          <a:xfrm>
            <a:off x="9618123" y="917996"/>
            <a:ext cx="2972603" cy="3651727"/>
            <a:chOff x="9618123" y="917996"/>
            <a:chExt cx="2972603" cy="3651727"/>
          </a:xfrm>
        </p:grpSpPr>
        <p:pic>
          <p:nvPicPr>
            <p:cNvPr id="1026" name="Picture 2" descr="http://www.botanickafotogalerie.cz/highslide/images/large/172/Acer_pseudoplatanus19.jp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18123" y="2040236"/>
              <a:ext cx="2268107" cy="25294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Obdélník 3"/>
            <p:cNvSpPr/>
            <p:nvPr/>
          </p:nvSpPr>
          <p:spPr>
            <a:xfrm>
              <a:off x="10752176" y="917996"/>
              <a:ext cx="1838550" cy="14773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cs-CZ" dirty="0"/>
                <a:t>j</a:t>
              </a:r>
              <a:r>
                <a:rPr lang="cs-CZ" dirty="0" smtClean="0"/>
                <a:t>avor klen,</a:t>
              </a:r>
            </a:p>
            <a:p>
              <a:r>
                <a:rPr lang="cs-CZ" dirty="0"/>
                <a:t>o</a:t>
              </a:r>
              <a:r>
                <a:rPr lang="cs-CZ" dirty="0" smtClean="0"/>
                <a:t>křídlená dvounažka</a:t>
              </a:r>
            </a:p>
            <a:p>
              <a:r>
                <a:rPr lang="cs-CZ" dirty="0" smtClean="0"/>
                <a:t>(plodenství dvounažek)</a:t>
              </a:r>
              <a:endParaRPr lang="cs-CZ" dirty="0"/>
            </a:p>
          </p:txBody>
        </p:sp>
      </p:grpSp>
    </p:spTree>
    <p:extLst>
      <p:ext uri="{BB962C8B-B14F-4D97-AF65-F5344CB8AC3E}">
        <p14:creationId xmlns:p14="http://schemas.microsoft.com/office/powerpoint/2010/main" val="25384971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591260" cy="1325563"/>
          </a:xfrm>
        </p:spPr>
        <p:txBody>
          <a:bodyPr>
            <a:normAutofit/>
          </a:bodyPr>
          <a:lstStyle/>
          <a:p>
            <a:r>
              <a:rPr lang="cs-CZ" sz="3200" b="1"/>
              <a:t>Š</a:t>
            </a:r>
            <a:r>
              <a:rPr lang="cs-CZ" sz="3200" b="1" smtClean="0"/>
              <a:t>íření plodů a semen, viz další přednáška - č. 12</a:t>
            </a:r>
            <a:endParaRPr lang="cs-CZ" sz="3200" b="1"/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933892" y="2130129"/>
            <a:ext cx="1159126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60000"/>
              </a:lnSpc>
            </a:pPr>
            <a:r>
              <a:rPr lang="cs-CZ" sz="3200" b="1" smtClean="0"/>
              <a:t>Přednáška 12:</a:t>
            </a:r>
          </a:p>
          <a:p>
            <a:pPr>
              <a:lnSpc>
                <a:spcPct val="160000"/>
              </a:lnSpc>
            </a:pPr>
            <a:r>
              <a:rPr lang="cs-CZ" sz="3200" b="1" smtClean="0"/>
              <a:t>Šíření plodů a semen</a:t>
            </a:r>
          </a:p>
          <a:p>
            <a:pPr>
              <a:lnSpc>
                <a:spcPct val="160000"/>
              </a:lnSpc>
            </a:pPr>
            <a:r>
              <a:rPr lang="cs-CZ" sz="3200" b="1" smtClean="0"/>
              <a:t>Rostliny a prostředí</a:t>
            </a:r>
            <a:endParaRPr lang="cs-CZ" sz="3200" b="1"/>
          </a:p>
        </p:txBody>
      </p:sp>
    </p:spTree>
    <p:extLst>
      <p:ext uri="{BB962C8B-B14F-4D97-AF65-F5344CB8AC3E}">
        <p14:creationId xmlns:p14="http://schemas.microsoft.com/office/powerpoint/2010/main" val="11720156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2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471" y="1115680"/>
            <a:ext cx="4045430" cy="5398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1"/>
          <p:cNvSpPr>
            <a:spLocks noChangeArrowheads="1"/>
          </p:cNvSpPr>
          <p:nvPr/>
        </p:nvSpPr>
        <p:spPr bwMode="auto">
          <a:xfrm>
            <a:off x="342704" y="731695"/>
            <a:ext cx="275448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smrk ztepilý</a:t>
            </a:r>
          </a:p>
        </p:txBody>
      </p:sp>
      <p:sp>
        <p:nvSpPr>
          <p:cNvPr id="6" name="Rectangle 11"/>
          <p:cNvSpPr>
            <a:spLocks noChangeArrowheads="1"/>
          </p:cNvSpPr>
          <p:nvPr/>
        </p:nvSpPr>
        <p:spPr bwMode="auto">
          <a:xfrm>
            <a:off x="5481342" y="1115680"/>
            <a:ext cx="438567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800" b="1" smtClean="0">
                <a:solidFill>
                  <a:srgbClr val="FF0000"/>
                </a:solidFill>
              </a:rPr>
              <a:t>toto není plod!!</a:t>
            </a:r>
            <a:endParaRPr lang="cs-CZ" altLang="cs-CZ" sz="2800" b="1">
              <a:solidFill>
                <a:srgbClr val="FF0000"/>
              </a:solidFill>
            </a:endParaRPr>
          </a:p>
        </p:txBody>
      </p:sp>
      <p:cxnSp>
        <p:nvCxnSpPr>
          <p:cNvPr id="8" name="Přímá spojnice se šipkou 7"/>
          <p:cNvCxnSpPr/>
          <p:nvPr/>
        </p:nvCxnSpPr>
        <p:spPr>
          <a:xfrm flipH="1">
            <a:off x="3918356" y="1454234"/>
            <a:ext cx="2120937" cy="237829"/>
          </a:xfrm>
          <a:prstGeom prst="straightConnector1">
            <a:avLst/>
          </a:prstGeom>
          <a:ln w="444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11"/>
          <p:cNvCxnSpPr/>
          <p:nvPr/>
        </p:nvCxnSpPr>
        <p:spPr>
          <a:xfrm flipV="1">
            <a:off x="1335294" y="2222205"/>
            <a:ext cx="3523785" cy="2849526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13"/>
          <p:cNvCxnSpPr/>
          <p:nvPr/>
        </p:nvCxnSpPr>
        <p:spPr>
          <a:xfrm flipH="1" flipV="1">
            <a:off x="2706957" y="1454234"/>
            <a:ext cx="1217428" cy="4150815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46721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Ve stavbě plodu se odráží stavba pestíku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1800" dirty="0" smtClean="0"/>
              <a:t>Plody můžeme rozdělit podle různých kritérií:</a:t>
            </a:r>
          </a:p>
          <a:p>
            <a:pPr marL="0" indent="0">
              <a:buNone/>
            </a:pPr>
            <a:r>
              <a:rPr lang="cs-CZ" sz="1800"/>
              <a:t> </a:t>
            </a:r>
            <a:r>
              <a:rPr lang="cs-CZ" sz="1800" b="1" u="sng" smtClean="0"/>
              <a:t>Počet plodolistů</a:t>
            </a:r>
            <a:endParaRPr lang="cs-CZ" sz="1800" b="1" u="sng" dirty="0" smtClean="0"/>
          </a:p>
          <a:p>
            <a:pPr>
              <a:buFontTx/>
              <a:buChar char="-"/>
            </a:pPr>
            <a:r>
              <a:rPr lang="cs-CZ" sz="1800" dirty="0" err="1" smtClean="0"/>
              <a:t>Jednoplodolistové</a:t>
            </a:r>
            <a:r>
              <a:rPr lang="cs-CZ" sz="1800" dirty="0" smtClean="0"/>
              <a:t> – </a:t>
            </a:r>
            <a:r>
              <a:rPr lang="cs-CZ" sz="1800" dirty="0" err="1" smtClean="0"/>
              <a:t>apokarpní</a:t>
            </a:r>
            <a:endParaRPr lang="cs-CZ" sz="1800" dirty="0" smtClean="0"/>
          </a:p>
          <a:p>
            <a:pPr>
              <a:buFontTx/>
              <a:buChar char="-"/>
            </a:pPr>
            <a:r>
              <a:rPr lang="cs-CZ" sz="1800" dirty="0" err="1" smtClean="0"/>
              <a:t>Víceplodolistové</a:t>
            </a:r>
            <a:r>
              <a:rPr lang="cs-CZ" sz="1800" dirty="0" smtClean="0"/>
              <a:t> – </a:t>
            </a:r>
            <a:r>
              <a:rPr lang="cs-CZ" sz="1800" dirty="0" err="1" smtClean="0"/>
              <a:t>cenokarpní</a:t>
            </a:r>
            <a:endParaRPr lang="cs-CZ" sz="1800" dirty="0" smtClean="0"/>
          </a:p>
          <a:p>
            <a:pPr marL="0" indent="0">
              <a:buNone/>
            </a:pPr>
            <a:r>
              <a:rPr lang="cs-CZ" sz="1800" b="1" u="sng"/>
              <a:t>O</a:t>
            </a:r>
            <a:r>
              <a:rPr lang="cs-CZ" sz="1800" b="1" u="sng" smtClean="0"/>
              <a:t>bsah vody v oplodí</a:t>
            </a:r>
            <a:endParaRPr lang="cs-CZ" sz="1800" b="1" u="sng" dirty="0" smtClean="0"/>
          </a:p>
          <a:p>
            <a:pPr>
              <a:buFontTx/>
              <a:buChar char="-"/>
            </a:pPr>
            <a:r>
              <a:rPr lang="cs-CZ" sz="1800" dirty="0" smtClean="0"/>
              <a:t>Dužnaté</a:t>
            </a:r>
          </a:p>
          <a:p>
            <a:pPr>
              <a:buFontTx/>
              <a:buChar char="-"/>
            </a:pPr>
            <a:r>
              <a:rPr lang="cs-CZ" sz="1800" dirty="0" smtClean="0"/>
              <a:t>Suché</a:t>
            </a:r>
          </a:p>
          <a:p>
            <a:pPr marL="0" indent="0">
              <a:buNone/>
            </a:pPr>
            <a:r>
              <a:rPr lang="cs-CZ" sz="1800" b="1" u="sng"/>
              <a:t>P</a:t>
            </a:r>
            <a:r>
              <a:rPr lang="cs-CZ" sz="1800" b="1" u="sng" smtClean="0"/>
              <a:t>odíl řástí květu na plodu</a:t>
            </a:r>
            <a:endParaRPr lang="cs-CZ" sz="1800" b="1" u="sng" dirty="0" smtClean="0"/>
          </a:p>
          <a:p>
            <a:pPr>
              <a:buFontTx/>
              <a:buChar char="-"/>
            </a:pPr>
            <a:r>
              <a:rPr lang="cs-CZ" sz="1800" dirty="0" smtClean="0"/>
              <a:t>Pravé – na vzniku pravého plodu se podílejí jen plodolisty (např. nažka)</a:t>
            </a:r>
          </a:p>
          <a:p>
            <a:pPr>
              <a:buFontTx/>
              <a:buChar char="-"/>
            </a:pPr>
            <a:r>
              <a:rPr lang="cs-CZ" sz="1800" dirty="0" smtClean="0"/>
              <a:t>Nepravé – na vzniku plodu se podílejí i jiné součásti květu – např. květní lůžko, listeny, …(např. šípek, jahoda, ananas)</a:t>
            </a:r>
          </a:p>
          <a:p>
            <a:pPr>
              <a:buFontTx/>
              <a:buChar char="-"/>
            </a:pPr>
            <a:endParaRPr lang="cs-CZ" sz="1800" dirty="0"/>
          </a:p>
          <a:p>
            <a:pPr>
              <a:buFontTx/>
              <a:buChar char="-"/>
            </a:pP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14700759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botanickafotogalerie.cz/highslide/images/large/30/Caltha_palustris1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2752" y="4924365"/>
            <a:ext cx="1441450" cy="1836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169916"/>
            <a:ext cx="10515600" cy="1325563"/>
          </a:xfrm>
        </p:spPr>
        <p:txBody>
          <a:bodyPr/>
          <a:lstStyle/>
          <a:p>
            <a:r>
              <a:rPr lang="cs-CZ" dirty="0" smtClean="0"/>
              <a:t>Plodenství x souplodí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9427" y="1311917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dirty="0" smtClean="0"/>
              <a:t>Ploden</a:t>
            </a:r>
            <a:r>
              <a:rPr lang="cs-CZ" sz="2400" u="sng" dirty="0" smtClean="0"/>
              <a:t>ství</a:t>
            </a:r>
            <a:r>
              <a:rPr lang="cs-CZ" sz="2400" dirty="0" smtClean="0"/>
              <a:t> = soubor plodů vzniklých z jednoho květen</a:t>
            </a:r>
            <a:r>
              <a:rPr lang="cs-CZ" sz="2400" u="sng" dirty="0" smtClean="0"/>
              <a:t>ství</a:t>
            </a:r>
          </a:p>
          <a:p>
            <a:pPr marL="0" indent="0">
              <a:buNone/>
            </a:pPr>
            <a:r>
              <a:rPr lang="cs-CZ" sz="2000" dirty="0" smtClean="0"/>
              <a:t>(květenství = soubor květů na společném vřetenu (stonku) květenství, většina krytosemenných rostlin má květenství, listovité útvary v květenství označujeme jako listeny)</a:t>
            </a:r>
          </a:p>
          <a:p>
            <a:pPr marL="0" indent="0">
              <a:buNone/>
            </a:pPr>
            <a:r>
              <a:rPr lang="cs-CZ" sz="2000" dirty="0" smtClean="0"/>
              <a:t>Např. souplodí bobulí réva vinná, plodenství nažek lípa</a:t>
            </a:r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r>
              <a:rPr lang="cs-CZ" sz="2400" dirty="0" smtClean="0"/>
              <a:t>Souplodí = soubor květů vzniklých z jednoho květu</a:t>
            </a:r>
          </a:p>
          <a:p>
            <a:pPr marL="0" indent="0">
              <a:buNone/>
            </a:pPr>
            <a:r>
              <a:rPr lang="cs-CZ" sz="2000" dirty="0" smtClean="0"/>
              <a:t> – je jeden květ – má více </a:t>
            </a:r>
            <a:r>
              <a:rPr lang="cs-CZ" sz="2000" dirty="0" err="1" smtClean="0"/>
              <a:t>jednoplodolistových</a:t>
            </a:r>
            <a:r>
              <a:rPr lang="cs-CZ" sz="2000" dirty="0" smtClean="0"/>
              <a:t> pestíků – z každého pestíku jeden plod</a:t>
            </a:r>
          </a:p>
          <a:p>
            <a:pPr marL="0" indent="0">
              <a:buNone/>
            </a:pPr>
            <a:r>
              <a:rPr lang="cs-CZ" sz="2000" dirty="0" smtClean="0"/>
              <a:t>- např. souplodí peckovic ostružiník, maliník, souplodí nažek jahodník</a:t>
            </a:r>
          </a:p>
          <a:p>
            <a:pPr marL="0" indent="0">
              <a:buNone/>
            </a:pPr>
            <a:endParaRPr lang="cs-CZ" sz="2000" dirty="0"/>
          </a:p>
        </p:txBody>
      </p:sp>
      <p:pic>
        <p:nvPicPr>
          <p:cNvPr id="7172" name="Picture 4" descr="PLOD Lípa srdčitá - Tilia cordat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8860" y="2357681"/>
            <a:ext cx="2212333" cy="1656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Přímá spojnice 5"/>
          <p:cNvCxnSpPr/>
          <p:nvPr/>
        </p:nvCxnSpPr>
        <p:spPr>
          <a:xfrm>
            <a:off x="10729951" y="1180425"/>
            <a:ext cx="952622" cy="1457055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bdélník 4"/>
          <p:cNvSpPr/>
          <p:nvPr/>
        </p:nvSpPr>
        <p:spPr>
          <a:xfrm>
            <a:off x="10218675" y="745347"/>
            <a:ext cx="6893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listen</a:t>
            </a:r>
            <a:endParaRPr lang="cs-CZ" dirty="0"/>
          </a:p>
        </p:txBody>
      </p:sp>
      <p:pic>
        <p:nvPicPr>
          <p:cNvPr id="7174" name="Picture 6" descr="http://www.botanickafotogalerie.cz/highslide/images/large/80/Rubus_caesius1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9717" y="5017760"/>
            <a:ext cx="1520611" cy="1476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0" descr="http://www.botanickafotogalerie.cz/highslide/images/large/80/Fragaria_vesca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1940" y="4634968"/>
            <a:ext cx="1496646" cy="2064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favorit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4123" y="2277642"/>
            <a:ext cx="2225964" cy="1667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3"/>
          <p:cNvSpPr/>
          <p:nvPr/>
        </p:nvSpPr>
        <p:spPr>
          <a:xfrm>
            <a:off x="3913345" y="3192481"/>
            <a:ext cx="365857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 dirty="0"/>
              <a:t>https://cdn.myshoptet.com/usr/www.zahradnictvi-spomysl.cz/user/shop/detail_alt_1/87035-1_favorit.jpg?5ddeae7d</a:t>
            </a:r>
          </a:p>
        </p:txBody>
      </p:sp>
      <p:cxnSp>
        <p:nvCxnSpPr>
          <p:cNvPr id="8" name="Přímá spojnice se šipkou 7"/>
          <p:cNvCxnSpPr/>
          <p:nvPr/>
        </p:nvCxnSpPr>
        <p:spPr>
          <a:xfrm>
            <a:off x="8386618" y="832697"/>
            <a:ext cx="203200" cy="47922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bdélník 13"/>
          <p:cNvSpPr/>
          <p:nvPr/>
        </p:nvSpPr>
        <p:spPr>
          <a:xfrm>
            <a:off x="8041940" y="316148"/>
            <a:ext cx="25581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p</a:t>
            </a:r>
            <a:r>
              <a:rPr lang="cs-CZ" dirty="0" smtClean="0"/>
              <a:t>omůcka k zapamatování</a:t>
            </a:r>
            <a:endParaRPr lang="cs-CZ" dirty="0"/>
          </a:p>
        </p:txBody>
      </p:sp>
      <p:cxnSp>
        <p:nvCxnSpPr>
          <p:cNvPr id="16" name="Přímá spojnice se šipkou 15"/>
          <p:cNvCxnSpPr/>
          <p:nvPr/>
        </p:nvCxnSpPr>
        <p:spPr>
          <a:xfrm>
            <a:off x="2250022" y="4835311"/>
            <a:ext cx="203200" cy="47922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bdélník 14"/>
          <p:cNvSpPr/>
          <p:nvPr/>
        </p:nvSpPr>
        <p:spPr>
          <a:xfrm>
            <a:off x="9279107" y="2555927"/>
            <a:ext cx="11615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mtClean="0"/>
              <a:t>plodenství</a:t>
            </a:r>
            <a:endParaRPr lang="cs-CZ" dirty="0"/>
          </a:p>
        </p:txBody>
      </p:sp>
      <p:sp>
        <p:nvSpPr>
          <p:cNvPr id="7" name="Ovál 6"/>
          <p:cNvSpPr/>
          <p:nvPr/>
        </p:nvSpPr>
        <p:spPr>
          <a:xfrm>
            <a:off x="10255098" y="2742141"/>
            <a:ext cx="1028636" cy="114200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Ovál 16"/>
          <p:cNvSpPr/>
          <p:nvPr/>
        </p:nvSpPr>
        <p:spPr>
          <a:xfrm>
            <a:off x="7761767" y="2503140"/>
            <a:ext cx="1309633" cy="130100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9" name="Přímá spojnice se šipkou 18"/>
          <p:cNvCxnSpPr/>
          <p:nvPr/>
        </p:nvCxnSpPr>
        <p:spPr>
          <a:xfrm>
            <a:off x="4189552" y="5702061"/>
            <a:ext cx="733322" cy="9268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nice se šipkou 19"/>
          <p:cNvCxnSpPr/>
          <p:nvPr/>
        </p:nvCxnSpPr>
        <p:spPr>
          <a:xfrm>
            <a:off x="8375505" y="5289584"/>
            <a:ext cx="203200" cy="47922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56006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3813" y="119918"/>
            <a:ext cx="10515600" cy="1325563"/>
          </a:xfrm>
        </p:spPr>
        <p:txBody>
          <a:bodyPr/>
          <a:lstStyle/>
          <a:p>
            <a:r>
              <a:rPr lang="cs-CZ" dirty="0" smtClean="0"/>
              <a:t>Typy plodů </a:t>
            </a:r>
            <a:r>
              <a:rPr lang="cs-CZ" sz="3000" dirty="0" smtClean="0"/>
              <a:t>(</a:t>
            </a:r>
            <a:r>
              <a:rPr lang="cs-CZ" sz="3000" dirty="0" smtClean="0">
                <a:solidFill>
                  <a:srgbClr val="FF0000"/>
                </a:solidFill>
              </a:rPr>
              <a:t>rozdělíme si podle množství vody v oplodí</a:t>
            </a:r>
            <a:r>
              <a:rPr lang="cs-CZ" sz="3000" dirty="0" smtClean="0"/>
              <a:t>)</a:t>
            </a:r>
            <a:endParaRPr lang="cs-CZ" sz="3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3813" y="1445481"/>
            <a:ext cx="10515600" cy="4351338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AutoNum type="arabicPeriod"/>
            </a:pPr>
            <a:r>
              <a:rPr lang="cs-CZ" u="sng" dirty="0" smtClean="0"/>
              <a:t>Plody dužnaté </a:t>
            </a:r>
            <a:r>
              <a:rPr lang="cs-CZ" dirty="0" smtClean="0"/>
              <a:t>(bez ohledu z jakého počtu </a:t>
            </a:r>
            <a:r>
              <a:rPr lang="cs-CZ" smtClean="0"/>
              <a:t>plodolistů </a:t>
            </a:r>
            <a:r>
              <a:rPr lang="cs-CZ" smtClean="0"/>
              <a:t>vznikly, jestli pravé nebo nepravé)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Bobule, peckovice, </a:t>
            </a:r>
            <a:r>
              <a:rPr lang="cs-CZ" dirty="0" err="1" smtClean="0"/>
              <a:t>hesperidium</a:t>
            </a:r>
            <a:r>
              <a:rPr lang="cs-CZ" dirty="0" smtClean="0"/>
              <a:t>, </a:t>
            </a:r>
            <a:r>
              <a:rPr lang="cs-CZ" dirty="0"/>
              <a:t>dužnatá </a:t>
            </a:r>
            <a:r>
              <a:rPr lang="cs-CZ" dirty="0" smtClean="0"/>
              <a:t>tobolka, malvice, šípek, ananas, jahoda</a:t>
            </a:r>
          </a:p>
          <a:p>
            <a:pPr marL="514350" indent="-514350">
              <a:buAutoNum type="arabicPeriod"/>
            </a:pP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2. </a:t>
            </a:r>
            <a:r>
              <a:rPr lang="cs-CZ" u="sng" dirty="0" smtClean="0"/>
              <a:t>Plody suché</a:t>
            </a:r>
          </a:p>
          <a:p>
            <a:pPr marL="514350" indent="-514350">
              <a:buAutoNum type="alphaUcPeriod"/>
            </a:pPr>
            <a:r>
              <a:rPr lang="cs-CZ" dirty="0" err="1" smtClean="0"/>
              <a:t>Jednoplodolistové</a:t>
            </a:r>
            <a:r>
              <a:rPr lang="cs-CZ" dirty="0" smtClean="0"/>
              <a:t> - </a:t>
            </a:r>
            <a:r>
              <a:rPr lang="cs-CZ" dirty="0" err="1" smtClean="0"/>
              <a:t>apokarpní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Měchýřek, lusk, nažka</a:t>
            </a:r>
          </a:p>
          <a:p>
            <a:pPr marL="0" indent="0">
              <a:buNone/>
            </a:pPr>
            <a:r>
              <a:rPr lang="cs-CZ" dirty="0" smtClean="0"/>
              <a:t>B. </a:t>
            </a:r>
            <a:r>
              <a:rPr lang="cs-CZ" dirty="0" err="1" smtClean="0"/>
              <a:t>Víceplodolistové</a:t>
            </a:r>
            <a:r>
              <a:rPr lang="cs-CZ" dirty="0" smtClean="0"/>
              <a:t> – </a:t>
            </a:r>
            <a:r>
              <a:rPr lang="cs-CZ" dirty="0" err="1" smtClean="0"/>
              <a:t>cenokarpní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Nažka, oříšek, obilka, mošnička, tobolka, šešule/šešulka</a:t>
            </a:r>
          </a:p>
        </p:txBody>
      </p:sp>
    </p:spTree>
    <p:extLst>
      <p:ext uri="{BB962C8B-B14F-4D97-AF65-F5344CB8AC3E}">
        <p14:creationId xmlns:p14="http://schemas.microsoft.com/office/powerpoint/2010/main" val="22874074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607513"/>
          </a:xfrm>
        </p:spPr>
        <p:txBody>
          <a:bodyPr>
            <a:normAutofit/>
          </a:bodyPr>
          <a:lstStyle/>
          <a:p>
            <a:r>
              <a:rPr lang="cs-CZ" dirty="0"/>
              <a:t>Zvláštní </a:t>
            </a:r>
            <a:r>
              <a:rPr lang="cs-CZ" dirty="0" smtClean="0"/>
              <a:t>typ plodů </a:t>
            </a:r>
            <a:r>
              <a:rPr lang="cs-CZ" sz="2200" dirty="0" smtClean="0"/>
              <a:t>(nehledě na přechozí kategorie)</a:t>
            </a:r>
            <a:r>
              <a:rPr lang="cs-CZ" sz="2200" dirty="0"/>
              <a:t/>
            </a:r>
            <a:br>
              <a:rPr lang="cs-CZ" sz="2200" dirty="0"/>
            </a:br>
            <a:endParaRPr lang="cs-CZ" sz="2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dirty="0" smtClean="0"/>
              <a:t>Poltivé plody </a:t>
            </a:r>
            <a:r>
              <a:rPr lang="cs-CZ" dirty="0" smtClean="0"/>
              <a:t>– semeník se po oplození poltí (láme) na jednosemenné díly – tedy na víc jednosemenných plodů (ale je to jeden pestík – měl by to být plod jeden)</a:t>
            </a:r>
          </a:p>
          <a:p>
            <a:pPr marL="0" indent="0">
              <a:buNone/>
            </a:pPr>
            <a:r>
              <a:rPr lang="cs-CZ" dirty="0" smtClean="0"/>
              <a:t>dvounažka, diskovitý plod, struk, tvrdka, 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319276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Jednotlivé </a:t>
            </a:r>
            <a:r>
              <a:rPr lang="cs-CZ" smtClean="0"/>
              <a:t>typy </a:t>
            </a:r>
            <a:r>
              <a:rPr lang="cs-CZ" smtClean="0"/>
              <a:t>plodů</a:t>
            </a:r>
            <a:endParaRPr lang="cs-CZ" sz="3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572934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 smtClean="0"/>
              <a:t>1) Dužnaté plody</a:t>
            </a:r>
          </a:p>
          <a:p>
            <a:pPr marL="0" indent="0">
              <a:buNone/>
            </a:pPr>
            <a:r>
              <a:rPr lang="cs-CZ" sz="2000" dirty="0"/>
              <a:t>(</a:t>
            </a:r>
            <a:r>
              <a:rPr lang="cs-CZ" sz="2000" dirty="0" smtClean="0"/>
              <a:t>Nebudeme je rozdělovat podle počtu plodolistů, ze kterého byl </a:t>
            </a:r>
            <a:r>
              <a:rPr lang="cs-CZ" sz="2000" dirty="0"/>
              <a:t>p</a:t>
            </a:r>
            <a:r>
              <a:rPr lang="cs-CZ" sz="2000" dirty="0" smtClean="0"/>
              <a:t>estík tvořen.)</a:t>
            </a:r>
          </a:p>
          <a:p>
            <a:pPr marL="0" indent="0">
              <a:buNone/>
            </a:pPr>
            <a:r>
              <a:rPr lang="cs-CZ" sz="2000" b="1" u="sng" dirty="0" smtClean="0">
                <a:solidFill>
                  <a:srgbClr val="0070C0"/>
                </a:solidFill>
              </a:rPr>
              <a:t>Bobule</a:t>
            </a:r>
          </a:p>
          <a:p>
            <a:pPr>
              <a:buFontTx/>
              <a:buChar char="-"/>
            </a:pPr>
            <a:r>
              <a:rPr lang="cs-CZ" sz="2000" dirty="0" smtClean="0"/>
              <a:t>Dužnaté oplodí, uvnitř semena</a:t>
            </a:r>
          </a:p>
          <a:p>
            <a:pPr>
              <a:buFontTx/>
              <a:buChar char="-"/>
            </a:pPr>
            <a:r>
              <a:rPr lang="cs-CZ" sz="2000" dirty="0" smtClean="0"/>
              <a:t>Příklad: paprika roční - viz obrázek </a:t>
            </a:r>
          </a:p>
          <a:p>
            <a:pPr marL="0" indent="0">
              <a:buNone/>
            </a:pPr>
            <a:r>
              <a:rPr lang="cs-CZ" sz="2000" dirty="0" smtClean="0"/>
              <a:t>Další bobule:</a:t>
            </a:r>
          </a:p>
          <a:p>
            <a:pPr marL="0" indent="0">
              <a:buNone/>
            </a:pPr>
            <a:r>
              <a:rPr lang="cs-CZ" sz="2000" dirty="0" smtClean="0"/>
              <a:t>Okurka, meloun, réva vinná, rybíz, </a:t>
            </a:r>
          </a:p>
          <a:p>
            <a:pPr marL="0" indent="0">
              <a:buNone/>
            </a:pPr>
            <a:r>
              <a:rPr lang="cs-CZ" sz="2000" dirty="0" smtClean="0"/>
              <a:t>tykev (</a:t>
            </a:r>
            <a:r>
              <a:rPr lang="cs-CZ" sz="2000" dirty="0" err="1" smtClean="0"/>
              <a:t>patizon</a:t>
            </a:r>
            <a:r>
              <a:rPr lang="cs-CZ" sz="2000" dirty="0" smtClean="0"/>
              <a:t>, cuketa, dýně), angrešt,</a:t>
            </a:r>
          </a:p>
          <a:p>
            <a:pPr marL="0" indent="0">
              <a:buNone/>
            </a:pPr>
            <a:r>
              <a:rPr lang="cs-CZ" sz="2000" dirty="0" smtClean="0"/>
              <a:t>brusinka, borůvka, banán, rajče, pepřovník,</a:t>
            </a:r>
          </a:p>
          <a:p>
            <a:pPr marL="0" indent="0">
              <a:buNone/>
            </a:pPr>
            <a:r>
              <a:rPr lang="cs-CZ" sz="2000" dirty="0" smtClean="0"/>
              <a:t>konvalinka, zimolez, ptačí zob</a:t>
            </a:r>
            <a:r>
              <a:rPr lang="cs-CZ" sz="2000" smtClean="0"/>
              <a:t>, </a:t>
            </a:r>
            <a:r>
              <a:rPr lang="cs-CZ" sz="2000" smtClean="0"/>
              <a:t>klikva, …</a:t>
            </a:r>
          </a:p>
          <a:p>
            <a:pPr marL="0" indent="0">
              <a:buNone/>
            </a:pPr>
            <a:endParaRPr lang="cs-CZ" sz="2000" dirty="0" smtClean="0"/>
          </a:p>
          <a:p>
            <a:pPr marL="0" indent="0">
              <a:buNone/>
            </a:pPr>
            <a:endParaRPr lang="cs-CZ" sz="2000" dirty="0" smtClean="0"/>
          </a:p>
        </p:txBody>
      </p:sp>
      <p:sp>
        <p:nvSpPr>
          <p:cNvPr id="4" name="Obdélník 3"/>
          <p:cNvSpPr/>
          <p:nvPr/>
        </p:nvSpPr>
        <p:spPr>
          <a:xfrm>
            <a:off x="9388925" y="2519016"/>
            <a:ext cx="28030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 smtClean="0"/>
              <a:t>Oplodí</a:t>
            </a:r>
            <a:r>
              <a:rPr lang="cs-CZ" dirty="0" smtClean="0"/>
              <a:t>: exokarp + mezokarp</a:t>
            </a:r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5500019" y="3250391"/>
            <a:ext cx="147215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v</a:t>
            </a:r>
            <a:r>
              <a:rPr lang="cs-CZ" dirty="0" smtClean="0"/>
              <a:t>nitřní žebra – ze 3 plodolistů ze kterých srůstal pestík</a:t>
            </a:r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6682360" y="2617214"/>
            <a:ext cx="26603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smtClean="0"/>
              <a:t>Příčný řez plodem papriky</a:t>
            </a:r>
            <a:endParaRPr lang="cs-CZ" b="1" dirty="0"/>
          </a:p>
        </p:txBody>
      </p:sp>
      <p:sp>
        <p:nvSpPr>
          <p:cNvPr id="7" name="Obdélník 6"/>
          <p:cNvSpPr/>
          <p:nvPr/>
        </p:nvSpPr>
        <p:spPr>
          <a:xfrm>
            <a:off x="10067436" y="4081060"/>
            <a:ext cx="172971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p</a:t>
            </a:r>
            <a:r>
              <a:rPr lang="cs-CZ" dirty="0" smtClean="0"/>
              <a:t>lacenta </a:t>
            </a:r>
          </a:p>
          <a:p>
            <a:r>
              <a:rPr lang="cs-CZ" dirty="0" smtClean="0"/>
              <a:t>= místo na plodolistu, kde vznikají vajíčka</a:t>
            </a:r>
            <a:endParaRPr lang="cs-CZ" dirty="0"/>
          </a:p>
        </p:txBody>
      </p:sp>
      <p:sp>
        <p:nvSpPr>
          <p:cNvPr id="8" name="Obdélník 7"/>
          <p:cNvSpPr/>
          <p:nvPr/>
        </p:nvSpPr>
        <p:spPr>
          <a:xfrm>
            <a:off x="5707356" y="5940697"/>
            <a:ext cx="9220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semena</a:t>
            </a:r>
            <a:endParaRPr lang="cs-CZ" dirty="0"/>
          </a:p>
        </p:txBody>
      </p:sp>
      <p:sp>
        <p:nvSpPr>
          <p:cNvPr id="9" name="Obdélník 8"/>
          <p:cNvSpPr/>
          <p:nvPr/>
        </p:nvSpPr>
        <p:spPr>
          <a:xfrm>
            <a:off x="10048260" y="5276217"/>
            <a:ext cx="206845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/>
              <a:t>m</a:t>
            </a:r>
            <a:r>
              <a:rPr lang="cs-CZ" b="1" dirty="0" smtClean="0"/>
              <a:t>ezokarp</a:t>
            </a:r>
          </a:p>
          <a:p>
            <a:r>
              <a:rPr lang="cs-CZ" dirty="0" smtClean="0"/>
              <a:t>(to masité, dužnaté)</a:t>
            </a:r>
            <a:endParaRPr lang="cs-CZ" dirty="0"/>
          </a:p>
        </p:txBody>
      </p:sp>
      <p:sp>
        <p:nvSpPr>
          <p:cNvPr id="10" name="Obdélník 9"/>
          <p:cNvSpPr/>
          <p:nvPr/>
        </p:nvSpPr>
        <p:spPr>
          <a:xfrm>
            <a:off x="9971218" y="3036998"/>
            <a:ext cx="134870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/>
              <a:t>e</a:t>
            </a:r>
            <a:r>
              <a:rPr lang="cs-CZ" b="1" dirty="0" smtClean="0"/>
              <a:t>xokarp</a:t>
            </a:r>
            <a:r>
              <a:rPr lang="cs-CZ" dirty="0" smtClean="0"/>
              <a:t> </a:t>
            </a:r>
          </a:p>
          <a:p>
            <a:r>
              <a:rPr lang="cs-CZ" dirty="0" smtClean="0"/>
              <a:t>(ta „slupka“)</a:t>
            </a:r>
            <a:endParaRPr lang="cs-CZ" dirty="0"/>
          </a:p>
        </p:txBody>
      </p:sp>
      <p:sp>
        <p:nvSpPr>
          <p:cNvPr id="30" name="Obdélník 29"/>
          <p:cNvSpPr/>
          <p:nvPr/>
        </p:nvSpPr>
        <p:spPr>
          <a:xfrm>
            <a:off x="9388925" y="2520376"/>
            <a:ext cx="28030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 smtClean="0"/>
              <a:t>Oplodí</a:t>
            </a:r>
            <a:r>
              <a:rPr lang="cs-CZ" dirty="0" smtClean="0"/>
              <a:t>: exokarp + mezokarp</a:t>
            </a:r>
            <a:endParaRPr lang="cs-CZ" dirty="0"/>
          </a:p>
        </p:txBody>
      </p:sp>
      <p:sp>
        <p:nvSpPr>
          <p:cNvPr id="11" name="Obdélník 10"/>
          <p:cNvSpPr/>
          <p:nvPr/>
        </p:nvSpPr>
        <p:spPr>
          <a:xfrm>
            <a:off x="8600335" y="6252878"/>
            <a:ext cx="122354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dirty="0" smtClean="0"/>
              <a:t>Foto Brabcová</a:t>
            </a:r>
            <a:endParaRPr lang="cs-CZ" sz="1400" dirty="0"/>
          </a:p>
        </p:txBody>
      </p:sp>
      <p:pic>
        <p:nvPicPr>
          <p:cNvPr id="1026" name="Picture 2" descr="Náhled obrázk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8182" y="3036998"/>
            <a:ext cx="2665693" cy="3554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2" name="Přímá spojnice 21"/>
          <p:cNvCxnSpPr/>
          <p:nvPr/>
        </p:nvCxnSpPr>
        <p:spPr>
          <a:xfrm flipV="1">
            <a:off x="8078191" y="4524900"/>
            <a:ext cx="1870459" cy="36560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římá spojnice 23"/>
          <p:cNvCxnSpPr>
            <a:endCxn id="9" idx="1"/>
          </p:cNvCxnSpPr>
          <p:nvPr/>
        </p:nvCxnSpPr>
        <p:spPr>
          <a:xfrm>
            <a:off x="9095638" y="5588998"/>
            <a:ext cx="952622" cy="10385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nice 19"/>
          <p:cNvCxnSpPr/>
          <p:nvPr/>
        </p:nvCxnSpPr>
        <p:spPr>
          <a:xfrm flipV="1">
            <a:off x="9223723" y="3663716"/>
            <a:ext cx="747495" cy="570942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11"/>
          <p:cNvCxnSpPr/>
          <p:nvPr/>
        </p:nvCxnSpPr>
        <p:spPr>
          <a:xfrm flipV="1">
            <a:off x="6100624" y="4789716"/>
            <a:ext cx="1671770" cy="1103146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bdélník 12"/>
          <p:cNvSpPr/>
          <p:nvPr/>
        </p:nvSpPr>
        <p:spPr>
          <a:xfrm>
            <a:off x="9816188" y="6298722"/>
            <a:ext cx="17806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mtClean="0"/>
              <a:t>foto: B. Brabcová</a:t>
            </a:r>
            <a:endParaRPr lang="cs-CZ"/>
          </a:p>
        </p:txBody>
      </p:sp>
      <p:pic>
        <p:nvPicPr>
          <p:cNvPr id="2050" name="Picture 2" descr="rajčat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1823" y="173453"/>
            <a:ext cx="2920926" cy="1917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Obdélník 13"/>
          <p:cNvSpPr/>
          <p:nvPr/>
        </p:nvSpPr>
        <p:spPr>
          <a:xfrm>
            <a:off x="8827412" y="1703652"/>
            <a:ext cx="310533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100"/>
              <a:t>https://zena-in.cz/media/2016/07/12/rajcata3.JPG</a:t>
            </a:r>
          </a:p>
        </p:txBody>
      </p:sp>
      <p:pic>
        <p:nvPicPr>
          <p:cNvPr id="15" name="Obrázek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265490" y="476554"/>
            <a:ext cx="1758641" cy="1318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4950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4" descr="http://www.botanickafotogalerie.cz/highslide/images/large/43/Juglans_regia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9429" y="4130211"/>
            <a:ext cx="1538992" cy="1270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267128"/>
            <a:ext cx="10515600" cy="590983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sz="2000" b="1" u="sng" smtClean="0">
                <a:solidFill>
                  <a:srgbClr val="0070C0"/>
                </a:solidFill>
              </a:rPr>
              <a:t>Peckovice </a:t>
            </a:r>
            <a:endParaRPr lang="cs-CZ" sz="2000" b="1" u="sng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cs-CZ" sz="2000" smtClean="0"/>
              <a:t>Oplodí</a:t>
            </a:r>
            <a:r>
              <a:rPr lang="cs-CZ" sz="2000" dirty="0" smtClean="0"/>
              <a:t>: exokarp (slupka třešně), mezokarp (to dužnaté), sklerenchymatický endokarp (pecka), </a:t>
            </a:r>
            <a:r>
              <a:rPr lang="cs-CZ" sz="2000" dirty="0"/>
              <a:t>uvnitř </a:t>
            </a:r>
            <a:r>
              <a:rPr lang="cs-CZ" sz="2000" dirty="0" smtClean="0"/>
              <a:t>semeno</a:t>
            </a:r>
            <a:endParaRPr lang="cs-CZ" sz="2000" dirty="0"/>
          </a:p>
          <a:p>
            <a:pPr>
              <a:buFontTx/>
              <a:buChar char="-"/>
            </a:pPr>
            <a:r>
              <a:rPr lang="cs-CZ" sz="2000" dirty="0"/>
              <a:t>Příklad: </a:t>
            </a:r>
            <a:r>
              <a:rPr lang="cs-CZ" sz="2000" dirty="0" smtClean="0"/>
              <a:t>broskvoň - </a:t>
            </a:r>
            <a:r>
              <a:rPr lang="cs-CZ" sz="2000" dirty="0"/>
              <a:t>viz obrázek </a:t>
            </a:r>
          </a:p>
          <a:p>
            <a:pPr marL="0" indent="0">
              <a:buNone/>
            </a:pPr>
            <a:r>
              <a:rPr lang="cs-CZ" sz="2000" dirty="0" smtClean="0"/>
              <a:t>Další peckovice:</a:t>
            </a:r>
          </a:p>
          <a:p>
            <a:pPr marL="0" indent="0">
              <a:buNone/>
            </a:pPr>
            <a:r>
              <a:rPr lang="cs-CZ" sz="2000" dirty="0" smtClean="0"/>
              <a:t>meruňka, slivoň švestka, slivoň, třešeň, višeň, </a:t>
            </a:r>
          </a:p>
          <a:p>
            <a:pPr marL="0" indent="0">
              <a:buNone/>
            </a:pPr>
            <a:r>
              <a:rPr lang="cs-CZ" sz="2000" dirty="0" smtClean="0"/>
              <a:t>mandloň, olivovník, kávovník, kokos,</a:t>
            </a:r>
          </a:p>
          <a:p>
            <a:pPr marL="0" indent="0">
              <a:buNone/>
            </a:pPr>
            <a:r>
              <a:rPr lang="cs-CZ" sz="2000" dirty="0"/>
              <a:t>h</a:t>
            </a:r>
            <a:r>
              <a:rPr lang="cs-CZ" sz="2000" dirty="0" smtClean="0"/>
              <a:t>ruškovec přelahodný (avokádo), dřín,</a:t>
            </a:r>
          </a:p>
          <a:p>
            <a:pPr marL="0" indent="0">
              <a:buNone/>
            </a:pPr>
            <a:r>
              <a:rPr lang="cs-CZ" sz="2000"/>
              <a:t>r</a:t>
            </a:r>
            <a:r>
              <a:rPr lang="cs-CZ" sz="2000" smtClean="0"/>
              <a:t>akytník</a:t>
            </a:r>
            <a:r>
              <a:rPr lang="cs-CZ" sz="2000" smtClean="0"/>
              <a:t>, bez černý, olivovník, </a:t>
            </a:r>
            <a:r>
              <a:rPr lang="cs-CZ" sz="2000" dirty="0" smtClean="0"/>
              <a:t>cesmína</a:t>
            </a:r>
            <a:r>
              <a:rPr lang="cs-CZ" sz="2000" smtClean="0"/>
              <a:t>, </a:t>
            </a:r>
            <a:endParaRPr lang="cs-CZ" sz="2000" smtClean="0"/>
          </a:p>
          <a:p>
            <a:pPr marL="0" indent="0">
              <a:buNone/>
            </a:pPr>
            <a:r>
              <a:rPr lang="cs-CZ" sz="2000" smtClean="0"/>
              <a:t>ostružiník </a:t>
            </a:r>
            <a:r>
              <a:rPr lang="cs-CZ" sz="2000" dirty="0" smtClean="0"/>
              <a:t>– souplodí peckovic,</a:t>
            </a:r>
          </a:p>
          <a:p>
            <a:pPr marL="0" indent="0">
              <a:buNone/>
            </a:pPr>
            <a:r>
              <a:rPr lang="cs-CZ" sz="2000" dirty="0"/>
              <a:t>m</a:t>
            </a:r>
            <a:r>
              <a:rPr lang="cs-CZ" sz="2000" dirty="0" smtClean="0"/>
              <a:t>aliník – souplodí peckovic,</a:t>
            </a:r>
          </a:p>
          <a:p>
            <a:pPr marL="0" indent="0">
              <a:buNone/>
            </a:pPr>
            <a:r>
              <a:rPr lang="cs-CZ" sz="2000" u="sng" dirty="0"/>
              <a:t>o</a:t>
            </a:r>
            <a:r>
              <a:rPr lang="cs-CZ" sz="2000" u="sng" dirty="0" smtClean="0"/>
              <a:t>řešák královský!</a:t>
            </a:r>
            <a:endParaRPr lang="cs-CZ" sz="2000" u="sng" dirty="0"/>
          </a:p>
          <a:p>
            <a:pPr marL="0" indent="0">
              <a:buNone/>
            </a:pPr>
            <a:endParaRPr lang="cs-CZ" sz="2000" dirty="0" smtClean="0"/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endParaRPr lang="cs-CZ" sz="2000" u="sng" smtClean="0"/>
          </a:p>
          <a:p>
            <a:pPr marL="0" indent="0">
              <a:buNone/>
            </a:pPr>
            <a:r>
              <a:rPr lang="cs-CZ" sz="2000" u="sng" smtClean="0"/>
              <a:t>kokosovník</a:t>
            </a:r>
            <a:r>
              <a:rPr lang="cs-CZ" sz="2000" u="sng" dirty="0" smtClean="0"/>
              <a:t>! kokos = „pecka“</a:t>
            </a:r>
          </a:p>
          <a:p>
            <a:pPr marL="0" indent="0">
              <a:buNone/>
            </a:pPr>
            <a:endParaRPr lang="cs-CZ" sz="2000" dirty="0" smtClean="0"/>
          </a:p>
          <a:p>
            <a:pPr marL="0" indent="0">
              <a:buNone/>
            </a:pPr>
            <a:endParaRPr lang="cs-CZ" sz="2000" dirty="0"/>
          </a:p>
        </p:txBody>
      </p:sp>
      <p:pic>
        <p:nvPicPr>
          <p:cNvPr id="2050" name="Picture 2" descr="https://zahradkaruvrok.cz/wp-content/uploads/2016/02/brosk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285" y="2322109"/>
            <a:ext cx="4823492" cy="3215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délník 4"/>
          <p:cNvSpPr/>
          <p:nvPr/>
        </p:nvSpPr>
        <p:spPr>
          <a:xfrm>
            <a:off x="10843297" y="3676444"/>
            <a:ext cx="134870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/>
              <a:t>e</a:t>
            </a:r>
            <a:r>
              <a:rPr lang="cs-CZ" b="1" dirty="0" smtClean="0"/>
              <a:t>xokarp</a:t>
            </a:r>
            <a:r>
              <a:rPr lang="cs-CZ" dirty="0" smtClean="0"/>
              <a:t> </a:t>
            </a:r>
          </a:p>
          <a:p>
            <a:r>
              <a:rPr lang="cs-CZ" dirty="0" smtClean="0"/>
              <a:t>(ta „slupka“)</a:t>
            </a:r>
            <a:endParaRPr lang="cs-CZ" dirty="0"/>
          </a:p>
        </p:txBody>
      </p:sp>
      <p:cxnSp>
        <p:nvCxnSpPr>
          <p:cNvPr id="6" name="Přímá spojnice 5"/>
          <p:cNvCxnSpPr/>
          <p:nvPr/>
        </p:nvCxnSpPr>
        <p:spPr>
          <a:xfrm flipV="1">
            <a:off x="2179961" y="4523627"/>
            <a:ext cx="1276118" cy="418243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bdélník 7"/>
          <p:cNvSpPr/>
          <p:nvPr/>
        </p:nvSpPr>
        <p:spPr>
          <a:xfrm>
            <a:off x="8417422" y="5778156"/>
            <a:ext cx="149374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 smtClean="0"/>
              <a:t>mezokarp</a:t>
            </a:r>
            <a:endParaRPr lang="cs-CZ" dirty="0" smtClean="0"/>
          </a:p>
          <a:p>
            <a:r>
              <a:rPr lang="cs-CZ" dirty="0" smtClean="0"/>
              <a:t>(ta „dužnina“)</a:t>
            </a:r>
            <a:endParaRPr lang="cs-CZ" dirty="0"/>
          </a:p>
        </p:txBody>
      </p:sp>
      <p:cxnSp>
        <p:nvCxnSpPr>
          <p:cNvPr id="9" name="Přímá spojnice 8"/>
          <p:cNvCxnSpPr/>
          <p:nvPr/>
        </p:nvCxnSpPr>
        <p:spPr>
          <a:xfrm>
            <a:off x="8625708" y="4679179"/>
            <a:ext cx="302217" cy="1098977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bdélník 12"/>
          <p:cNvSpPr/>
          <p:nvPr/>
        </p:nvSpPr>
        <p:spPr>
          <a:xfrm>
            <a:off x="8489941" y="1318016"/>
            <a:ext cx="29173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/>
              <a:t>s</a:t>
            </a:r>
            <a:r>
              <a:rPr lang="cs-CZ" b="1" dirty="0" smtClean="0"/>
              <a:t>klerenchymatický endokarp</a:t>
            </a:r>
            <a:endParaRPr lang="cs-CZ" dirty="0" smtClean="0"/>
          </a:p>
          <a:p>
            <a:r>
              <a:rPr lang="cs-CZ" dirty="0" smtClean="0"/>
              <a:t>pecka</a:t>
            </a:r>
            <a:endParaRPr lang="cs-CZ" dirty="0"/>
          </a:p>
        </p:txBody>
      </p:sp>
      <p:cxnSp>
        <p:nvCxnSpPr>
          <p:cNvPr id="14" name="Přímá spojnice 13"/>
          <p:cNvCxnSpPr/>
          <p:nvPr/>
        </p:nvCxnSpPr>
        <p:spPr>
          <a:xfrm flipV="1">
            <a:off x="8786772" y="2074585"/>
            <a:ext cx="377521" cy="1737787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bdélník 15"/>
          <p:cNvSpPr/>
          <p:nvPr/>
        </p:nvSpPr>
        <p:spPr>
          <a:xfrm>
            <a:off x="9746748" y="5611878"/>
            <a:ext cx="253947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000" dirty="0">
                <a:hlinkClick r:id="rId4"/>
              </a:rPr>
              <a:t>https://zahradkaruvrok.cz/2016/02/broskve/</a:t>
            </a:r>
            <a:endParaRPr lang="cs-CZ" sz="1000" dirty="0"/>
          </a:p>
        </p:txBody>
      </p:sp>
      <p:sp>
        <p:nvSpPr>
          <p:cNvPr id="19" name="Obdélník 18"/>
          <p:cNvSpPr/>
          <p:nvPr/>
        </p:nvSpPr>
        <p:spPr>
          <a:xfrm>
            <a:off x="1181528" y="4442118"/>
            <a:ext cx="190368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b="1" dirty="0"/>
              <a:t>s</a:t>
            </a:r>
            <a:r>
              <a:rPr lang="cs-CZ" sz="1400" b="1" dirty="0" smtClean="0"/>
              <a:t>klerenchymatický endokarp</a:t>
            </a:r>
            <a:endParaRPr lang="cs-CZ" sz="1400" dirty="0" smtClean="0"/>
          </a:p>
          <a:p>
            <a:r>
              <a:rPr lang="cs-CZ" sz="1400" dirty="0" smtClean="0"/>
              <a:t>„skořápka“</a:t>
            </a:r>
            <a:endParaRPr lang="cs-CZ" sz="1400" dirty="0"/>
          </a:p>
        </p:txBody>
      </p:sp>
      <p:cxnSp>
        <p:nvCxnSpPr>
          <p:cNvPr id="20" name="Přímá spojnice 19"/>
          <p:cNvCxnSpPr/>
          <p:nvPr/>
        </p:nvCxnSpPr>
        <p:spPr>
          <a:xfrm flipV="1">
            <a:off x="9918525" y="4282611"/>
            <a:ext cx="1077172" cy="548968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6" descr="http://www.botanickafotogalerie.cz/highslide/images/large/80/Rubus_caesius1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9140" y="1226186"/>
            <a:ext cx="1520611" cy="1476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élník 1"/>
          <p:cNvSpPr/>
          <p:nvPr/>
        </p:nvSpPr>
        <p:spPr>
          <a:xfrm>
            <a:off x="5338556" y="1217138"/>
            <a:ext cx="29817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o</a:t>
            </a:r>
            <a:r>
              <a:rPr lang="cs-CZ" dirty="0" smtClean="0"/>
              <a:t>stružiník – souplodí peckovic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161886" y="4852486"/>
            <a:ext cx="2353339" cy="1765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035181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1008</TotalTime>
  <Words>2236</Words>
  <Application>Microsoft Office PowerPoint</Application>
  <PresentationFormat>Širokoúhlá obrazovka</PresentationFormat>
  <Paragraphs>349</Paragraphs>
  <Slides>25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25</vt:i4>
      </vt:variant>
    </vt:vector>
  </HeadingPairs>
  <TitlesOfParts>
    <vt:vector size="29" baseType="lpstr">
      <vt:lpstr>Arial</vt:lpstr>
      <vt:lpstr>Calibri</vt:lpstr>
      <vt:lpstr>Calibri Light</vt:lpstr>
      <vt:lpstr>Motiv Office</vt:lpstr>
      <vt:lpstr>11. B   Plod </vt:lpstr>
      <vt:lpstr>Pestík </vt:lpstr>
      <vt:lpstr>Prezentace aplikace PowerPoint</vt:lpstr>
      <vt:lpstr>Ve stavbě plodu se odráží stavba pestíku</vt:lpstr>
      <vt:lpstr>Plodenství x souplodí</vt:lpstr>
      <vt:lpstr>Typy plodů (rozdělíme si podle množství vody v oplodí)</vt:lpstr>
      <vt:lpstr>Zvláštní typ plodů (nehledě na přechozí kategorie) </vt:lpstr>
      <vt:lpstr>Jednotlivé typy plodů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Zvláštní typ plodů - poltivé plody (rozpadavé)  </vt:lpstr>
      <vt:lpstr>Šíření plodů a semen, viz další přednáška - č. 12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Základy obecné botaniky Plod</dc:title>
  <dc:creator>Uživatel systému Windows</dc:creator>
  <cp:lastModifiedBy>Uživatel systému Windows</cp:lastModifiedBy>
  <cp:revision>190</cp:revision>
  <dcterms:created xsi:type="dcterms:W3CDTF">2020-03-25T11:16:28Z</dcterms:created>
  <dcterms:modified xsi:type="dcterms:W3CDTF">2021-05-13T07:18:08Z</dcterms:modified>
</cp:coreProperties>
</file>