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2" r:id="rId6"/>
    <p:sldId id="263" r:id="rId7"/>
    <p:sldId id="257" r:id="rId8"/>
    <p:sldId id="258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3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A089-5C97-46DE-9DA3-4787A7B6E3F2}" type="datetimeFigureOut">
              <a:rPr lang="cs-CZ" smtClean="0"/>
              <a:pPr/>
              <a:t>18.05.2021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394-50C8-490F-8717-BDECD60219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84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A089-5C97-46DE-9DA3-4787A7B6E3F2}" type="datetimeFigureOut">
              <a:rPr lang="cs-CZ" smtClean="0"/>
              <a:pPr/>
              <a:t>18.05.2021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394-50C8-490F-8717-BDECD60219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7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A089-5C97-46DE-9DA3-4787A7B6E3F2}" type="datetimeFigureOut">
              <a:rPr lang="cs-CZ" smtClean="0"/>
              <a:pPr/>
              <a:t>18.05.2021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394-50C8-490F-8717-BDECD60219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59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A089-5C97-46DE-9DA3-4787A7B6E3F2}" type="datetimeFigureOut">
              <a:rPr lang="cs-CZ" smtClean="0"/>
              <a:pPr/>
              <a:t>18.05.2021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394-50C8-490F-8717-BDECD60219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48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A089-5C97-46DE-9DA3-4787A7B6E3F2}" type="datetimeFigureOut">
              <a:rPr lang="cs-CZ" smtClean="0"/>
              <a:pPr/>
              <a:t>18.05.2021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394-50C8-490F-8717-BDECD60219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68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A089-5C97-46DE-9DA3-4787A7B6E3F2}" type="datetimeFigureOut">
              <a:rPr lang="cs-CZ" smtClean="0"/>
              <a:pPr/>
              <a:t>18.05.2021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394-50C8-490F-8717-BDECD60219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94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A089-5C97-46DE-9DA3-4787A7B6E3F2}" type="datetimeFigureOut">
              <a:rPr lang="cs-CZ" smtClean="0"/>
              <a:pPr/>
              <a:t>18.05.2021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394-50C8-490F-8717-BDECD60219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72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A089-5C97-46DE-9DA3-4787A7B6E3F2}" type="datetimeFigureOut">
              <a:rPr lang="cs-CZ" smtClean="0"/>
              <a:pPr/>
              <a:t>18.05.2021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394-50C8-490F-8717-BDECD60219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32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A089-5C97-46DE-9DA3-4787A7B6E3F2}" type="datetimeFigureOut">
              <a:rPr lang="cs-CZ" smtClean="0"/>
              <a:pPr/>
              <a:t>18.05.2021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394-50C8-490F-8717-BDECD60219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52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A089-5C97-46DE-9DA3-4787A7B6E3F2}" type="datetimeFigureOut">
              <a:rPr lang="cs-CZ" smtClean="0"/>
              <a:pPr/>
              <a:t>18.05.2021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394-50C8-490F-8717-BDECD60219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46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A089-5C97-46DE-9DA3-4787A7B6E3F2}" type="datetimeFigureOut">
              <a:rPr lang="cs-CZ" smtClean="0"/>
              <a:pPr/>
              <a:t>18.05.2021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78394-50C8-490F-8717-BDECD60219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38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3A089-5C97-46DE-9DA3-4787A7B6E3F2}" type="datetimeFigureOut">
              <a:rPr lang="cs-CZ" smtClean="0"/>
              <a:pPr/>
              <a:t>18.05.2021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78394-50C8-490F-8717-BDECD60219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62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smtClean="0"/>
              <a:t>12 B Rostliny a prostředí</a:t>
            </a:r>
            <a:endParaRPr lang="cs-CZ" sz="3600"/>
          </a:p>
        </p:txBody>
      </p:sp>
      <p:sp>
        <p:nvSpPr>
          <p:cNvPr id="4" name="Obdélník 5"/>
          <p:cNvSpPr>
            <a:spLocks noChangeArrowheads="1"/>
          </p:cNvSpPr>
          <p:nvPr/>
        </p:nvSpPr>
        <p:spPr bwMode="auto">
          <a:xfrm>
            <a:off x="539552" y="4005064"/>
            <a:ext cx="90360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Zdroje ke studiu: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Novák J. a Skalický M. (2008): Botanika. Cytologie, histologie, organologie a systematika. - Powerprint, Praha.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Slavíková Z.(2002): Morfologie rostlin. – Karolinum, </a:t>
            </a:r>
            <a:r>
              <a:rPr lang="cs-CZ" altLang="cs-CZ" sz="1800" b="1"/>
              <a:t>Praha</a:t>
            </a:r>
            <a:r>
              <a:rPr lang="cs-CZ" altLang="cs-CZ" sz="1800" b="1" smtClean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smtClean="0"/>
              <a:t>Fotografie rostlin jsou z botanickafotogalerie.cz, pokud není uvedeno jinak</a:t>
            </a:r>
            <a:endParaRPr lang="cs-CZ" altLang="cs-CZ" sz="1800" b="1"/>
          </a:p>
        </p:txBody>
      </p:sp>
    </p:spTree>
    <p:extLst>
      <p:ext uri="{BB962C8B-B14F-4D97-AF65-F5344CB8AC3E}">
        <p14:creationId xmlns:p14="http://schemas.microsoft.com/office/powerpoint/2010/main" val="71264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cs-CZ" b="1" dirty="0" smtClean="0"/>
              <a:t>Rostliny a prostředí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6400800" cy="4608512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u="sng" dirty="0" err="1" smtClean="0">
                <a:solidFill>
                  <a:schemeClr val="tx1"/>
                </a:solidFill>
              </a:rPr>
              <a:t>Xerotermofyty</a:t>
            </a:r>
            <a:endParaRPr lang="cs-CZ" sz="2000" u="sng" dirty="0" smtClean="0">
              <a:solidFill>
                <a:schemeClr val="tx1"/>
              </a:solidFill>
            </a:endParaRPr>
          </a:p>
          <a:p>
            <a:pPr algn="l"/>
            <a:r>
              <a:rPr lang="cs-CZ" sz="2000" dirty="0">
                <a:solidFill>
                  <a:schemeClr val="tx1"/>
                </a:solidFill>
              </a:rPr>
              <a:t>	</a:t>
            </a:r>
            <a:r>
              <a:rPr lang="cs-CZ" sz="2000" dirty="0" smtClean="0">
                <a:solidFill>
                  <a:schemeClr val="tx1"/>
                </a:solidFill>
              </a:rPr>
              <a:t>sukulenty</a:t>
            </a:r>
          </a:p>
          <a:p>
            <a:pPr algn="l"/>
            <a:r>
              <a:rPr lang="cs-CZ" sz="2000" dirty="0">
                <a:solidFill>
                  <a:schemeClr val="tx1"/>
                </a:solidFill>
              </a:rPr>
              <a:t>	</a:t>
            </a:r>
            <a:r>
              <a:rPr lang="cs-CZ" sz="2000" dirty="0" smtClean="0">
                <a:solidFill>
                  <a:schemeClr val="tx1"/>
                </a:solidFill>
              </a:rPr>
              <a:t>	- </a:t>
            </a:r>
            <a:r>
              <a:rPr lang="cs-CZ" sz="2000" dirty="0" err="1" smtClean="0">
                <a:solidFill>
                  <a:schemeClr val="tx1"/>
                </a:solidFill>
              </a:rPr>
              <a:t>chylofyly</a:t>
            </a:r>
            <a:endParaRPr lang="cs-CZ" sz="2000" dirty="0" smtClean="0">
              <a:solidFill>
                <a:schemeClr val="tx1"/>
              </a:solidFill>
            </a:endParaRPr>
          </a:p>
          <a:p>
            <a:pPr algn="l"/>
            <a:r>
              <a:rPr lang="cs-CZ" sz="2000" dirty="0">
                <a:solidFill>
                  <a:schemeClr val="tx1"/>
                </a:solidFill>
              </a:rPr>
              <a:t>	</a:t>
            </a:r>
            <a:r>
              <a:rPr lang="cs-CZ" sz="2000" dirty="0" smtClean="0">
                <a:solidFill>
                  <a:schemeClr val="tx1"/>
                </a:solidFill>
              </a:rPr>
              <a:t>	- </a:t>
            </a:r>
            <a:r>
              <a:rPr lang="cs-CZ" sz="2000" dirty="0" err="1" smtClean="0">
                <a:solidFill>
                  <a:schemeClr val="tx1"/>
                </a:solidFill>
              </a:rPr>
              <a:t>chylokauly</a:t>
            </a:r>
            <a:endParaRPr lang="cs-CZ" sz="2000" dirty="0" smtClean="0">
              <a:solidFill>
                <a:schemeClr val="tx1"/>
              </a:solidFill>
            </a:endParaRPr>
          </a:p>
          <a:p>
            <a:pPr algn="l"/>
            <a:r>
              <a:rPr lang="cs-CZ" sz="2000" u="sng" dirty="0" smtClean="0">
                <a:solidFill>
                  <a:schemeClr val="tx1"/>
                </a:solidFill>
              </a:rPr>
              <a:t>Hydrofyty</a:t>
            </a:r>
          </a:p>
          <a:p>
            <a:pPr algn="l"/>
            <a:r>
              <a:rPr lang="cs-CZ" sz="2000" u="sng" smtClean="0">
                <a:solidFill>
                  <a:schemeClr val="tx1"/>
                </a:solidFill>
              </a:rPr>
              <a:t>Mezofyty</a:t>
            </a:r>
          </a:p>
          <a:p>
            <a:pPr algn="l"/>
            <a:r>
              <a:rPr lang="cs-CZ" sz="2000" u="sng" smtClean="0">
                <a:solidFill>
                  <a:schemeClr val="tx1"/>
                </a:solidFill>
              </a:rPr>
              <a:t>Hmyzožravé rostliny</a:t>
            </a:r>
          </a:p>
          <a:p>
            <a:pPr algn="l"/>
            <a:r>
              <a:rPr lang="cs-CZ" sz="2000" u="sng" smtClean="0">
                <a:solidFill>
                  <a:schemeClr val="tx1"/>
                </a:solidFill>
              </a:rPr>
              <a:t>Cizopasné rostliny</a:t>
            </a:r>
          </a:p>
          <a:p>
            <a:pPr algn="l"/>
            <a:r>
              <a:rPr lang="cs-CZ" sz="2000" u="sng" smtClean="0">
                <a:solidFill>
                  <a:schemeClr val="tx1"/>
                </a:solidFill>
              </a:rPr>
              <a:t>Epifyty</a:t>
            </a:r>
          </a:p>
          <a:p>
            <a:pPr algn="l"/>
            <a:r>
              <a:rPr lang="cs-CZ" sz="2000" u="sng" smtClean="0">
                <a:solidFill>
                  <a:schemeClr val="tx1"/>
                </a:solidFill>
              </a:rPr>
              <a:t>Liány</a:t>
            </a:r>
            <a:endParaRPr lang="cs-CZ" sz="2000" u="sng" dirty="0" smtClean="0">
              <a:solidFill>
                <a:schemeClr val="tx1"/>
              </a:solidFill>
            </a:endParaRPr>
          </a:p>
          <a:p>
            <a:pPr algn="l"/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3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Xerotermofyty</a:t>
            </a:r>
            <a:br>
              <a:rPr lang="cs-CZ" smtClean="0"/>
            </a:br>
            <a:r>
              <a:rPr lang="cs-CZ" smtClean="0"/>
              <a:t>- suchobytné rostliny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000" smtClean="0"/>
              <a:t>suchá stanoviště</a:t>
            </a:r>
          </a:p>
          <a:p>
            <a:pPr>
              <a:buFontTx/>
              <a:buChar char="-"/>
            </a:pPr>
            <a:r>
              <a:rPr lang="cs-CZ" sz="2000" smtClean="0"/>
              <a:t>obvykle kořeny huboko do půdy</a:t>
            </a:r>
          </a:p>
          <a:p>
            <a:pPr>
              <a:buFontTx/>
              <a:buChar char="-"/>
            </a:pPr>
            <a:r>
              <a:rPr lang="cs-CZ" sz="2000" smtClean="0"/>
              <a:t>listy s trichomy</a:t>
            </a:r>
          </a:p>
          <a:p>
            <a:pPr>
              <a:buFontTx/>
              <a:buChar char="-"/>
            </a:pPr>
            <a:r>
              <a:rPr lang="cs-CZ" sz="2000" smtClean="0"/>
              <a:t>silná vrstva kutikuly</a:t>
            </a:r>
          </a:p>
          <a:p>
            <a:pPr>
              <a:buFontTx/>
              <a:buChar char="-"/>
            </a:pPr>
            <a:r>
              <a:rPr lang="cs-CZ" sz="2000" smtClean="0"/>
              <a:t>kožovité listy (oliva)</a:t>
            </a:r>
          </a:p>
          <a:p>
            <a:pPr>
              <a:buFontTx/>
              <a:buChar char="-"/>
            </a:pPr>
            <a:r>
              <a:rPr lang="cs-CZ" sz="2000" smtClean="0"/>
              <a:t>stavění listů do vhodné polohy</a:t>
            </a:r>
          </a:p>
          <a:p>
            <a:pPr>
              <a:buFontTx/>
              <a:buChar char="-"/>
            </a:pPr>
            <a:r>
              <a:rPr lang="cs-CZ" sz="2000" smtClean="0"/>
              <a:t>svinuté listy podél žilky</a:t>
            </a:r>
          </a:p>
          <a:p>
            <a:pPr>
              <a:buFontTx/>
              <a:buChar char="-"/>
            </a:pPr>
            <a:r>
              <a:rPr lang="cs-CZ" sz="2000" smtClean="0"/>
              <a:t>dužnaté pletivo stonku - SUKULENTY</a:t>
            </a:r>
          </a:p>
          <a:p>
            <a:pPr marL="0" indent="0">
              <a:buNone/>
            </a:pPr>
            <a:r>
              <a:rPr lang="cs-CZ" sz="2000" smtClean="0"/>
              <a:t>Sukulenty:</a:t>
            </a:r>
          </a:p>
          <a:p>
            <a:pPr>
              <a:buFontTx/>
              <a:buChar char="-"/>
            </a:pPr>
            <a:r>
              <a:rPr lang="cs-CZ" sz="2000" smtClean="0"/>
              <a:t>chylofyly – zdužnatělé listy (netřesk)</a:t>
            </a:r>
          </a:p>
          <a:p>
            <a:pPr>
              <a:buFontTx/>
              <a:buChar char="-"/>
            </a:pPr>
            <a:r>
              <a:rPr lang="cs-CZ" sz="2000" smtClean="0"/>
              <a:t>chylokauly – zdužnatělé stonky (kaktusy)</a:t>
            </a:r>
            <a:endParaRPr lang="cs-CZ" sz="2000"/>
          </a:p>
        </p:txBody>
      </p:sp>
      <p:pic>
        <p:nvPicPr>
          <p:cNvPr id="1026" name="Picture 2" descr="http://www.botanickafotogalerie.cz/highslide/images/large/77/Sempervivum_tectorum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262970" cy="217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92080" y="1573850"/>
            <a:ext cx="1558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netřesk střešní</a:t>
            </a:r>
            <a:endParaRPr lang="cs-CZ"/>
          </a:p>
        </p:txBody>
      </p:sp>
      <p:pic>
        <p:nvPicPr>
          <p:cNvPr id="1028" name="Picture 4" descr="zavřít ok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06" y="4555823"/>
            <a:ext cx="3236044" cy="21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260298" y="4186491"/>
            <a:ext cx="940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/>
              <a:t>O</a:t>
            </a:r>
            <a:r>
              <a:rPr lang="cs-CZ" i="1" smtClean="0"/>
              <a:t>puntia</a:t>
            </a:r>
            <a:endParaRPr lang="cs-CZ" i="1"/>
          </a:p>
        </p:txBody>
      </p:sp>
      <p:sp>
        <p:nvSpPr>
          <p:cNvPr id="5" name="Obdélník 4"/>
          <p:cNvSpPr/>
          <p:nvPr/>
        </p:nvSpPr>
        <p:spPr>
          <a:xfrm>
            <a:off x="2051720" y="643493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/>
              <a:t>https://abecedazahrady.dama.cz/getfile.aspx?id_file=13881</a:t>
            </a:r>
          </a:p>
        </p:txBody>
      </p:sp>
    </p:spTree>
    <p:extLst>
      <p:ext uri="{BB962C8B-B14F-4D97-AF65-F5344CB8AC3E}">
        <p14:creationId xmlns:p14="http://schemas.microsoft.com/office/powerpoint/2010/main" val="138927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Hydrofyty</a:t>
            </a:r>
            <a:br>
              <a:rPr lang="cs-CZ" smtClean="0"/>
            </a:br>
            <a:r>
              <a:rPr lang="cs-CZ" smtClean="0"/>
              <a:t>- vodní rostliny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000" smtClean="0"/>
              <a:t>trvalý život ve vodě</a:t>
            </a:r>
          </a:p>
          <a:p>
            <a:pPr>
              <a:buFontTx/>
              <a:buChar char="-"/>
            </a:pPr>
            <a:r>
              <a:rPr lang="cs-CZ" sz="2000" smtClean="0"/>
              <a:t>některé nemají kořeny (bublinatka)</a:t>
            </a:r>
          </a:p>
          <a:p>
            <a:pPr>
              <a:buFontTx/>
              <a:buChar char="-"/>
            </a:pPr>
            <a:r>
              <a:rPr lang="cs-CZ" sz="2000" smtClean="0"/>
              <a:t>některé heterofylie (lakušník)</a:t>
            </a:r>
          </a:p>
          <a:p>
            <a:pPr>
              <a:buFontTx/>
              <a:buChar char="-"/>
            </a:pPr>
            <a:r>
              <a:rPr lang="cs-CZ" sz="2000" smtClean="0"/>
              <a:t>pokožka - tenká vrstva kutikuly</a:t>
            </a:r>
          </a:p>
          <a:p>
            <a:pPr>
              <a:buFontTx/>
              <a:buChar char="-"/>
            </a:pPr>
            <a:r>
              <a:rPr lang="cs-CZ" sz="2000" smtClean="0"/>
              <a:t>mezibuněčné prostory v pletivu (aerenchym) – soustava kanálků – pohyb kyslíku</a:t>
            </a:r>
          </a:p>
          <a:p>
            <a:pPr>
              <a:buFontTx/>
              <a:buChar char="-"/>
            </a:pPr>
            <a:r>
              <a:rPr lang="cs-CZ" sz="2000" smtClean="0"/>
              <a:t>dýchací kořeny – pneumatofory (trvale zamokřené půdy, tisovec)</a:t>
            </a:r>
          </a:p>
          <a:p>
            <a:pPr>
              <a:buFontTx/>
              <a:buChar char="-"/>
            </a:pPr>
            <a:endParaRPr lang="cs-CZ" sz="2000" smtClean="0"/>
          </a:p>
          <a:p>
            <a:pPr>
              <a:buFontTx/>
              <a:buChar char="-"/>
            </a:pPr>
            <a:endParaRPr lang="cs-CZ" sz="2000" smtClean="0"/>
          </a:p>
          <a:p>
            <a:pPr>
              <a:buFontTx/>
              <a:buChar char="-"/>
            </a:pPr>
            <a:endParaRPr lang="cs-CZ" sz="2000"/>
          </a:p>
          <a:p>
            <a:pPr>
              <a:buFontTx/>
              <a:buChar char="-"/>
            </a:pPr>
            <a:endParaRPr lang="cs-CZ" sz="2000"/>
          </a:p>
        </p:txBody>
      </p:sp>
      <p:sp>
        <p:nvSpPr>
          <p:cNvPr id="4" name="Obdélník 3"/>
          <p:cNvSpPr/>
          <p:nvPr/>
        </p:nvSpPr>
        <p:spPr>
          <a:xfrm>
            <a:off x="5076056" y="1610941"/>
            <a:ext cx="1653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bublinatka jižní </a:t>
            </a: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4437112"/>
            <a:ext cx="34372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lakušník štítnatý </a:t>
            </a:r>
          </a:p>
          <a:p>
            <a:r>
              <a:rPr lang="cs-CZ" u="sng" smtClean="0"/>
              <a:t>listy</a:t>
            </a:r>
            <a:r>
              <a:rPr lang="cs-CZ" smtClean="0"/>
              <a:t> </a:t>
            </a:r>
          </a:p>
          <a:p>
            <a:r>
              <a:rPr lang="cs-CZ" smtClean="0"/>
              <a:t>- ponořené pod hladinu – nitkovité</a:t>
            </a:r>
            <a:endParaRPr lang="cs-CZ"/>
          </a:p>
          <a:p>
            <a:r>
              <a:rPr lang="cs-CZ" smtClean="0"/>
              <a:t>- nad hladinou - celistvé</a:t>
            </a:r>
            <a:endParaRPr lang="cs-CZ"/>
          </a:p>
        </p:txBody>
      </p:sp>
      <p:pic>
        <p:nvPicPr>
          <p:cNvPr id="4098" name="Picture 2" descr="http://www.botanickafotogalerie.cz/highslide/images/large/133/Utricularia_australis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1335"/>
            <a:ext cx="2141376" cy="28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botanickafotogalerie.cz/highslide/images/large/30/Batrachium_peltatum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840" y="4221088"/>
            <a:ext cx="1763334" cy="23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51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délník 1"/>
          <p:cNvSpPr>
            <a:spLocks noChangeArrowheads="1"/>
          </p:cNvSpPr>
          <p:nvPr/>
        </p:nvSpPr>
        <p:spPr bwMode="auto">
          <a:xfrm>
            <a:off x="296863" y="5670550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/>
              <a:t>Autor: Michael Rivera – Vlastní dílo, CC BY-SA 3.0, https://commons.wikimedia.org/w/index.php?curid=33698293</a:t>
            </a:r>
          </a:p>
        </p:txBody>
      </p:sp>
      <p:pic>
        <p:nvPicPr>
          <p:cNvPr id="22531" name="Picture 10" descr="https://upload.wikimedia.org/wikipedia/commons/thumb/4/42/Lake_Irma%2C_Lakeland_03.JPG/1024px-Lake_Irma%2C_Lakeland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641350"/>
            <a:ext cx="66246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Obdélník 3"/>
          <p:cNvSpPr>
            <a:spLocks noChangeArrowheads="1"/>
          </p:cNvSpPr>
          <p:nvPr/>
        </p:nvSpPr>
        <p:spPr bwMode="auto">
          <a:xfrm>
            <a:off x="296863" y="6122988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000"/>
              <a:t>https://upload.wikimedia.org/wikipedia/commons/thumb/4/42/Lake_Irma%2C_Lakeland_03.JPG/1024px-Lake_Irma%2C_Lakeland_03.JPG</a:t>
            </a:r>
          </a:p>
        </p:txBody>
      </p:sp>
      <p:sp>
        <p:nvSpPr>
          <p:cNvPr id="5" name="Obdélník 4"/>
          <p:cNvSpPr/>
          <p:nvPr/>
        </p:nvSpPr>
        <p:spPr>
          <a:xfrm>
            <a:off x="349250" y="127000"/>
            <a:ext cx="4813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 kern="0"/>
              <a:t>P</a:t>
            </a:r>
            <a:r>
              <a:rPr lang="cs-CZ" altLang="cs-CZ" b="1" kern="0"/>
              <a:t>neumatofory (adventivní dýchací kořeny)</a:t>
            </a:r>
            <a:endParaRPr lang="cs-CZ" altLang="cs-CZ" b="1" kern="0"/>
          </a:p>
        </p:txBody>
      </p:sp>
      <p:sp>
        <p:nvSpPr>
          <p:cNvPr id="6" name="Obdélník 5"/>
          <p:cNvSpPr/>
          <p:nvPr/>
        </p:nvSpPr>
        <p:spPr>
          <a:xfrm>
            <a:off x="6227763" y="5610225"/>
            <a:ext cx="17240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1600" kern="0"/>
              <a:t>tisovec dvouřadý</a:t>
            </a:r>
            <a:endParaRPr lang="cs-CZ" altLang="cs-CZ" sz="1600" kern="0"/>
          </a:p>
        </p:txBody>
      </p:sp>
      <p:cxnSp>
        <p:nvCxnSpPr>
          <p:cNvPr id="22535" name="Přímá spojnice se šipkou 7"/>
          <p:cNvCxnSpPr>
            <a:cxnSpLocks noChangeShapeType="1"/>
          </p:cNvCxnSpPr>
          <p:nvPr/>
        </p:nvCxnSpPr>
        <p:spPr bwMode="auto">
          <a:xfrm flipV="1">
            <a:off x="3132138" y="3933825"/>
            <a:ext cx="647700" cy="64770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6" name="Obdélník 10"/>
          <p:cNvSpPr>
            <a:spLocks noChangeArrowheads="1"/>
          </p:cNvSpPr>
          <p:nvPr/>
        </p:nvSpPr>
        <p:spPr bwMode="auto">
          <a:xfrm>
            <a:off x="7038975" y="765175"/>
            <a:ext cx="20891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solidFill>
                  <a:srgbClr val="000000"/>
                </a:solidFill>
              </a:rPr>
              <a:t>Rozšíření:</a:t>
            </a:r>
          </a:p>
          <a:p>
            <a:r>
              <a:rPr lang="cs-CZ" altLang="cs-CZ" sz="1200">
                <a:solidFill>
                  <a:srgbClr val="000000"/>
                </a:solidFill>
              </a:rPr>
              <a:t>Jihovýchod USA, Atlantské pobřežní nížiny, Velké tisovcové nížiny na Floridě, Pobřežní nížiny Mexického zálivu po jihovýchodní Texas. Zdroj: botany.cz</a:t>
            </a:r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82912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Mezofyty</a:t>
            </a:r>
            <a:br>
              <a:rPr lang="cs-CZ" smtClean="0"/>
            </a:br>
            <a:r>
              <a:rPr lang="cs-CZ" sz="2200" smtClean="0"/>
              <a:t>(r. stanovišť přechodné povahy)</a:t>
            </a:r>
            <a:br>
              <a:rPr lang="cs-CZ" sz="2200" smtClean="0"/>
            </a:br>
            <a:endParaRPr lang="cs-CZ" sz="2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000" smtClean="0"/>
              <a:t>provzdušněné půdy</a:t>
            </a:r>
          </a:p>
          <a:p>
            <a:pPr>
              <a:buFontTx/>
              <a:buChar char="-"/>
            </a:pPr>
            <a:r>
              <a:rPr lang="cs-CZ" sz="2000" smtClean="0"/>
              <a:t>ne delší vysychání půd</a:t>
            </a:r>
          </a:p>
          <a:p>
            <a:pPr>
              <a:buFontTx/>
              <a:buChar char="-"/>
            </a:pPr>
            <a:r>
              <a:rPr lang="cs-CZ" sz="2000" smtClean="0"/>
              <a:t>listy dorziventrální – rozlišené na na hřbetní a spodní stranu</a:t>
            </a:r>
          </a:p>
          <a:p>
            <a:pPr>
              <a:buFontTx/>
              <a:buChar char="-"/>
            </a:pPr>
            <a:endParaRPr lang="cs-CZ" sz="2000" smtClean="0"/>
          </a:p>
          <a:p>
            <a:pPr>
              <a:buFontTx/>
              <a:buChar char="-"/>
            </a:pPr>
            <a:endParaRPr lang="cs-CZ" sz="2000" smtClean="0"/>
          </a:p>
          <a:p>
            <a:pPr>
              <a:buFontTx/>
              <a:buChar char="-"/>
            </a:pPr>
            <a:endParaRPr lang="cs-CZ" sz="2000"/>
          </a:p>
          <a:p>
            <a:pPr>
              <a:buFontTx/>
              <a:buChar char="-"/>
            </a:pPr>
            <a:endParaRPr lang="cs-CZ" sz="2000"/>
          </a:p>
        </p:txBody>
      </p:sp>
      <p:sp>
        <p:nvSpPr>
          <p:cNvPr id="4" name="Obdélník 3"/>
          <p:cNvSpPr/>
          <p:nvPr/>
        </p:nvSpPr>
        <p:spPr>
          <a:xfrm>
            <a:off x="683568" y="3140968"/>
            <a:ext cx="1334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růže šípková</a:t>
            </a:r>
            <a:endParaRPr lang="cs-CZ"/>
          </a:p>
        </p:txBody>
      </p:sp>
      <p:pic>
        <p:nvPicPr>
          <p:cNvPr id="5122" name="Picture 2" descr="http://www.botanickafotogalerie.cz/highslide/images/large/80/Rosa_canin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2502900" cy="354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5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941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Hmyzožravé rostliny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2757" y="3518321"/>
            <a:ext cx="2818656" cy="360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b="1" dirty="0"/>
              <a:t>r</a:t>
            </a:r>
            <a:r>
              <a:rPr lang="cs-CZ" sz="1800" b="1" dirty="0" smtClean="0"/>
              <a:t>osnatka okrouhlolistá</a:t>
            </a:r>
            <a:endParaRPr lang="cs-CZ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4" y="1052736"/>
            <a:ext cx="3240360" cy="243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5246004" y="1060415"/>
            <a:ext cx="281865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800" b="1" dirty="0" smtClean="0"/>
              <a:t>bublinatka</a:t>
            </a:r>
            <a:endParaRPr lang="cs-CZ" sz="1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66" y="4045202"/>
            <a:ext cx="2790700" cy="248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3836676" y="5373834"/>
            <a:ext cx="281865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800" b="1" smtClean="0"/>
              <a:t>láčka</a:t>
            </a:r>
            <a:endParaRPr lang="cs-CZ" sz="1800" b="1" dirty="0"/>
          </a:p>
        </p:txBody>
      </p:sp>
      <p:pic>
        <p:nvPicPr>
          <p:cNvPr id="6146" name="Picture 2" descr="http://www.botanickafotogalerie.cz/highslide/images/large/83/Drosera_intermedi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332" y="3421565"/>
            <a:ext cx="2165139" cy="324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5479011" y="3465766"/>
            <a:ext cx="281865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600" b="1" smtClean="0"/>
              <a:t>rosnatka</a:t>
            </a:r>
          </a:p>
          <a:p>
            <a:pPr marL="0" indent="0">
              <a:buFont typeface="Arial" pitchFamily="34" charset="0"/>
              <a:buNone/>
            </a:pPr>
            <a:r>
              <a:rPr lang="cs-CZ" sz="1600" b="1" smtClean="0"/>
              <a:t> prostřední</a:t>
            </a:r>
            <a:endParaRPr lang="cs-CZ" sz="1600" b="1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042984" y="4380716"/>
            <a:ext cx="281865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600" b="1" smtClean="0"/>
              <a:t>tentakule</a:t>
            </a:r>
            <a:endParaRPr lang="cs-CZ" sz="1600" b="1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5513079" y="4704134"/>
            <a:ext cx="1483547" cy="366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www.botanickafotogalerie.cz/highslide/images/large/133/Utricularia_australis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28" y="230743"/>
            <a:ext cx="2307059" cy="30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Přímá spojnice se šipkou 17"/>
          <p:cNvCxnSpPr/>
          <p:nvPr/>
        </p:nvCxnSpPr>
        <p:spPr>
          <a:xfrm flipV="1">
            <a:off x="6326746" y="1778878"/>
            <a:ext cx="1483547" cy="366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5042984" y="1707931"/>
            <a:ext cx="281865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600" b="1" smtClean="0"/>
              <a:t>měchýřky</a:t>
            </a:r>
            <a:endParaRPr lang="cs-CZ" sz="1600" b="1" dirty="0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353129" y="5517232"/>
            <a:ext cx="1409328" cy="366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obsah 2"/>
          <p:cNvSpPr txBox="1">
            <a:spLocks/>
          </p:cNvSpPr>
          <p:nvPr/>
        </p:nvSpPr>
        <p:spPr>
          <a:xfrm>
            <a:off x="439512" y="4140373"/>
            <a:ext cx="2818656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800" b="1" dirty="0" smtClean="0">
                <a:solidFill>
                  <a:srgbClr val="FF0000"/>
                </a:solidFill>
              </a:rPr>
              <a:t>láčkovka</a:t>
            </a:r>
            <a:endParaRPr lang="cs-CZ" sz="1800" b="1" dirty="0">
              <a:solidFill>
                <a:srgbClr val="FF0000"/>
              </a:solidFill>
            </a:endParaRPr>
          </a:p>
        </p:txBody>
      </p:sp>
      <p:sp>
        <p:nvSpPr>
          <p:cNvPr id="23" name="Zástupný symbol pro obsah 2"/>
          <p:cNvSpPr txBox="1">
            <a:spLocks/>
          </p:cNvSpPr>
          <p:nvPr/>
        </p:nvSpPr>
        <p:spPr>
          <a:xfrm>
            <a:off x="3258168" y="4877275"/>
            <a:ext cx="2818656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1800" b="1" smtClean="0"/>
              <a:t>list přeměněný na konci v láčku</a:t>
            </a:r>
            <a:endParaRPr lang="cs-CZ" sz="1800" b="1" dirty="0"/>
          </a:p>
        </p:txBody>
      </p:sp>
      <p:cxnSp>
        <p:nvCxnSpPr>
          <p:cNvPr id="24" name="Přímá spojnice se šipkou 23"/>
          <p:cNvCxnSpPr>
            <a:stCxn id="23" idx="1"/>
          </p:cNvCxnSpPr>
          <p:nvPr/>
        </p:nvCxnSpPr>
        <p:spPr>
          <a:xfrm flipH="1" flipV="1">
            <a:off x="1747330" y="4935009"/>
            <a:ext cx="1510838" cy="1222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28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496" y="952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b="1" smtClean="0"/>
              <a:t>Cizopasné </a:t>
            </a:r>
            <a:r>
              <a:rPr lang="cs-CZ" sz="3600" b="1" smtClean="0"/>
              <a:t>rostliny</a:t>
            </a:r>
            <a:br>
              <a:rPr lang="cs-CZ" sz="3600" b="1" smtClean="0"/>
            </a:br>
            <a:r>
              <a:rPr lang="cs-CZ" sz="3600" b="1" smtClean="0"/>
              <a:t>(parazitické)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3161" y="1566721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000" smtClean="0"/>
              <a:t>často nezelené, poloparazité – zelené</a:t>
            </a:r>
          </a:p>
          <a:p>
            <a:pPr>
              <a:buFontTx/>
              <a:buChar char="-"/>
            </a:pPr>
            <a:r>
              <a:rPr lang="cs-CZ" sz="2000" smtClean="0"/>
              <a:t>potlačené kořeny, listy, dřevní část cév. svazku</a:t>
            </a:r>
          </a:p>
          <a:p>
            <a:pPr>
              <a:buFontTx/>
              <a:buChar char="-"/>
            </a:pPr>
            <a:r>
              <a:rPr lang="cs-CZ" sz="2000" smtClean="0"/>
              <a:t>holoparazit (úplný parazit) – zcela odkázán na hostitele</a:t>
            </a:r>
          </a:p>
          <a:p>
            <a:pPr>
              <a:buFontTx/>
              <a:buChar char="-"/>
            </a:pPr>
            <a:r>
              <a:rPr lang="cs-CZ" sz="2000" smtClean="0"/>
              <a:t>hemiparazit (poloparazit) – zelené, z hostitele anorg. l.</a:t>
            </a:r>
            <a:endParaRPr 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6" y="3269317"/>
            <a:ext cx="371779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32" y="3738871"/>
            <a:ext cx="1993838" cy="265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6568"/>
            <a:ext cx="2031205" cy="311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6876256" y="3265266"/>
            <a:ext cx="1656184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smtClean="0"/>
              <a:t>jmelí</a:t>
            </a:r>
            <a:endParaRPr lang="cs-CZ" sz="20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60" y="3838949"/>
            <a:ext cx="1764052" cy="255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7107459" y="6380473"/>
            <a:ext cx="1656184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 err="1" smtClean="0"/>
              <a:t>ochmet</a:t>
            </a:r>
            <a:endParaRPr lang="cs-CZ" sz="2000" b="1" dirty="0"/>
          </a:p>
        </p:txBody>
      </p:sp>
      <p:sp>
        <p:nvSpPr>
          <p:cNvPr id="4" name="Obdélník 3"/>
          <p:cNvSpPr/>
          <p:nvPr/>
        </p:nvSpPr>
        <p:spPr>
          <a:xfrm>
            <a:off x="431345" y="5573573"/>
            <a:ext cx="987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/>
              <a:t>kokotice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4998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Epifyty</a:t>
            </a:r>
            <a:br>
              <a:rPr lang="cs-CZ" smtClean="0"/>
            </a:br>
            <a:r>
              <a:rPr lang="cs-CZ" sz="2200" smtClean="0"/>
              <a:t>(r. rostoucí na jiných rostlinách, ne paraziticky)</a:t>
            </a:r>
            <a:br>
              <a:rPr lang="cs-CZ" sz="2200" smtClean="0"/>
            </a:br>
            <a:endParaRPr lang="cs-CZ" sz="2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000" smtClean="0"/>
              <a:t>nekoření v zemi</a:t>
            </a:r>
          </a:p>
          <a:p>
            <a:pPr>
              <a:buFontTx/>
              <a:buChar char="-"/>
            </a:pPr>
            <a:r>
              <a:rPr lang="cs-CZ" sz="2000" smtClean="0"/>
              <a:t>vzdušné kořeny (zavlažovací), velamen</a:t>
            </a:r>
          </a:p>
          <a:p>
            <a:pPr>
              <a:buFontTx/>
              <a:buChar char="-"/>
            </a:pPr>
            <a:endParaRPr lang="cs-CZ" sz="2000" smtClean="0"/>
          </a:p>
          <a:p>
            <a:pPr>
              <a:buFontTx/>
              <a:buChar char="-"/>
            </a:pPr>
            <a:endParaRPr lang="cs-CZ" sz="2000" smtClean="0"/>
          </a:p>
          <a:p>
            <a:pPr>
              <a:buFontTx/>
              <a:buChar char="-"/>
            </a:pPr>
            <a:endParaRPr lang="cs-CZ" sz="2000" smtClean="0"/>
          </a:p>
          <a:p>
            <a:pPr>
              <a:buFontTx/>
              <a:buChar char="-"/>
            </a:pPr>
            <a:endParaRPr lang="cs-CZ" sz="2000" smtClean="0"/>
          </a:p>
          <a:p>
            <a:pPr>
              <a:buFontTx/>
              <a:buChar char="-"/>
            </a:pPr>
            <a:endParaRPr lang="cs-CZ" sz="2000"/>
          </a:p>
          <a:p>
            <a:pPr>
              <a:buFontTx/>
              <a:buChar char="-"/>
            </a:pPr>
            <a:endParaRPr lang="cs-CZ" sz="2000"/>
          </a:p>
        </p:txBody>
      </p:sp>
      <p:sp>
        <p:nvSpPr>
          <p:cNvPr id="4" name="Obdélník 3"/>
          <p:cNvSpPr/>
          <p:nvPr/>
        </p:nvSpPr>
        <p:spPr>
          <a:xfrm>
            <a:off x="7452320" y="320298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smtClean="0"/>
              <a:t>Tilandsia</a:t>
            </a:r>
            <a:endParaRPr lang="cs-CZ" i="1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6057" y="25220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Liány</a:t>
            </a:r>
            <a:br>
              <a:rPr lang="cs-CZ" smtClean="0"/>
            </a:br>
            <a:r>
              <a:rPr lang="cs-CZ" sz="2200" smtClean="0"/>
              <a:t>(odkázané na oporu)</a:t>
            </a:r>
            <a:br>
              <a:rPr lang="cs-CZ" sz="2200" smtClean="0"/>
            </a:br>
            <a:endParaRPr lang="cs-CZ" sz="220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80332" y="3402277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000" smtClean="0"/>
              <a:t>stonek bylinný nebo dřevitý, ne dost pevný – nutná opora</a:t>
            </a:r>
          </a:p>
          <a:p>
            <a:pPr marL="0" indent="0">
              <a:buNone/>
            </a:pPr>
            <a:r>
              <a:rPr lang="cs-CZ" sz="2000" u="sng" smtClean="0"/>
              <a:t>opěrné</a:t>
            </a:r>
            <a:r>
              <a:rPr lang="cs-CZ" sz="2000" smtClean="0"/>
              <a:t> – opírají se větvičkami o jiné rostliny, ostružiník</a:t>
            </a:r>
          </a:p>
          <a:p>
            <a:pPr marL="0" indent="0">
              <a:buNone/>
            </a:pPr>
            <a:r>
              <a:rPr lang="cs-CZ" sz="2000" u="sng" smtClean="0"/>
              <a:t>ovíjivé</a:t>
            </a:r>
            <a:r>
              <a:rPr lang="cs-CZ" sz="2000" smtClean="0"/>
              <a:t> – ovíjejí se svými stonky </a:t>
            </a:r>
          </a:p>
          <a:p>
            <a:pPr marL="0" indent="0">
              <a:buNone/>
            </a:pPr>
            <a:r>
              <a:rPr lang="cs-CZ" sz="2000"/>
              <a:t>	</a:t>
            </a:r>
            <a:r>
              <a:rPr lang="cs-CZ" sz="2000" smtClean="0"/>
              <a:t>levotočité (svlačec)</a:t>
            </a:r>
          </a:p>
          <a:p>
            <a:pPr marL="0" indent="0">
              <a:buNone/>
            </a:pPr>
            <a:r>
              <a:rPr lang="cs-CZ" sz="2000"/>
              <a:t>	</a:t>
            </a:r>
            <a:r>
              <a:rPr lang="cs-CZ" sz="2000" smtClean="0"/>
              <a:t>pravotočité (chmel)</a:t>
            </a:r>
          </a:p>
          <a:p>
            <a:pPr marL="0" indent="0">
              <a:buNone/>
            </a:pPr>
            <a:r>
              <a:rPr lang="cs-CZ" sz="2000" u="sng" smtClean="0"/>
              <a:t>úponkovité</a:t>
            </a:r>
            <a:r>
              <a:rPr lang="cs-CZ" sz="2000" smtClean="0"/>
              <a:t> </a:t>
            </a:r>
          </a:p>
          <a:p>
            <a:pPr>
              <a:buFontTx/>
              <a:buChar char="-"/>
            </a:pPr>
            <a:r>
              <a:rPr lang="cs-CZ" sz="2000" smtClean="0"/>
              <a:t>přichytí se úponkami </a:t>
            </a:r>
          </a:p>
          <a:p>
            <a:pPr>
              <a:buFontTx/>
              <a:buChar char="-"/>
            </a:pPr>
            <a:r>
              <a:rPr lang="cs-CZ" sz="2000" smtClean="0"/>
              <a:t>réva vinná, hrachor, vikev, hrách, fazol</a:t>
            </a:r>
          </a:p>
          <a:p>
            <a:pPr>
              <a:buFontTx/>
              <a:buChar char="-"/>
            </a:pPr>
            <a:endParaRPr lang="cs-CZ" sz="2000" smtClean="0"/>
          </a:p>
          <a:p>
            <a:pPr>
              <a:buFontTx/>
              <a:buChar char="-"/>
            </a:pPr>
            <a:endParaRPr lang="cs-CZ" sz="2000" smtClean="0"/>
          </a:p>
          <a:p>
            <a:pPr>
              <a:buFontTx/>
              <a:buChar char="-"/>
            </a:pPr>
            <a:endParaRPr lang="cs-CZ" sz="2000" smtClean="0"/>
          </a:p>
          <a:p>
            <a:pPr>
              <a:buFontTx/>
              <a:buChar char="-"/>
            </a:pPr>
            <a:endParaRPr lang="cs-CZ" sz="2000" smtClean="0"/>
          </a:p>
          <a:p>
            <a:pPr>
              <a:buFontTx/>
              <a:buChar char="-"/>
            </a:pPr>
            <a:endParaRPr lang="cs-CZ" sz="2000"/>
          </a:p>
        </p:txBody>
      </p:sp>
      <p:pic>
        <p:nvPicPr>
          <p:cNvPr id="7170" name="Picture 2" descr="alternativní popis obrázku chyb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31210"/>
            <a:ext cx="1933693" cy="144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156176" y="2281152"/>
            <a:ext cx="2987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/>
              <a:t>Autor: © Hans Hillewaert, CC BY-SA 3.0, https://commons.wikimedia.org/w/index.php?curid=15327348</a:t>
            </a:r>
          </a:p>
        </p:txBody>
      </p:sp>
      <p:pic>
        <p:nvPicPr>
          <p:cNvPr id="7172" name="Picture 4" descr="http://www.botanickafotogalerie.cz/highslide/images/large/124/Convolvulus_arvensi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41882"/>
            <a:ext cx="1693168" cy="25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236296" y="2926213"/>
            <a:ext cx="132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svlačec rolní</a:t>
            </a:r>
            <a:endParaRPr lang="cs-CZ"/>
          </a:p>
        </p:txBody>
      </p:sp>
      <p:pic>
        <p:nvPicPr>
          <p:cNvPr id="7174" name="Picture 6" descr="http://www.botanickafotogalerie.cz/highslide/images/large/82/Lathyrus_latifolius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698" y="4288847"/>
            <a:ext cx="1216642" cy="23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7019169" y="6314969"/>
            <a:ext cx="168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hrachor širolistý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2623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450</Words>
  <Application>Microsoft Office PowerPoint</Application>
  <PresentationFormat>Předvádění na obrazovce (4:3)</PresentationFormat>
  <Paragraphs>101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systému Office</vt:lpstr>
      <vt:lpstr>12 B Rostliny a prostředí</vt:lpstr>
      <vt:lpstr>Rostliny a prostředí</vt:lpstr>
      <vt:lpstr>Xerotermofyty - suchobytné rostliny</vt:lpstr>
      <vt:lpstr>Hydrofyty - vodní rostliny</vt:lpstr>
      <vt:lpstr>Prezentace aplikace PowerPoint</vt:lpstr>
      <vt:lpstr>Mezofyty (r. stanovišť přechodné povahy) </vt:lpstr>
      <vt:lpstr>Hmyzožravé rostliny</vt:lpstr>
      <vt:lpstr>Cizopasné rostliny (parazitické)</vt:lpstr>
      <vt:lpstr>Epifyty (r. rostoucí na jiných rostlinách, ne paraziticky)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Brabcova</dc:creator>
  <cp:lastModifiedBy>Uživatel systému Windows</cp:lastModifiedBy>
  <cp:revision>20</cp:revision>
  <dcterms:created xsi:type="dcterms:W3CDTF">2011-04-26T11:28:45Z</dcterms:created>
  <dcterms:modified xsi:type="dcterms:W3CDTF">2021-05-18T14:22:54Z</dcterms:modified>
</cp:coreProperties>
</file>