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309" r:id="rId3"/>
    <p:sldId id="287" r:id="rId4"/>
    <p:sldId id="310" r:id="rId5"/>
    <p:sldId id="311" r:id="rId6"/>
    <p:sldId id="318" r:id="rId7"/>
    <p:sldId id="319" r:id="rId8"/>
    <p:sldId id="312" r:id="rId9"/>
    <p:sldId id="313" r:id="rId10"/>
    <p:sldId id="315" r:id="rId11"/>
    <p:sldId id="317" r:id="rId12"/>
    <p:sldId id="314" r:id="rId13"/>
    <p:sldId id="316" r:id="rId14"/>
    <p:sldId id="326" r:id="rId15"/>
    <p:sldId id="327" r:id="rId16"/>
    <p:sldId id="322" r:id="rId17"/>
    <p:sldId id="321" r:id="rId18"/>
    <p:sldId id="323" r:id="rId19"/>
    <p:sldId id="324" r:id="rId20"/>
    <p:sldId id="325" r:id="rId21"/>
    <p:sldId id="263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17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55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2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57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96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99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23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50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7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18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2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11. 11. 2015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63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www.youtube.com/watch?v=mCUYMZU-mwQ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the%20St.%20Procopius&#180;%20basilica%20and%20the%20Jewish%20Quarter%20with%20Jewish%20cemetery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elena-hora.cz/en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e_Slav_Epic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CUYMZU-mwQ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378" y="856396"/>
            <a:ext cx="11501603" cy="2680833"/>
          </a:xfrm>
        </p:spPr>
        <p:txBody>
          <a:bodyPr/>
          <a:lstStyle/>
          <a:p>
            <a:r>
              <a:rPr lang="cs-CZ" sz="4400" dirty="0" err="1" smtClean="0"/>
              <a:t>Czech</a:t>
            </a:r>
            <a:r>
              <a:rPr lang="cs-CZ" sz="4400" dirty="0" smtClean="0"/>
              <a:t> </a:t>
            </a:r>
            <a:r>
              <a:rPr lang="cs-CZ" sz="4400" dirty="0" err="1" smtClean="0"/>
              <a:t>life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culture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378" y="4468968"/>
            <a:ext cx="9362335" cy="1383827"/>
          </a:xfrm>
        </p:spPr>
        <p:txBody>
          <a:bodyPr/>
          <a:lstStyle/>
          <a:p>
            <a:r>
              <a:rPr lang="cs-CZ" dirty="0" smtClean="0"/>
              <a:t>Marek </a:t>
            </a:r>
            <a:r>
              <a:rPr lang="cs-CZ" dirty="0" err="1"/>
              <a:t>Lollok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33378" y="5286323"/>
            <a:ext cx="11367470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20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Miloš Forman (1932)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f</a:t>
            </a:r>
            <a:r>
              <a:rPr lang="cs-CZ" dirty="0" smtClean="0"/>
              <a:t>ilm maker, </a:t>
            </a:r>
            <a:r>
              <a:rPr lang="cs-CZ" dirty="0" err="1" smtClean="0"/>
              <a:t>director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Oscar </a:t>
            </a:r>
            <a:r>
              <a:rPr lang="cs-CZ" dirty="0" err="1" smtClean="0"/>
              <a:t>winner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>
                <a:hlinkClick r:id="rId2"/>
              </a:rPr>
              <a:t>https://www.youtube.com/watch?v=mCUYMZU-mwQ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246" y="3114861"/>
            <a:ext cx="3556452" cy="355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2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Miloš </a:t>
            </a:r>
            <a:r>
              <a:rPr lang="cs-CZ" sz="4000" b="1" dirty="0" err="1" smtClean="0"/>
              <a:t>Forman´s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famous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films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Loves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 smtClean="0"/>
              <a:t>Blonde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Fireman´s</a:t>
            </a:r>
            <a:r>
              <a:rPr lang="cs-CZ" dirty="0" smtClean="0"/>
              <a:t> </a:t>
            </a:r>
            <a:r>
              <a:rPr lang="cs-CZ" dirty="0" err="1" smtClean="0"/>
              <a:t>Ball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Flew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Cuckoo´s</a:t>
            </a:r>
            <a:r>
              <a:rPr lang="cs-CZ" dirty="0" smtClean="0"/>
              <a:t> </a:t>
            </a:r>
            <a:r>
              <a:rPr lang="cs-CZ" dirty="0" err="1" smtClean="0"/>
              <a:t>Nest</a:t>
            </a:r>
            <a:r>
              <a:rPr lang="cs-CZ" dirty="0" smtClean="0"/>
              <a:t> 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Hair</a:t>
            </a:r>
            <a:endParaRPr lang="cs-CZ" dirty="0" smtClean="0"/>
          </a:p>
          <a:p>
            <a:r>
              <a:rPr lang="cs-CZ" dirty="0"/>
              <a:t>- </a:t>
            </a:r>
            <a:r>
              <a:rPr lang="cs-CZ" dirty="0" smtClean="0"/>
              <a:t>Amadeus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Valmont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vs. </a:t>
            </a:r>
            <a:r>
              <a:rPr lang="cs-CZ" dirty="0" err="1" smtClean="0"/>
              <a:t>Larry</a:t>
            </a:r>
            <a:r>
              <a:rPr lang="cs-CZ" dirty="0" smtClean="0"/>
              <a:t> Flint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Man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Moon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74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Václav Havel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- 5 </a:t>
            </a:r>
            <a:r>
              <a:rPr lang="cs-CZ" dirty="0" err="1"/>
              <a:t>October</a:t>
            </a:r>
            <a:r>
              <a:rPr lang="cs-CZ" dirty="0"/>
              <a:t> 1936 – 18 </a:t>
            </a:r>
            <a:r>
              <a:rPr lang="cs-CZ" dirty="0" err="1"/>
              <a:t>December</a:t>
            </a:r>
            <a:r>
              <a:rPr lang="cs-CZ" dirty="0"/>
              <a:t> </a:t>
            </a:r>
            <a:r>
              <a:rPr lang="cs-CZ" dirty="0" smtClean="0"/>
              <a:t>2011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Czech </a:t>
            </a:r>
            <a:r>
              <a:rPr lang="cs-CZ" dirty="0" err="1" smtClean="0"/>
              <a:t>writer</a:t>
            </a:r>
            <a:r>
              <a:rPr lang="cs-CZ" dirty="0" smtClean="0"/>
              <a:t>, </a:t>
            </a:r>
            <a:r>
              <a:rPr lang="cs-CZ" dirty="0" err="1" smtClean="0"/>
              <a:t>playwright</a:t>
            </a:r>
            <a:r>
              <a:rPr lang="cs-CZ" dirty="0" smtClean="0"/>
              <a:t>, </a:t>
            </a:r>
            <a:r>
              <a:rPr lang="cs-CZ" dirty="0" err="1" smtClean="0"/>
              <a:t>statesman</a:t>
            </a:r>
            <a:endParaRPr lang="cs-CZ" dirty="0" smtClean="0"/>
          </a:p>
          <a:p>
            <a:r>
              <a:rPr lang="cs-CZ" dirty="0" smtClean="0"/>
              <a:t>- „</a:t>
            </a:r>
            <a:r>
              <a:rPr lang="en-US" dirty="0" smtClean="0"/>
              <a:t>Truth </a:t>
            </a:r>
            <a:r>
              <a:rPr lang="en-US" dirty="0"/>
              <a:t>and love must prevail over lies and </a:t>
            </a:r>
            <a:r>
              <a:rPr lang="en-US" dirty="0" smtClean="0"/>
              <a:t>hatred</a:t>
            </a:r>
            <a:r>
              <a:rPr lang="cs-CZ" dirty="0" smtClean="0"/>
              <a:t>“</a:t>
            </a:r>
          </a:p>
          <a:p>
            <a:pPr marL="457200" indent="-457200"/>
            <a:endParaRPr lang="cs-CZ" sz="3000" dirty="0" smtClean="0"/>
          </a:p>
          <a:p>
            <a:endParaRPr lang="cs-CZ" sz="30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266" y="2820473"/>
            <a:ext cx="2784851" cy="389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48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Jára Cimrman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en-US" dirty="0"/>
              <a:t>fictional character of universal talents</a:t>
            </a:r>
            <a:endParaRPr lang="cs-CZ" dirty="0"/>
          </a:p>
          <a:p>
            <a:r>
              <a:rPr lang="cs-CZ" dirty="0" smtClean="0"/>
              <a:t>- </a:t>
            </a:r>
            <a:r>
              <a:rPr lang="en-US" dirty="0" smtClean="0"/>
              <a:t>the fictional </a:t>
            </a:r>
            <a:r>
              <a:rPr lang="en-US" dirty="0"/>
              <a:t>personality (universal genius, inventor, sportsman, criminalist, poet, writer and </a:t>
            </a:r>
            <a:r>
              <a:rPr lang="en-US" dirty="0" smtClean="0"/>
              <a:t>philosopher</a:t>
            </a:r>
            <a:r>
              <a:rPr lang="cs-CZ" dirty="0" smtClean="0"/>
              <a:t>…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- „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Greatest</a:t>
            </a:r>
            <a:r>
              <a:rPr lang="cs-CZ" dirty="0"/>
              <a:t> </a:t>
            </a:r>
            <a:r>
              <a:rPr lang="cs-CZ" dirty="0" smtClean="0"/>
              <a:t>Czech“</a:t>
            </a:r>
          </a:p>
          <a:p>
            <a:r>
              <a:rPr lang="cs-CZ" sz="2800" dirty="0"/>
              <a:t>- </a:t>
            </a:r>
            <a:r>
              <a:rPr lang="cs-CZ" dirty="0" smtClean="0"/>
              <a:t>Cimrmanology</a:t>
            </a:r>
            <a:endParaRPr lang="cs-CZ" b="1" dirty="0"/>
          </a:p>
          <a:p>
            <a:pPr marL="457200" indent="-457200"/>
            <a:endParaRPr lang="cs-CZ" sz="3000" dirty="0" smtClean="0"/>
          </a:p>
          <a:p>
            <a:endParaRPr lang="cs-CZ" sz="30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62" y="2903735"/>
            <a:ext cx="2711993" cy="361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7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Jaroslav Hašek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/>
              <a:t>April</a:t>
            </a:r>
            <a:r>
              <a:rPr lang="cs-CZ" dirty="0"/>
              <a:t> 30, 1883 – </a:t>
            </a:r>
            <a:r>
              <a:rPr lang="cs-CZ" dirty="0" err="1"/>
              <a:t>January</a:t>
            </a:r>
            <a:r>
              <a:rPr lang="cs-CZ" dirty="0"/>
              <a:t> 3, 1923</a:t>
            </a:r>
          </a:p>
          <a:p>
            <a:r>
              <a:rPr lang="cs-CZ" dirty="0"/>
              <a:t>- </a:t>
            </a:r>
            <a:r>
              <a:rPr lang="en-US" dirty="0"/>
              <a:t>writer, humorist, satirist, journalist, bohemian and </a:t>
            </a:r>
            <a:r>
              <a:rPr lang="en-US" dirty="0" smtClean="0"/>
              <a:t>anarchist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664" y="3129199"/>
            <a:ext cx="2889563" cy="356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15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The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Good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Soldier</a:t>
            </a:r>
            <a:r>
              <a:rPr lang="cs-CZ" sz="4000" b="1" dirty="0" smtClean="0"/>
              <a:t> Švejk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Josef Švejk by Josef Lada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632" y="2105133"/>
            <a:ext cx="4097159" cy="415227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4" y="2094511"/>
            <a:ext cx="4110863" cy="416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3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Česká republika (Czech Republic)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14" y="1436914"/>
            <a:ext cx="8905557" cy="525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04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Třebíč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situated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Vysočina region (</a:t>
            </a:r>
            <a:r>
              <a:rPr lang="cs-CZ" dirty="0" err="1"/>
              <a:t>H</a:t>
            </a:r>
            <a:r>
              <a:rPr lang="cs-CZ" dirty="0" err="1" smtClean="0"/>
              <a:t>ighlands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UNESCO </a:t>
            </a:r>
            <a:r>
              <a:rPr lang="cs-CZ" dirty="0" err="1" smtClean="0"/>
              <a:t>heritage</a:t>
            </a:r>
            <a:r>
              <a:rPr lang="cs-CZ" dirty="0" smtClean="0"/>
              <a:t>: </a:t>
            </a:r>
            <a:r>
              <a:rPr lang="en-US" dirty="0"/>
              <a:t>the St. Procopius´ basilica and the Jewish Quarter with Jewish cemetery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>
                <a:hlinkClick r:id="rId2" action="ppaction://hlinkfile"/>
              </a:rPr>
              <a:t>virtual</a:t>
            </a:r>
            <a:r>
              <a:rPr lang="cs-CZ" dirty="0" smtClean="0">
                <a:hlinkClick r:id="rId2" action="ppaction://hlinkfile"/>
              </a:rPr>
              <a:t> </a:t>
            </a:r>
            <a:r>
              <a:rPr lang="cs-CZ" dirty="0" err="1" smtClean="0">
                <a:hlinkClick r:id="rId2" action="ppaction://hlinkfile"/>
              </a:rPr>
              <a:t>guide</a:t>
            </a:r>
            <a:r>
              <a:rPr lang="cs-CZ" dirty="0" smtClean="0">
                <a:hlinkClick r:id="rId2" action="ppaction://hlinkfile"/>
              </a:rPr>
              <a:t> </a:t>
            </a:r>
            <a:r>
              <a:rPr lang="cs-CZ" dirty="0" err="1" smtClean="0">
                <a:hlinkClick r:id="rId2" action="ppaction://hlinkfile"/>
              </a:rPr>
              <a:t>of</a:t>
            </a:r>
            <a:r>
              <a:rPr lang="cs-CZ" dirty="0" smtClean="0">
                <a:hlinkClick r:id="rId2" action="ppaction://hlinkfile"/>
              </a:rPr>
              <a:t> </a:t>
            </a:r>
            <a:r>
              <a:rPr lang="cs-CZ" dirty="0" err="1" smtClean="0">
                <a:hlinkClick r:id="rId2" action="ppaction://hlinkfile"/>
              </a:rPr>
              <a:t>the</a:t>
            </a:r>
            <a:r>
              <a:rPr lang="cs-CZ" dirty="0" smtClean="0">
                <a:hlinkClick r:id="rId2" action="ppaction://hlinkfile"/>
              </a:rPr>
              <a:t> </a:t>
            </a:r>
            <a:r>
              <a:rPr lang="cs-CZ" dirty="0" err="1" smtClean="0">
                <a:hlinkClick r:id="rId2" action="ppaction://hlinkfile"/>
              </a:rPr>
              <a:t>World</a:t>
            </a:r>
            <a:r>
              <a:rPr lang="cs-CZ" dirty="0" smtClean="0">
                <a:hlinkClick r:id="rId2" action="ppaction://hlinkfile"/>
              </a:rPr>
              <a:t> </a:t>
            </a:r>
            <a:r>
              <a:rPr lang="cs-CZ" dirty="0" err="1" smtClean="0">
                <a:hlinkClick r:id="rId2" action="ppaction://hlinkfile"/>
              </a:rPr>
              <a:t>Heritage</a:t>
            </a:r>
            <a:r>
              <a:rPr lang="cs-CZ" dirty="0" smtClean="0">
                <a:hlinkClick r:id="rId2" action="ppaction://hlinkfile"/>
              </a:rPr>
              <a:t> </a:t>
            </a:r>
            <a:r>
              <a:rPr lang="cs-CZ" dirty="0" err="1" smtClean="0">
                <a:hlinkClick r:id="rId2" action="ppaction://hlinkfile"/>
              </a:rPr>
              <a:t>Unesco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62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Zelená hora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situated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Vysočina region (</a:t>
            </a:r>
            <a:r>
              <a:rPr lang="cs-CZ" dirty="0" err="1"/>
              <a:t>H</a:t>
            </a:r>
            <a:r>
              <a:rPr lang="cs-CZ" dirty="0" err="1" smtClean="0"/>
              <a:t>ighlands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www.zelena-hora.cz/en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865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Olomouc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/>
              <a:t>h</a:t>
            </a:r>
            <a:r>
              <a:rPr lang="cs-CZ" dirty="0" err="1" smtClean="0"/>
              <a:t>istorical</a:t>
            </a:r>
            <a:r>
              <a:rPr lang="cs-CZ" dirty="0" smtClean="0"/>
              <a:t> </a:t>
            </a:r>
            <a:r>
              <a:rPr lang="cs-CZ" dirty="0" err="1" smtClean="0"/>
              <a:t>town</a:t>
            </a:r>
            <a:r>
              <a:rPr lang="cs-CZ" dirty="0" smtClean="0"/>
              <a:t>, </a:t>
            </a:r>
            <a:r>
              <a:rPr lang="cs-CZ" dirty="0" err="1" smtClean="0"/>
              <a:t>students´town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Trinity</a:t>
            </a:r>
            <a:r>
              <a:rPr lang="cs-CZ" dirty="0" smtClean="0"/>
              <a:t> </a:t>
            </a:r>
            <a:r>
              <a:rPr lang="cs-CZ" dirty="0" err="1" smtClean="0"/>
              <a:t>Column</a:t>
            </a:r>
            <a:r>
              <a:rPr lang="cs-CZ" dirty="0" smtClean="0"/>
              <a:t> (on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Unesco</a:t>
            </a:r>
            <a:r>
              <a:rPr lang="cs-CZ" dirty="0" smtClean="0"/>
              <a:t> list)</a:t>
            </a:r>
          </a:p>
          <a:p>
            <a:r>
              <a:rPr lang="cs-CZ" dirty="0" smtClean="0"/>
              <a:t>- Saint </a:t>
            </a:r>
            <a:r>
              <a:rPr lang="cs-CZ" dirty="0" err="1" smtClean="0"/>
              <a:t>Wenceslas</a:t>
            </a:r>
            <a:r>
              <a:rPr lang="cs-CZ" dirty="0" smtClean="0"/>
              <a:t> </a:t>
            </a:r>
            <a:r>
              <a:rPr lang="cs-CZ" dirty="0" err="1" smtClean="0"/>
              <a:t>Cathedral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Baroque</a:t>
            </a:r>
            <a:r>
              <a:rPr lang="cs-CZ" dirty="0" smtClean="0"/>
              <a:t> </a:t>
            </a:r>
            <a:r>
              <a:rPr lang="cs-CZ" dirty="0" err="1" smtClean="0"/>
              <a:t>fountains</a:t>
            </a:r>
            <a:endParaRPr lang="cs-CZ" dirty="0" smtClean="0"/>
          </a:p>
          <a:p>
            <a:r>
              <a:rPr lang="cs-CZ" dirty="0" smtClean="0"/>
              <a:t>- Museum </a:t>
            </a:r>
            <a:r>
              <a:rPr lang="cs-CZ" dirty="0" err="1" smtClean="0"/>
              <a:t>of</a:t>
            </a:r>
            <a:r>
              <a:rPr lang="cs-CZ" dirty="0" smtClean="0"/>
              <a:t> Art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93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Milan Kundera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b</a:t>
            </a:r>
            <a:r>
              <a:rPr lang="en-US" dirty="0" err="1"/>
              <a:t>orn</a:t>
            </a:r>
            <a:r>
              <a:rPr lang="en-US" dirty="0"/>
              <a:t> on </a:t>
            </a:r>
            <a:r>
              <a:rPr lang="en-US" dirty="0" smtClean="0"/>
              <a:t>1st </a:t>
            </a:r>
            <a:r>
              <a:rPr lang="cs-CZ" dirty="0" err="1" smtClean="0"/>
              <a:t>April</a:t>
            </a:r>
            <a:r>
              <a:rPr lang="cs-CZ" dirty="0" smtClean="0"/>
              <a:t> </a:t>
            </a:r>
            <a:r>
              <a:rPr lang="en-US" dirty="0" smtClean="0"/>
              <a:t>19</a:t>
            </a:r>
            <a:r>
              <a:rPr lang="cs-CZ" dirty="0" smtClean="0"/>
              <a:t>29</a:t>
            </a:r>
            <a:r>
              <a:rPr lang="en-US" dirty="0"/>
              <a:t> in </a:t>
            </a:r>
            <a:r>
              <a:rPr lang="cs-CZ" dirty="0" smtClean="0"/>
              <a:t>Brno</a:t>
            </a:r>
          </a:p>
          <a:p>
            <a:r>
              <a:rPr lang="cs-CZ" dirty="0" smtClean="0"/>
              <a:t>- </a:t>
            </a:r>
            <a:r>
              <a:rPr lang="cs-CZ" dirty="0" smtClean="0"/>
              <a:t>Czech-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writer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exile in France </a:t>
            </a:r>
            <a:r>
              <a:rPr lang="cs-CZ" dirty="0" err="1" smtClean="0"/>
              <a:t>since</a:t>
            </a:r>
            <a:r>
              <a:rPr lang="cs-CZ" dirty="0" smtClean="0"/>
              <a:t> 1975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084" y="3511030"/>
            <a:ext cx="4778772" cy="318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80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Mikulov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/>
              <a:t>l</a:t>
            </a:r>
            <a:r>
              <a:rPr lang="cs-CZ" dirty="0" err="1" smtClean="0"/>
              <a:t>ying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border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Lowe</a:t>
            </a:r>
            <a:r>
              <a:rPr lang="cs-CZ" dirty="0" smtClean="0"/>
              <a:t> </a:t>
            </a:r>
            <a:r>
              <a:rPr lang="cs-CZ" dirty="0" err="1" smtClean="0"/>
              <a:t>Austria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Mikulov </a:t>
            </a:r>
            <a:r>
              <a:rPr lang="cs-CZ" dirty="0" err="1" smtClean="0"/>
              <a:t>Wine</a:t>
            </a:r>
            <a:r>
              <a:rPr lang="cs-CZ" dirty="0" smtClean="0"/>
              <a:t> </a:t>
            </a:r>
            <a:r>
              <a:rPr lang="cs-CZ" dirty="0" err="1" smtClean="0"/>
              <a:t>Trail</a:t>
            </a:r>
            <a:endParaRPr lang="cs-CZ" dirty="0" smtClean="0"/>
          </a:p>
          <a:p>
            <a:r>
              <a:rPr lang="cs-CZ" dirty="0" smtClean="0"/>
              <a:t>- Saint </a:t>
            </a:r>
            <a:r>
              <a:rPr lang="cs-CZ" dirty="0" err="1" smtClean="0"/>
              <a:t>Wenceslas</a:t>
            </a:r>
            <a:r>
              <a:rPr lang="cs-CZ" dirty="0" smtClean="0"/>
              <a:t> </a:t>
            </a:r>
            <a:r>
              <a:rPr lang="cs-CZ" dirty="0" err="1" smtClean="0"/>
              <a:t>Cathedral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21" y="3567468"/>
            <a:ext cx="4677735" cy="273593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920" y="2631794"/>
            <a:ext cx="5512927" cy="367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66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000" b="1" dirty="0" smtClean="0"/>
              <a:t>Děkuji za pozornost!</a:t>
            </a:r>
            <a:br>
              <a:rPr lang="cs-CZ" sz="5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Marek </a:t>
            </a:r>
            <a:r>
              <a:rPr lang="cs-CZ" dirty="0" err="1"/>
              <a:t>Lollok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</a:t>
            </a:r>
          </a:p>
          <a:p>
            <a:r>
              <a:rPr lang="cs-CZ" dirty="0" smtClean="0"/>
              <a:t>marek.lollok@seznam.cz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8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/>
              <a:t>Leoš </a:t>
            </a:r>
            <a:r>
              <a:rPr lang="cs-CZ" sz="4000" b="1" dirty="0" smtClean="0"/>
              <a:t>Janáček (1854-1928)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composer</a:t>
            </a:r>
            <a:r>
              <a:rPr lang="cs-CZ" dirty="0" smtClean="0"/>
              <a:t>, </a:t>
            </a:r>
            <a:r>
              <a:rPr lang="cs-CZ" dirty="0" err="1" smtClean="0"/>
              <a:t>folklorist</a:t>
            </a:r>
            <a:r>
              <a:rPr lang="cs-CZ" dirty="0" smtClean="0"/>
              <a:t>, musical </a:t>
            </a:r>
            <a:r>
              <a:rPr lang="cs-CZ" dirty="0" err="1" smtClean="0"/>
              <a:t>theoretist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/>
              <a:t>young</a:t>
            </a:r>
            <a:r>
              <a:rPr lang="cs-CZ" dirty="0"/>
              <a:t> </a:t>
            </a:r>
            <a:r>
              <a:rPr lang="cs-CZ" dirty="0" err="1"/>
              <a:t>conservative</a:t>
            </a:r>
            <a:r>
              <a:rPr lang="cs-CZ" dirty="0"/>
              <a:t>, </a:t>
            </a:r>
            <a:r>
              <a:rPr lang="cs-CZ" dirty="0" err="1"/>
              <a:t>old</a:t>
            </a:r>
            <a:r>
              <a:rPr lang="cs-CZ" dirty="0"/>
              <a:t> </a:t>
            </a:r>
            <a:r>
              <a:rPr lang="cs-CZ" dirty="0" err="1" smtClean="0"/>
              <a:t>avantgardist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76" y="3162625"/>
            <a:ext cx="2439339" cy="325664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618" y="3162625"/>
            <a:ext cx="2471126" cy="324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8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Janáček´s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operas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Jenůfa (Její pastorkyňa, Her </a:t>
            </a:r>
            <a:r>
              <a:rPr lang="cs-CZ" dirty="0" err="1" smtClean="0"/>
              <a:t>Stepdaughter</a:t>
            </a:r>
            <a:r>
              <a:rPr lang="cs-CZ" dirty="0" smtClean="0"/>
              <a:t>) – </a:t>
            </a:r>
            <a:r>
              <a:rPr lang="cs-CZ" dirty="0" err="1" smtClean="0"/>
              <a:t>premiered</a:t>
            </a:r>
            <a:r>
              <a:rPr lang="cs-CZ" dirty="0" smtClean="0"/>
              <a:t> in 1904 in Brno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Káťa Kabanová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Cunning</a:t>
            </a:r>
            <a:r>
              <a:rPr lang="cs-CZ" dirty="0" smtClean="0"/>
              <a:t> </a:t>
            </a:r>
            <a:r>
              <a:rPr lang="cs-CZ" dirty="0" err="1" smtClean="0"/>
              <a:t>Little</a:t>
            </a:r>
            <a:r>
              <a:rPr lang="cs-CZ" dirty="0" smtClean="0"/>
              <a:t> </a:t>
            </a:r>
            <a:r>
              <a:rPr lang="cs-CZ" dirty="0" err="1" smtClean="0"/>
              <a:t>Vixen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en-US" dirty="0" smtClean="0"/>
              <a:t>The </a:t>
            </a:r>
            <a:r>
              <a:rPr lang="cs-CZ" dirty="0" err="1" smtClean="0"/>
              <a:t>Makropulos</a:t>
            </a:r>
            <a:r>
              <a:rPr lang="cs-CZ" dirty="0" smtClean="0"/>
              <a:t> </a:t>
            </a:r>
            <a:r>
              <a:rPr lang="cs-CZ" dirty="0" err="1" smtClean="0"/>
              <a:t>Affair</a:t>
            </a:r>
            <a:endParaRPr lang="cs-CZ" dirty="0" smtClean="0"/>
          </a:p>
          <a:p>
            <a:r>
              <a:rPr lang="cs-CZ" dirty="0"/>
              <a:t>- </a:t>
            </a:r>
            <a:r>
              <a:rPr lang="cs-CZ" dirty="0" err="1" smtClean="0"/>
              <a:t>From</a:t>
            </a: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House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Dead</a:t>
            </a:r>
            <a:endParaRPr lang="cs-CZ" dirty="0"/>
          </a:p>
          <a:p>
            <a:r>
              <a:rPr lang="cs-CZ" dirty="0"/>
              <a:t>- </a:t>
            </a:r>
            <a:r>
              <a:rPr lang="en-US" dirty="0"/>
              <a:t>The Excursions of Mr. Broucek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04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Janáček´s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other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works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Sinfonietta</a:t>
            </a:r>
            <a:endParaRPr lang="cs-CZ" dirty="0" smtClean="0"/>
          </a:p>
          <a:p>
            <a:r>
              <a:rPr lang="cs-CZ" dirty="0" smtClean="0"/>
              <a:t>- </a:t>
            </a:r>
            <a:r>
              <a:rPr lang="cs-CZ" dirty="0" err="1" smtClean="0"/>
              <a:t>Glagolitic</a:t>
            </a:r>
            <a:r>
              <a:rPr lang="cs-CZ" dirty="0" smtClean="0"/>
              <a:t> </a:t>
            </a:r>
            <a:r>
              <a:rPr lang="cs-CZ" dirty="0" err="1" smtClean="0"/>
              <a:t>Mass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812" y="2732322"/>
            <a:ext cx="2559140" cy="3810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57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Alfons Mucha (1860-1939)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 smtClean="0"/>
              <a:t>-Art Nouveau </a:t>
            </a:r>
            <a:r>
              <a:rPr lang="cs-CZ" dirty="0" err="1" smtClean="0"/>
              <a:t>Painter</a:t>
            </a:r>
            <a:r>
              <a:rPr lang="cs-CZ" dirty="0" smtClean="0"/>
              <a:t> and </a:t>
            </a:r>
            <a:r>
              <a:rPr lang="cs-CZ" dirty="0" err="1" smtClean="0"/>
              <a:t>decorative</a:t>
            </a:r>
            <a:r>
              <a:rPr lang="cs-CZ" dirty="0" smtClean="0"/>
              <a:t> </a:t>
            </a:r>
            <a:r>
              <a:rPr lang="cs-CZ" dirty="0" err="1" smtClean="0"/>
              <a:t>artist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Slavic </a:t>
            </a:r>
            <a:r>
              <a:rPr lang="cs-CZ" dirty="0" err="1" smtClean="0"/>
              <a:t>Epic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en.wikipedia.org/wiki/The_Slav_Epic</a:t>
            </a:r>
            <a:r>
              <a:rPr lang="cs-CZ" dirty="0" smtClean="0"/>
              <a:t> </a:t>
            </a:r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13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Tomaš</a:t>
            </a:r>
            <a:r>
              <a:rPr lang="cs-CZ" sz="4000" b="1" dirty="0" smtClean="0"/>
              <a:t> Garrigue Masaryk (1850-1937)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 smtClean="0"/>
              <a:t>- </a:t>
            </a:r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president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Czechoslovakia</a:t>
            </a:r>
            <a:r>
              <a:rPr lang="cs-CZ" dirty="0" smtClean="0"/>
              <a:t>, </a:t>
            </a:r>
            <a:r>
              <a:rPr lang="cs-CZ" dirty="0" err="1" smtClean="0"/>
              <a:t>sociologist</a:t>
            </a:r>
            <a:r>
              <a:rPr lang="cs-CZ" dirty="0" smtClean="0"/>
              <a:t>, </a:t>
            </a:r>
            <a:r>
              <a:rPr lang="cs-CZ" dirty="0" err="1" smtClean="0"/>
              <a:t>philosopher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„</a:t>
            </a:r>
            <a:r>
              <a:rPr lang="cs-CZ" dirty="0" err="1" smtClean="0"/>
              <a:t>father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www.youtube.com/watch?v=mCUYMZU-mwQ</a:t>
            </a:r>
            <a:r>
              <a:rPr lang="cs-CZ" dirty="0" smtClean="0"/>
              <a:t> </a:t>
            </a:r>
          </a:p>
          <a:p>
            <a:r>
              <a:rPr lang="cs-CZ" dirty="0" smtClean="0"/>
              <a:t>- „</a:t>
            </a:r>
            <a:r>
              <a:rPr lang="en-US" dirty="0" smtClean="0"/>
              <a:t>Do </a:t>
            </a:r>
            <a:r>
              <a:rPr lang="en-US" dirty="0"/>
              <a:t>not fear and do not </a:t>
            </a:r>
            <a:r>
              <a:rPr lang="en-US" dirty="0" smtClean="0"/>
              <a:t>steal</a:t>
            </a:r>
            <a:r>
              <a:rPr lang="cs-CZ" dirty="0" smtClean="0"/>
              <a:t>“</a:t>
            </a:r>
            <a:r>
              <a:rPr lang="en-US" dirty="0" smtClean="0"/>
              <a:t> 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57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Otto Wichterle (1913-1998)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chemist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/>
              <a:t>i</a:t>
            </a:r>
            <a:r>
              <a:rPr lang="cs-CZ" dirty="0" err="1" smtClean="0"/>
              <a:t>nventor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err="1" smtClean="0"/>
              <a:t>contact</a:t>
            </a:r>
            <a:r>
              <a:rPr lang="cs-CZ" smtClean="0"/>
              <a:t> lenses</a:t>
            </a:r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103086"/>
            <a:ext cx="4191000" cy="5588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064" y="3828941"/>
            <a:ext cx="3704807" cy="286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58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Jaromír Jágr (1972)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err="1" smtClean="0"/>
              <a:t>hockey</a:t>
            </a:r>
            <a:r>
              <a:rPr lang="cs-CZ" dirty="0" smtClean="0"/>
              <a:t> </a:t>
            </a:r>
            <a:r>
              <a:rPr lang="cs-CZ" dirty="0" err="1" smtClean="0"/>
              <a:t>player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err="1"/>
              <a:t>o</a:t>
            </a:r>
            <a:r>
              <a:rPr lang="cs-CZ" dirty="0" err="1" smtClean="0"/>
              <a:t>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players</a:t>
            </a:r>
            <a:r>
              <a:rPr lang="cs-CZ" dirty="0" smtClean="0"/>
              <a:t> in NHL</a:t>
            </a:r>
          </a:p>
          <a:p>
            <a:r>
              <a:rPr lang="cs-CZ" dirty="0" smtClean="0"/>
              <a:t>- </a:t>
            </a:r>
            <a:r>
              <a:rPr lang="cs-CZ" dirty="0" err="1"/>
              <a:t>m</a:t>
            </a:r>
            <a:r>
              <a:rPr lang="cs-CZ" dirty="0" err="1" smtClean="0"/>
              <a:t>ember</a:t>
            </a:r>
            <a:r>
              <a:rPr lang="cs-CZ" dirty="0" smtClean="0"/>
              <a:t> </a:t>
            </a:r>
            <a:r>
              <a:rPr lang="cs-CZ" err="1" smtClean="0"/>
              <a:t>of</a:t>
            </a:r>
            <a:r>
              <a:rPr lang="cs-CZ" smtClean="0"/>
              <a:t> Triple </a:t>
            </a:r>
            <a:r>
              <a:rPr lang="cs-CZ" dirty="0" err="1" smtClean="0"/>
              <a:t>Golg</a:t>
            </a:r>
            <a:r>
              <a:rPr lang="cs-CZ" dirty="0" smtClean="0"/>
              <a:t> Club </a:t>
            </a:r>
          </a:p>
          <a:p>
            <a:endParaRPr lang="cs-CZ" dirty="0" smtClean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938" y="3384899"/>
            <a:ext cx="3858599" cy="281692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370" y="1175658"/>
            <a:ext cx="3344684" cy="502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0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ní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3090</TotalTime>
  <Words>420</Words>
  <Application>Microsoft Office PowerPoint</Application>
  <PresentationFormat>Širokoúhlá obrazovka</PresentationFormat>
  <Paragraphs>82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 Light</vt:lpstr>
      <vt:lpstr>Metropolitní</vt:lpstr>
      <vt:lpstr>Czech life and culture</vt:lpstr>
      <vt:lpstr>Milan Kundera</vt:lpstr>
      <vt:lpstr>Leoš Janáček (1854-1928)</vt:lpstr>
      <vt:lpstr>Janáček´s operas</vt:lpstr>
      <vt:lpstr>Janáček´s other works</vt:lpstr>
      <vt:lpstr>Alfons Mucha (1860-1939)</vt:lpstr>
      <vt:lpstr>Tomaš Garrigue Masaryk (1850-1937)</vt:lpstr>
      <vt:lpstr>Otto Wichterle (1913-1998)</vt:lpstr>
      <vt:lpstr>Jaromír Jágr (1972)</vt:lpstr>
      <vt:lpstr>Miloš Forman (1932)</vt:lpstr>
      <vt:lpstr>Miloš Forman´s famous films</vt:lpstr>
      <vt:lpstr>Václav Havel</vt:lpstr>
      <vt:lpstr>Jára Cimrman</vt:lpstr>
      <vt:lpstr>Jaroslav Hašek</vt:lpstr>
      <vt:lpstr>The Good Soldier Švejk</vt:lpstr>
      <vt:lpstr>Česká republika (Czech Republic)</vt:lpstr>
      <vt:lpstr>Třebíč</vt:lpstr>
      <vt:lpstr>Zelená hora</vt:lpstr>
      <vt:lpstr>Olomouc</vt:lpstr>
      <vt:lpstr>Mikulov</vt:lpstr>
      <vt:lpstr>Děkuji za pozornost!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Hledání hodnot a měřítek: chaos či soulad v české polistopadové literární kritice?  K diskuzím o reflexi české literatury  na počátku 90. let 20. století</dc:title>
  <dc:creator>Pavlína Sedláčková</dc:creator>
  <cp:lastModifiedBy>Lollok</cp:lastModifiedBy>
  <cp:revision>270</cp:revision>
  <dcterms:created xsi:type="dcterms:W3CDTF">2015-09-01T15:06:33Z</dcterms:created>
  <dcterms:modified xsi:type="dcterms:W3CDTF">2015-11-11T09:36:09Z</dcterms:modified>
</cp:coreProperties>
</file>