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0" r:id="rId3"/>
    <p:sldId id="271" r:id="rId4"/>
    <p:sldId id="272" r:id="rId5"/>
    <p:sldId id="269" r:id="rId6"/>
    <p:sldId id="273" r:id="rId7"/>
    <p:sldId id="258" r:id="rId8"/>
    <p:sldId id="259" r:id="rId9"/>
    <p:sldId id="260" r:id="rId10"/>
    <p:sldId id="261" r:id="rId11"/>
    <p:sldId id="275" r:id="rId12"/>
    <p:sldId id="276" r:id="rId13"/>
    <p:sldId id="262" r:id="rId14"/>
    <p:sldId id="274" r:id="rId15"/>
    <p:sldId id="278" r:id="rId16"/>
    <p:sldId id="268" r:id="rId17"/>
    <p:sldId id="265" r:id="rId18"/>
    <p:sldId id="279" r:id="rId19"/>
    <p:sldId id="26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D6A3D-D528-490F-98EE-65CE0269EA96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C4553-DE59-4DFE-9A4F-642593E5D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20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481F54-1C67-4673-95C6-15C0DB5DEB75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897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481F54-1C67-4673-95C6-15C0DB5DEB75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448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6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60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30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rgbClr val="F080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/>
          <p:nvPr/>
        </p:nvSpPr>
        <p:spPr>
          <a:xfrm>
            <a:off x="-12701" y="-14520"/>
            <a:ext cx="12204697" cy="1423967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  <a:effectLst>
            <a:outerShdw dist="25402" dir="5400000" algn="tl">
              <a:srgbClr val="000000">
                <a:alpha val="10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SzPct val="100000"/>
              <a:buFont typeface="Arial" pitchFamily="34"/>
              <a:buChar char="•"/>
              <a:tabLst/>
              <a:defRPr lang="cs-CZ" sz="22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6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400" b="0" i="0" u="none" strike="noStrike" kern="1200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5pPr>
          </a:lstStyle>
          <a:p>
            <a:pPr lvl="0"/>
            <a:r>
              <a:rPr lang="cs-CZ"/>
              <a:t>Klikněte pro úpravu textu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r>
              <a:rPr lang="cs-CZ"/>
              <a:t>sdas</a:t>
            </a:r>
            <a:endParaRPr lang="en-US"/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7C62B7-D69E-4941-8C10-A1F17E648A45}" type="datetime1">
              <a:rPr lang="cs-CZ"/>
              <a:pPr lvl="0"/>
              <a:t>17. 4. 2018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  <a:latin typeface="Arial Black" pitchFamily="34"/>
              </a:defRPr>
            </a:lvl1pPr>
          </a:lstStyle>
          <a:p>
            <a:pPr lvl="0"/>
            <a:fld id="{C6924DA1-0A95-40EF-8A20-B83029740454}" type="slidenum">
              <a:rPr/>
              <a:pPr lvl="0"/>
              <a:t>‹#›</a:t>
            </a:fld>
            <a:endParaRPr lang="cs-CZ"/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21539" y="89437"/>
            <a:ext cx="1344616" cy="1262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3" y="108100"/>
            <a:ext cx="1327873" cy="115966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4"/>
          <p:cNvSpPr/>
          <p:nvPr/>
        </p:nvSpPr>
        <p:spPr>
          <a:xfrm>
            <a:off x="958602" y="1067781"/>
            <a:ext cx="1151997" cy="61584"/>
          </a:xfrm>
          <a:prstGeom prst="rect">
            <a:avLst/>
          </a:prstGeom>
          <a:solidFill>
            <a:srgbClr val="F0801A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Title 1"/>
          <p:cNvSpPr txBox="1">
            <a:spLocks noGrp="1"/>
          </p:cNvSpPr>
          <p:nvPr>
            <p:ph type="title"/>
          </p:nvPr>
        </p:nvSpPr>
        <p:spPr>
          <a:xfrm>
            <a:off x="831601" y="203902"/>
            <a:ext cx="7624651" cy="820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500" b="0" i="0" u="none" strike="noStrike" kern="1200" cap="none" spc="0" baseline="0">
                <a:solidFill>
                  <a:srgbClr val="000000"/>
                </a:solidFill>
                <a:uFillTx/>
                <a:latin typeface="Arial Black" pitchFamily="34"/>
              </a:defRPr>
            </a:lvl1pPr>
          </a:lstStyle>
          <a:p>
            <a:pPr lvl="0"/>
            <a:r>
              <a:rPr lang="cs-CZ"/>
              <a:t>KLIKNĚTE PRO VLOŽENÍ TITULKU</a:t>
            </a:r>
          </a:p>
        </p:txBody>
      </p:sp>
    </p:spTree>
    <p:extLst>
      <p:ext uri="{BB962C8B-B14F-4D97-AF65-F5344CB8AC3E}">
        <p14:creationId xmlns:p14="http://schemas.microsoft.com/office/powerpoint/2010/main" val="89887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57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0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52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69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3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1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46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03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FBEB-C6E4-4B2E-873A-2744962333CD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1BE3-4904-4C13-8C39-4E23246D7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79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Rene&#233;\ownCloud\PC_pracovna\disk_E\A%202018\PPP%2017.4.2018\cizinci.nidv.cz_files\RDF223-767x350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831601" y="1273849"/>
            <a:ext cx="11540836" cy="5447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850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SzPct val="100000"/>
              <a:buFont typeface="Arial" pitchFamily="34"/>
              <a:buChar char="•"/>
            </a:pPr>
            <a:endParaRPr lang="cs-CZ" sz="22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5700" b="1" dirty="0" smtClean="0"/>
              <a:t>KRAJSKÁ CENTRA PODPORY NIDV </a:t>
            </a:r>
            <a:br>
              <a:rPr lang="cs-CZ" sz="5700" b="1" dirty="0" smtClean="0"/>
            </a:br>
            <a:r>
              <a:rPr lang="cs-CZ" sz="5700" b="1" dirty="0" smtClean="0"/>
              <a:t>PRO ZAČLEŇOVÁNÍ DĚTÍ/ŽÁKŮ–CIZINCŮ </a:t>
            </a:r>
            <a:br>
              <a:rPr lang="cs-CZ" sz="5700" b="1" dirty="0" smtClean="0"/>
            </a:br>
            <a:r>
              <a:rPr lang="cs-CZ" sz="5700" b="1" dirty="0" smtClean="0"/>
              <a:t>DO BĚŽNÝCH ČESKÝCH ŠKOL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endParaRPr lang="cs-CZ" sz="3600" b="1" dirty="0" smtClean="0">
              <a:solidFill>
                <a:schemeClr val="bg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b="1" dirty="0" err="1" smtClean="0">
                <a:solidFill>
                  <a:srgbClr val="FFFFFF"/>
                </a:solidFill>
                <a:latin typeface="Arial" pitchFamily="34"/>
                <a:cs typeface="Arial" pitchFamily="34"/>
              </a:rPr>
              <a:t>PdF</a:t>
            </a:r>
            <a:r>
              <a:rPr lang="cs-CZ" b="1" dirty="0" smtClean="0">
                <a:solidFill>
                  <a:srgbClr val="FFFFFF"/>
                </a:solidFill>
                <a:latin typeface="Arial" pitchFamily="34"/>
                <a:cs typeface="Arial" pitchFamily="34"/>
              </a:rPr>
              <a:t> MU, </a:t>
            </a:r>
            <a:r>
              <a:rPr lang="cs-CZ" sz="2800" b="1" kern="1200" dirty="0" smtClean="0">
                <a:solidFill>
                  <a:srgbClr val="FFFFFF"/>
                </a:solidFill>
                <a:latin typeface="Arial" pitchFamily="34"/>
                <a:cs typeface="Arial" pitchFamily="34"/>
              </a:rPr>
              <a:t>BRNO, 17. DUBNA 2018</a:t>
            </a:r>
          </a:p>
          <a:p>
            <a:pPr mar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Renée Grenarová, NIDV – centrální pracoviště, Praha</a:t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kern="1200" dirty="0" err="1" smtClean="0">
                <a:solidFill>
                  <a:srgbClr val="FFFFFF"/>
                </a:solidFill>
                <a:cs typeface="Arial" pitchFamily="34"/>
              </a:rPr>
              <a:t>grenarova@nidv.cz</a:t>
            </a:r>
            <a:endParaRPr lang="cs-CZ" sz="2800" b="1" kern="1200" dirty="0" smtClean="0">
              <a:solidFill>
                <a:srgbClr val="FFFFFF"/>
              </a:solidFill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2400" b="1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2400" b="1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>
              <a:solidFill>
                <a:srgbClr val="FFFFFF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0" name="Slide Number Placeholder 10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15B732-9934-4717-AADB-8F60B56715DA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cs-CZ" sz="1200" b="1" i="0" u="none" strike="noStrike" kern="1200" cap="none" spc="0" baseline="0">
              <a:solidFill>
                <a:srgbClr val="FFFFFF"/>
              </a:solidFill>
              <a:uFillTx/>
              <a:latin typeface="Arial Black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15841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2729" y="-199314"/>
            <a:ext cx="8568570" cy="1196752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cs-CZ" dirty="0" smtClean="0"/>
              <a:t>   </a:t>
            </a:r>
            <a:r>
              <a:rPr lang="cs-CZ" cap="all" dirty="0" smtClean="0">
                <a:solidFill>
                  <a:schemeClr val="accent6">
                    <a:lumMod val="75000"/>
                  </a:schemeClr>
                </a:solidFill>
              </a:rPr>
              <a:t>E-</a:t>
            </a:r>
            <a:r>
              <a:rPr lang="cs-CZ" cap="all" dirty="0" err="1" smtClean="0">
                <a:solidFill>
                  <a:schemeClr val="accent6">
                    <a:lumMod val="75000"/>
                  </a:schemeClr>
                </a:solidFill>
              </a:rPr>
              <a:t>learningový</a:t>
            </a:r>
            <a:r>
              <a:rPr lang="cs-CZ" cap="al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cap="all" dirty="0" smtClean="0">
                <a:solidFill>
                  <a:schemeClr val="accent6">
                    <a:lumMod val="75000"/>
                  </a:schemeClr>
                </a:solidFill>
              </a:rPr>
              <a:t>program </a:t>
            </a:r>
            <a:r>
              <a:rPr lang="cs-CZ" i="1" cap="all" dirty="0" smtClean="0">
                <a:solidFill>
                  <a:schemeClr val="accent6">
                    <a:lumMod val="75000"/>
                  </a:schemeClr>
                </a:solidFill>
              </a:rPr>
              <a:t>Čeština </a:t>
            </a:r>
            <a:br>
              <a:rPr lang="cs-CZ" i="1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i="1" cap="all" dirty="0" smtClean="0">
                <a:solidFill>
                  <a:schemeClr val="accent6">
                    <a:lumMod val="75000"/>
                  </a:schemeClr>
                </a:solidFill>
              </a:rPr>
              <a:t>      jako druhý </a:t>
            </a:r>
            <a:r>
              <a:rPr lang="cs-CZ" i="1" cap="all" dirty="0">
                <a:solidFill>
                  <a:schemeClr val="accent6">
                    <a:lumMod val="75000"/>
                  </a:schemeClr>
                </a:solidFill>
              </a:rPr>
              <a:t>jazyk </a:t>
            </a:r>
            <a:r>
              <a:rPr lang="cs-CZ" i="1" cap="all" dirty="0" smtClean="0">
                <a:solidFill>
                  <a:schemeClr val="accent6">
                    <a:lumMod val="75000"/>
                  </a:schemeClr>
                </a:solidFill>
              </a:rPr>
              <a:t> v </a:t>
            </a:r>
            <a:r>
              <a:rPr lang="cs-CZ" i="1" cap="all" dirty="0">
                <a:solidFill>
                  <a:schemeClr val="accent6">
                    <a:lumMod val="75000"/>
                  </a:schemeClr>
                </a:solidFill>
              </a:rPr>
              <a:t>českém </a:t>
            </a:r>
            <a:r>
              <a:rPr lang="cs-CZ" i="1" cap="all" dirty="0" smtClean="0">
                <a:solidFill>
                  <a:schemeClr val="accent6">
                    <a:lumMod val="75000"/>
                  </a:schemeClr>
                </a:solidFill>
              </a:rPr>
              <a:t>školství</a:t>
            </a:r>
            <a:endParaRPr lang="cs-CZ" i="1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55441" y="1844824"/>
            <a:ext cx="10009112" cy="52783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2000" lvl="2" defTabSz="62547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2" defTabSz="62547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Spoluautorky: Jarmila Šindelářová, Linda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Doleží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Obsahová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náplň: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apitola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1 – Cizinci v ČR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Kapitola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– Osvojování jazyka u dětí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apitola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3 – Jazyková diagnostika a hodnocení 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apitola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 – Jazyková podpora dětí,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žáků – cizinců</a:t>
            </a: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Kapitola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 – Sociokulturní kompetence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Kapitola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 – Interkulturní vzdělávání 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0800" lvl="7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Závěrečný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seminář kurzu </a:t>
            </a:r>
          </a:p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Rozsah 26 hodin – 22 h. e-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4 h. prezenčně.</a:t>
            </a:r>
          </a:p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083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2175164" y="2826327"/>
            <a:ext cx="7730836" cy="4102398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32500" lnSpcReduction="20000"/>
          </a:bodyPr>
          <a:lstStyle/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4900" indent="-3429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/>
              <a:t> </a:t>
            </a:r>
            <a:r>
              <a:rPr lang="cs-CZ" sz="2400" b="1" dirty="0" smtClean="0"/>
              <a:t> </a:t>
            </a: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0837" y="-366319"/>
            <a:ext cx="8278878" cy="130564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.   </a:t>
            </a:r>
            <a:r>
              <a:rPr lang="cs-CZ" sz="2800" cap="all" dirty="0" smtClean="0">
                <a:solidFill>
                  <a:schemeClr val="accent6">
                    <a:lumMod val="75000"/>
                  </a:schemeClr>
                </a:solidFill>
              </a:rPr>
              <a:t>Webový </a:t>
            </a:r>
            <a:r>
              <a:rPr lang="cs-CZ" sz="2800" cap="all" dirty="0">
                <a:solidFill>
                  <a:schemeClr val="accent6">
                    <a:lumMod val="75000"/>
                  </a:schemeClr>
                </a:solidFill>
              </a:rPr>
              <a:t>portál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cizinci.nidv.cz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sz="28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r="98666"/>
          <a:stretch/>
        </p:blipFill>
        <p:spPr>
          <a:xfrm>
            <a:off x="6919639" y="1846933"/>
            <a:ext cx="49197" cy="479165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3" y="1337375"/>
            <a:ext cx="10086109" cy="559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55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1870364" y="2244435"/>
            <a:ext cx="7633854" cy="4100947"/>
          </a:xfrm>
          <a:prstGeom prst="rect">
            <a:avLst/>
          </a:prstGeom>
          <a:solidFill>
            <a:schemeClr val="bg1"/>
          </a:solidFill>
        </p:spPr>
        <p:txBody>
          <a:bodyPr>
            <a:normAutofit fontScale="32500" lnSpcReduction="20000"/>
          </a:bodyPr>
          <a:lstStyle/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4900" indent="-34290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 </a:t>
            </a:r>
          </a:p>
          <a:p>
            <a:pPr lvl="0">
              <a:lnSpc>
                <a:spcPct val="150000"/>
              </a:lnSpc>
            </a:pPr>
            <a:r>
              <a:rPr lang="cs-CZ" sz="2400" b="1" dirty="0" smtClean="0"/>
              <a:t> </a:t>
            </a: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 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0946" y="-453233"/>
            <a:ext cx="8278878" cy="1305649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4. </a:t>
            </a:r>
            <a:r>
              <a:rPr lang="cs-CZ" sz="2800" cap="all" dirty="0" smtClean="0">
                <a:solidFill>
                  <a:schemeClr val="accent6">
                    <a:lumMod val="75000"/>
                  </a:schemeClr>
                </a:solidFill>
              </a:rPr>
              <a:t>Webový </a:t>
            </a:r>
            <a:r>
              <a:rPr lang="cs-CZ" sz="2800" cap="all" dirty="0">
                <a:solidFill>
                  <a:schemeClr val="accent6">
                    <a:lumMod val="75000"/>
                  </a:schemeClr>
                </a:solidFill>
              </a:rPr>
              <a:t>portál 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cizinci.nidv.cz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sz="28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r="98666"/>
          <a:stretch/>
        </p:blipFill>
        <p:spPr>
          <a:xfrm>
            <a:off x="6919639" y="1846933"/>
            <a:ext cx="49197" cy="47916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7104" y="1371600"/>
            <a:ext cx="12769103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82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723110" y="1585458"/>
            <a:ext cx="10801200" cy="5272542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lvl="0"/>
            <a:endParaRPr lang="cs-CZ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cíle: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 podporu PP a školám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tj. zprostředkovávat informace; </a:t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rešerše informací, výukové a podpůrné materiály pro přijímání, začleňování a vzdělávání dětí/žáků – cizinců, kontakty na krajské koordinátory a odborné pracovníky;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Provozovat e-poradnu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sbírat dotazy online prostřednictvím e-mailové schránky, nabízet průběžně nejčastější kladené dotazy a odpovědi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4" indent="0">
              <a:buNone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dotazu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 Co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všechno si musíme při přijetí žáka-cizince od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ZZ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vyžádat?</a:t>
            </a:r>
          </a:p>
          <a:p>
            <a:pPr marL="0" lvl="4" indent="0">
              <a:buNone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Pas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(včetně pasů rodičů), případně rodný list, údaje o trvalém či přechodném bydlišti, doklad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o rodném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čísle, zdravotní pojišťovně a doklady o předchozím vzdělávání. (Školský zákon č.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561/2004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Sb., o předškolním, základním, středním a vyšším odborném a jiném vzdělávání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, ve</a:t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znění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zákona č. 82/2015 Sb., s účinností ke dni 1. 5. 2015, Dokumentace škol a školských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zařízení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, § 28 odst. 2 – školní matrika školy, písm. a–i. Dále zákon č. 326/1999 Sb., o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pobytu</a:t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cizinců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na území ČR, zákon č. 325/1999 Sb., o azylu, zákon č. 221/2003 Sb., o dočasné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ochraně cizinců.</a:t>
            </a:r>
            <a:endParaRPr lang="cs-CZ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0">
              <a:buNone/>
            </a:pPr>
            <a:endParaRPr lang="cs-CZ" sz="4400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4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055" y="-162562"/>
            <a:ext cx="8704771" cy="1484784"/>
          </a:xfrm>
        </p:spPr>
        <p:txBody>
          <a:bodyPr/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5.  </a:t>
            </a:r>
            <a:r>
              <a:rPr lang="cs-CZ" sz="2800" cap="all" dirty="0" smtClean="0">
                <a:solidFill>
                  <a:schemeClr val="accent6">
                    <a:lumMod val="75000"/>
                  </a:schemeClr>
                </a:solidFill>
              </a:rPr>
              <a:t>Webový portál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cizinci.nidv.cz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274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695400" y="1916832"/>
            <a:ext cx="10801200" cy="527254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endParaRPr lang="cs-CZ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Stanovené cíle: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Vést odbornou diskusi ve třech okruzích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legislativa, přijímání</a:t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začleňování a výuka dětí/žáků – cizinců;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Nabízet VP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viz nabídka k dispozici též na webu jednotlivých KP NIDV;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Informovat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seminářích, </a:t>
            </a:r>
            <a:r>
              <a:rPr lang="cs-CZ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webinářích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konferencích a </a:t>
            </a:r>
            <a:r>
              <a:rPr lang="cs-CZ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workshopechshopech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Sdílet kontakty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spolupracující instituce, neziskové organizace, zasíťované organizace – např. META, Asociace učitelů češtiny jako cizího jazyka (AUČCJ); Integrační centra aj.;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Prezentovat odkazy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 oblasti DŽC, kontakty;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Publikovat v elektronické podobě podpůrné metodické materiály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 PP, ředitele a další pracovníky věnující se DŽC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aj.  </a:t>
            </a:r>
          </a:p>
          <a:p>
            <a:pPr lvl="0"/>
            <a:endParaRPr lang="cs-CZ" sz="4400" b="1" dirty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4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pPr lvl="0"/>
            <a:endParaRPr lang="cs-CZ" sz="4400" b="1" dirty="0" smtClean="0">
              <a:solidFill>
                <a:schemeClr val="tx1"/>
              </a:solidFill>
            </a:endParaRPr>
          </a:p>
          <a:p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055" y="-162562"/>
            <a:ext cx="8704771" cy="1484784"/>
          </a:xfrm>
        </p:spPr>
        <p:txBody>
          <a:bodyPr/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5.  </a:t>
            </a:r>
            <a:r>
              <a:rPr lang="cs-CZ" sz="2800" cap="all" dirty="0" smtClean="0">
                <a:solidFill>
                  <a:schemeClr val="accent6">
                    <a:lumMod val="75000"/>
                  </a:schemeClr>
                </a:solidFill>
              </a:rPr>
              <a:t>Webový portál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cizinci.nidv.cz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8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8"/>
            <a:ext cx="10232951" cy="5299925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marL="23400" indent="0">
              <a:lnSpc>
                <a:spcPct val="90000"/>
              </a:lnSpc>
              <a:spcBef>
                <a:spcPts val="600"/>
              </a:spcBef>
              <a:buNone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>
              <a:lnSpc>
                <a:spcPct val="90000"/>
              </a:lnSpc>
              <a:spcBef>
                <a:spcPts val="600"/>
              </a:spcBef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Mateřské školy:</a:t>
            </a:r>
          </a:p>
          <a:p>
            <a:pPr marL="1079500" lvl="8" indent="-363538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Evidenční list pro dítě v MŠ</a:t>
            </a:r>
          </a:p>
          <a:p>
            <a:pPr marL="1079500" lvl="8" indent="-363538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Plná moc k předávání dítěte</a:t>
            </a:r>
          </a:p>
          <a:p>
            <a:pPr marL="1079500" lvl="8" indent="-363538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Seznam věcí potřebných do MŠ</a:t>
            </a:r>
          </a:p>
          <a:p>
            <a:pPr marL="1079500" lvl="8" indent="-363538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o přijetí dítěte do MŠ 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jazyková mutace – angličtina, španělština, ruština, vietnamština, </a:t>
            </a:r>
            <a:b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bulharština, arabština.</a:t>
            </a:r>
          </a:p>
          <a:p>
            <a:pPr marL="252000">
              <a:lnSpc>
                <a:spcPct val="90000"/>
              </a:lnSpc>
              <a:spcBef>
                <a:spcPts val="600"/>
              </a:spcBef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školy:</a:t>
            </a:r>
          </a:p>
          <a:p>
            <a:pPr marL="10795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informace pro rodiče prvňáčků</a:t>
            </a:r>
          </a:p>
          <a:p>
            <a:pPr marL="10795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Zápis do ZŠ</a:t>
            </a:r>
          </a:p>
          <a:p>
            <a:pPr marL="10795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o uvolnění z vyučování</a:t>
            </a:r>
          </a:p>
          <a:p>
            <a:pPr marL="10795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informace o školní družině</a:t>
            </a:r>
          </a:p>
          <a:p>
            <a:pPr marL="1079500" lvl="1" indent="-3429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Školní stravování, Alergeny</a:t>
            </a:r>
          </a:p>
          <a:p>
            <a:pPr marL="2340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jazyková mutace – angličtina, španělština, ruština, vietnamština,     </a:t>
            </a:r>
            <a:b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vietnamština, bulharština, arabština. </a:t>
            </a:r>
          </a:p>
          <a:p>
            <a:pPr>
              <a:buFont typeface="Arial" pitchFamily="34" charset="0"/>
              <a:buChar char="•"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3964" y="96982"/>
            <a:ext cx="9092636" cy="119675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5.  </a:t>
            </a:r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Webový portál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</a:rPr>
              <a:t>cizinci.nidv.cz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                       </a:t>
            </a: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Formuláře a informace </a:t>
            </a:r>
            <a:b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                       v jazykových mutacích</a:t>
            </a:r>
            <a:endParaRPr lang="cs-CZ" sz="24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074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665017" y="1558075"/>
            <a:ext cx="10848109" cy="5299925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Integrace žáků–cizinců do základních škol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interaktivní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materiál ve spolupráci se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ZŠ a MŠ, Brno, Staňkova 14</a:t>
            </a:r>
          </a:p>
          <a:p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Metodický materiál pro výuku dětí s odlišným mateřským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jazykem 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v MŠ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, DVD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– Milena Kmentová (UK) </a:t>
            </a: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Český žák–cizinec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– Lucie Slavíková-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Boucher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(Česká škola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bez hranic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Quadreso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– karetní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hra</a:t>
            </a: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Hezky česky, Hezky česky II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Jana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Táborková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(ZŠ Karlovy Vary)</a:t>
            </a: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Prázdninová </a:t>
            </a:r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škola češtiny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Blanka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Jaurisová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(Oxford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Hrajeme si s říkankami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Linda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Doleží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(MU)</a:t>
            </a:r>
          </a:p>
          <a:p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Bulletin. Zpravodaj pro pedagogické pracovníky. Speciální vydání věnované vzdělávání žáků–cizinců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NIDV, říjen 2017, ročník VI, číslo 3</a:t>
            </a:r>
          </a:p>
          <a:p>
            <a:r>
              <a:rPr lang="cs-CZ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Už 15 let učíme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našich školách děti cizinců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ZŠ Bělá pod Bezdězem </a:t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ZŠ T. G. Masaryka Zastávka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5528" y="-221673"/>
            <a:ext cx="9175763" cy="1196752"/>
          </a:xfrm>
        </p:spPr>
        <p:txBody>
          <a:bodyPr>
            <a:normAutofit/>
          </a:bodyPr>
          <a:lstStyle/>
          <a:p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6.   Publikování podpůrných metodických </a:t>
            </a:r>
            <a:b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      materiálů klasicky i elektronicky </a:t>
            </a:r>
            <a:endParaRPr lang="cs-CZ" sz="24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12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58983" y="2060848"/>
            <a:ext cx="9189260" cy="4291813"/>
          </a:xfrm>
          <a:prstGeom prst="rect">
            <a:avLst/>
          </a:prstGeo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252000">
              <a:lnSpc>
                <a:spcPct val="90000"/>
              </a:lnSpc>
              <a:spcBef>
                <a:spcPts val="600"/>
              </a:spcBef>
            </a:pPr>
            <a:endParaRPr lang="cs-CZ" sz="2000" b="1" dirty="0" smtClean="0"/>
          </a:p>
          <a:p>
            <a:pPr marL="252000" algn="ctr">
              <a:lnSpc>
                <a:spcPct val="90000"/>
              </a:lnSpc>
              <a:spcBef>
                <a:spcPts val="600"/>
              </a:spcBef>
            </a:pPr>
            <a:endParaRPr lang="cs-CZ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0" algn="l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Přijímáme, začleňujeme a vzděláváme </a:t>
            </a:r>
            <a:b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děti/žáky–cizince II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cs-CZ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indent="0">
              <a:spcBef>
                <a:spcPts val="600"/>
              </a:spcBef>
              <a:buNone/>
            </a:pPr>
            <a:r>
              <a:rPr lang="cs-CZ" sz="2400" b="1" dirty="0" smtClean="0"/>
              <a:t>Místo konání: </a:t>
            </a:r>
            <a:r>
              <a:rPr lang="cs-CZ" sz="2400" dirty="0" smtClean="0"/>
              <a:t>Praha, MŠMT, Karmelitská ulice 7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Datum konání: </a:t>
            </a:r>
            <a:r>
              <a:rPr lang="cs-CZ" sz="2400" dirty="0" smtClean="0"/>
              <a:t>10. 10. 2018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Rámcový program:</a:t>
            </a:r>
          </a:p>
          <a:p>
            <a:pPr marL="539750" indent="0">
              <a:spcBef>
                <a:spcPts val="600"/>
              </a:spcBef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 	</a:t>
            </a:r>
            <a:r>
              <a:rPr lang="cs-CZ" sz="2400" dirty="0" smtClean="0"/>
              <a:t>dopolední část – jednání v plénu</a:t>
            </a:r>
            <a:br>
              <a:rPr lang="cs-CZ" sz="2400" dirty="0" smtClean="0"/>
            </a:br>
            <a:r>
              <a:rPr lang="cs-CZ" sz="2400" dirty="0" smtClean="0"/>
              <a:t>		odpolední část – tematické workshopy, </a:t>
            </a:r>
            <a:br>
              <a:rPr lang="cs-CZ" sz="2400" dirty="0" smtClean="0"/>
            </a:br>
            <a:r>
              <a:rPr lang="cs-CZ" sz="2400" dirty="0" smtClean="0"/>
              <a:t>                                                  příklady dobré inspirativní praxe</a:t>
            </a:r>
          </a:p>
          <a:p>
            <a:pPr algn="l">
              <a:buFont typeface="Arial" pitchFamily="34" charset="0"/>
              <a:buChar char="•"/>
            </a:pPr>
            <a:endParaRPr lang="cs-CZ" sz="2400" b="1" dirty="0" smtClean="0"/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58983" y="-235025"/>
            <a:ext cx="8128708" cy="1196752"/>
          </a:xfrm>
        </p:spPr>
        <p:txBody>
          <a:bodyPr/>
          <a:lstStyle/>
          <a:p>
            <a:r>
              <a:rPr lang="cs-CZ" sz="3200" cap="all" dirty="0">
                <a:solidFill>
                  <a:schemeClr val="accent6">
                    <a:lumMod val="75000"/>
                  </a:schemeClr>
                </a:solidFill>
              </a:rPr>
              <a:t>7</a:t>
            </a: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.   </a:t>
            </a:r>
            <a:r>
              <a:rPr lang="cs-CZ" sz="3200" cap="all" dirty="0" smtClean="0">
                <a:solidFill>
                  <a:schemeClr val="accent6">
                    <a:lumMod val="75000"/>
                  </a:schemeClr>
                </a:solidFill>
              </a:rPr>
              <a:t>Celostátní konference </a:t>
            </a:r>
            <a:endParaRPr lang="cs-CZ" sz="32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58983" y="2060848"/>
            <a:ext cx="9189260" cy="4291813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marL="252000">
              <a:lnSpc>
                <a:spcPct val="90000"/>
              </a:lnSpc>
              <a:spcBef>
                <a:spcPts val="600"/>
              </a:spcBef>
            </a:pPr>
            <a:endParaRPr lang="cs-CZ" sz="2000" b="1" dirty="0" smtClean="0"/>
          </a:p>
          <a:p>
            <a:pPr marL="252000" algn="ctr">
              <a:lnSpc>
                <a:spcPct val="90000"/>
              </a:lnSpc>
              <a:spcBef>
                <a:spcPts val="600"/>
              </a:spcBef>
            </a:pPr>
            <a:endParaRPr lang="cs-CZ" sz="3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0" indent="-457200">
              <a:spcBef>
                <a:spcPts val="600"/>
              </a:spcBef>
            </a:pPr>
            <a: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Adaptační koordinátoři do škol</a:t>
            </a:r>
          </a:p>
          <a:p>
            <a:pPr marL="952500" indent="-457200">
              <a:spcBef>
                <a:spcPts val="600"/>
              </a:spcBef>
            </a:pPr>
            <a: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 tlumočnických </a:t>
            </a:r>
            <a:b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překladatelských služeb</a:t>
            </a:r>
          </a:p>
          <a:p>
            <a:pPr marL="495300" indent="0">
              <a:spcBef>
                <a:spcPts val="600"/>
              </a:spcBef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marL="495300" indent="0">
              <a:spcBef>
                <a:spcPts val="600"/>
              </a:spcBef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duben až červen 2018 – pilotáž</a:t>
            </a:r>
            <a:endParaRPr lang="cs-CZ" sz="2400" b="1" dirty="0" smtClean="0"/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2402" y="-151897"/>
            <a:ext cx="8128708" cy="1094006"/>
          </a:xfrm>
        </p:spPr>
        <p:txBody>
          <a:bodyPr>
            <a:normAutofit/>
          </a:bodyPr>
          <a:lstStyle/>
          <a:p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8.   Nejnovější aktivity realizované </a:t>
            </a:r>
            <a:b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       od začátku školního roku 2018/2019</a:t>
            </a:r>
            <a:endParaRPr lang="cs-CZ" sz="24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25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type="body" sz="quarter" idx="4294967295"/>
          </p:nvPr>
        </p:nvSpPr>
        <p:spPr>
          <a:xfrm>
            <a:off x="499092" y="2370144"/>
            <a:ext cx="11360399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SzPct val="100000"/>
              <a:buFont typeface="Arial" pitchFamily="34"/>
              <a:buChar char="•"/>
            </a:pPr>
            <a:endParaRPr lang="cs-CZ" sz="22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endParaRPr lang="cs-CZ" sz="3600" b="1" kern="1200" cap="all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endParaRPr lang="cs-CZ" sz="3600" b="1" kern="1200" cap="all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sz="3600" b="1" kern="1200" cap="all" dirty="0" smtClean="0">
                <a:latin typeface="Arial" pitchFamily="34"/>
                <a:cs typeface="Arial" pitchFamily="34"/>
              </a:rPr>
              <a:t>Děkuji Vám za pozornost...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sz="2400" b="1" kern="1200" smtClean="0">
                <a:solidFill>
                  <a:srgbClr val="FFFFFF"/>
                </a:solidFill>
                <a:latin typeface="Arial" pitchFamily="34"/>
                <a:cs typeface="Arial" pitchFamily="34"/>
              </a:rPr>
              <a:t>grenarova@nidv.cz</a:t>
            </a:r>
            <a:endParaRPr lang="cs-CZ" sz="2400" b="1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2400" b="1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2400" b="1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 smtClean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>
              <a:solidFill>
                <a:srgbClr val="FFFFFF"/>
              </a:solidFill>
              <a:latin typeface="Arial" pitchFamily="34"/>
              <a:cs typeface="Arial" pitchFamily="34"/>
            </a:endParaRPr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</a:pPr>
            <a:endParaRPr lang="cs-CZ" sz="3600" kern="1200" dirty="0">
              <a:solidFill>
                <a:srgbClr val="FFFFFF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0" name="Slide Number Placeholder 10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15B732-9934-4717-AADB-8F60B56715DA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cs-CZ" sz="1200" b="1" i="0" u="none" strike="noStrike" kern="1200" cap="none" spc="0" baseline="0">
              <a:solidFill>
                <a:srgbClr val="FFFFFF"/>
              </a:solidFill>
              <a:uFillTx/>
              <a:latin typeface="Arial Black" pitchFamily="34"/>
            </a:endParaRPr>
          </a:p>
        </p:txBody>
      </p:sp>
      <p:pic>
        <p:nvPicPr>
          <p:cNvPr id="5" name="obrázek 8" descr="C:\Users\Reneé\ownCloud\PC_pracovna\disk_E\A 2018\PPP 17.4.2018\cizinci.nidv.cz_files\RDF223-767x350.jpg"/>
          <p:cNvPicPr/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420" y="1417666"/>
            <a:ext cx="7307580" cy="3329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4287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1601" y="-186279"/>
            <a:ext cx="8181848" cy="1070701"/>
          </a:xfrm>
        </p:spPr>
        <p:txBody>
          <a:bodyPr>
            <a:normAutofit/>
          </a:bodyPr>
          <a:lstStyle/>
          <a:p>
            <a:r>
              <a:rPr lang="cs-CZ" sz="3200" cap="all" dirty="0" smtClean="0">
                <a:solidFill>
                  <a:schemeClr val="accent6">
                    <a:lumMod val="75000"/>
                  </a:schemeClr>
                </a:solidFill>
              </a:rPr>
              <a:t>Téma dnešní přednášky</a:t>
            </a:r>
            <a:endParaRPr lang="cs-CZ" sz="32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1601" y="1916832"/>
            <a:ext cx="10153128" cy="53122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Příjímání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vzdělávání a začleňování dětí/žáků/studentů–cizinců do běžné české školy;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Národní institut pro další vzdělávání (NIDV);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 aktivit NIDV k této oblasti – Kontaktní centra podpory: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Aktuální poradenská, metodická, informační činnost; 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Ucelená nabídka a realizace vzdělávacích programů (VP) v rámci dalšího vzdělávání pedagogických pracovníků (DVPP) zaměřených na podporu učitelů a škol v oblasti dětí/žáků–cizinců (DŽC);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Celostátní konference, krajská diskusní setkání k oblasti DŽC;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1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neziskovými organizacemi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dalšími institucemi aj.</a:t>
            </a:r>
          </a:p>
          <a:p>
            <a:pPr marL="387450"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97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2001" y="-88264"/>
            <a:ext cx="7860199" cy="1070701"/>
          </a:xfrm>
        </p:spPr>
        <p:txBody>
          <a:bodyPr>
            <a:normAutofit/>
          </a:bodyPr>
          <a:lstStyle/>
          <a:p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1.   Teoretická východiska </a:t>
            </a:r>
            <a:b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      a legislativní rámec oblasti DŽC</a:t>
            </a:r>
            <a:endParaRPr lang="cs-CZ" sz="24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1601" y="1916832"/>
            <a:ext cx="10153128" cy="51583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Globalizace jako jeden ze základních trendů současného světa;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Charakteristické rysy současnosti: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Migrace, mobilita, pohyb, propojování a inovace v ekonomické, sociální, kulturní, politické, náboženské, ekologické sféře lidské činnosti;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Nestabilita, nejistota, ztráta identity a hodnot, obavy z budoucnosti, ze všeho cizího a neznámého, dlouhodobý stres;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Různorodost, rozmanitost a pestrost,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multikulturalita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interkulturní komunikace, pluralita, vzájemné obohacení.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61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8147" y="-186279"/>
            <a:ext cx="7860199" cy="1070701"/>
          </a:xfrm>
        </p:spPr>
        <p:txBody>
          <a:bodyPr>
            <a:normAutofit/>
          </a:bodyPr>
          <a:lstStyle/>
          <a:p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1.   Teoretická východiska </a:t>
            </a:r>
            <a:b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      a legislativní rámec oblasti DŽC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1601" y="1916832"/>
            <a:ext cx="10153128" cy="50906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Aktuální úkoly současného světa: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Lidé žijící v chudobě;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Lidská práva a práva dětí;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Přístup ke vzdělání;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Diskriminace;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Válečné lokální konflikty a terorismus, jejich radikalizace, extrémismus;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Migranti – multikulturalismus, pluralismus,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přístěhovalectví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střet kultur, politická, filozofická a náboženská nesnášenlivost, </a:t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předsudky, „kulturní šok“, xenofobie.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76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8679" y="-103152"/>
            <a:ext cx="8181848" cy="1070701"/>
          </a:xfrm>
        </p:spPr>
        <p:txBody>
          <a:bodyPr>
            <a:normAutofit/>
          </a:bodyPr>
          <a:lstStyle/>
          <a:p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1.   Teoretická východiska </a:t>
            </a:r>
            <a:b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      a legislativní rámec oblasti DŽC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2617" y="1750578"/>
            <a:ext cx="11249891" cy="511524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Legislativní rámec: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Vládní politika České republiky, MŠMT; 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Usnesení vlády ČR ze dne 22. ledna 2014 č. 60 o Postupu při realizaci aktualizované Koncepce integrace cizinců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Společné soužití v roce 2014;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Školský zákon, tj. zákon 561/2004 Sb., o předškolním, základním, středním, vyšším odborném a jiném vzdělávání –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20, vzdělávání cizinců a jejich přístup ke vzdělávání; 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Vyhl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27/2016 (techn. novela 270/2017) – vzdělávání cizinců a služba školských poradenských zařízení (ŠPZ), výklad § 20 a § 16;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ŠPZ (PPP, SPC) – nárok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 poradenskou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službu ŠPZ,  nedostatečné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kumunikační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kompetence či úplná neznalost jazyka – speciální vzdělávací potřeba (SVP) .</a:t>
            </a:r>
          </a:p>
        </p:txBody>
      </p:sp>
    </p:spTree>
    <p:extLst>
      <p:ext uri="{BB962C8B-B14F-4D97-AF65-F5344CB8AC3E}">
        <p14:creationId xmlns:p14="http://schemas.microsoft.com/office/powerpoint/2010/main" val="3224183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7115" y="-103152"/>
            <a:ext cx="8181848" cy="1070701"/>
          </a:xfrm>
        </p:spPr>
        <p:txBody>
          <a:bodyPr>
            <a:normAutofit/>
          </a:bodyPr>
          <a:lstStyle/>
          <a:p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1.   Teoretická východiska </a:t>
            </a:r>
            <a:b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      a legislativní rámec oblasti DŽC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2617" y="1750578"/>
            <a:ext cx="11249891" cy="51090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Terminologický rámec: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Dítě/žák/student – cizinec;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Dítě/žák/student s odlišným mateřským jazykem (OMJ);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Migrant, imigrant,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přístěhovalec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emigrant, běženec, žadatel o azyl aj.;</a:t>
            </a:r>
          </a:p>
          <a:p>
            <a:pPr marL="355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Čeština jako mateřský jazyk;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Čeština jako cizí jazyk, čeština jako druhý jazyk;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Čeština pro cizince aj. </a:t>
            </a:r>
          </a:p>
          <a:p>
            <a:pPr marL="387450"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41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9515" y="-63642"/>
            <a:ext cx="8181848" cy="1070701"/>
          </a:xfrm>
        </p:spPr>
        <p:txBody>
          <a:bodyPr>
            <a:normAutofit/>
          </a:bodyPr>
          <a:lstStyle/>
          <a:p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2.  Krajská </a:t>
            </a:r>
            <a:r>
              <a:rPr lang="cs-CZ" sz="2400" cap="all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ontaktní centra podpory </a:t>
            </a:r>
            <a:b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400" cap="all" dirty="0" smtClean="0">
                <a:solidFill>
                  <a:schemeClr val="accent6">
                    <a:lumMod val="75000"/>
                  </a:schemeClr>
                </a:solidFill>
              </a:rPr>
              <a:t>     pro PP vzdělávající děti/žáky–cizince</a:t>
            </a:r>
            <a:endParaRPr lang="cs-CZ" sz="2400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1601" y="1722867"/>
            <a:ext cx="10432473" cy="55769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Systém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podpory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dětí/žáků–cizinců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od roku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2014 – RÚ MŠMT ČR: 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Vznik 13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krajských kontaktních center podpory při KP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NIDV;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průběžná systematická poradenská činnost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vzdělávání pedagogických pracovníků (DVPP) a metodická podpora PP; </a:t>
            </a:r>
          </a:p>
          <a:p>
            <a:pPr marL="723900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Metodické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materiály, výukové soubory, pracovní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listy;</a:t>
            </a:r>
          </a:p>
          <a:p>
            <a:pPr marL="723900" lvl="1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odbory školství krajských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úřadů;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1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Informační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metodický a poradní internetový portál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cizinci.nidv.cz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e-poradenství, e-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pro PP;</a:t>
            </a:r>
          </a:p>
          <a:p>
            <a:pPr marL="723900" lvl="1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neziskovými organizacemi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dalšími institucemi v oblasti DŽC aj.</a:t>
            </a:r>
          </a:p>
          <a:p>
            <a:pPr marL="387450"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5527" y="130657"/>
            <a:ext cx="8437418" cy="11967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3.   </a:t>
            </a:r>
            <a:r>
              <a:rPr lang="cs-CZ" sz="2700" cap="all" dirty="0" smtClean="0">
                <a:solidFill>
                  <a:schemeClr val="accent6">
                    <a:lumMod val="75000"/>
                  </a:schemeClr>
                </a:solidFill>
              </a:rPr>
              <a:t>Ucelená nabídka a realizace </a:t>
            </a:r>
            <a:r>
              <a:rPr lang="cs-CZ" sz="2700" cap="all" dirty="0" err="1" smtClean="0">
                <a:solidFill>
                  <a:schemeClr val="accent6">
                    <a:lumMod val="75000"/>
                  </a:schemeClr>
                </a:solidFill>
              </a:rPr>
              <a:t>vP</a:t>
            </a:r>
            <a:r>
              <a:rPr lang="cs-CZ" sz="2700" cap="al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cs-CZ" sz="2700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700" cap="all" dirty="0" smtClean="0">
                <a:solidFill>
                  <a:schemeClr val="accent6">
                    <a:lumMod val="75000"/>
                  </a:schemeClr>
                </a:solidFill>
              </a:rPr>
              <a:t>      v rámci DVPP – podpora učitelů a škol</a:t>
            </a:r>
            <a:r>
              <a:rPr lang="cs-CZ" cap="all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cap="all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cap="all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cs-CZ" cap="al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7408" y="1700808"/>
            <a:ext cx="10657184" cy="56907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Nabídka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DVPP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 jednotlivce i celé školní kolektivy dle potřeb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dané školy a jejích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pedagogů: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Migrace a integrace cizinců v ČR;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Cizinec – dítě se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sociokluturní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odlišností;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Čeština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druhé strany, jak ji učit děti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cizince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I., II., III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Dvojjazyčná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(bilingvní)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výchova;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 hodnotit a klasifikovat žáky – cizince v předmětu ČJ na ZŠ;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Národnostní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menšiny, historie, současnost, multikulturní výchova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lidská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práva;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žáků-cizinců v praxi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škol;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Hudební činnosti při osvojování češtiny jako druhého jazyka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400" lvl="2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838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4294967295"/>
          </p:nvPr>
        </p:nvSpPr>
        <p:spPr>
          <a:xfrm>
            <a:off x="831601" y="1585459"/>
            <a:ext cx="10515600" cy="4351336"/>
          </a:xfrm>
          <a:prstGeom prst="rect">
            <a:avLst/>
          </a:prstGeom>
        </p:spPr>
        <p:txBody>
          <a:bodyPr/>
          <a:lstStyle/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pPr lvl="0"/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52400" y="-49520"/>
            <a:ext cx="8804604" cy="1196752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.   </a:t>
            </a:r>
            <a:r>
              <a:rPr lang="cs-CZ" cap="all" dirty="0">
                <a:solidFill>
                  <a:schemeClr val="accent6">
                    <a:lumMod val="75000"/>
                  </a:schemeClr>
                </a:solidFill>
              </a:rPr>
              <a:t>Ucelená nabídka a realizace </a:t>
            </a:r>
            <a:r>
              <a:rPr lang="cs-CZ" cap="all" dirty="0" err="1">
                <a:solidFill>
                  <a:schemeClr val="accent6">
                    <a:lumMod val="75000"/>
                  </a:schemeClr>
                </a:solidFill>
              </a:rPr>
              <a:t>vP</a:t>
            </a:r>
            <a:r>
              <a:rPr lang="cs-CZ" cap="al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cs-CZ" cap="all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cap="all" dirty="0">
                <a:solidFill>
                  <a:schemeClr val="accent6">
                    <a:lumMod val="75000"/>
                  </a:schemeClr>
                </a:solidFill>
              </a:rPr>
              <a:t>      v rámci DVPP – podpora učitelů a škol</a:t>
            </a:r>
          </a:p>
        </p:txBody>
      </p:sp>
      <p:sp>
        <p:nvSpPr>
          <p:cNvPr id="4" name="Obdélník 3"/>
          <p:cNvSpPr/>
          <p:nvPr/>
        </p:nvSpPr>
        <p:spPr>
          <a:xfrm>
            <a:off x="831601" y="1905756"/>
            <a:ext cx="10232951" cy="52445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880650" lvl="2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předškolní výuky 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dětí – cizinců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uprchlíků;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Odborná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pedagogických pracovníků při vzdělávání dvojjazyčných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dětí – žáků;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Hry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výuce češtiny jako cizího nebo druhého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jazyka;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Plnění povinné školní docházky v zahraničí;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Sociokulturní aspekt ve výuce žáků – cizinců na ZŠ a SŠ;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Práce s materiály pro výuku češtiny jako cizího jazyka </a:t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úrovni A1 a 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řada dalších.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Diskusní setkání v rámci jednotlivých krajů 2 x ročně;</a:t>
            </a:r>
          </a:p>
          <a:p>
            <a:pPr marL="723900" lvl="2" indent="-368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Celostátní konference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1x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ročně.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59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816</Words>
  <Application>Microsoft Office PowerPoint</Application>
  <PresentationFormat>Širokoúhlá obrazovka</PresentationFormat>
  <Paragraphs>254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Wingdings</vt:lpstr>
      <vt:lpstr>Motiv Office</vt:lpstr>
      <vt:lpstr>  </vt:lpstr>
      <vt:lpstr>Téma dnešní přednášky</vt:lpstr>
      <vt:lpstr>1.   Teoretická východiska        a legislativní rámec oblasti DŽC</vt:lpstr>
      <vt:lpstr>1.   Teoretická východiska        a legislativní rámec oblasti DŽC</vt:lpstr>
      <vt:lpstr>1.   Teoretická východiska        a legislativní rámec oblasti DŽC</vt:lpstr>
      <vt:lpstr>1.   Teoretická východiska        a legislativní rámec oblasti DŽC</vt:lpstr>
      <vt:lpstr>2.  Krajská kontaktní centra podpory       pro PP vzdělávající děti/žáky–cizince</vt:lpstr>
      <vt:lpstr>   3.   Ucelená nabídka a realizace vP        v rámci DVPP – podpora učitelů a škol   </vt:lpstr>
      <vt:lpstr>3.   Ucelená nabídka a realizace vP        v rámci DVPP – podpora učitelů a škol</vt:lpstr>
      <vt:lpstr>4.   E-learningový program Čeština        jako druhý jazyk  v českém školství</vt:lpstr>
      <vt:lpstr>5.   Webový portál http://cizinci.nidv.cz </vt:lpstr>
      <vt:lpstr>4. Webový portál http://cizinci.nidv.cz </vt:lpstr>
      <vt:lpstr>5.  Webový portál http://cizinci.nidv.cz  </vt:lpstr>
      <vt:lpstr>5.  Webový portál http://cizinci.nidv.cz  </vt:lpstr>
      <vt:lpstr>5.  Webový portál http://cizinci.nidv.cz                          Formuláře a informace                         v jazykových mutacích</vt:lpstr>
      <vt:lpstr>6.   Publikování podpůrných metodických        materiálů klasicky i elektronicky </vt:lpstr>
      <vt:lpstr>7.   Celostátní konference </vt:lpstr>
      <vt:lpstr>8.   Nejnovější aktivity realizované         od začátku školního roku 2018/2019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Reneé Grenarová</dc:creator>
  <cp:lastModifiedBy>lektor</cp:lastModifiedBy>
  <cp:revision>28</cp:revision>
  <dcterms:created xsi:type="dcterms:W3CDTF">2017-10-27T05:29:28Z</dcterms:created>
  <dcterms:modified xsi:type="dcterms:W3CDTF">2018-04-17T09:07:33Z</dcterms:modified>
</cp:coreProperties>
</file>