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3" r:id="rId4"/>
    <p:sldId id="268" r:id="rId5"/>
    <p:sldId id="269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1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219F5-A310-4C38-8732-6D0D2CFA309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55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408AED13-5770-4C41-A872-D5D3801C5E6E}"/>
              </a:ext>
            </a:extLst>
          </p:cNvPr>
          <p:cNvSpPr txBox="1"/>
          <p:nvPr/>
        </p:nvSpPr>
        <p:spPr>
          <a:xfrm>
            <a:off x="119062" y="301762"/>
            <a:ext cx="6181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1. MOLARITA (MOLÁRNÍ KONCENTRACE)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92AF52E-3EE0-49DE-A735-3BE4BE2E6603}"/>
              </a:ext>
            </a:extLst>
          </p:cNvPr>
          <p:cNvSpPr txBox="1"/>
          <p:nvPr/>
        </p:nvSpPr>
        <p:spPr>
          <a:xfrm>
            <a:off x="214311" y="712980"/>
            <a:ext cx="87153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0" dirty="0">
                <a:solidFill>
                  <a:srgbClr val="2F3B25"/>
                </a:solidFill>
                <a:effectLst/>
              </a:rPr>
              <a:t>Molarita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(</a:t>
            </a:r>
            <a:r>
              <a:rPr lang="cs-CZ" b="1" i="1" dirty="0">
                <a:solidFill>
                  <a:srgbClr val="2F3B25"/>
                </a:solidFill>
                <a:effectLst/>
              </a:rPr>
              <a:t>c</a:t>
            </a:r>
            <a:r>
              <a:rPr lang="cs-CZ" b="0" i="0" dirty="0">
                <a:solidFill>
                  <a:srgbClr val="2F3B25"/>
                </a:solidFill>
                <a:effectLst/>
              </a:rPr>
              <a:t>) je počet molů dané látky v jednom litru roztoku (1 mol/l = 1 mol/dm</a:t>
            </a:r>
            <a:r>
              <a:rPr lang="cs-CZ" b="0" i="0" baseline="30000" dirty="0">
                <a:solidFill>
                  <a:srgbClr val="2F3B25"/>
                </a:solidFill>
                <a:effectLst/>
              </a:rPr>
              <a:t>3 </a:t>
            </a:r>
            <a:r>
              <a:rPr lang="cs-CZ" b="0" i="0" dirty="0">
                <a:solidFill>
                  <a:srgbClr val="2F3B25"/>
                </a:solidFill>
                <a:effectLst/>
              </a:rPr>
              <a:t>= 1 M). Počet molů je vyjádřen molární hmotností (MW), která udává hmotnost jednoho molu a vyjadřuje se v jednotkách g/mol.</a:t>
            </a:r>
          </a:p>
        </p:txBody>
      </p:sp>
      <p:pic>
        <p:nvPicPr>
          <p:cNvPr id="5122" name="Picture 2" descr="vzorec 1">
            <a:extLst>
              <a:ext uri="{FF2B5EF4-FFF2-40B4-BE49-F238E27FC236}">
                <a16:creationId xmlns:a16="http://schemas.microsoft.com/office/drawing/2014/main" id="{CA08937B-D453-47D4-A47D-C9B983CF0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596" y="1582288"/>
            <a:ext cx="4399016" cy="1087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D494AD86-BD3C-4E49-906A-3DAAA664EF27}"/>
              </a:ext>
            </a:extLst>
          </p:cNvPr>
          <p:cNvSpPr txBox="1"/>
          <p:nvPr/>
        </p:nvSpPr>
        <p:spPr>
          <a:xfrm>
            <a:off x="214311" y="2828835"/>
            <a:ext cx="87153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Příklad: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Připravte 800 ml (0,8 l) 0,5M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  <a:p>
            <a:pPr algn="l"/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Molární hmotnost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 je 58,45 g.mol</a:t>
            </a:r>
            <a:r>
              <a:rPr lang="cs-CZ" b="0" i="0" baseline="3000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. Potřebné množství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 je 58,45 x 0,8 x 0,5 M = 24 g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  <a:p>
            <a:pPr algn="l"/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24 g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 rozpustíme v 600 ml vody a získané množství doplníme do 800 ml.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1087746-89E0-42AA-9A1B-B7126E0CEAE9}"/>
              </a:ext>
            </a:extLst>
          </p:cNvPr>
          <p:cNvSpPr txBox="1"/>
          <p:nvPr/>
        </p:nvSpPr>
        <p:spPr>
          <a:xfrm>
            <a:off x="214311" y="4495414"/>
            <a:ext cx="6181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2. MOLALITA (MOLÁLNÍ KONCENTRACE)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3D745D2-8282-4638-AD86-01847342FBD9}"/>
              </a:ext>
            </a:extLst>
          </p:cNvPr>
          <p:cNvSpPr txBox="1"/>
          <p:nvPr/>
        </p:nvSpPr>
        <p:spPr>
          <a:xfrm>
            <a:off x="333910" y="4864746"/>
            <a:ext cx="85957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F3B25"/>
                </a:solidFill>
                <a:effectLst/>
              </a:rPr>
              <a:t>Molalita (</a:t>
            </a:r>
            <a:r>
              <a:rPr lang="el-GR" b="1" i="0" dirty="0">
                <a:solidFill>
                  <a:srgbClr val="2F3B25"/>
                </a:solidFill>
                <a:effectLst/>
              </a:rPr>
              <a:t>μ</a:t>
            </a:r>
            <a:r>
              <a:rPr lang="cs-CZ" b="1" i="0" dirty="0">
                <a:solidFill>
                  <a:srgbClr val="2F3B25"/>
                </a:solidFill>
                <a:effectLst/>
              </a:rPr>
              <a:t>)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je počet molů dané látky v </a:t>
            </a:r>
            <a:r>
              <a:rPr lang="cs-CZ" b="0" i="0" u="sng" dirty="0">
                <a:solidFill>
                  <a:srgbClr val="2F3B25"/>
                </a:solidFill>
                <a:effectLst/>
              </a:rPr>
              <a:t>jednom kg rozpouštědla </a:t>
            </a:r>
            <a:r>
              <a:rPr lang="cs-CZ" b="0" i="0" dirty="0">
                <a:solidFill>
                  <a:srgbClr val="2F3B25"/>
                </a:solidFill>
                <a:effectLst/>
              </a:rPr>
              <a:t>(1 mol/kg). Roztok lze připravit metodou přesného vážení.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3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DAE9746-168B-42CD-BAB5-175D2C26B72C}"/>
              </a:ext>
            </a:extLst>
          </p:cNvPr>
          <p:cNvSpPr txBox="1"/>
          <p:nvPr/>
        </p:nvSpPr>
        <p:spPr>
          <a:xfrm>
            <a:off x="323850" y="36778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3. PROCENTUÁLNÍ KONCENTRACE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360FCFE-9137-4B61-AEC3-B2A65B024B61}"/>
              </a:ext>
            </a:extLst>
          </p:cNvPr>
          <p:cNvSpPr txBox="1"/>
          <p:nvPr/>
        </p:nvSpPr>
        <p:spPr>
          <a:xfrm>
            <a:off x="171450" y="993071"/>
            <a:ext cx="884872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2F3B25"/>
                </a:solidFill>
                <a:effectLst/>
              </a:rPr>
              <a:t>Procentuální koncentrace vyjadřuje počet dílů látky rozpuštěných ve 100 dílech roztoku. Používají se tři základní vyjádření:</a:t>
            </a:r>
          </a:p>
          <a:p>
            <a:pPr algn="just"/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1" i="0" dirty="0">
                <a:solidFill>
                  <a:srgbClr val="274E13"/>
                </a:solidFill>
                <a:effectLst/>
              </a:rPr>
              <a:t>Hmotnostní zlomek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</a:t>
            </a:r>
            <a:r>
              <a:rPr lang="cs-CZ" b="1" i="0" dirty="0">
                <a:solidFill>
                  <a:srgbClr val="2F3B25"/>
                </a:solidFill>
                <a:effectLst/>
              </a:rPr>
              <a:t>w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(m/m) jsou definován jako množství látky (v gramech) v 1 g výsledného roztoku (směsi). Tj. hmotnost látky ku výsledné hmotnosti.</a:t>
            </a:r>
          </a:p>
          <a:p>
            <a:pPr algn="just"/>
            <a:r>
              <a:rPr lang="cs-CZ" sz="1800" b="0" i="1" dirty="0">
                <a:solidFill>
                  <a:srgbClr val="2F3B25"/>
                </a:solidFill>
                <a:effectLst/>
              </a:rPr>
              <a:t> </a:t>
            </a:r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0" i="1" dirty="0">
                <a:solidFill>
                  <a:srgbClr val="FF0000"/>
                </a:solidFill>
                <a:effectLst/>
              </a:rPr>
              <a:t>Příklad:</a:t>
            </a:r>
            <a:r>
              <a:rPr lang="cs-CZ" b="0" i="0" dirty="0">
                <a:solidFill>
                  <a:srgbClr val="2F3B25"/>
                </a:solidFill>
                <a:effectLst/>
              </a:rPr>
              <a:t> Máme připravit  20 % (w/w)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. Použijeme tedy 20 g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, které rozpustíme ve 100 g výsledného roztoku (20 g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+ 80 g vody).</a:t>
            </a:r>
          </a:p>
          <a:p>
            <a:pPr algn="just"/>
            <a:r>
              <a:rPr lang="cs-CZ" sz="1800" b="0" i="0" dirty="0">
                <a:solidFill>
                  <a:srgbClr val="2F3B25"/>
                </a:solidFill>
                <a:effectLst/>
              </a:rPr>
              <a:t> </a:t>
            </a:r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1" i="0" dirty="0">
                <a:solidFill>
                  <a:srgbClr val="274E13"/>
                </a:solidFill>
                <a:effectLst/>
              </a:rPr>
              <a:t>Objemový zlomek</a:t>
            </a:r>
            <a:r>
              <a:rPr lang="cs-CZ" b="0" i="0" dirty="0">
                <a:solidFill>
                  <a:srgbClr val="274E13"/>
                </a:solidFill>
                <a:effectLst/>
              </a:rPr>
              <a:t> </a:t>
            </a:r>
            <a:r>
              <a:rPr lang="el-GR" b="1" i="1" dirty="0">
                <a:solidFill>
                  <a:srgbClr val="274E13"/>
                </a:solidFill>
                <a:effectLst/>
              </a:rPr>
              <a:t>φ</a:t>
            </a:r>
            <a:r>
              <a:rPr lang="cs-CZ" b="1" i="1" dirty="0">
                <a:solidFill>
                  <a:srgbClr val="274E13"/>
                </a:solidFill>
                <a:effectLst/>
              </a:rPr>
              <a:t> </a:t>
            </a:r>
            <a:r>
              <a:rPr lang="cs-CZ" b="0" i="0" dirty="0">
                <a:solidFill>
                  <a:srgbClr val="2F3B25"/>
                </a:solidFill>
                <a:effectLst/>
              </a:rPr>
              <a:t>(v/v) jsou definována jako objem látky (v litrech) na 1 l výsledného roztoku. Tj. objem látky ku výslednému objemu (objem obecně </a:t>
            </a:r>
            <a:r>
              <a:rPr lang="cs-CZ" b="0" i="0" u="sng" dirty="0">
                <a:solidFill>
                  <a:srgbClr val="2F3B25"/>
                </a:solidFill>
                <a:effectLst/>
              </a:rPr>
              <a:t>není aditivní </a:t>
            </a:r>
            <a:r>
              <a:rPr lang="cs-CZ" b="0" i="0" dirty="0">
                <a:solidFill>
                  <a:srgbClr val="2F3B25"/>
                </a:solidFill>
                <a:effectLst/>
              </a:rPr>
              <a:t>veličina !!!!).</a:t>
            </a:r>
          </a:p>
          <a:p>
            <a:pPr algn="just"/>
            <a:r>
              <a:rPr lang="cs-CZ" sz="1800" b="0" i="1" dirty="0">
                <a:solidFill>
                  <a:srgbClr val="2F3B25"/>
                </a:solidFill>
                <a:effectLst/>
              </a:rPr>
              <a:t> </a:t>
            </a:r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0" i="1" dirty="0">
                <a:solidFill>
                  <a:srgbClr val="FF0000"/>
                </a:solidFill>
                <a:effectLst/>
              </a:rPr>
              <a:t>Příklad:</a:t>
            </a:r>
            <a:r>
              <a:rPr lang="cs-CZ" b="0" i="0" dirty="0">
                <a:solidFill>
                  <a:srgbClr val="2F3B25"/>
                </a:solidFill>
                <a:effectLst/>
              </a:rPr>
              <a:t> Máme připravit 10 % (v/v) vodný roztok etanolu. Použijeme tedy 10 ml etanolu, které doplníme vodou (případně daným roztokem) do 100 ml .</a:t>
            </a:r>
          </a:p>
          <a:p>
            <a:pPr algn="just"/>
            <a:endParaRPr lang="cs-CZ" dirty="0">
              <a:solidFill>
                <a:srgbClr val="2F3B25"/>
              </a:solidFill>
            </a:endParaRPr>
          </a:p>
          <a:p>
            <a:pPr algn="just"/>
            <a:r>
              <a:rPr lang="cs-CZ" b="1" i="0" dirty="0">
                <a:solidFill>
                  <a:srgbClr val="274E13"/>
                </a:solidFill>
                <a:effectLst/>
              </a:rPr>
              <a:t>Molární procenta</a:t>
            </a:r>
            <a:r>
              <a:rPr lang="cs-CZ" b="0" i="0" dirty="0">
                <a:solidFill>
                  <a:srgbClr val="2F3B25"/>
                </a:solidFill>
                <a:effectLst/>
              </a:rPr>
              <a:t> </a:t>
            </a:r>
            <a:r>
              <a:rPr lang="cs-CZ" b="1" i="1" dirty="0">
                <a:solidFill>
                  <a:srgbClr val="2F3B25"/>
                </a:solidFill>
                <a:effectLst/>
              </a:rPr>
              <a:t>x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(n/n %) jsou definovaná počtem molů látky na počet molů všech složek výsledné směsi. Tj. látkové množství látky k celkovému látkovému množství všech složek).</a:t>
            </a:r>
          </a:p>
          <a:p>
            <a:pPr algn="just"/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0" i="1" dirty="0">
                <a:solidFill>
                  <a:srgbClr val="FF0000"/>
                </a:solidFill>
                <a:effectLst/>
              </a:rPr>
              <a:t>Příklad:</a:t>
            </a:r>
            <a:r>
              <a:rPr lang="cs-CZ" b="0" i="0" dirty="0">
                <a:solidFill>
                  <a:srgbClr val="FF0000"/>
                </a:solidFill>
                <a:effectLst/>
              </a:rPr>
              <a:t> </a:t>
            </a:r>
            <a:r>
              <a:rPr lang="cs-CZ" b="0" i="0" dirty="0">
                <a:solidFill>
                  <a:srgbClr val="2F3B25"/>
                </a:solidFill>
                <a:effectLst/>
              </a:rPr>
              <a:t>Máme připravit 1 % (n/n)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KCl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. Použijeme tedy 0,01 mol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KCl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, který rozpustíme ve vodě (0,01 mol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KCl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+ 0,99 mol vody).</a:t>
            </a:r>
          </a:p>
        </p:txBody>
      </p:sp>
    </p:spTree>
    <p:extLst>
      <p:ext uri="{BB962C8B-B14F-4D97-AF65-F5344CB8AC3E}">
        <p14:creationId xmlns:p14="http://schemas.microsoft.com/office/powerpoint/2010/main" val="83317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E90445A-C5BF-49B8-82D5-A5F235BEAB30}"/>
              </a:ext>
            </a:extLst>
          </p:cNvPr>
          <p:cNvSpPr txBox="1"/>
          <p:nvPr/>
        </p:nvSpPr>
        <p:spPr>
          <a:xfrm>
            <a:off x="416104" y="412849"/>
            <a:ext cx="846076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Hmotnostně-objemový zlomek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 (w/v) jsou definovaná počtem gramů látky na 100 ml výsledného roztoku. Tj. hmotnost látky ku výslednému objemu. </a:t>
            </a:r>
          </a:p>
          <a:p>
            <a:pPr algn="l"/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  <a:p>
            <a:pPr algn="l"/>
            <a:r>
              <a:rPr lang="cs-CZ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Příklad: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Máme připravit 1 % (w/v)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. Použijeme 1 g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, který rozpustíme v daném roztoku (případně ve vodě) a doplníme do výsledného objemu 100 ml.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87006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7F5701D-B9B5-4423-B7F9-5F665577BC8A}"/>
              </a:ext>
            </a:extLst>
          </p:cNvPr>
          <p:cNvSpPr txBox="1"/>
          <p:nvPr/>
        </p:nvSpPr>
        <p:spPr>
          <a:xfrm>
            <a:off x="220894" y="509042"/>
            <a:ext cx="87998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cs-CZ" sz="2400" dirty="0"/>
              <a:t>Vypočítejte molární koncentraci 180 cm</a:t>
            </a:r>
            <a:r>
              <a:rPr lang="cs-CZ" sz="2400" baseline="30000" dirty="0"/>
              <a:t>3</a:t>
            </a:r>
            <a:r>
              <a:rPr lang="cs-CZ" sz="2400" dirty="0"/>
              <a:t> roztoku, obsahujícího 11,476 g KOH.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5B0B2BE-DC59-477B-8B33-ECB020740C8F}"/>
              </a:ext>
            </a:extLst>
          </p:cNvPr>
          <p:cNvSpPr txBox="1"/>
          <p:nvPr/>
        </p:nvSpPr>
        <p:spPr>
          <a:xfrm>
            <a:off x="2856215" y="1027416"/>
            <a:ext cx="1515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1,14 mol.l</a:t>
            </a:r>
            <a:r>
              <a:rPr lang="cs-CZ" sz="2000" baseline="30000" dirty="0"/>
              <a:t>-1</a:t>
            </a:r>
            <a:r>
              <a:rPr lang="en-US" sz="2000" dirty="0"/>
              <a:t>]</a:t>
            </a:r>
            <a:endParaRPr lang="cs-CZ" sz="2000" baseline="30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411D75E-666F-490A-8C43-80DB6770E29F}"/>
              </a:ext>
            </a:extLst>
          </p:cNvPr>
          <p:cNvSpPr txBox="1"/>
          <p:nvPr/>
        </p:nvSpPr>
        <p:spPr>
          <a:xfrm>
            <a:off x="220894" y="1699488"/>
            <a:ext cx="87022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2. Kolik g Ba(OH)</a:t>
            </a:r>
            <a:r>
              <a:rPr lang="cs-CZ" sz="2400" baseline="-25000" dirty="0"/>
              <a:t>2</a:t>
            </a:r>
            <a:r>
              <a:rPr lang="cs-CZ" sz="2400" dirty="0"/>
              <a:t> . 8 H</a:t>
            </a:r>
            <a:r>
              <a:rPr lang="cs-CZ" sz="2400" baseline="-25000" dirty="0"/>
              <a:t>2</a:t>
            </a:r>
            <a:r>
              <a:rPr lang="cs-CZ" sz="2400" dirty="0"/>
              <a:t>O je potřeba k přípravě 2 dm</a:t>
            </a:r>
            <a:r>
              <a:rPr lang="cs-CZ" sz="2400" baseline="30000" dirty="0"/>
              <a:t>3</a:t>
            </a:r>
            <a:r>
              <a:rPr lang="cs-CZ" sz="2400" dirty="0"/>
              <a:t> 0,125 M roztoku Ba(OH)</a:t>
            </a:r>
            <a:r>
              <a:rPr lang="cs-CZ" sz="2400" baseline="-25000" dirty="0"/>
              <a:t>2</a:t>
            </a:r>
            <a:r>
              <a:rPr lang="cs-CZ" sz="2400" dirty="0"/>
              <a:t>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DECB92C-029B-46B8-B3C6-5D45DF539C5F}"/>
              </a:ext>
            </a:extLst>
          </p:cNvPr>
          <p:cNvSpPr txBox="1"/>
          <p:nvPr/>
        </p:nvSpPr>
        <p:spPr>
          <a:xfrm>
            <a:off x="2989781" y="2258334"/>
            <a:ext cx="973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[78,8 g]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7E5C370-5CF2-4240-9680-9012262711EE}"/>
              </a:ext>
            </a:extLst>
          </p:cNvPr>
          <p:cNvSpPr txBox="1"/>
          <p:nvPr/>
        </p:nvSpPr>
        <p:spPr>
          <a:xfrm>
            <a:off x="292813" y="2855921"/>
            <a:ext cx="8630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3</a:t>
            </a:r>
            <a:r>
              <a:rPr lang="cs-CZ" sz="2400" dirty="0"/>
              <a:t>. Vypočítejte molalitu 1 dm</a:t>
            </a:r>
            <a:r>
              <a:rPr lang="cs-CZ" sz="2400" baseline="30000" dirty="0"/>
              <a:t>3</a:t>
            </a:r>
            <a:r>
              <a:rPr lang="cs-CZ" sz="2400" dirty="0"/>
              <a:t> 30% roztoku H</a:t>
            </a:r>
            <a:r>
              <a:rPr lang="cs-CZ" sz="2400" baseline="-25000" dirty="0"/>
              <a:t>2</a:t>
            </a:r>
            <a:r>
              <a:rPr lang="cs-CZ" sz="2400" dirty="0"/>
              <a:t>SO</a:t>
            </a:r>
            <a:r>
              <a:rPr lang="cs-CZ" sz="2400" baseline="-25000" dirty="0"/>
              <a:t>4</a:t>
            </a:r>
            <a:r>
              <a:rPr lang="cs-CZ" sz="2400" dirty="0"/>
              <a:t> o hustotě 1,2185 g.cm</a:t>
            </a:r>
            <a:r>
              <a:rPr lang="cs-CZ" sz="2400" baseline="30000" dirty="0"/>
              <a:t>-3</a:t>
            </a:r>
            <a:r>
              <a:rPr lang="cs-CZ" sz="2400" dirty="0"/>
              <a:t>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7D8C8F2-8EE8-460A-A380-0FEFD2BB0603}"/>
              </a:ext>
            </a:extLst>
          </p:cNvPr>
          <p:cNvSpPr txBox="1"/>
          <p:nvPr/>
        </p:nvSpPr>
        <p:spPr>
          <a:xfrm>
            <a:off x="2858780" y="3486863"/>
            <a:ext cx="176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[4.37 mol.kg-1]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00908F8-EBFA-4FCA-AD00-236A248255EB}"/>
              </a:ext>
            </a:extLst>
          </p:cNvPr>
          <p:cNvSpPr txBox="1"/>
          <p:nvPr/>
        </p:nvSpPr>
        <p:spPr>
          <a:xfrm>
            <a:off x="292813" y="4097888"/>
            <a:ext cx="86302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4</a:t>
            </a:r>
            <a:r>
              <a:rPr lang="cs-CZ" sz="2400" dirty="0"/>
              <a:t>. Určete hmotnostní zlomek </a:t>
            </a:r>
            <a:r>
              <a:rPr lang="cs-CZ" sz="2400" dirty="0" err="1"/>
              <a:t>KCl</a:t>
            </a:r>
            <a:r>
              <a:rPr lang="cs-CZ" sz="2400" dirty="0"/>
              <a:t> v roztoku, který byl připraven rozpuštěním 20 g </a:t>
            </a:r>
            <a:r>
              <a:rPr lang="cs-CZ" sz="2400" dirty="0" err="1"/>
              <a:t>KCl</a:t>
            </a:r>
            <a:r>
              <a:rPr lang="cs-CZ" sz="2400" dirty="0"/>
              <a:t> ve 150 ml vody.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7758849-6A30-431C-881A-5424AB3BD2FD}"/>
              </a:ext>
            </a:extLst>
          </p:cNvPr>
          <p:cNvSpPr txBox="1"/>
          <p:nvPr/>
        </p:nvSpPr>
        <p:spPr>
          <a:xfrm flipH="1">
            <a:off x="2989781" y="5057607"/>
            <a:ext cx="1107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[0,118]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01F4BFA-14B4-4778-97F3-58A988EABDF5}"/>
              </a:ext>
            </a:extLst>
          </p:cNvPr>
          <p:cNvSpPr txBox="1"/>
          <p:nvPr/>
        </p:nvSpPr>
        <p:spPr>
          <a:xfrm>
            <a:off x="308224" y="5517961"/>
            <a:ext cx="85275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5</a:t>
            </a:r>
            <a:r>
              <a:rPr lang="cs-CZ" sz="2400" dirty="0"/>
              <a:t>. Kolik g NaNO</a:t>
            </a:r>
            <a:r>
              <a:rPr lang="cs-CZ" sz="2400" baseline="-25000" dirty="0"/>
              <a:t>3</a:t>
            </a:r>
            <a:r>
              <a:rPr lang="cs-CZ" sz="2400" dirty="0"/>
              <a:t> je potřeba na přípravu 2,5 l 10% roztoku (m/m) o hustotě 1,067 g.cm</a:t>
            </a:r>
            <a:r>
              <a:rPr lang="cs-CZ" sz="2400" baseline="30000" dirty="0"/>
              <a:t>-3</a:t>
            </a:r>
            <a:r>
              <a:rPr lang="cs-CZ" sz="2400" dirty="0"/>
              <a:t>?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98B8478-5B6E-4AD6-BA45-41BC87B5CB3F}"/>
              </a:ext>
            </a:extLst>
          </p:cNvPr>
          <p:cNvSpPr txBox="1"/>
          <p:nvPr/>
        </p:nvSpPr>
        <p:spPr>
          <a:xfrm flipH="1">
            <a:off x="3220079" y="6348958"/>
            <a:ext cx="1486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[266,9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384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31A5315-E0E7-41E6-ADF6-DE7A893D01AB}"/>
              </a:ext>
            </a:extLst>
          </p:cNvPr>
          <p:cNvSpPr txBox="1"/>
          <p:nvPr/>
        </p:nvSpPr>
        <p:spPr>
          <a:xfrm>
            <a:off x="144939" y="356797"/>
            <a:ext cx="8854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6</a:t>
            </a:r>
            <a:r>
              <a:rPr lang="cs-CZ" sz="2400" dirty="0"/>
              <a:t>. Vyjádřete koncentraci KI a vody v 50% (m/m) roztoku KI v molárních zlomcích.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D998DC9-448B-4238-9BD4-3D24A684B202}"/>
              </a:ext>
            </a:extLst>
          </p:cNvPr>
          <p:cNvSpPr txBox="1"/>
          <p:nvPr/>
        </p:nvSpPr>
        <p:spPr>
          <a:xfrm>
            <a:off x="2887038" y="873304"/>
            <a:ext cx="1962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[0.1 KI + 0,9 H</a:t>
            </a:r>
            <a:r>
              <a:rPr lang="en-US" sz="2000" baseline="-25000" dirty="0"/>
              <a:t>2</a:t>
            </a:r>
            <a:r>
              <a:rPr lang="en-US" sz="2000" dirty="0"/>
              <a:t>O]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4E069E5-BA9C-46AD-A9E8-8C1BA41AFE54}"/>
              </a:ext>
            </a:extLst>
          </p:cNvPr>
          <p:cNvSpPr txBox="1"/>
          <p:nvPr/>
        </p:nvSpPr>
        <p:spPr>
          <a:xfrm>
            <a:off x="251733" y="1547056"/>
            <a:ext cx="86405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7</a:t>
            </a:r>
            <a:r>
              <a:rPr lang="cs-CZ" sz="2400" dirty="0"/>
              <a:t>. 200 cm</a:t>
            </a:r>
            <a:r>
              <a:rPr lang="cs-CZ" sz="2400" baseline="30000" dirty="0"/>
              <a:t>3</a:t>
            </a:r>
            <a:r>
              <a:rPr lang="cs-CZ" sz="2400" dirty="0"/>
              <a:t> vodného roztoku obsahuje 120 cm</a:t>
            </a:r>
            <a:r>
              <a:rPr lang="cs-CZ" sz="2400" baseline="30000" dirty="0"/>
              <a:t>3</a:t>
            </a:r>
            <a:r>
              <a:rPr lang="cs-CZ" sz="2400" dirty="0"/>
              <a:t> ethanolu. Jaká je koncentrace ethanolu v objemových %?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4B8F72C-8406-42B6-938A-5FA673F35170}"/>
              </a:ext>
            </a:extLst>
          </p:cNvPr>
          <p:cNvSpPr txBox="1"/>
          <p:nvPr/>
        </p:nvSpPr>
        <p:spPr>
          <a:xfrm>
            <a:off x="3082247" y="2378053"/>
            <a:ext cx="129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[60 obj. %]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4A37174-908D-4112-B4A3-A66BE76C98B0}"/>
              </a:ext>
            </a:extLst>
          </p:cNvPr>
          <p:cNvSpPr txBox="1"/>
          <p:nvPr/>
        </p:nvSpPr>
        <p:spPr>
          <a:xfrm>
            <a:off x="251732" y="2967335"/>
            <a:ext cx="86405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8</a:t>
            </a:r>
            <a:r>
              <a:rPr lang="cs-CZ" sz="2400" dirty="0"/>
              <a:t>. Kolik cm</a:t>
            </a:r>
            <a:r>
              <a:rPr lang="cs-CZ" sz="2400" baseline="30000" dirty="0"/>
              <a:t>3</a:t>
            </a:r>
            <a:r>
              <a:rPr lang="cs-CZ" sz="2400" dirty="0"/>
              <a:t> 64% kyseliny dusičné (</a:t>
            </a:r>
            <a:r>
              <a:rPr lang="el-GR" sz="2400" dirty="0"/>
              <a:t>ρ</a:t>
            </a:r>
            <a:r>
              <a:rPr lang="cs-CZ" sz="2400" dirty="0"/>
              <a:t> = 1,3866 g.cm</a:t>
            </a:r>
            <a:r>
              <a:rPr lang="cs-CZ" sz="2400" baseline="30000" dirty="0"/>
              <a:t>-3</a:t>
            </a:r>
            <a:r>
              <a:rPr lang="cs-CZ" sz="2400" dirty="0"/>
              <a:t>) je potřeba na přípravu 1000 cm</a:t>
            </a:r>
            <a:r>
              <a:rPr lang="cs-CZ" sz="2400" baseline="30000" dirty="0"/>
              <a:t>3</a:t>
            </a:r>
            <a:r>
              <a:rPr lang="cs-CZ" sz="2400" dirty="0"/>
              <a:t> jejího 2 M roztoku?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2E04386-E16A-4B63-8DCE-55E12C1E667E}"/>
              </a:ext>
            </a:extLst>
          </p:cNvPr>
          <p:cNvSpPr txBox="1"/>
          <p:nvPr/>
        </p:nvSpPr>
        <p:spPr>
          <a:xfrm>
            <a:off x="3134344" y="3787449"/>
            <a:ext cx="11897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[142 cm</a:t>
            </a:r>
            <a:r>
              <a:rPr lang="en-US" sz="2000" baseline="30000" dirty="0"/>
              <a:t>3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43E2955-4D14-4357-9046-E757D76E07E7}"/>
              </a:ext>
            </a:extLst>
          </p:cNvPr>
          <p:cNvSpPr txBox="1"/>
          <p:nvPr/>
        </p:nvSpPr>
        <p:spPr>
          <a:xfrm>
            <a:off x="251731" y="4377544"/>
            <a:ext cx="874732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9</a:t>
            </a:r>
            <a:r>
              <a:rPr lang="cs-CZ" sz="2400" dirty="0"/>
              <a:t>. Kolik cm</a:t>
            </a:r>
            <a:r>
              <a:rPr lang="cs-CZ" sz="2400" baseline="30000" dirty="0"/>
              <a:t>3</a:t>
            </a:r>
            <a:r>
              <a:rPr lang="cs-CZ" sz="2400" dirty="0"/>
              <a:t> 20% kyseliny chlorovodíkové (</a:t>
            </a:r>
            <a:r>
              <a:rPr lang="el-GR" sz="2400" dirty="0"/>
              <a:t>ρ</a:t>
            </a:r>
            <a:r>
              <a:rPr lang="cs-CZ" sz="2400" dirty="0"/>
              <a:t> = 1,0980 g.cm</a:t>
            </a:r>
            <a:r>
              <a:rPr lang="cs-CZ" sz="2400" baseline="30000" dirty="0"/>
              <a:t>-3</a:t>
            </a:r>
            <a:r>
              <a:rPr lang="cs-CZ" sz="2400" dirty="0"/>
              <a:t>) a kolik cm</a:t>
            </a:r>
            <a:r>
              <a:rPr lang="cs-CZ" sz="2400" baseline="30000" dirty="0"/>
              <a:t>3</a:t>
            </a:r>
            <a:r>
              <a:rPr lang="cs-CZ" sz="2400" dirty="0"/>
              <a:t> vody je potřeba na přípravu 2 dm</a:t>
            </a:r>
            <a:r>
              <a:rPr lang="cs-CZ" sz="2400" baseline="30000" dirty="0"/>
              <a:t>3</a:t>
            </a:r>
            <a:r>
              <a:rPr lang="cs-CZ" sz="2400" dirty="0"/>
              <a:t> jejího 1,117 M roztoku o hustotě 1,0181 g.cm</a:t>
            </a:r>
            <a:r>
              <a:rPr lang="cs-CZ" sz="2400" baseline="30000" dirty="0"/>
              <a:t>-3</a:t>
            </a:r>
            <a:r>
              <a:rPr lang="cs-CZ" sz="2400" dirty="0"/>
              <a:t>?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A46FDB5-3E40-4C60-9E59-B57933670363}"/>
              </a:ext>
            </a:extLst>
          </p:cNvPr>
          <p:cNvSpPr txBox="1"/>
          <p:nvPr/>
        </p:nvSpPr>
        <p:spPr>
          <a:xfrm flipH="1">
            <a:off x="3729218" y="5367748"/>
            <a:ext cx="4474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[371,3 cm</a:t>
            </a:r>
            <a:r>
              <a:rPr lang="en-US" sz="2000" baseline="30000" dirty="0"/>
              <a:t>3</a:t>
            </a:r>
            <a:r>
              <a:rPr lang="en-US" sz="2000" dirty="0"/>
              <a:t> 20% HCl + 1628,5 cm</a:t>
            </a:r>
            <a:r>
              <a:rPr lang="en-US" sz="2000" baseline="30000" dirty="0"/>
              <a:t>3</a:t>
            </a:r>
            <a:r>
              <a:rPr lang="en-US" sz="2000" dirty="0"/>
              <a:t> H</a:t>
            </a:r>
            <a:r>
              <a:rPr lang="en-US" sz="2000" baseline="-25000" dirty="0"/>
              <a:t>2</a:t>
            </a:r>
            <a:r>
              <a:rPr lang="en-US" sz="2000" dirty="0"/>
              <a:t>O]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9973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3DDB899-0760-4278-9DCE-46CCAAFFDEF1}"/>
              </a:ext>
            </a:extLst>
          </p:cNvPr>
          <p:cNvSpPr txBox="1"/>
          <p:nvPr/>
        </p:nvSpPr>
        <p:spPr>
          <a:xfrm>
            <a:off x="190072" y="359596"/>
            <a:ext cx="8763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</a:t>
            </a:r>
            <a:r>
              <a:rPr lang="en-US" sz="2400" dirty="0"/>
              <a:t>0</a:t>
            </a:r>
            <a:r>
              <a:rPr lang="cs-CZ" sz="2400" dirty="0"/>
              <a:t>. Vypočítejte hmotnostní zlomek 2,591 M roztoku kyseliny sírové. Roztok má hustotu 1,1548 g.cm</a:t>
            </a:r>
            <a:r>
              <a:rPr lang="cs-CZ" sz="2400" baseline="30000" dirty="0"/>
              <a:t>-3</a:t>
            </a:r>
            <a:r>
              <a:rPr lang="cs-CZ" sz="2400" dirty="0"/>
              <a:t>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E426AB4-3915-4B95-A735-34DB9A5578E8}"/>
              </a:ext>
            </a:extLst>
          </p:cNvPr>
          <p:cNvSpPr txBox="1"/>
          <p:nvPr/>
        </p:nvSpPr>
        <p:spPr>
          <a:xfrm>
            <a:off x="190071" y="1587827"/>
            <a:ext cx="8763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1</a:t>
            </a:r>
            <a:r>
              <a:rPr lang="en-US" sz="2400" dirty="0"/>
              <a:t>1</a:t>
            </a:r>
            <a:r>
              <a:rPr lang="cs-CZ" sz="2400" dirty="0"/>
              <a:t>. Kolik g kyseliny sírové obsahuje 0,5 dm</a:t>
            </a:r>
            <a:r>
              <a:rPr lang="cs-CZ" sz="2400" baseline="30000" dirty="0"/>
              <a:t>3</a:t>
            </a:r>
            <a:r>
              <a:rPr lang="cs-CZ" sz="2400" dirty="0"/>
              <a:t> jejího 0,25 M roztoku?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AAF093-D294-4783-9CDD-D559D096119D}"/>
              </a:ext>
            </a:extLst>
          </p:cNvPr>
          <p:cNvSpPr txBox="1"/>
          <p:nvPr/>
        </p:nvSpPr>
        <p:spPr>
          <a:xfrm>
            <a:off x="5178176" y="990538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[22 %]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D005652-0499-42FF-A877-CD653A741906}"/>
              </a:ext>
            </a:extLst>
          </p:cNvPr>
          <p:cNvSpPr txBox="1"/>
          <p:nvPr/>
        </p:nvSpPr>
        <p:spPr>
          <a:xfrm>
            <a:off x="5178176" y="2205664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[12.25 g]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817B82-A91F-4639-B6BB-CC3A628C6A58}"/>
              </a:ext>
            </a:extLst>
          </p:cNvPr>
          <p:cNvSpPr txBox="1"/>
          <p:nvPr/>
        </p:nvSpPr>
        <p:spPr>
          <a:xfrm>
            <a:off x="190070" y="2614246"/>
            <a:ext cx="87638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1</a:t>
            </a:r>
            <a:r>
              <a:rPr lang="en-US" sz="2400" dirty="0"/>
              <a:t>2</a:t>
            </a:r>
            <a:r>
              <a:rPr lang="cs-CZ" sz="2400" dirty="0"/>
              <a:t>. </a:t>
            </a:r>
            <a:r>
              <a:rPr lang="en-US" sz="2400" dirty="0" err="1"/>
              <a:t>Vypo</a:t>
            </a:r>
            <a:r>
              <a:rPr lang="cs-CZ" sz="2400" dirty="0"/>
              <a:t>čí</a:t>
            </a:r>
            <a:r>
              <a:rPr lang="en-US" sz="2400" dirty="0" err="1"/>
              <a:t>tejte</a:t>
            </a:r>
            <a:r>
              <a:rPr lang="en-US" sz="2400" dirty="0"/>
              <a:t> </a:t>
            </a:r>
            <a:r>
              <a:rPr lang="en-US" sz="2400" dirty="0" err="1"/>
              <a:t>molaritu</a:t>
            </a:r>
            <a:r>
              <a:rPr lang="cs-CZ" sz="2400" dirty="0"/>
              <a:t> 30% roztoku H</a:t>
            </a:r>
            <a:r>
              <a:rPr lang="cs-CZ" sz="2400" baseline="-25000" dirty="0"/>
              <a:t>2</a:t>
            </a:r>
            <a:r>
              <a:rPr lang="cs-CZ" sz="2400" dirty="0"/>
              <a:t>SO</a:t>
            </a:r>
            <a:r>
              <a:rPr lang="cs-CZ" sz="2400" baseline="-25000" dirty="0"/>
              <a:t>4</a:t>
            </a:r>
            <a:r>
              <a:rPr lang="cs-CZ" sz="2400" dirty="0"/>
              <a:t> o hustotě </a:t>
            </a:r>
            <a:r>
              <a:rPr lang="el-GR" sz="2400" dirty="0"/>
              <a:t>ρ</a:t>
            </a:r>
            <a:r>
              <a:rPr lang="cs-CZ" sz="2400" dirty="0"/>
              <a:t> = 1,2185 g.cm</a:t>
            </a:r>
            <a:r>
              <a:rPr lang="cs-CZ" sz="2400" baseline="30000" dirty="0"/>
              <a:t>-3</a:t>
            </a:r>
            <a:r>
              <a:rPr lang="cs-CZ" sz="2400" dirty="0"/>
              <a:t>. </a:t>
            </a:r>
            <a:r>
              <a:rPr lang="en-US" sz="2400" dirty="0"/>
              <a:t> </a:t>
            </a:r>
            <a:endParaRPr lang="cs-CZ" sz="24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4DBC7C-8DA9-4E61-91D9-34CE63A5F981}"/>
              </a:ext>
            </a:extLst>
          </p:cNvPr>
          <p:cNvSpPr txBox="1"/>
          <p:nvPr/>
        </p:nvSpPr>
        <p:spPr>
          <a:xfrm>
            <a:off x="5195514" y="3161852"/>
            <a:ext cx="1795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[3,73 mol.dm</a:t>
            </a:r>
            <a:r>
              <a:rPr lang="en-US" sz="2000" baseline="30000" dirty="0"/>
              <a:t>-3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91F92EA-BA65-44CA-96E5-D1957CEF49E4}"/>
              </a:ext>
            </a:extLst>
          </p:cNvPr>
          <p:cNvSpPr txBox="1"/>
          <p:nvPr/>
        </p:nvSpPr>
        <p:spPr>
          <a:xfrm>
            <a:off x="190070" y="3694069"/>
            <a:ext cx="876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13. </a:t>
            </a:r>
            <a:r>
              <a:rPr lang="en-US" sz="2400" dirty="0" err="1"/>
              <a:t>Vypo</a:t>
            </a:r>
            <a:r>
              <a:rPr lang="cs-CZ" sz="2400" dirty="0"/>
              <a:t>čí</a:t>
            </a:r>
            <a:r>
              <a:rPr lang="en-US" sz="2400" dirty="0" err="1"/>
              <a:t>tejte</a:t>
            </a:r>
            <a:r>
              <a:rPr lang="cs-CZ" sz="2400" dirty="0"/>
              <a:t> procentuální koncentraci 13,57 M roztoku kyseliny fluorovodíkové o hustotě </a:t>
            </a:r>
            <a:r>
              <a:rPr lang="el-GR" sz="2400" dirty="0"/>
              <a:t>ρ</a:t>
            </a:r>
            <a:r>
              <a:rPr lang="cs-CZ" sz="2400" dirty="0"/>
              <a:t> = 1,086 g.cm</a:t>
            </a:r>
            <a:r>
              <a:rPr lang="cs-CZ" sz="2400" baseline="30000" dirty="0"/>
              <a:t>-3</a:t>
            </a:r>
            <a:r>
              <a:rPr lang="cs-CZ" sz="2400" dirty="0"/>
              <a:t>. </a:t>
            </a:r>
            <a:r>
              <a:rPr lang="en-US" sz="2400" dirty="0"/>
              <a:t> </a:t>
            </a:r>
            <a:endParaRPr lang="cs-CZ" sz="24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F3BF882-DCDE-40DD-9B7D-6726AF3E0100}"/>
              </a:ext>
            </a:extLst>
          </p:cNvPr>
          <p:cNvSpPr txBox="1"/>
          <p:nvPr/>
        </p:nvSpPr>
        <p:spPr>
          <a:xfrm>
            <a:off x="5439466" y="4467858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[25 %]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59A57D7-82FA-4F31-B680-3FB1CF4332D7}"/>
              </a:ext>
            </a:extLst>
          </p:cNvPr>
          <p:cNvSpPr txBox="1"/>
          <p:nvPr/>
        </p:nvSpPr>
        <p:spPr>
          <a:xfrm flipH="1">
            <a:off x="190070" y="4934526"/>
            <a:ext cx="8671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14. Ur</a:t>
            </a:r>
            <a:r>
              <a:rPr lang="cs-CZ" sz="2400" dirty="0"/>
              <a:t>č</a:t>
            </a:r>
            <a:r>
              <a:rPr lang="en-US" sz="2400" dirty="0" err="1"/>
              <a:t>ete</a:t>
            </a:r>
            <a:r>
              <a:rPr lang="cs-CZ" sz="2400" dirty="0"/>
              <a:t> molaritu 12% roztoku H</a:t>
            </a:r>
            <a:r>
              <a:rPr lang="cs-CZ" sz="2400" baseline="-25000" dirty="0"/>
              <a:t>3</a:t>
            </a:r>
            <a:r>
              <a:rPr lang="cs-CZ" sz="2400" dirty="0"/>
              <a:t>PO</a:t>
            </a:r>
            <a:r>
              <a:rPr lang="cs-CZ" sz="2400" baseline="-25000" dirty="0"/>
              <a:t>4</a:t>
            </a:r>
            <a:r>
              <a:rPr lang="cs-CZ" sz="2400" dirty="0"/>
              <a:t> o hustotě </a:t>
            </a:r>
            <a:r>
              <a:rPr lang="el-GR" sz="2400" dirty="0"/>
              <a:t>ρ</a:t>
            </a:r>
            <a:r>
              <a:rPr lang="cs-CZ" sz="2400" dirty="0"/>
              <a:t> = 1,0647 g.cm</a:t>
            </a:r>
            <a:r>
              <a:rPr lang="cs-CZ" sz="2400" baseline="30000" dirty="0"/>
              <a:t>-3</a:t>
            </a:r>
            <a:r>
              <a:rPr lang="cs-CZ" sz="2400" dirty="0"/>
              <a:t>.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EEF9147-BAE7-4358-B3BC-310B81752906}"/>
              </a:ext>
            </a:extLst>
          </p:cNvPr>
          <p:cNvSpPr txBox="1"/>
          <p:nvPr/>
        </p:nvSpPr>
        <p:spPr>
          <a:xfrm>
            <a:off x="5374653" y="5462749"/>
            <a:ext cx="1654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[1,304 M]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836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</TotalTime>
  <Words>804</Words>
  <Application>Microsoft Office PowerPoint</Application>
  <PresentationFormat>Předvádění na obrazovce (4:3)</PresentationFormat>
  <Paragraphs>54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Open Sans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99</cp:revision>
  <dcterms:created xsi:type="dcterms:W3CDTF">2021-03-09T19:08:48Z</dcterms:created>
  <dcterms:modified xsi:type="dcterms:W3CDTF">2022-02-17T12:33:46Z</dcterms:modified>
</cp:coreProperties>
</file>