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84" r:id="rId2"/>
    <p:sldId id="436" r:id="rId3"/>
    <p:sldId id="257" r:id="rId4"/>
    <p:sldId id="363" r:id="rId5"/>
    <p:sldId id="364" r:id="rId6"/>
    <p:sldId id="365" r:id="rId7"/>
    <p:sldId id="366" r:id="rId8"/>
    <p:sldId id="367" r:id="rId9"/>
    <p:sldId id="402" r:id="rId10"/>
    <p:sldId id="300" r:id="rId11"/>
    <p:sldId id="389" r:id="rId12"/>
    <p:sldId id="335" r:id="rId13"/>
    <p:sldId id="427" r:id="rId14"/>
    <p:sldId id="426" r:id="rId15"/>
    <p:sldId id="343" r:id="rId16"/>
    <p:sldId id="418" r:id="rId17"/>
    <p:sldId id="420" r:id="rId18"/>
    <p:sldId id="258" r:id="rId19"/>
    <p:sldId id="261" r:id="rId20"/>
    <p:sldId id="333" r:id="rId21"/>
    <p:sldId id="421" r:id="rId22"/>
    <p:sldId id="422" r:id="rId23"/>
    <p:sldId id="334" r:id="rId24"/>
    <p:sldId id="429" r:id="rId25"/>
    <p:sldId id="339" r:id="rId26"/>
    <p:sldId id="340" r:id="rId27"/>
    <p:sldId id="430" r:id="rId28"/>
    <p:sldId id="321" r:id="rId29"/>
    <p:sldId id="431" r:id="rId30"/>
    <p:sldId id="285" r:id="rId31"/>
    <p:sldId id="259" r:id="rId32"/>
    <p:sldId id="286" r:id="rId33"/>
    <p:sldId id="260" r:id="rId34"/>
    <p:sldId id="262" r:id="rId35"/>
    <p:sldId id="320" r:id="rId36"/>
    <p:sldId id="324" r:id="rId37"/>
    <p:sldId id="342" r:id="rId38"/>
    <p:sldId id="400" r:id="rId39"/>
    <p:sldId id="433" r:id="rId40"/>
    <p:sldId id="434" r:id="rId41"/>
    <p:sldId id="435" r:id="rId42"/>
    <p:sldId id="43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4A0FD-3D89-4F21-BC87-C5F0D0C3086C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C860-B570-4128-B1BE-AFA27672C1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19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/>
            <a:fld id="{B231522A-A1B5-48B6-9833-9BAC530C46B6}" type="slidenum">
              <a:rPr lang="en-GB" altLang="cs-CZ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en-GB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7BA86-2441-4A75-8B90-8EBF35482AE2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47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/>
            <a:fld id="{B231522A-A1B5-48B6-9833-9BAC530C46B6}" type="slidenum">
              <a:rPr lang="en-GB" altLang="cs-CZ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13</a:t>
            </a:fld>
            <a:endParaRPr lang="en-GB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6323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7BA86-2441-4A75-8B90-8EBF35482AE2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11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09B-63C9-4B40-BD14-8EFD80A4E449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2ED5-16E6-452A-B2BE-AA8D79E21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80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09B-63C9-4B40-BD14-8EFD80A4E449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2ED5-16E6-452A-B2BE-AA8D79E21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44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09B-63C9-4B40-BD14-8EFD80A4E449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2ED5-16E6-452A-B2BE-AA8D79E21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11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09B-63C9-4B40-BD14-8EFD80A4E449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2ED5-16E6-452A-B2BE-AA8D79E21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4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09B-63C9-4B40-BD14-8EFD80A4E449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2ED5-16E6-452A-B2BE-AA8D79E21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09B-63C9-4B40-BD14-8EFD80A4E449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2ED5-16E6-452A-B2BE-AA8D79E21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86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09B-63C9-4B40-BD14-8EFD80A4E449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2ED5-16E6-452A-B2BE-AA8D79E21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8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09B-63C9-4B40-BD14-8EFD80A4E449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2ED5-16E6-452A-B2BE-AA8D79E21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66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09B-63C9-4B40-BD14-8EFD80A4E449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2ED5-16E6-452A-B2BE-AA8D79E21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09B-63C9-4B40-BD14-8EFD80A4E449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2ED5-16E6-452A-B2BE-AA8D79E21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92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09B-63C9-4B40-BD14-8EFD80A4E449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2ED5-16E6-452A-B2BE-AA8D79E21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40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5209B-63C9-4B40-BD14-8EFD80A4E449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D2ED5-16E6-452A-B2BE-AA8D79E21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62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jpe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VÃ½sledek obrÃ¡zku pro lattice energy tr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9" y="990600"/>
            <a:ext cx="8599315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990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233550" y="332656"/>
            <a:ext cx="6189120" cy="720080"/>
          </a:xfrm>
        </p:spPr>
        <p:txBody>
          <a:bodyPr tIns="35203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cs-CZ" sz="3200" b="1" dirty="0"/>
              <a:t>Počet valenčních elektronů </a:t>
            </a:r>
            <a:endParaRPr lang="en-GB" altLang="cs-CZ" sz="3200" b="1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2689"/>
            <a:ext cx="7416824" cy="529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118614" y="2204864"/>
            <a:ext cx="583264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hnutá šipka doleva 3"/>
          <p:cNvSpPr/>
          <p:nvPr/>
        </p:nvSpPr>
        <p:spPr>
          <a:xfrm>
            <a:off x="8100392" y="764704"/>
            <a:ext cx="731520" cy="2025541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76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F233F8C-CCEB-4E6A-802B-A51D9B931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62" y="3149514"/>
            <a:ext cx="4211847" cy="11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FA2208B-363B-457C-BB61-F2165564E1B8}"/>
              </a:ext>
            </a:extLst>
          </p:cNvPr>
          <p:cNvSpPr txBox="1"/>
          <p:nvPr/>
        </p:nvSpPr>
        <p:spPr>
          <a:xfrm>
            <a:off x="226031" y="154093"/>
            <a:ext cx="8655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0" dirty="0">
                <a:solidFill>
                  <a:srgbClr val="34495E"/>
                </a:solidFill>
                <a:effectLst/>
                <a:latin typeface="+mn-lt"/>
              </a:rPr>
              <a:t>Ok</a:t>
            </a:r>
            <a:r>
              <a:rPr lang="en-US" sz="2000" b="1" i="0" dirty="0" err="1">
                <a:solidFill>
                  <a:srgbClr val="34495E"/>
                </a:solidFill>
                <a:effectLst/>
                <a:latin typeface="+mn-lt"/>
              </a:rPr>
              <a:t>tet</a:t>
            </a:r>
            <a:r>
              <a:rPr lang="cs-CZ" sz="2000" b="1" i="0" dirty="0" err="1">
                <a:solidFill>
                  <a:srgbClr val="34495E"/>
                </a:solidFill>
                <a:effectLst/>
                <a:latin typeface="+mn-lt"/>
              </a:rPr>
              <a:t>ové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+mn-lt"/>
              </a:rPr>
              <a:t> pravidlo</a:t>
            </a:r>
            <a:endParaRPr lang="cs-CZ" sz="2000" b="1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69FEE08-42EC-4D7B-8712-1F7E44B1E467}"/>
              </a:ext>
            </a:extLst>
          </p:cNvPr>
          <p:cNvSpPr txBox="1"/>
          <p:nvPr/>
        </p:nvSpPr>
        <p:spPr>
          <a:xfrm>
            <a:off x="196060" y="597855"/>
            <a:ext cx="8856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Atom</a:t>
            </a:r>
            <a:r>
              <a:rPr lang="cs-CZ" sz="2000" dirty="0">
                <a:solidFill>
                  <a:srgbClr val="34495E"/>
                </a:solidFill>
                <a:latin typeface="+mn-lt"/>
              </a:rPr>
              <a:t>y se stávají stabilními doplněním oktetu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buď přenosem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valen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+mn-lt"/>
              </a:rPr>
              <a:t>čních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tron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ů z jednoho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atom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u na druhý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(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přijetím nebo ztrátou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)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nebo jejich sdílením mezi atomy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 </a:t>
            </a:r>
            <a:endParaRPr lang="cs-CZ" sz="2000" b="0" i="0" dirty="0">
              <a:solidFill>
                <a:srgbClr val="34495E"/>
              </a:solidFill>
              <a:effectLst/>
              <a:latin typeface="+mn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8D948B5-9B7A-40C2-9CF1-E56C55F47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31114"/>
            <a:ext cx="930078" cy="46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0AD061A-5AFC-496C-8C4A-FD59F228B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29" y="5198687"/>
            <a:ext cx="5402768" cy="132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480B219-78C0-401F-81EA-4AE33B69A8CC}"/>
              </a:ext>
            </a:extLst>
          </p:cNvPr>
          <p:cNvSpPr txBox="1"/>
          <p:nvPr/>
        </p:nvSpPr>
        <p:spPr>
          <a:xfrm>
            <a:off x="264929" y="4347750"/>
            <a:ext cx="88104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2.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Centrální atomy z prvků 3.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a vyšších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period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, které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mají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d orbital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y,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mohou mít více než 8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valen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+mn-lt"/>
              </a:rPr>
              <a:t>čních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tron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ů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Např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: PF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6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, SF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6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, H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SO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4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 a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řada 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oordina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č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+mn-lt"/>
              </a:rPr>
              <a:t>ích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 sloučenin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512A21A-5D9B-49CA-B239-57605BD42C32}"/>
              </a:ext>
            </a:extLst>
          </p:cNvPr>
          <p:cNvSpPr txBox="1"/>
          <p:nvPr/>
        </p:nvSpPr>
        <p:spPr>
          <a:xfrm>
            <a:off x="223008" y="203271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i="0" dirty="0">
                <a:solidFill>
                  <a:srgbClr val="34495E"/>
                </a:solidFill>
                <a:effectLst/>
                <a:latin typeface="+mn-lt"/>
              </a:rPr>
              <a:t>O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+mn-lt"/>
              </a:rPr>
              <a:t>mezení ok</a:t>
            </a:r>
            <a:r>
              <a:rPr lang="en-US" sz="2000" b="1" i="0" dirty="0" err="1">
                <a:solidFill>
                  <a:srgbClr val="34495E"/>
                </a:solidFill>
                <a:effectLst/>
                <a:latin typeface="+mn-lt"/>
              </a:rPr>
              <a:t>tet</a:t>
            </a:r>
            <a:r>
              <a:rPr lang="cs-CZ" sz="2000" b="1" i="0" dirty="0" err="1">
                <a:solidFill>
                  <a:srgbClr val="34495E"/>
                </a:solidFill>
                <a:effectLst/>
                <a:latin typeface="+mn-lt"/>
              </a:rPr>
              <a:t>ového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+mn-lt"/>
              </a:rPr>
              <a:t> pravidla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003C6E8-C6E9-4BFE-BDC7-37D77202E699}"/>
              </a:ext>
            </a:extLst>
          </p:cNvPr>
          <p:cNvSpPr txBox="1"/>
          <p:nvPr/>
        </p:nvSpPr>
        <p:spPr>
          <a:xfrm>
            <a:off x="134712" y="2472437"/>
            <a:ext cx="86394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1.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U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některých sloučenin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,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j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e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počet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tron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ů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obklopujících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centr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á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l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ní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atom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menší než 8, zejména prvky s méně než 4 valenčními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tron</a:t>
            </a:r>
            <a:r>
              <a:rPr lang="cs-CZ" sz="2000" dirty="0">
                <a:solidFill>
                  <a:srgbClr val="34495E"/>
                </a:solidFill>
                <a:latin typeface="+mn-lt"/>
              </a:rPr>
              <a:t>y, např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 LiCl, BeH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 a BCl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3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 Prvky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Li, Be a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B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 mají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1, 2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resp.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3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valen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ční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trony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 </a:t>
            </a: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618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aculty.concordia.ca/bird/c241/images/no3--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75994"/>
            <a:ext cx="5715360" cy="241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http://faculty.concordia.ca/bird/c241/images/clf3-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6144"/>
            <a:ext cx="5960160" cy="216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206352"/>
            <a:ext cx="2907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Splňuje oktetové pravidlo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54874" y="3241200"/>
            <a:ext cx="3186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Nesplňuje oktetové pravidlo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CEE122C-477B-4DDF-8E8F-CB985729231B}"/>
              </a:ext>
            </a:extLst>
          </p:cNvPr>
          <p:cNvSpPr txBox="1"/>
          <p:nvPr/>
        </p:nvSpPr>
        <p:spPr>
          <a:xfrm>
            <a:off x="107504" y="578562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/>
              <a:t>Elektrony se pouze přerozdělí mezi s, p a d orbitaly. Maximální počet vazebných párů vycházejících z centrálního atomu je roven počtu jeho valenčních elektronů (tj. číslu A skupiny v periodické tabulce)</a:t>
            </a:r>
          </a:p>
        </p:txBody>
      </p:sp>
    </p:spTree>
    <p:extLst>
      <p:ext uri="{BB962C8B-B14F-4D97-AF65-F5344CB8AC3E}">
        <p14:creationId xmlns:p14="http://schemas.microsoft.com/office/powerpoint/2010/main" val="2992343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259632" y="223946"/>
            <a:ext cx="6189120" cy="720080"/>
          </a:xfrm>
        </p:spPr>
        <p:txBody>
          <a:bodyPr tIns="35203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cs-CZ" sz="3200" b="1" dirty="0"/>
              <a:t>Počet valenčních elektronů </a:t>
            </a:r>
            <a:endParaRPr lang="en-GB" altLang="cs-CZ" sz="3200" b="1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95209"/>
            <a:ext cx="7416824" cy="529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932040" y="3707716"/>
            <a:ext cx="2016224" cy="134216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432361-8F44-4DED-920D-9A41B6109EED}"/>
              </a:ext>
            </a:extLst>
          </p:cNvPr>
          <p:cNvSpPr/>
          <p:nvPr/>
        </p:nvSpPr>
        <p:spPr>
          <a:xfrm>
            <a:off x="7092280" y="4581128"/>
            <a:ext cx="576064" cy="4687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30BAA17-6833-4576-90A8-7CE9E831C0F2}"/>
              </a:ext>
            </a:extLst>
          </p:cNvPr>
          <p:cNvSpPr/>
          <p:nvPr/>
        </p:nvSpPr>
        <p:spPr>
          <a:xfrm>
            <a:off x="1979712" y="2852936"/>
            <a:ext cx="2088232" cy="3168351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851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FA2208B-363B-457C-BB61-F2165564E1B8}"/>
              </a:ext>
            </a:extLst>
          </p:cNvPr>
          <p:cNvSpPr txBox="1"/>
          <p:nvPr/>
        </p:nvSpPr>
        <p:spPr>
          <a:xfrm>
            <a:off x="226031" y="154093"/>
            <a:ext cx="8655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0" dirty="0">
                <a:solidFill>
                  <a:srgbClr val="34495E"/>
                </a:solidFill>
                <a:effectLst/>
                <a:latin typeface="+mj-lt"/>
              </a:rPr>
              <a:t>Ok</a:t>
            </a:r>
            <a:r>
              <a:rPr lang="en-US" sz="2000" b="1" i="0" dirty="0" err="1">
                <a:solidFill>
                  <a:srgbClr val="34495E"/>
                </a:solidFill>
                <a:effectLst/>
                <a:latin typeface="+mj-lt"/>
              </a:rPr>
              <a:t>tet</a:t>
            </a:r>
            <a:r>
              <a:rPr lang="cs-CZ" sz="2000" b="1" i="0" dirty="0" err="1">
                <a:solidFill>
                  <a:srgbClr val="34495E"/>
                </a:solidFill>
                <a:effectLst/>
                <a:latin typeface="+mj-lt"/>
              </a:rPr>
              <a:t>ové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+mj-lt"/>
              </a:rPr>
              <a:t> pravidlo</a:t>
            </a:r>
            <a:endParaRPr lang="cs-CZ" sz="2000" b="1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69FEE08-42EC-4D7B-8712-1F7E44B1E467}"/>
              </a:ext>
            </a:extLst>
          </p:cNvPr>
          <p:cNvSpPr txBox="1"/>
          <p:nvPr/>
        </p:nvSpPr>
        <p:spPr>
          <a:xfrm>
            <a:off x="194764" y="815692"/>
            <a:ext cx="86559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effectLst/>
                <a:latin typeface="+mn-lt"/>
              </a:rPr>
              <a:t>   </a:t>
            </a:r>
            <a:r>
              <a:rPr lang="en-US" sz="2000" b="0" i="0" dirty="0">
                <a:effectLst/>
                <a:latin typeface="+mn-lt"/>
              </a:rPr>
              <a:t>3. </a:t>
            </a:r>
            <a:r>
              <a:rPr lang="cs-CZ" sz="2000" b="0" i="0" dirty="0">
                <a:effectLst/>
                <a:latin typeface="+mn-lt"/>
              </a:rPr>
              <a:t>U molekul s lichým počtem</a:t>
            </a:r>
            <a:r>
              <a:rPr lang="en-US" sz="2000" b="0" i="0" dirty="0">
                <a:effectLst/>
                <a:latin typeface="+mn-lt"/>
              </a:rPr>
              <a:t> </a:t>
            </a:r>
            <a:r>
              <a:rPr lang="cs-CZ" sz="2000" b="0" i="0" dirty="0">
                <a:effectLst/>
                <a:latin typeface="+mn-lt"/>
              </a:rPr>
              <a:t>elektronů</a:t>
            </a:r>
            <a:r>
              <a:rPr lang="en-US" sz="2000" b="0" i="0" dirty="0">
                <a:effectLst/>
                <a:latin typeface="+mn-lt"/>
              </a:rPr>
              <a:t> of </a:t>
            </a:r>
            <a:r>
              <a:rPr lang="en-US" sz="2000" b="0" i="0" dirty="0" err="1">
                <a:effectLst/>
                <a:latin typeface="+mn-lt"/>
              </a:rPr>
              <a:t>ele</a:t>
            </a:r>
            <a:r>
              <a:rPr lang="cs-CZ" sz="2000" b="0" i="0" dirty="0">
                <a:effectLst/>
                <a:latin typeface="+mn-lt"/>
              </a:rPr>
              <a:t>k</a:t>
            </a:r>
            <a:r>
              <a:rPr lang="en-US" sz="2000" b="0" i="0" dirty="0" err="1">
                <a:effectLst/>
                <a:latin typeface="+mn-lt"/>
              </a:rPr>
              <a:t>tron</a:t>
            </a:r>
            <a:r>
              <a:rPr lang="cs-CZ" sz="2000" b="0" i="0" dirty="0">
                <a:effectLst/>
                <a:latin typeface="+mn-lt"/>
              </a:rPr>
              <a:t>ů není </a:t>
            </a:r>
            <a:r>
              <a:rPr lang="en-US" sz="2000" b="0" i="0" dirty="0">
                <a:effectLst/>
                <a:latin typeface="+mn-lt"/>
              </a:rPr>
              <a:t>o</a:t>
            </a:r>
            <a:r>
              <a:rPr lang="cs-CZ" sz="2000" b="0" i="0" dirty="0">
                <a:effectLst/>
                <a:latin typeface="+mn-lt"/>
              </a:rPr>
              <a:t>k</a:t>
            </a:r>
            <a:r>
              <a:rPr lang="en-US" sz="2000" b="0" i="0" dirty="0" err="1">
                <a:effectLst/>
                <a:latin typeface="+mn-lt"/>
              </a:rPr>
              <a:t>tet</a:t>
            </a:r>
            <a:r>
              <a:rPr lang="cs-CZ" sz="2000" b="0" i="0" dirty="0" err="1">
                <a:effectLst/>
                <a:latin typeface="+mn-lt"/>
              </a:rPr>
              <a:t>ové</a:t>
            </a:r>
            <a:r>
              <a:rPr lang="cs-CZ" sz="2000" b="0" i="0" dirty="0">
                <a:effectLst/>
                <a:latin typeface="+mn-lt"/>
              </a:rPr>
              <a:t> pravidlo splněno</a:t>
            </a:r>
            <a:r>
              <a:rPr lang="en-US" sz="2000" b="0" i="0" dirty="0">
                <a:effectLst/>
                <a:latin typeface="+mn-lt"/>
              </a:rPr>
              <a:t> </a:t>
            </a:r>
            <a:r>
              <a:rPr lang="cs-CZ" sz="2000" b="0" i="0" dirty="0">
                <a:effectLst/>
                <a:latin typeface="+mn-lt"/>
              </a:rPr>
              <a:t>pro všechny atomy. Např. </a:t>
            </a:r>
            <a:r>
              <a:rPr lang="en-US" sz="2000" b="0" i="0" dirty="0">
                <a:effectLst/>
                <a:latin typeface="+mn-lt"/>
              </a:rPr>
              <a:t>NO, </a:t>
            </a:r>
            <a:r>
              <a:rPr lang="cs-CZ" sz="2000" b="0" i="0" dirty="0">
                <a:effectLst/>
                <a:latin typeface="+mn-lt"/>
              </a:rPr>
              <a:t>NO</a:t>
            </a:r>
            <a:r>
              <a:rPr lang="cs-CZ" sz="2000" b="0" i="0" baseline="-25000" dirty="0">
                <a:effectLst/>
                <a:latin typeface="+mn-lt"/>
              </a:rPr>
              <a:t>2</a:t>
            </a:r>
            <a:r>
              <a:rPr lang="cs-CZ" sz="2000" b="0" i="0" dirty="0">
                <a:effectLst/>
                <a:latin typeface="+mn-lt"/>
              </a:rPr>
              <a:t>, ClO</a:t>
            </a:r>
            <a:r>
              <a:rPr lang="cs-CZ" sz="2000" b="0" i="0" baseline="-25000" dirty="0">
                <a:effectLst/>
                <a:latin typeface="+mn-lt"/>
              </a:rPr>
              <a:t>2</a:t>
            </a:r>
            <a:r>
              <a:rPr lang="cs-CZ" sz="2000" b="0" i="0" dirty="0">
                <a:effectLst/>
                <a:latin typeface="+mn-lt"/>
              </a:rPr>
              <a:t>, </a:t>
            </a:r>
            <a:r>
              <a:rPr lang="en-US" sz="2000" b="0" i="0" dirty="0">
                <a:effectLst/>
                <a:latin typeface="+mn-lt"/>
              </a:rPr>
              <a:t>. </a:t>
            </a:r>
            <a:endParaRPr lang="cs-CZ" sz="2000" b="0" i="0" dirty="0">
              <a:effectLst/>
              <a:latin typeface="+mn-lt"/>
            </a:endParaRPr>
          </a:p>
        </p:txBody>
      </p:sp>
      <p:pic>
        <p:nvPicPr>
          <p:cNvPr id="2054" name="Picture 6" descr="Exceptions to the Octet Rule | Chemistry for Non-Majors">
            <a:extLst>
              <a:ext uri="{FF2B5EF4-FFF2-40B4-BE49-F238E27FC236}">
                <a16:creationId xmlns:a16="http://schemas.microsoft.com/office/drawing/2014/main" id="{06B077BA-291B-4915-8522-A60C3D9AF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33" y="2983329"/>
            <a:ext cx="1423032" cy="8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organic chemistry - Are any bonds broken when NO2 ...">
            <a:extLst>
              <a:ext uri="{FF2B5EF4-FFF2-40B4-BE49-F238E27FC236}">
                <a16:creationId xmlns:a16="http://schemas.microsoft.com/office/drawing/2014/main" id="{FCB67F5A-8516-44BD-AD66-D1301612F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85067"/>
            <a:ext cx="4690546" cy="11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37E9B33-9EFE-48D3-83E3-F38FF152B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1" y="2050208"/>
            <a:ext cx="1725043" cy="7078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2EC9E2F-D6C1-4F3F-BB85-3F71BA273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4282716"/>
            <a:ext cx="2016224" cy="916465"/>
          </a:xfrm>
          <a:prstGeom prst="rect">
            <a:avLst/>
          </a:prstGeom>
        </p:spPr>
      </p:pic>
      <p:pic>
        <p:nvPicPr>
          <p:cNvPr id="2058" name="Picture 10" descr="Category:Chlorine dioxide - Wikimedia Commons">
            <a:extLst>
              <a:ext uri="{FF2B5EF4-FFF2-40B4-BE49-F238E27FC236}">
                <a16:creationId xmlns:a16="http://schemas.microsoft.com/office/drawing/2014/main" id="{648A8E28-452F-47B9-B705-E02AA93F7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57" y="4099907"/>
            <a:ext cx="1569584" cy="87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ECB46BB-8EE4-4ED5-B352-27218A65A6BF}"/>
              </a:ext>
            </a:extLst>
          </p:cNvPr>
          <p:cNvSpPr txBox="1"/>
          <p:nvPr/>
        </p:nvSpPr>
        <p:spPr>
          <a:xfrm>
            <a:off x="244011" y="5517232"/>
            <a:ext cx="86559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/>
              <a:t>V případě lichého počtu valenčních elektronů se nespárovaný elektron se označuje tečkou u atomu, ke kterému patří. Molekula je volným </a:t>
            </a:r>
            <a:r>
              <a:rPr lang="cs-CZ" sz="1800" u="sng" dirty="0"/>
              <a:t>radikálem</a:t>
            </a:r>
            <a:r>
              <a:rPr lang="cs-CZ" sz="1800" dirty="0"/>
              <a:t> a má paramagnetické vlastnosti.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01EFFDAD-3AD1-4046-924B-916339FF6907}"/>
              </a:ext>
            </a:extLst>
          </p:cNvPr>
          <p:cNvSpPr/>
          <p:nvPr/>
        </p:nvSpPr>
        <p:spPr>
          <a:xfrm>
            <a:off x="5436096" y="3212976"/>
            <a:ext cx="45719" cy="804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304ACA1-6ADC-48D3-9962-680F71772A06}"/>
              </a:ext>
            </a:extLst>
          </p:cNvPr>
          <p:cNvSpPr txBox="1"/>
          <p:nvPr/>
        </p:nvSpPr>
        <p:spPr>
          <a:xfrm>
            <a:off x="5528046" y="343031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+ 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3AAA737-20CF-40BE-AA5F-A6EAA1468DA9}"/>
              </a:ext>
            </a:extLst>
          </p:cNvPr>
          <p:cNvSpPr txBox="1"/>
          <p:nvPr/>
        </p:nvSpPr>
        <p:spPr>
          <a:xfrm>
            <a:off x="6156176" y="442754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dusitan</a:t>
            </a:r>
          </a:p>
        </p:txBody>
      </p:sp>
    </p:spTree>
    <p:extLst>
      <p:ext uri="{BB962C8B-B14F-4D97-AF65-F5344CB8AC3E}">
        <p14:creationId xmlns:p14="http://schemas.microsoft.com/office/powerpoint/2010/main" val="116659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2C0774DA-CB7D-4131-93F8-225D8DFE9CC8}"/>
              </a:ext>
            </a:extLst>
          </p:cNvPr>
          <p:cNvSpPr txBox="1"/>
          <p:nvPr/>
        </p:nvSpPr>
        <p:spPr>
          <a:xfrm>
            <a:off x="92468" y="319977"/>
            <a:ext cx="849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34495E"/>
                </a:solidFill>
                <a:effectLst/>
              </a:rPr>
              <a:t>Identif</a:t>
            </a:r>
            <a:r>
              <a:rPr lang="cs-CZ" sz="2000" b="1" i="1" dirty="0" err="1">
                <a:solidFill>
                  <a:srgbClr val="34495E"/>
                </a:solidFill>
                <a:effectLst/>
              </a:rPr>
              <a:t>ikujte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b="1" i="1" dirty="0">
                <a:solidFill>
                  <a:srgbClr val="34495E"/>
                </a:solidFill>
                <a:effectLst/>
              </a:rPr>
              <a:t>u které z uvedených sloučenin není splněno oktetové pravidlo: 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SO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6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OF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BCl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PCl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3</a:t>
            </a:r>
            <a:endParaRPr lang="cs-CZ" sz="2000" b="1" i="1" baseline="-25000" dirty="0">
              <a:solidFill>
                <a:srgbClr val="34495E"/>
              </a:solidFill>
              <a:effectLst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7286AE1-BB69-4649-AAD6-F0A84825C710}"/>
              </a:ext>
            </a:extLst>
          </p:cNvPr>
          <p:cNvSpPr txBox="1"/>
          <p:nvPr/>
        </p:nvSpPr>
        <p:spPr>
          <a:xfrm>
            <a:off x="184935" y="1961241"/>
            <a:ext cx="87330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34495E"/>
                </a:solidFill>
                <a:effectLst/>
              </a:rPr>
              <a:t>Identif</a:t>
            </a:r>
            <a:r>
              <a:rPr lang="cs-CZ" sz="2000" b="1" i="1" dirty="0" err="1">
                <a:solidFill>
                  <a:srgbClr val="34495E"/>
                </a:solidFill>
                <a:effectLst/>
              </a:rPr>
              <a:t>ikujte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b="1" i="1" dirty="0">
                <a:solidFill>
                  <a:srgbClr val="34495E"/>
                </a:solidFill>
                <a:effectLst/>
              </a:rPr>
              <a:t>u které z uvedených sloučenin není splněno oktetové pravidlo: 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PCl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,NO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</a:t>
            </a:r>
            <a:r>
              <a:rPr lang="cs-CZ" sz="2000" b="1" i="1" dirty="0">
                <a:solidFill>
                  <a:srgbClr val="34495E"/>
                </a:solidFill>
                <a:effectLst/>
              </a:rPr>
              <a:t> 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NO ,BF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 , H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S,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6</a:t>
            </a:r>
            <a:endParaRPr lang="cs-CZ" sz="2000" b="1" i="1" baseline="-25000" dirty="0">
              <a:solidFill>
                <a:srgbClr val="34495E"/>
              </a:solidFill>
              <a:effectLst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0C2C041-98C3-4750-8541-43822212F8F7}"/>
              </a:ext>
            </a:extLst>
          </p:cNvPr>
          <p:cNvSpPr txBox="1"/>
          <p:nvPr/>
        </p:nvSpPr>
        <p:spPr>
          <a:xfrm>
            <a:off x="190072" y="3865708"/>
            <a:ext cx="8763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34495E"/>
                </a:solidFill>
                <a:effectLst/>
              </a:rPr>
              <a:t>Identif</a:t>
            </a:r>
            <a:r>
              <a:rPr lang="cs-CZ" sz="2000" b="1" i="1" dirty="0" err="1">
                <a:solidFill>
                  <a:srgbClr val="34495E"/>
                </a:solidFill>
                <a:effectLst/>
              </a:rPr>
              <a:t>ikujte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b="1" i="1" dirty="0">
                <a:solidFill>
                  <a:srgbClr val="34495E"/>
                </a:solidFill>
                <a:effectLst/>
              </a:rPr>
              <a:t>u které z uvedených sloučenin s</a:t>
            </a:r>
            <a:r>
              <a:rPr lang="cs-CZ" sz="2000" b="1" i="1" dirty="0">
                <a:solidFill>
                  <a:srgbClr val="34495E"/>
                </a:solidFill>
                <a:effectLst/>
                <a:latin typeface="+mn-lt"/>
              </a:rPr>
              <a:t>íry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1" i="1" dirty="0">
                <a:solidFill>
                  <a:srgbClr val="34495E"/>
                </a:solidFill>
                <a:effectLst/>
              </a:rPr>
              <a:t>není splněno oktetové pravidlo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:  SO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  <a:latin typeface="+mn-lt"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  <a:latin typeface="+mn-lt"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  <a:latin typeface="+mn-lt"/>
              </a:rPr>
              <a:t>4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  <a:latin typeface="+mn-lt"/>
              </a:rPr>
              <a:t>6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.</a:t>
            </a:r>
            <a:endParaRPr lang="cs-CZ" sz="2000" b="1" i="1" dirty="0">
              <a:latin typeface="+mn-lt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19BF658-5C35-4496-AE6A-02A35CD43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35" y="5548891"/>
            <a:ext cx="8681005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Který z uvedených atomů bude vždy splňovat  oktet pravidlo: S, C, P, Br?     </a:t>
            </a:r>
            <a:r>
              <a:rPr kumimoji="0" lang="cs-CZ" altLang="cs-CZ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            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56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5EA84-F1AB-4CE8-B369-05DF0928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Lewisovy</a:t>
            </a:r>
            <a:r>
              <a:rPr lang="cs-CZ" dirty="0"/>
              <a:t> vzorce</a:t>
            </a:r>
          </a:p>
        </p:txBody>
      </p:sp>
    </p:spTree>
    <p:extLst>
      <p:ext uri="{BB962C8B-B14F-4D97-AF65-F5344CB8AC3E}">
        <p14:creationId xmlns:p14="http://schemas.microsoft.com/office/powerpoint/2010/main" val="3203614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CCC3C7A-D6D5-4B54-9FCC-6D506A828AF1}"/>
              </a:ext>
            </a:extLst>
          </p:cNvPr>
          <p:cNvSpPr txBox="1"/>
          <p:nvPr/>
        </p:nvSpPr>
        <p:spPr>
          <a:xfrm>
            <a:off x="184935" y="215757"/>
            <a:ext cx="87433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</a:rPr>
              <a:t>1. Ur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č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ete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,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zda je sloučenina k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ovalent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ní nebo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ion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tová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Pokud je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ovalent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,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určuje se vzorec celé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mole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ul</a:t>
            </a:r>
            <a:r>
              <a:rPr lang="cs-CZ" sz="2000" dirty="0">
                <a:solidFill>
                  <a:srgbClr val="000000"/>
                </a:solidFill>
              </a:rPr>
              <a:t>y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Pokud je iontová, určuje se vzorec každého iontu zvlášť. Sloučeniny kovů s nízkou a nekovů s vysokou hodnotou elektronegativity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(ΔEN &gt; 1.6)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jsou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ion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tové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, stejně jako sloučeniny kovů s 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polyatomickými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 anionty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monoatom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ických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ion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tů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 jejich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ele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tron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ová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onfigura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ion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tu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repre</a:t>
            </a:r>
            <a:r>
              <a:rPr lang="cs-CZ" sz="2000" dirty="0">
                <a:solidFill>
                  <a:srgbClr val="000000"/>
                </a:solidFill>
              </a:rPr>
              <a:t>z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ent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uje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správnou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Lewis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ovu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stru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tur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sloučenin obsahujících komplexní ionty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musíte nejprve odlišit vzorce kationtu a aniontu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</a:t>
            </a:r>
            <a:endParaRPr lang="cs-CZ" sz="2000" dirty="0"/>
          </a:p>
        </p:txBody>
      </p:sp>
      <p:pic>
        <p:nvPicPr>
          <p:cNvPr id="4" name="Picture 2" descr="alt">
            <a:extLst>
              <a:ext uri="{FF2B5EF4-FFF2-40B4-BE49-F238E27FC236}">
                <a16:creationId xmlns:a16="http://schemas.microsoft.com/office/drawing/2014/main" id="{9E9B2D33-87D6-4565-8292-F68A54F80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7128792" cy="368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135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2D881F0-4954-4B76-A0A6-C207755C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05" y="293448"/>
            <a:ext cx="3830125" cy="148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FEF3A8C-CDF1-421D-8EE3-1BF34CB09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3969"/>
            <a:ext cx="3830125" cy="135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0200FAE-F144-478F-B8E8-8FEABE7E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05" y="3429000"/>
            <a:ext cx="42386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C2C1E52-8540-406B-AF7F-28E1C2BFA2A3}"/>
              </a:ext>
            </a:extLst>
          </p:cNvPr>
          <p:cNvSpPr txBox="1"/>
          <p:nvPr/>
        </p:nvSpPr>
        <p:spPr>
          <a:xfrm>
            <a:off x="323263" y="452131"/>
            <a:ext cx="410348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34495E"/>
                </a:solidFill>
                <a:effectLst/>
              </a:rPr>
              <a:t>A</a:t>
            </a:r>
            <a:r>
              <a:rPr lang="en-US" sz="2400" b="1" i="0" dirty="0">
                <a:solidFill>
                  <a:srgbClr val="34495E"/>
                </a:solidFill>
                <a:effectLst/>
              </a:rPr>
              <a:t>l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400" b="1" i="0" dirty="0">
                <a:solidFill>
                  <a:srgbClr val="34495E"/>
                </a:solidFill>
                <a:effectLst/>
              </a:rPr>
              <a:t>O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3</a:t>
            </a:r>
            <a:endParaRPr lang="cs-CZ" sz="2400" b="1" i="0" baseline="-25000" dirty="0">
              <a:solidFill>
                <a:srgbClr val="34495E"/>
              </a:solidFill>
              <a:effectLst/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r>
              <a:rPr lang="cs-CZ" sz="2400" b="1" dirty="0">
                <a:solidFill>
                  <a:srgbClr val="34495E"/>
                </a:solidFill>
              </a:rPr>
              <a:t>M</a:t>
            </a:r>
            <a:r>
              <a:rPr lang="en-US" sz="2400" b="1" i="0" dirty="0">
                <a:solidFill>
                  <a:srgbClr val="34495E"/>
                </a:solidFill>
                <a:effectLst/>
              </a:rPr>
              <a:t>g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cs-CZ" sz="2400" b="1" i="0" dirty="0">
                <a:solidFill>
                  <a:srgbClr val="34495E"/>
                </a:solidFill>
                <a:effectLst/>
              </a:rPr>
              <a:t>N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2</a:t>
            </a:r>
            <a:endParaRPr lang="cs-CZ" sz="2400" b="1" i="0" baseline="-25000" dirty="0">
              <a:solidFill>
                <a:srgbClr val="34495E"/>
              </a:solidFill>
              <a:effectLst/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r>
              <a:rPr lang="cs-CZ" sz="2400" b="1" dirty="0">
                <a:solidFill>
                  <a:srgbClr val="34495E"/>
                </a:solidFill>
              </a:rPr>
              <a:t>CC</a:t>
            </a:r>
            <a:r>
              <a:rPr lang="en-US" sz="2400" b="1" i="0" dirty="0">
                <a:solidFill>
                  <a:srgbClr val="34495E"/>
                </a:solidFill>
                <a:effectLst/>
              </a:rPr>
              <a:t>l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4</a:t>
            </a:r>
            <a:endParaRPr lang="cs-CZ" sz="2400" b="1" i="0" dirty="0">
              <a:solidFill>
                <a:srgbClr val="34495E"/>
              </a:solidFill>
              <a:effectLst/>
            </a:endParaRPr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cs-CZ" sz="2400" b="1" dirty="0">
                <a:solidFill>
                  <a:srgbClr val="34495E"/>
                </a:solidFill>
              </a:rPr>
              <a:t>NC</a:t>
            </a:r>
            <a:r>
              <a:rPr lang="en-US" sz="2400" b="1" i="0" dirty="0">
                <a:solidFill>
                  <a:srgbClr val="34495E"/>
                </a:solidFill>
                <a:effectLst/>
              </a:rPr>
              <a:t>l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3</a:t>
            </a:r>
            <a:endParaRPr lang="cs-CZ" sz="2400" b="1" baseline="-25000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65315DA-CA58-45F4-9FEA-AB4A6505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44" y="5335827"/>
            <a:ext cx="42862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8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E06EC58-8F3E-4885-9BAA-3CE2E8EC7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70" y="520826"/>
            <a:ext cx="5172007" cy="78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0CD2927-3134-47FC-ADE2-DA55D99D21A4}"/>
              </a:ext>
            </a:extLst>
          </p:cNvPr>
          <p:cNvSpPr txBox="1"/>
          <p:nvPr/>
        </p:nvSpPr>
        <p:spPr>
          <a:xfrm>
            <a:off x="607353" y="681989"/>
            <a:ext cx="1140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34495E"/>
                </a:solidFill>
                <a:effectLst/>
              </a:rPr>
              <a:t>H</a:t>
            </a:r>
            <a:r>
              <a:rPr lang="cs-CZ" sz="2400" b="1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400" b="1" i="0" dirty="0">
                <a:solidFill>
                  <a:srgbClr val="34495E"/>
                </a:solidFill>
                <a:effectLst/>
              </a:rPr>
              <a:t>O</a:t>
            </a:r>
            <a:r>
              <a:rPr lang="cs-CZ" sz="2400" b="1" i="0" baseline="-25000" dirty="0">
                <a:solidFill>
                  <a:srgbClr val="34495E"/>
                </a:solidFill>
                <a:effectLst/>
              </a:rPr>
              <a:t>2</a:t>
            </a:r>
            <a:endParaRPr lang="cs-CZ" sz="2400" b="1" baseline="-25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52DE28D-D6FB-49A0-B710-09D889A04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50" y="1770552"/>
            <a:ext cx="2504991" cy="152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ABA813-2400-40BA-8F7C-94B21383242B}"/>
              </a:ext>
            </a:extLst>
          </p:cNvPr>
          <p:cNvSpPr txBox="1"/>
          <p:nvPr/>
        </p:nvSpPr>
        <p:spPr>
          <a:xfrm>
            <a:off x="607352" y="2073568"/>
            <a:ext cx="1140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34495E"/>
                </a:solidFill>
                <a:effectLst/>
              </a:rPr>
              <a:t>NH</a:t>
            </a:r>
            <a:r>
              <a:rPr lang="cs-CZ" sz="2400" b="1" i="0" baseline="-25000" dirty="0">
                <a:solidFill>
                  <a:srgbClr val="34495E"/>
                </a:solidFill>
                <a:effectLst/>
              </a:rPr>
              <a:t>3</a:t>
            </a:r>
            <a:endParaRPr lang="cs-CZ" sz="2400" b="1" baseline="-250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3C30C8B-CB16-4B79-A943-B590D70C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88" y="3722188"/>
            <a:ext cx="1528782" cy="62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CD2D141E-F7F1-49A0-8DAE-CB961FC32380}"/>
              </a:ext>
            </a:extLst>
          </p:cNvPr>
          <p:cNvSpPr txBox="1"/>
          <p:nvPr/>
        </p:nvSpPr>
        <p:spPr>
          <a:xfrm>
            <a:off x="607351" y="3765648"/>
            <a:ext cx="1140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34495E"/>
                </a:solidFill>
                <a:effectLst/>
              </a:rPr>
              <a:t>AlN</a:t>
            </a:r>
            <a:r>
              <a:rPr lang="cs-CZ" sz="2400" b="1" i="0" baseline="-25000" dirty="0">
                <a:solidFill>
                  <a:srgbClr val="34495E"/>
                </a:solidFill>
                <a:effectLst/>
              </a:rPr>
              <a:t>3</a:t>
            </a:r>
            <a:endParaRPr lang="cs-CZ" sz="2400" b="1" baseline="-2500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F1907C85-2E59-433D-8A66-BE2B65D8F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24" y="3765648"/>
            <a:ext cx="2939540" cy="62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2D5A559-ED5F-45C1-9B93-1DD063453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35" y="819150"/>
            <a:ext cx="8001604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9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7CB61F9-3576-4BFE-B8AA-9505153BA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79" y="517321"/>
            <a:ext cx="864058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2. Určete celkový počet valenčních elektronů molekuly nebo iontu: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Both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stanovte počet valenčních elektronů pro všechny atomy v molekule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Both"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Both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přidejte 1 elektron pro každý celkový negativní náboj u aniontu nebo odečtěte 1 elektron pro každý celkový pozitivní náboj u kationtu. Potom vydělením celkového množství dostupných elektronů 2 získáme počet dostupných elektronových párů (E.P.). </a:t>
            </a:r>
          </a:p>
        </p:txBody>
      </p:sp>
      <p:pic>
        <p:nvPicPr>
          <p:cNvPr id="7" name="Picture 2" descr="Index of /~harding/IGOC/O">
            <a:extLst>
              <a:ext uri="{FF2B5EF4-FFF2-40B4-BE49-F238E27FC236}">
                <a16:creationId xmlns:a16="http://schemas.microsoft.com/office/drawing/2014/main" id="{E5736E29-7A5D-466B-947D-01B565E69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83" y="2924944"/>
            <a:ext cx="8263233" cy="365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39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80004F05-FA05-47E3-B938-AD3C5A1EB6A7}"/>
              </a:ext>
            </a:extLst>
          </p:cNvPr>
          <p:cNvSpPr txBox="1"/>
          <p:nvPr/>
        </p:nvSpPr>
        <p:spPr>
          <a:xfrm>
            <a:off x="201407" y="125842"/>
            <a:ext cx="87124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effectLst/>
              </a:rPr>
              <a:t>3. </a:t>
            </a:r>
            <a:r>
              <a:rPr lang="cs-CZ" sz="2000" b="0" i="0" dirty="0">
                <a:effectLst/>
              </a:rPr>
              <a:t>Nakreslete základ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stru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>
                <a:effectLst/>
              </a:rPr>
              <a:t>tur</a:t>
            </a:r>
            <a:r>
              <a:rPr lang="cs-CZ" sz="2000" b="0" i="0" dirty="0">
                <a:effectLst/>
              </a:rPr>
              <a:t>y</a:t>
            </a:r>
            <a:r>
              <a:rPr lang="en-US" sz="2000" b="0" i="0" dirty="0">
                <a:effectLst/>
              </a:rPr>
              <a:t> mole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>
                <a:effectLst/>
              </a:rPr>
              <a:t>ul</a:t>
            </a:r>
            <a:r>
              <a:rPr lang="cs-CZ" sz="2000" b="0" i="0" dirty="0">
                <a:effectLst/>
              </a:rPr>
              <a:t>y/</a:t>
            </a:r>
            <a:r>
              <a:rPr lang="en-US" sz="2000" b="0" i="0" dirty="0">
                <a:effectLst/>
              </a:rPr>
              <a:t>ion</a:t>
            </a:r>
            <a:r>
              <a:rPr lang="cs-CZ" sz="2000" b="0" i="0" dirty="0">
                <a:effectLst/>
              </a:rPr>
              <a:t>tu</a:t>
            </a:r>
            <a:r>
              <a:rPr lang="en-US" sz="2000" b="0" i="0" dirty="0">
                <a:effectLst/>
              </a:rPr>
              <a:t>, </a:t>
            </a:r>
            <a:r>
              <a:rPr lang="cs-CZ" sz="2000" b="0" i="0" dirty="0">
                <a:effectLst/>
              </a:rPr>
              <a:t>rozmístěním </a:t>
            </a:r>
            <a:r>
              <a:rPr lang="en-US" sz="2000" b="0" i="0" dirty="0">
                <a:effectLst/>
              </a:rPr>
              <a:t>atom</a:t>
            </a:r>
            <a:r>
              <a:rPr lang="cs-CZ" sz="2000" b="0" i="0" dirty="0">
                <a:effectLst/>
              </a:rPr>
              <a:t>ů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okolo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centr</a:t>
            </a:r>
            <a:r>
              <a:rPr lang="cs-CZ" sz="2000" b="0" i="0" dirty="0">
                <a:effectLst/>
              </a:rPr>
              <a:t>á</a:t>
            </a:r>
            <a:r>
              <a:rPr lang="en-US" sz="2000" b="0" i="0" dirty="0">
                <a:effectLst/>
              </a:rPr>
              <a:t>l</a:t>
            </a:r>
            <a:r>
              <a:rPr lang="cs-CZ" sz="2000" b="0" i="0" dirty="0" err="1">
                <a:effectLst/>
              </a:rPr>
              <a:t>ního</a:t>
            </a:r>
            <a:r>
              <a:rPr lang="en-US" sz="2000" b="0" i="0" dirty="0">
                <a:effectLst/>
              </a:rPr>
              <a:t> atom</a:t>
            </a:r>
            <a:r>
              <a:rPr lang="cs-CZ" sz="2000" b="0" i="0" dirty="0">
                <a:effectLst/>
              </a:rPr>
              <a:t>u</a:t>
            </a:r>
            <a:r>
              <a:rPr lang="en-US" sz="2000" b="0" i="0" dirty="0">
                <a:effectLst/>
              </a:rPr>
              <a:t>. </a:t>
            </a:r>
            <a:r>
              <a:rPr lang="cs-CZ" sz="2000" b="0" i="0" dirty="0">
                <a:effectLst/>
              </a:rPr>
              <a:t>Uspořádejte atomy tak, aby byl centrální atom </a:t>
            </a:r>
            <a:r>
              <a:rPr lang="en-US" sz="2000" b="0" i="0" dirty="0">
                <a:effectLst/>
              </a:rPr>
              <a:t>(</a:t>
            </a:r>
            <a:r>
              <a:rPr lang="cs-CZ" sz="2000" b="0" i="0" dirty="0">
                <a:effectLst/>
              </a:rPr>
              <a:t>zpravidla atom nejméně 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tronegativ</a:t>
            </a:r>
            <a:r>
              <a:rPr lang="cs-CZ" sz="2000" b="0" i="0" dirty="0">
                <a:effectLst/>
              </a:rPr>
              <a:t>ní</a:t>
            </a:r>
            <a:r>
              <a:rPr lang="en-US" sz="2000" b="0" i="0" dirty="0">
                <a:effectLst/>
              </a:rPr>
              <a:t>) </a:t>
            </a:r>
            <a:r>
              <a:rPr lang="cs-CZ" sz="2000" b="0" i="0" dirty="0">
                <a:effectLst/>
              </a:rPr>
              <a:t>obklopen vnějšími </a:t>
            </a:r>
            <a:r>
              <a:rPr lang="en-US" sz="2000" b="0" i="0" dirty="0">
                <a:effectLst/>
              </a:rPr>
              <a:t>atom</a:t>
            </a:r>
            <a:r>
              <a:rPr lang="cs-CZ" sz="2000" dirty="0"/>
              <a:t>y (ligandy)</a:t>
            </a:r>
            <a:r>
              <a:rPr lang="en-US" sz="2000" b="0" i="0" dirty="0">
                <a:effectLst/>
              </a:rPr>
              <a:t>. </a:t>
            </a:r>
            <a:r>
              <a:rPr lang="cs-CZ" sz="2000" b="0" i="0" dirty="0">
                <a:effectLst/>
              </a:rPr>
              <a:t>Vodík nikdy nebývá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centr</a:t>
            </a:r>
            <a:r>
              <a:rPr lang="cs-CZ" sz="2000" b="0" i="0" dirty="0">
                <a:effectLst/>
              </a:rPr>
              <a:t>á</a:t>
            </a:r>
            <a:r>
              <a:rPr lang="en-US" sz="2000" b="0" i="0" dirty="0">
                <a:effectLst/>
              </a:rPr>
              <a:t>l</a:t>
            </a:r>
            <a:r>
              <a:rPr lang="cs-CZ" sz="2000" b="0" i="0" dirty="0">
                <a:effectLst/>
              </a:rPr>
              <a:t>ním</a:t>
            </a:r>
            <a:r>
              <a:rPr lang="en-US" sz="2000" b="0" i="0" dirty="0">
                <a:effectLst/>
              </a:rPr>
              <a:t> atom</a:t>
            </a:r>
            <a:r>
              <a:rPr lang="cs-CZ" sz="2000" b="0" i="0" dirty="0" err="1">
                <a:effectLst/>
              </a:rPr>
              <a:t>em</a:t>
            </a:r>
            <a:r>
              <a:rPr lang="cs-CZ" sz="2000" b="0" i="0" dirty="0">
                <a:effectLst/>
              </a:rPr>
              <a:t> (</a:t>
            </a:r>
            <a:r>
              <a:rPr lang="cs-CZ" sz="2000" dirty="0"/>
              <a:t>má jediný valenční elektron, do elektronových vzorců se zapisuje jedinou vazebnou čárkou)</a:t>
            </a:r>
            <a:r>
              <a:rPr lang="en-US" sz="2000" b="0" i="0" dirty="0">
                <a:effectLst/>
              </a:rPr>
              <a:t>.</a:t>
            </a:r>
            <a:r>
              <a:rPr lang="cs-CZ" sz="2000" b="0" i="0" dirty="0">
                <a:effectLst/>
              </a:rPr>
              <a:t> </a:t>
            </a:r>
            <a:r>
              <a:rPr lang="cs-CZ" sz="2000" b="0" i="0" dirty="0">
                <a:solidFill>
                  <a:srgbClr val="373A3C"/>
                </a:solidFill>
                <a:effectLst/>
              </a:rPr>
              <a:t>Pokud se jedná o oxokyselinu, pak musíme zachovat skupinu OH, vodík tedy v tomto případě bude na centrální atom připojen přes kyslík </a:t>
            </a:r>
            <a:endParaRPr lang="cs-CZ" sz="20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8C477DE-4564-4A42-8871-C0D2BF30D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07" y="2439766"/>
            <a:ext cx="881164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cs typeface="Times New Roman" panose="02020603050405020304" pitchFamily="18" charset="0"/>
              </a:rPr>
              <a:t>4. Určete předběžné rozdělení elektronů uspořádáním elektronových párů (E.P.). </a:t>
            </a:r>
            <a:r>
              <a:rPr lang="cs-CZ" sz="2000" b="0" i="0" dirty="0">
                <a:effectLst/>
              </a:rPr>
              <a:t>Atomy spojte vždy jednou vazbou s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centr</a:t>
            </a:r>
            <a:r>
              <a:rPr lang="cs-CZ" sz="2000" b="0" i="0" dirty="0">
                <a:effectLst/>
              </a:rPr>
              <a:t>á</a:t>
            </a:r>
            <a:r>
              <a:rPr lang="en-US" sz="2000" b="0" i="0" dirty="0">
                <a:effectLst/>
              </a:rPr>
              <a:t>l</a:t>
            </a:r>
            <a:r>
              <a:rPr lang="cs-CZ" sz="2000" b="0" i="0" dirty="0">
                <a:effectLst/>
              </a:rPr>
              <a:t>ním</a:t>
            </a:r>
            <a:r>
              <a:rPr lang="en-US" sz="2000" b="0" i="0" dirty="0">
                <a:effectLst/>
              </a:rPr>
              <a:t> atom</a:t>
            </a:r>
            <a:r>
              <a:rPr lang="cs-CZ" sz="2000" b="0" i="0" dirty="0" err="1">
                <a:effectLst/>
              </a:rPr>
              <a:t>em</a:t>
            </a:r>
            <a:r>
              <a:rPr lang="en-US" sz="2000" b="0" i="0" dirty="0">
                <a:effectLst/>
              </a:rPr>
              <a:t> (</a:t>
            </a:r>
            <a:r>
              <a:rPr lang="cs-CZ" sz="2000" b="0" i="0" dirty="0">
                <a:effectLst/>
              </a:rPr>
              <a:t>tj. jedním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tron</a:t>
            </a:r>
            <a:r>
              <a:rPr lang="cs-CZ" sz="2000" b="0" i="0" dirty="0" err="1">
                <a:effectLst/>
              </a:rPr>
              <a:t>ovým</a:t>
            </a:r>
            <a:r>
              <a:rPr lang="en-US" sz="2000" b="0" i="0" dirty="0">
                <a:effectLst/>
              </a:rPr>
              <a:t> p</a:t>
            </a:r>
            <a:r>
              <a:rPr lang="cs-CZ" sz="2000" b="0" i="0" dirty="0">
                <a:effectLst/>
              </a:rPr>
              <a:t>árem)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  a) </a:t>
            </a:r>
            <a:r>
              <a:rPr lang="cs-CZ" altLang="cs-CZ" sz="2000" dirty="0"/>
              <a:t>přidáme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jeden elektronový pár (čárku) mezi centrální atom a každý vnější atom.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8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  b) přidáme tři další volné páry (čárky) ke každému vnějšímu atomu (kromě H, ke kterému se žádné další páry nepřidávají) tak, aby u každého atomu (kromě H) byly celkem 4 elektronové páry (čárky) tvořící oktet).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7" name="Picture 2" descr="alt">
            <a:extLst>
              <a:ext uri="{FF2B5EF4-FFF2-40B4-BE49-F238E27FC236}">
                <a16:creationId xmlns:a16="http://schemas.microsoft.com/office/drawing/2014/main" id="{7FE4B289-4A98-4558-9CCF-C4BB7DD91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40" y="5301208"/>
            <a:ext cx="4753719" cy="14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36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C8693DCC-E84B-4E75-9C40-8ADB68026A45}"/>
              </a:ext>
            </a:extLst>
          </p:cNvPr>
          <p:cNvSpPr txBox="1"/>
          <p:nvPr/>
        </p:nvSpPr>
        <p:spPr>
          <a:xfrm>
            <a:off x="251520" y="332656"/>
            <a:ext cx="8712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c) </a:t>
            </a:r>
            <a:r>
              <a:rPr lang="cs-CZ" sz="2000" b="0" i="0" dirty="0">
                <a:effectLst/>
              </a:rPr>
              <a:t>uspořádejte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tron</a:t>
            </a:r>
            <a:r>
              <a:rPr lang="cs-CZ" sz="2000" b="0" i="0" dirty="0">
                <a:effectLst/>
              </a:rPr>
              <a:t>y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na vnějších </a:t>
            </a:r>
            <a:r>
              <a:rPr lang="en-US" sz="2000" b="0" i="0" dirty="0">
                <a:effectLst/>
              </a:rPr>
              <a:t>atom</a:t>
            </a:r>
            <a:r>
              <a:rPr lang="cs-CZ" sz="2000" b="0" i="0" dirty="0">
                <a:effectLst/>
              </a:rPr>
              <a:t>ech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do násobných vazeb s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centr</a:t>
            </a:r>
            <a:r>
              <a:rPr lang="cs-CZ" sz="2000" b="0" i="0" dirty="0">
                <a:effectLst/>
              </a:rPr>
              <a:t>á</a:t>
            </a:r>
            <a:r>
              <a:rPr lang="en-US" sz="2000" b="0" i="0" dirty="0">
                <a:effectLst/>
              </a:rPr>
              <a:t>l</a:t>
            </a:r>
            <a:r>
              <a:rPr lang="cs-CZ" sz="2000" b="0" i="0" dirty="0">
                <a:effectLst/>
              </a:rPr>
              <a:t>ním</a:t>
            </a:r>
            <a:r>
              <a:rPr lang="en-US" sz="2000" b="0" i="0" dirty="0">
                <a:effectLst/>
              </a:rPr>
              <a:t> atom</a:t>
            </a:r>
            <a:r>
              <a:rPr lang="cs-CZ" sz="2000" b="0" i="0" dirty="0" err="1">
                <a:effectLst/>
              </a:rPr>
              <a:t>em</a:t>
            </a:r>
            <a:r>
              <a:rPr lang="cs-CZ" sz="2000" b="0" i="0" dirty="0">
                <a:effectLst/>
              </a:rPr>
              <a:t> tak,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aby byly vytvořeny oktety tam, kde je to možné</a:t>
            </a:r>
            <a:r>
              <a:rPr lang="en-US" sz="2000" b="0" i="0" dirty="0">
                <a:effectLst/>
              </a:rPr>
              <a:t>.</a:t>
            </a:r>
            <a:r>
              <a:rPr lang="cs-CZ" sz="2000" b="0" i="0" dirty="0">
                <a:effectLst/>
              </a:rPr>
              <a:t> Pokud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jeden nebo více</a:t>
            </a:r>
            <a:r>
              <a:rPr lang="en-US" sz="2000" b="0" i="0" dirty="0">
                <a:effectLst/>
              </a:rPr>
              <a:t> atom</a:t>
            </a:r>
            <a:r>
              <a:rPr lang="cs-CZ" sz="2000" b="0" i="0" dirty="0">
                <a:effectLst/>
              </a:rPr>
              <a:t>ů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nemá 8 </a:t>
            </a:r>
            <a:r>
              <a:rPr lang="en-US" sz="2000" b="0" i="0" dirty="0" err="1">
                <a:effectLst/>
              </a:rPr>
              <a:t>ele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tron</a:t>
            </a:r>
            <a:r>
              <a:rPr lang="cs-CZ" sz="2000" b="0" i="0" dirty="0">
                <a:effectLst/>
              </a:rPr>
              <a:t>ů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mus</a:t>
            </a:r>
            <a:r>
              <a:rPr lang="cs-CZ" sz="2000" b="0" i="0" dirty="0">
                <a:effectLst/>
              </a:rPr>
              <a:t>í </a:t>
            </a:r>
            <a:r>
              <a:rPr lang="cs-CZ" sz="2000" b="0" i="0" dirty="0" err="1">
                <a:effectLst/>
              </a:rPr>
              <a:t>bý</a:t>
            </a:r>
            <a:r>
              <a:rPr lang="en-US" sz="2000" b="0" i="0" dirty="0">
                <a:effectLst/>
              </a:rPr>
              <a:t>t </a:t>
            </a:r>
            <a:r>
              <a:rPr lang="cs-CZ" sz="2000" b="0" i="0" dirty="0">
                <a:effectLst/>
              </a:rPr>
              <a:t>mezi nimi přítomna dvojná nebo trojná vazba (každá jednoduchá vazba zahrnuje 2 elektrony)</a:t>
            </a:r>
            <a:r>
              <a:rPr lang="en-US" sz="2000" b="0" i="0" dirty="0">
                <a:effectLst/>
              </a:rPr>
              <a:t>.</a:t>
            </a:r>
            <a:r>
              <a:rPr lang="cs-CZ" sz="2000" b="0" i="0" dirty="0">
                <a:effectLst/>
              </a:rPr>
              <a:t> </a:t>
            </a:r>
            <a:r>
              <a:rPr lang="cs-CZ" sz="2000" dirty="0"/>
              <a:t>U dvojné vazby se kreslí 2 čárky (4 elektrony), u trojné vazby 3 čárky (6 elektronů).</a:t>
            </a:r>
            <a:endParaRPr lang="en-US" sz="2000" b="0" i="0" dirty="0">
              <a:effectLst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F176C71-A148-4AC6-AC21-798ABB6735B5}"/>
              </a:ext>
            </a:extLst>
          </p:cNvPr>
          <p:cNvSpPr txBox="1"/>
          <p:nvPr/>
        </p:nvSpPr>
        <p:spPr>
          <a:xfrm>
            <a:off x="287524" y="5351243"/>
            <a:ext cx="85689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altLang="cs-CZ" sz="2000" dirty="0"/>
              <a:t>d)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r</a:t>
            </a:r>
            <a:r>
              <a:rPr lang="cs-CZ" sz="2000" b="0" i="0" dirty="0">
                <a:effectLst/>
              </a:rPr>
              <a:t>ozmístěte všechny zbývající elektrony na </a:t>
            </a:r>
            <a:r>
              <a:rPr lang="en-US" sz="2000" b="0" i="0" dirty="0" err="1">
                <a:effectLst/>
              </a:rPr>
              <a:t>centr</a:t>
            </a:r>
            <a:r>
              <a:rPr lang="cs-CZ" sz="2000" b="0" i="0" dirty="0">
                <a:effectLst/>
              </a:rPr>
              <a:t>á</a:t>
            </a:r>
            <a:r>
              <a:rPr lang="en-US" sz="2000" b="0" i="0" dirty="0">
                <a:effectLst/>
              </a:rPr>
              <a:t>l</a:t>
            </a:r>
            <a:r>
              <a:rPr lang="cs-CZ" sz="2000" b="0" i="0" dirty="0">
                <a:effectLst/>
              </a:rPr>
              <a:t>ní</a:t>
            </a:r>
            <a:r>
              <a:rPr lang="en-US" sz="2000" b="0" i="0" dirty="0">
                <a:effectLst/>
              </a:rPr>
              <a:t> atom.</a:t>
            </a:r>
            <a:r>
              <a:rPr lang="cs-CZ" sz="2000" b="0" i="0" dirty="0">
                <a:effectLst/>
              </a:rPr>
              <a:t> Pokud zjistíte přebytečné </a:t>
            </a:r>
            <a:r>
              <a:rPr lang="en-US" sz="2000" b="0" i="0" dirty="0" err="1">
                <a:effectLst/>
              </a:rPr>
              <a:t>valen</a:t>
            </a:r>
            <a:r>
              <a:rPr lang="cs-CZ" sz="2000" b="0" i="0" dirty="0">
                <a:effectLst/>
              </a:rPr>
              <a:t>ční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tron</a:t>
            </a:r>
            <a:r>
              <a:rPr lang="cs-CZ" sz="2000" dirty="0"/>
              <a:t>y</a:t>
            </a:r>
            <a:r>
              <a:rPr lang="en-US" sz="2000" b="0" i="0" dirty="0">
                <a:effectLst/>
              </a:rPr>
              <a:t>, </a:t>
            </a:r>
            <a:r>
              <a:rPr lang="cs-CZ" sz="2000" b="0" i="0" dirty="0">
                <a:effectLst/>
              </a:rPr>
              <a:t>přidejte je na centrální atom (mohou porušovat</a:t>
            </a:r>
            <a:r>
              <a:rPr lang="en-US" sz="2000" b="0" i="0" dirty="0">
                <a:effectLst/>
              </a:rPr>
              <a:t> o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tet</a:t>
            </a:r>
            <a:r>
              <a:rPr lang="cs-CZ" sz="2000" b="0" i="0" dirty="0" err="1">
                <a:effectLst/>
              </a:rPr>
              <a:t>ové</a:t>
            </a:r>
            <a:r>
              <a:rPr lang="cs-CZ" sz="2000" b="0" i="0" dirty="0">
                <a:effectLst/>
              </a:rPr>
              <a:t> pravidlo)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. </a:t>
            </a:r>
            <a:endParaRPr lang="cs-CZ" sz="2000" dirty="0"/>
          </a:p>
        </p:txBody>
      </p:sp>
      <p:pic>
        <p:nvPicPr>
          <p:cNvPr id="17" name="Picture 4" descr="Drawing the Lewis structure for acetic acid H3C-CO-OH">
            <a:extLst>
              <a:ext uri="{FF2B5EF4-FFF2-40B4-BE49-F238E27FC236}">
                <a16:creationId xmlns:a16="http://schemas.microsoft.com/office/drawing/2014/main" id="{13D4E47E-07F2-4DC8-8F1D-A31FE737D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7446240" cy="11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0CDA4D60-497C-46BE-8B30-73C53F78A016}"/>
              </a:ext>
            </a:extLst>
          </p:cNvPr>
          <p:cNvSpPr txBox="1"/>
          <p:nvPr/>
        </p:nvSpPr>
        <p:spPr>
          <a:xfrm>
            <a:off x="251520" y="3742196"/>
            <a:ext cx="856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Tento krok lze vynechat a dvojné vazby doplnit až na základě analýzy formálních nábojů v bodu 7.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A73F354-B751-46AE-B917-674608B42DBF}"/>
              </a:ext>
            </a:extLst>
          </p:cNvPr>
          <p:cNvSpPr txBox="1"/>
          <p:nvPr/>
        </p:nvSpPr>
        <p:spPr>
          <a:xfrm>
            <a:off x="287524" y="4450512"/>
            <a:ext cx="856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>
                <a:solidFill>
                  <a:srgbClr val="0070C0"/>
                </a:solidFill>
              </a:rPr>
              <a:t>Dvojnou nebo násobnou vazbu jsou schopny tvořit jen C, N a O a v kombinaci s nimi částečně i S. Toto pravidlo se někdy nedodržuje.</a:t>
            </a:r>
          </a:p>
        </p:txBody>
      </p:sp>
    </p:spTree>
    <p:extLst>
      <p:ext uri="{BB962C8B-B14F-4D97-AF65-F5344CB8AC3E}">
        <p14:creationId xmlns:p14="http://schemas.microsoft.com/office/powerpoint/2010/main" val="173177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rawing a Lewis structure for dinitrogen monoxide (Nitrous oxide, N2O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908720"/>
            <a:ext cx="8136904" cy="524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670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0E225934-4243-4E06-899B-F3F43407E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93" y="198992"/>
            <a:ext cx="880881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5. Spočítejte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formální náboj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(F) na centrálním atomu.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/>
              <a:t> 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a) Spočítejte elektrony sdílené ve vazbách (b).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b) Spočítejte elektrony ve volných elektronových párech (n).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</a:t>
            </a:r>
            <a:endParaRPr lang="cs-CZ" altLang="cs-CZ" sz="20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 = V - (n + b/2)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kde V = počet valenčních elektronů atomu.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F2223100-9206-4893-8322-EEFB135BF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2780928"/>
            <a:ext cx="6846176" cy="70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5848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8000"/>
              </a:lnSpc>
            </a:pP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F = (č. </a:t>
            </a:r>
            <a:r>
              <a:rPr lang="en-GB" altLang="cs-CZ" sz="2000" b="1" dirty="0" err="1">
                <a:solidFill>
                  <a:srgbClr val="000000"/>
                </a:solidFill>
                <a:latin typeface="+mn-lt"/>
              </a:rPr>
              <a:t>skupiny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- [(</a:t>
            </a:r>
            <a:r>
              <a:rPr lang="en-GB" altLang="cs-CZ" sz="2000" b="1" dirty="0" err="1">
                <a:solidFill>
                  <a:srgbClr val="000000"/>
                </a:solidFill>
                <a:latin typeface="+mn-lt"/>
              </a:rPr>
              <a:t>počet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000" b="1" dirty="0" err="1">
                <a:solidFill>
                  <a:srgbClr val="000000"/>
                </a:solidFill>
                <a:latin typeface="+mn-lt"/>
              </a:rPr>
              <a:t>vazeb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)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 +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 (</a:t>
            </a:r>
            <a:r>
              <a:rPr lang="en-GB" altLang="cs-CZ" sz="2000" b="1" dirty="0" err="1">
                <a:solidFill>
                  <a:srgbClr val="000000"/>
                </a:solidFill>
                <a:latin typeface="+mn-lt"/>
              </a:rPr>
              <a:t>počet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000" b="1" dirty="0" err="1">
                <a:solidFill>
                  <a:srgbClr val="000000"/>
                </a:solidFill>
                <a:latin typeface="+mn-lt"/>
              </a:rPr>
              <a:t>nevazeb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. 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l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.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)]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FCF50FB-36A9-4778-93E6-F2079E250DFE}"/>
              </a:ext>
            </a:extLst>
          </p:cNvPr>
          <p:cNvSpPr txBox="1"/>
          <p:nvPr/>
        </p:nvSpPr>
        <p:spPr>
          <a:xfrm>
            <a:off x="333911" y="3506822"/>
            <a:ext cx="8810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</a:rPr>
              <a:t>6.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Pokud je formální náboj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centr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l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ního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atom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0 nebo je roven </a:t>
            </a:r>
            <a:r>
              <a:rPr lang="cs-CZ" sz="2000" b="0" i="0" dirty="0">
                <a:effectLst/>
              </a:rPr>
              <a:t>náboji iontu</a:t>
            </a:r>
            <a:r>
              <a:rPr lang="en-US" sz="2000" b="0" i="0" dirty="0">
                <a:effectLst/>
              </a:rPr>
              <a:t>,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rozdělení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ele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tron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ů je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správné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Vypočítej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form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l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náboj na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periferních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atom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ech pro dokončení výsledného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Lewis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ova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vzorc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e.</a:t>
            </a:r>
            <a:endParaRPr lang="cs-CZ" sz="2000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AE58DF5B-2014-4DF6-861F-24D330791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47" y="4869160"/>
            <a:ext cx="5180416" cy="145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813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5DB71C-1858-49E1-A878-648F97411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08" y="28741"/>
            <a:ext cx="891438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7. Pokud struktura není správná, spočítejte formální náboj na každém z periferních atomů. Pro získání správné struktury je třeba tvořit násobné vazby sdílením elektronového páru z periferního atomu tak, že má maximálně negativní formální náboj.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a) Pro centrální atomy z druhé (n = 2) periody periodické tabulky pokračuje tento proces postupně dokud centrální atom má 4 E.P. (oktet).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b) Pro všechny ostatní prvky pokračuje tento proces postupně dokud formální náboj na centrálním atomu je nulový nebo se vytvoří dvojné vazby. 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CCE7CDE4-8FE9-4668-90B1-121F030B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33049"/>
            <a:ext cx="4455238" cy="151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B4EF86D-D115-4635-96A1-5B82E1CD1D7B}"/>
              </a:ext>
            </a:extLst>
          </p:cNvPr>
          <p:cNvSpPr txBox="1"/>
          <p:nvPr/>
        </p:nvSpPr>
        <p:spPr>
          <a:xfrm>
            <a:off x="251520" y="4951823"/>
            <a:ext cx="8568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b="0" i="0" dirty="0">
                <a:solidFill>
                  <a:srgbClr val="000000"/>
                </a:solidFill>
                <a:effectLst/>
              </a:rPr>
              <a:t>V případě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stru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tur</a:t>
            </a:r>
            <a:r>
              <a:rPr lang="cs-CZ" sz="1600" dirty="0">
                <a:solidFill>
                  <a:srgbClr val="000000"/>
                </a:solidFill>
              </a:rPr>
              <a:t>y vpravo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, atom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 P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nesplňuj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e o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tet</a:t>
            </a:r>
            <a:r>
              <a:rPr lang="cs-CZ" sz="1600" b="0" i="0" dirty="0" err="1">
                <a:solidFill>
                  <a:srgbClr val="000000"/>
                </a:solidFill>
                <a:effectLst/>
              </a:rPr>
              <a:t>ové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pravidlo (5 elektronových párů), ale ve struktuře je méně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form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á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l</a:t>
            </a:r>
            <a:r>
              <a:rPr lang="cs-CZ" sz="1600" b="0" i="0" dirty="0" err="1">
                <a:solidFill>
                  <a:srgbClr val="000000"/>
                </a:solidFill>
                <a:effectLst/>
              </a:rPr>
              <a:t>ních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 nábojů na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atom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ech a také jsou možné 3 rezonanční struktury. </a:t>
            </a:r>
            <a:r>
              <a:rPr lang="cs-CZ" sz="1600" dirty="0">
                <a:solidFill>
                  <a:srgbClr val="000000"/>
                </a:solidFill>
              </a:rPr>
              <a:t>Studie založená na kvantové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mechanic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e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naznačují, že dominantní je struktura vlevo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Studium </a:t>
            </a:r>
            <a:r>
              <a:rPr lang="cs-CZ" sz="1600" dirty="0">
                <a:solidFill>
                  <a:srgbClr val="000000"/>
                </a:solidFill>
              </a:rPr>
              <a:t>v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azebných délek v iontu preferuje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spíše strukturu vpravo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 T</a:t>
            </a:r>
            <a:r>
              <a:rPr lang="cs-CZ" sz="1600" b="0" i="0" dirty="0" err="1">
                <a:solidFill>
                  <a:srgbClr val="000000"/>
                </a:solidFill>
                <a:effectLst/>
              </a:rPr>
              <a:t>ento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 nesoulad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souvisí s tím, že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víc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e Lewis</a:t>
            </a:r>
            <a:r>
              <a:rPr lang="cs-CZ" sz="1600" dirty="0" err="1">
                <a:solidFill>
                  <a:srgbClr val="000000"/>
                </a:solidFill>
              </a:rPr>
              <a:t>ových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stru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tur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(viz rezonance) může odrážet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skutečné rozdělení 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ele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tron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ů v atomu resp.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mole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ule.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60829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- Lewis ` octet ' model (pp. 168-182) PowerPoint ...">
            <a:extLst>
              <a:ext uri="{FF2B5EF4-FFF2-40B4-BE49-F238E27FC236}">
                <a16:creationId xmlns:a16="http://schemas.microsoft.com/office/drawing/2014/main" id="{B94EA9CD-C31E-4F4C-80CA-9B1055F4F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://upload.wikimedia.org/wikipedia/commons/3/38/Diazomethane-resonance-structures-2D.png">
            <a:extLst>
              <a:ext uri="{FF2B5EF4-FFF2-40B4-BE49-F238E27FC236}">
                <a16:creationId xmlns:a16="http://schemas.microsoft.com/office/drawing/2014/main" id="{D49EF807-563C-46A6-9602-BFF5D2433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45224"/>
            <a:ext cx="3816424" cy="120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2A8933B-0062-4862-B388-655300D661CE}"/>
              </a:ext>
            </a:extLst>
          </p:cNvPr>
          <p:cNvSpPr txBox="1"/>
          <p:nvPr/>
        </p:nvSpPr>
        <p:spPr>
          <a:xfrm>
            <a:off x="323528" y="5663903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 </a:t>
            </a:r>
            <a:r>
              <a:rPr lang="cs-CZ" b="1" dirty="0" err="1"/>
              <a:t>diazomethanu</a:t>
            </a:r>
            <a:r>
              <a:rPr lang="cs-CZ" dirty="0"/>
              <a:t> je struktura stabilizována rezonancí, sloučenina je velmi reaktivní</a:t>
            </a:r>
          </a:p>
        </p:txBody>
      </p:sp>
    </p:spTree>
    <p:extLst>
      <p:ext uri="{BB962C8B-B14F-4D97-AF65-F5344CB8AC3E}">
        <p14:creationId xmlns:p14="http://schemas.microsoft.com/office/powerpoint/2010/main" val="2015547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612F500-51ED-40CF-B515-247D6DA33502}"/>
              </a:ext>
            </a:extLst>
          </p:cNvPr>
          <p:cNvSpPr txBox="1"/>
          <p:nvPr/>
        </p:nvSpPr>
        <p:spPr>
          <a:xfrm>
            <a:off x="139657" y="1137390"/>
            <a:ext cx="8722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9. Oktetová struktura může být v ojedinělých případech rozšířena na 10 (</a:t>
            </a:r>
            <a:r>
              <a:rPr lang="cs-CZ" sz="2000" dirty="0" err="1"/>
              <a:t>decet</a:t>
            </a:r>
            <a:r>
              <a:rPr lang="cs-CZ" sz="2000" dirty="0"/>
              <a:t>), 12 (</a:t>
            </a:r>
            <a:r>
              <a:rPr lang="cs-CZ" sz="2000" dirty="0" err="1"/>
              <a:t>dodecet</a:t>
            </a:r>
            <a:r>
              <a:rPr lang="cs-CZ" sz="2000" dirty="0"/>
              <a:t>) nebo více elektronů, </a:t>
            </a:r>
            <a:r>
              <a:rPr lang="cs-CZ" sz="2000" u="sng" dirty="0"/>
              <a:t>nikdy však u prvků 2. periody </a:t>
            </a:r>
            <a:r>
              <a:rPr lang="cs-CZ" sz="2000" dirty="0"/>
              <a:t>(C, O, N, F).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0C61B8C-C3EC-46BF-BDFE-344CB580D28F}"/>
              </a:ext>
            </a:extLst>
          </p:cNvPr>
          <p:cNvSpPr txBox="1"/>
          <p:nvPr/>
        </p:nvSpPr>
        <p:spPr>
          <a:xfrm>
            <a:off x="165344" y="278939"/>
            <a:ext cx="8697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</a:rPr>
              <a:t>8.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Přepočítej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form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l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náboj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každého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atom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pro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získání výsledné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Lewis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ovy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stru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tur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y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</a:t>
            </a:r>
            <a:endParaRPr lang="cs-CZ" sz="2000" dirty="0"/>
          </a:p>
        </p:txBody>
      </p:sp>
      <p:pic>
        <p:nvPicPr>
          <p:cNvPr id="9" name="Picture 2" descr="Picture">
            <a:extLst>
              <a:ext uri="{FF2B5EF4-FFF2-40B4-BE49-F238E27FC236}">
                <a16:creationId xmlns:a16="http://schemas.microsoft.com/office/drawing/2014/main" id="{A32E90E2-717F-4C48-B730-0346025BE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36" y="1945567"/>
            <a:ext cx="3600400" cy="19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DFEAB44-43DC-4636-95F3-54CF3DC75987}"/>
              </a:ext>
            </a:extLst>
          </p:cNvPr>
          <p:cNvSpPr txBox="1"/>
          <p:nvPr/>
        </p:nvSpPr>
        <p:spPr>
          <a:xfrm>
            <a:off x="165344" y="4178404"/>
            <a:ext cx="8722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10. Někdy může být mezi kovalentně vázanými atomy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sdíleno méně než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8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ů (</a:t>
            </a:r>
            <a:r>
              <a:rPr lang="cs-CZ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 atomy III. A skupiny), např.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Be 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BeCl</a:t>
            </a:r>
            <a:r>
              <a:rPr lang="en-US" sz="2000" b="0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nebo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 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BCl</a:t>
            </a:r>
            <a:r>
              <a:rPr lang="en-US" sz="2000" b="0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endParaRPr lang="cs-CZ" sz="20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AE097B5-2A99-4256-8702-918C0C721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86290"/>
            <a:ext cx="2740729" cy="164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89C4464-B185-442C-A973-2113A6C241C5}"/>
              </a:ext>
            </a:extLst>
          </p:cNvPr>
          <p:cNvSpPr txBox="1"/>
          <p:nvPr/>
        </p:nvSpPr>
        <p:spPr>
          <a:xfrm>
            <a:off x="200345" y="4886290"/>
            <a:ext cx="5346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Tyto atomy mohou doplnit oktet pomocí koordinačně kovalentní vazby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E9ED837-5D8C-4A01-BBCF-22FBC1547427}"/>
              </a:ext>
            </a:extLst>
          </p:cNvPr>
          <p:cNvSpPr txBox="1"/>
          <p:nvPr/>
        </p:nvSpPr>
        <p:spPr>
          <a:xfrm>
            <a:off x="467544" y="5744741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BeCl</a:t>
            </a:r>
            <a:r>
              <a:rPr lang="en-US" b="1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+ 2Cl</a:t>
            </a:r>
            <a:r>
              <a:rPr lang="en-US" b="1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→ BeCl</a:t>
            </a:r>
            <a:r>
              <a:rPr lang="en-US" b="1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b="1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2-</a:t>
            </a:r>
            <a:endParaRPr lang="cs-CZ" b="1" i="0" baseline="3000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cs-CZ" sz="800" b="1" dirty="0">
              <a:solidFill>
                <a:srgbClr val="222222"/>
              </a:solidFill>
            </a:endParaRPr>
          </a:p>
          <a:p>
            <a:pPr algn="just"/>
            <a:r>
              <a:rPr lang="en-US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BCl</a:t>
            </a:r>
            <a:r>
              <a:rPr lang="cs-CZ" b="1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+ Cl</a:t>
            </a:r>
            <a:r>
              <a:rPr lang="en-US" b="1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→ BCl</a:t>
            </a:r>
            <a:r>
              <a:rPr lang="en-US" b="1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b="1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47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 Lewis Dot Structure | Science Trends">
            <a:extLst>
              <a:ext uri="{FF2B5EF4-FFF2-40B4-BE49-F238E27FC236}">
                <a16:creationId xmlns:a16="http://schemas.microsoft.com/office/drawing/2014/main" id="{BC98597A-04A9-47A2-9167-508BD82A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64677"/>
            <a:ext cx="1145969" cy="69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iolations of the Octet Rule - Chemistry LibreTexts">
            <a:extLst>
              <a:ext uri="{FF2B5EF4-FFF2-40B4-BE49-F238E27FC236}">
                <a16:creationId xmlns:a16="http://schemas.microsoft.com/office/drawing/2014/main" id="{B341DEB8-0C44-407A-A6F4-BFE1C3D2E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5" y="1444951"/>
            <a:ext cx="1453594" cy="81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9E10FEA-FF6B-448B-8E43-1259FB150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276311"/>
            <a:ext cx="1633591" cy="101001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0F7EEFA-5BCA-4874-B888-1DF1D2C56AE0}"/>
              </a:ext>
            </a:extLst>
          </p:cNvPr>
          <p:cNvSpPr txBox="1"/>
          <p:nvPr/>
        </p:nvSpPr>
        <p:spPr>
          <a:xfrm>
            <a:off x="151356" y="260648"/>
            <a:ext cx="88412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11. V případě lichého počtu valenčních elektronů se nespárovaný elektron se označuje tečkou u atomu, ke kterému patří. Molekula je volným </a:t>
            </a:r>
            <a:r>
              <a:rPr lang="cs-CZ" sz="2000" u="sng" dirty="0"/>
              <a:t>radikálem</a:t>
            </a:r>
            <a:r>
              <a:rPr lang="cs-CZ" sz="2000" dirty="0"/>
              <a:t> a má paramagnetické vlastnosti.</a:t>
            </a:r>
          </a:p>
        </p:txBody>
      </p:sp>
    </p:spTree>
    <p:extLst>
      <p:ext uri="{BB962C8B-B14F-4D97-AF65-F5344CB8AC3E}">
        <p14:creationId xmlns:p14="http://schemas.microsoft.com/office/powerpoint/2010/main" val="4161741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CCEDA1F-1A8F-435E-8F05-F0B40039E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42875"/>
            <a:ext cx="52959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6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A5A3DAA-40F2-4F93-8A9D-2B082E9CE29E}"/>
              </a:ext>
            </a:extLst>
          </p:cNvPr>
          <p:cNvSpPr txBox="1"/>
          <p:nvPr/>
        </p:nvSpPr>
        <p:spPr>
          <a:xfrm>
            <a:off x="293776" y="135042"/>
            <a:ext cx="85564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Uspořádejte halogeny vzestupně podle </a:t>
            </a:r>
          </a:p>
          <a:p>
            <a:pPr marL="457200" indent="-457200">
              <a:buAutoNum type="alphaLcParenBoth"/>
            </a:pPr>
            <a:r>
              <a:rPr lang="cs-CZ" sz="2000" i="0" dirty="0">
                <a:solidFill>
                  <a:srgbClr val="34495E"/>
                </a:solidFill>
                <a:effectLst/>
              </a:rPr>
              <a:t>velikosti atomu </a:t>
            </a:r>
          </a:p>
          <a:p>
            <a:pPr marL="457200" indent="-457200">
              <a:buAutoNum type="alphaLcParenBoth"/>
            </a:pPr>
            <a:r>
              <a:rPr lang="cs-CZ" sz="2000" i="0" dirty="0">
                <a:solidFill>
                  <a:srgbClr val="34495E"/>
                </a:solidFill>
                <a:effectLst/>
              </a:rPr>
              <a:t>oxidačních schopností</a:t>
            </a:r>
            <a:endParaRPr lang="cs-CZ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471C6C2-23D5-49BA-855A-54CEF6D7A457}"/>
              </a:ext>
            </a:extLst>
          </p:cNvPr>
          <p:cNvSpPr txBox="1"/>
          <p:nvPr/>
        </p:nvSpPr>
        <p:spPr>
          <a:xfrm>
            <a:off x="293776" y="1248136"/>
            <a:ext cx="2032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US" sz="2000" b="0" i="0" dirty="0">
                <a:solidFill>
                  <a:srgbClr val="34495E"/>
                </a:solidFill>
                <a:effectLst/>
              </a:rPr>
              <a:t>F &lt; CI &lt; Br &lt; I </a:t>
            </a:r>
            <a:endParaRPr lang="cs-CZ" sz="2000" b="0" i="0" dirty="0">
              <a:solidFill>
                <a:srgbClr val="34495E"/>
              </a:solidFill>
              <a:effectLst/>
            </a:endParaRPr>
          </a:p>
          <a:p>
            <a:pPr marL="342900" indent="-342900">
              <a:buAutoNum type="alphaLcParenBoth"/>
            </a:pPr>
            <a:r>
              <a:rPr lang="en-US" sz="2000" b="0" i="0" dirty="0">
                <a:solidFill>
                  <a:srgbClr val="34495E"/>
                </a:solidFill>
                <a:effectLst/>
              </a:rPr>
              <a:t>I &lt; Br &lt; Cl &lt; F</a:t>
            </a:r>
            <a:endParaRPr lang="cs-CZ" sz="2000" b="0" i="0" dirty="0">
              <a:solidFill>
                <a:srgbClr val="34495E"/>
              </a:solidFill>
              <a:effectLst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73B1A1-8B4A-40FE-88BE-3B4119456D0F}"/>
              </a:ext>
            </a:extLst>
          </p:cNvPr>
          <p:cNvSpPr txBox="1"/>
          <p:nvPr/>
        </p:nvSpPr>
        <p:spPr>
          <a:xfrm>
            <a:off x="293776" y="2261607"/>
            <a:ext cx="78310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Seřaďte prvky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Na, Mg, AI a Si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vzestupně podle první 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ioniza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č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n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í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energie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.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40EB43-4859-4D68-9EF1-ADF6549FE70A}"/>
              </a:ext>
            </a:extLst>
          </p:cNvPr>
          <p:cNvSpPr txBox="1"/>
          <p:nvPr/>
        </p:nvSpPr>
        <p:spPr>
          <a:xfrm>
            <a:off x="314856" y="2635003"/>
            <a:ext cx="23065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4495E"/>
                </a:solidFill>
                <a:effectLst/>
              </a:rPr>
              <a:t>Na &lt; Mg &lt; Al &lt; Si</a:t>
            </a:r>
            <a:endParaRPr 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2B681FD-1887-4B79-87B9-55AB068A0AF8}"/>
              </a:ext>
            </a:extLst>
          </p:cNvPr>
          <p:cNvSpPr txBox="1"/>
          <p:nvPr/>
        </p:nvSpPr>
        <p:spPr>
          <a:xfrm>
            <a:off x="293776" y="3288929"/>
            <a:ext cx="85532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Která z částic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Mg, Mg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2+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Al, Al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3+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má nejmenší, a která největší velikost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? </a:t>
            </a:r>
            <a:endParaRPr lang="cs-CZ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BDBE328-2988-48F2-B753-5E86AE232281}"/>
              </a:ext>
            </a:extLst>
          </p:cNvPr>
          <p:cNvSpPr txBox="1"/>
          <p:nvPr/>
        </p:nvSpPr>
        <p:spPr>
          <a:xfrm>
            <a:off x="293776" y="3742800"/>
            <a:ext cx="70943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4495E"/>
                </a:solidFill>
                <a:effectLst/>
              </a:rPr>
              <a:t>Největší částice je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Mg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,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nejmenší částice je 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Al</a:t>
            </a:r>
            <a:r>
              <a:rPr lang="en-US" sz="2000" b="0" i="0" baseline="30000" dirty="0">
                <a:solidFill>
                  <a:srgbClr val="34495E"/>
                </a:solidFill>
                <a:effectLst/>
              </a:rPr>
              <a:t>3+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.</a:t>
            </a:r>
            <a:endParaRPr lang="cs-CZ" sz="2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BC61726-1DCE-49AA-942E-FBF94EEFDA9C}"/>
              </a:ext>
            </a:extLst>
          </p:cNvPr>
          <p:cNvSpPr txBox="1"/>
          <p:nvPr/>
        </p:nvSpPr>
        <p:spPr>
          <a:xfrm>
            <a:off x="416106" y="4427703"/>
            <a:ext cx="87278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34495E"/>
                </a:solidFill>
              </a:rPr>
              <a:t>Která z částic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Fe, Fe</a:t>
            </a:r>
            <a:r>
              <a:rPr lang="cs-CZ" sz="2000" baseline="30000" dirty="0">
                <a:solidFill>
                  <a:srgbClr val="34495E"/>
                </a:solidFill>
              </a:rPr>
              <a:t>2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+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a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Fe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3+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je nejmenší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?</a:t>
            </a:r>
            <a:endParaRPr lang="cs-CZ" sz="2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A925CC4-E51E-4DE7-95A2-FF323EA99524}"/>
              </a:ext>
            </a:extLst>
          </p:cNvPr>
          <p:cNvSpPr txBox="1"/>
          <p:nvPr/>
        </p:nvSpPr>
        <p:spPr>
          <a:xfrm>
            <a:off x="335405" y="488350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4495E"/>
                </a:solidFill>
                <a:effectLst/>
              </a:rPr>
              <a:t>Fe</a:t>
            </a:r>
            <a:r>
              <a:rPr lang="en-US" sz="2000" baseline="30000" dirty="0">
                <a:solidFill>
                  <a:srgbClr val="34495E"/>
                </a:solidFill>
              </a:rPr>
              <a:t>3+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je nejmenší</a:t>
            </a:r>
            <a:endParaRPr lang="cs-CZ" sz="2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C3248C4-1B7B-4CC4-B47E-44193293F505}"/>
              </a:ext>
            </a:extLst>
          </p:cNvPr>
          <p:cNvSpPr txBox="1"/>
          <p:nvPr/>
        </p:nvSpPr>
        <p:spPr>
          <a:xfrm>
            <a:off x="293776" y="5441568"/>
            <a:ext cx="87278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Seřaďte částice vzestupně podle rostoucího poloměru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:  </a:t>
            </a:r>
            <a:endParaRPr lang="cs-CZ" sz="2000" i="0" dirty="0">
              <a:solidFill>
                <a:srgbClr val="34495E"/>
              </a:solidFill>
              <a:effectLst/>
            </a:endParaRPr>
          </a:p>
          <a:p>
            <a:pPr marL="342900" indent="-342900">
              <a:buAutoNum type="alphaLcParenBoth"/>
            </a:pPr>
            <a:r>
              <a:rPr lang="en-US" sz="2000" i="0" dirty="0">
                <a:solidFill>
                  <a:srgbClr val="34495E"/>
                </a:solidFill>
                <a:effectLst/>
              </a:rPr>
              <a:t>I, I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+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a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I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-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 </a:t>
            </a:r>
            <a:endParaRPr lang="cs-CZ" sz="2000" i="0" dirty="0">
              <a:solidFill>
                <a:srgbClr val="34495E"/>
              </a:solidFill>
              <a:effectLst/>
            </a:endParaRPr>
          </a:p>
          <a:p>
            <a:pPr marL="342900" indent="-342900">
              <a:buAutoNum type="alphaLcParenBoth"/>
            </a:pPr>
            <a:r>
              <a:rPr lang="en-US" sz="2000" i="0" dirty="0">
                <a:solidFill>
                  <a:srgbClr val="34495E"/>
                </a:solidFill>
                <a:effectLst/>
              </a:rPr>
              <a:t>O, P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a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N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B210B1D-F367-4046-A0D5-FE881DC20749}"/>
              </a:ext>
            </a:extLst>
          </p:cNvPr>
          <p:cNvSpPr txBox="1"/>
          <p:nvPr/>
        </p:nvSpPr>
        <p:spPr>
          <a:xfrm>
            <a:off x="2371723" y="5907297"/>
            <a:ext cx="18478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US" sz="2000" b="0" i="0" dirty="0">
                <a:solidFill>
                  <a:srgbClr val="34495E"/>
                </a:solidFill>
                <a:effectLst/>
              </a:rPr>
              <a:t>I</a:t>
            </a:r>
            <a:r>
              <a:rPr lang="en-US" sz="2000" b="0" i="0" baseline="30000" dirty="0">
                <a:solidFill>
                  <a:srgbClr val="34495E"/>
                </a:solidFill>
                <a:effectLst/>
              </a:rPr>
              <a:t>+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&lt; I &lt; I</a:t>
            </a:r>
            <a:r>
              <a:rPr lang="en-US" sz="2000" b="0" i="0" baseline="30000" dirty="0">
                <a:solidFill>
                  <a:srgbClr val="34495E"/>
                </a:solidFill>
                <a:effectLst/>
              </a:rPr>
              <a:t>-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  </a:t>
            </a:r>
            <a:endParaRPr lang="cs-CZ" sz="2000" b="0" i="0" dirty="0">
              <a:solidFill>
                <a:srgbClr val="34495E"/>
              </a:solidFill>
              <a:effectLst/>
            </a:endParaRPr>
          </a:p>
          <a:p>
            <a:pPr marL="342900" indent="-342900">
              <a:buAutoNum type="alphaLcParenBoth"/>
            </a:pPr>
            <a:r>
              <a:rPr lang="en-US" sz="2000" b="0" i="0" dirty="0">
                <a:solidFill>
                  <a:srgbClr val="34495E"/>
                </a:solidFill>
                <a:effectLst/>
              </a:rPr>
              <a:t>O &lt; N &lt; P</a:t>
            </a:r>
          </a:p>
        </p:txBody>
      </p:sp>
    </p:spTree>
    <p:extLst>
      <p:ext uri="{BB962C8B-B14F-4D97-AF65-F5344CB8AC3E}">
        <p14:creationId xmlns:p14="http://schemas.microsoft.com/office/powerpoint/2010/main" val="177724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23007FF-FFE8-4421-B5F3-DDA84298F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3004"/>
            <a:ext cx="6719299" cy="323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3994A08-EE75-412E-B871-F9F2668AD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43" y="3830324"/>
            <a:ext cx="7428216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9A1E782-8F49-4F8E-A3AC-3BF9CFCB0D7B}"/>
              </a:ext>
            </a:extLst>
          </p:cNvPr>
          <p:cNvSpPr txBox="1"/>
          <p:nvPr/>
        </p:nvSpPr>
        <p:spPr>
          <a:xfrm>
            <a:off x="395536" y="40466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Příklad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5E00474-8C2A-455B-8C11-16B0CC05E6B9}"/>
              </a:ext>
            </a:extLst>
          </p:cNvPr>
          <p:cNvSpPr txBox="1"/>
          <p:nvPr/>
        </p:nvSpPr>
        <p:spPr>
          <a:xfrm>
            <a:off x="395536" y="386104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Příklad</a:t>
            </a:r>
          </a:p>
        </p:txBody>
      </p:sp>
    </p:spTree>
    <p:extLst>
      <p:ext uri="{BB962C8B-B14F-4D97-AF65-F5344CB8AC3E}">
        <p14:creationId xmlns:p14="http://schemas.microsoft.com/office/powerpoint/2010/main" val="1492344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C4BE428A-5B60-4B42-99C2-B9C6F6608172}"/>
              </a:ext>
            </a:extLst>
          </p:cNvPr>
          <p:cNvSpPr txBox="1"/>
          <p:nvPr/>
        </p:nvSpPr>
        <p:spPr>
          <a:xfrm>
            <a:off x="145957" y="136169"/>
            <a:ext cx="72586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solidFill>
                  <a:srgbClr val="34495E"/>
                </a:solidFill>
                <a:effectLst/>
                <a:latin typeface="+mn-lt"/>
              </a:rPr>
              <a:t>Nakreslete 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Lewis</a:t>
            </a:r>
            <a:r>
              <a:rPr lang="cs-CZ" sz="2000" b="1" i="1" dirty="0" err="1">
                <a:solidFill>
                  <a:srgbClr val="34495E"/>
                </a:solidFill>
                <a:effectLst/>
                <a:latin typeface="+mn-lt"/>
              </a:rPr>
              <a:t>ův</a:t>
            </a:r>
            <a:r>
              <a:rPr lang="cs-CZ" sz="2000" b="1" i="1" dirty="0">
                <a:solidFill>
                  <a:srgbClr val="34495E"/>
                </a:solidFill>
                <a:effectLst/>
                <a:latin typeface="+mn-lt"/>
              </a:rPr>
              <a:t> vzorec iontu 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CO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  <a:latin typeface="+mn-lt"/>
              </a:rPr>
              <a:t>3</a:t>
            </a:r>
            <a:r>
              <a:rPr lang="en-US" sz="2000" b="1" i="1" baseline="30000" dirty="0">
                <a:solidFill>
                  <a:srgbClr val="34495E"/>
                </a:solidFill>
                <a:effectLst/>
                <a:latin typeface="+mn-lt"/>
              </a:rPr>
              <a:t>2−</a:t>
            </a:r>
            <a:endParaRPr lang="cs-CZ" sz="2000" b="1" i="1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604D113-CDB2-4C0C-B805-9581AF2595F7}"/>
              </a:ext>
            </a:extLst>
          </p:cNvPr>
          <p:cNvSpPr txBox="1"/>
          <p:nvPr/>
        </p:nvSpPr>
        <p:spPr>
          <a:xfrm>
            <a:off x="145957" y="950947"/>
            <a:ext cx="84761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Počet 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valen</a:t>
            </a:r>
            <a:r>
              <a:rPr lang="cs-CZ" b="0" i="0" dirty="0" err="1">
                <a:solidFill>
                  <a:srgbClr val="34495E"/>
                </a:solidFill>
                <a:effectLst/>
                <a:latin typeface="ubuntu"/>
              </a:rPr>
              <a:t>čních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ele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k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tron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ů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CO</a:t>
            </a:r>
            <a:r>
              <a:rPr lang="en-US" b="0" i="0" baseline="-25000" dirty="0">
                <a:solidFill>
                  <a:srgbClr val="34495E"/>
                </a:solidFill>
                <a:effectLst/>
                <a:latin typeface="ubuntu"/>
              </a:rPr>
              <a:t>3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= 4 + 3 x 6 = 22 </a:t>
            </a:r>
            <a:endParaRPr lang="cs-CZ" b="0" i="0" dirty="0">
              <a:solidFill>
                <a:srgbClr val="34495E"/>
              </a:solidFill>
              <a:effectLst/>
              <a:latin typeface="ubuntu"/>
            </a:endParaRPr>
          </a:p>
          <a:p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Počet 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valen</a:t>
            </a:r>
            <a:r>
              <a:rPr lang="cs-CZ" b="0" i="0" dirty="0" err="1">
                <a:solidFill>
                  <a:srgbClr val="34495E"/>
                </a:solidFill>
                <a:effectLst/>
                <a:latin typeface="ubuntu"/>
              </a:rPr>
              <a:t>čních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ele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k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tron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ů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CO</a:t>
            </a:r>
            <a:r>
              <a:rPr lang="en-US" b="0" i="0" baseline="-25000" dirty="0">
                <a:solidFill>
                  <a:srgbClr val="34495E"/>
                </a:solidFill>
                <a:effectLst/>
                <a:latin typeface="ubuntu"/>
              </a:rPr>
              <a:t>3</a:t>
            </a:r>
            <a:r>
              <a:rPr lang="en-US" b="0" i="0" baseline="30000" dirty="0">
                <a:solidFill>
                  <a:srgbClr val="34495E"/>
                </a:solidFill>
                <a:effectLst/>
                <a:latin typeface="ubuntu"/>
              </a:rPr>
              <a:t>2−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 = 22 + 2 = 24</a:t>
            </a:r>
            <a:endParaRPr lang="cs-CZ" b="0" i="0" dirty="0">
              <a:solidFill>
                <a:srgbClr val="34495E"/>
              </a:solidFill>
              <a:effectLst/>
              <a:latin typeface="ubuntu"/>
            </a:endParaRPr>
          </a:p>
          <a:p>
            <a:r>
              <a:rPr lang="cs-CZ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Počet elektronových párů = 12 </a:t>
            </a:r>
            <a:endParaRPr lang="cs-CZ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700BF1-FBCB-4F0B-8E1D-361D69FAB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07374"/>
            <a:ext cx="18669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E58D77F2-9209-4601-9581-81D962998525}"/>
              </a:ext>
            </a:extLst>
          </p:cNvPr>
          <p:cNvSpPr txBox="1"/>
          <p:nvPr/>
        </p:nvSpPr>
        <p:spPr>
          <a:xfrm>
            <a:off x="194782" y="2046827"/>
            <a:ext cx="8634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Ve výše uvedené 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stru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k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tu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ř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e,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 není kompletní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o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k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tet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na C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. 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Proto musí být mezi 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C a O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 násobná vazba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.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9DE54F4-961A-459A-A51A-235D50DBA328}"/>
              </a:ext>
            </a:extLst>
          </p:cNvPr>
          <p:cNvSpPr txBox="1"/>
          <p:nvPr/>
        </p:nvSpPr>
        <p:spPr>
          <a:xfrm>
            <a:off x="323528" y="4968723"/>
            <a:ext cx="5472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Počet  valenčních  elektronů </a:t>
            </a:r>
            <a:r>
              <a:rPr lang="pt-BR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(N + 3xH) </a:t>
            </a:r>
            <a:r>
              <a:rPr lang="cs-CZ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= </a:t>
            </a:r>
            <a:r>
              <a:rPr lang="pt-BR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5 + 3 x 1 = 8</a:t>
            </a:r>
          </a:p>
          <a:p>
            <a:pPr algn="l"/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1BBBD18-64D8-4ED7-9CE4-05423A72AE4D}"/>
              </a:ext>
            </a:extLst>
          </p:cNvPr>
          <p:cNvSpPr txBox="1"/>
          <p:nvPr/>
        </p:nvSpPr>
        <p:spPr>
          <a:xfrm>
            <a:off x="315405" y="5430388"/>
            <a:ext cx="4204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Počet elektronových párů = 4 </a:t>
            </a:r>
            <a:endParaRPr lang="cs-CZ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D81D9530-EB14-4A9D-BC57-F8DCAE543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09293"/>
            <a:ext cx="1372315" cy="121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3151DF1-226F-495D-A7F2-DC875E70C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462" y="5248043"/>
            <a:ext cx="996675" cy="902583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77A59E1A-516F-4127-A6C9-D315F8334748}"/>
              </a:ext>
            </a:extLst>
          </p:cNvPr>
          <p:cNvGrpSpPr/>
          <p:nvPr/>
        </p:nvGrpSpPr>
        <p:grpSpPr>
          <a:xfrm>
            <a:off x="160759" y="2762509"/>
            <a:ext cx="8433338" cy="2074713"/>
            <a:chOff x="160759" y="2762509"/>
            <a:chExt cx="8433338" cy="2074713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890C5625-DC1F-445F-8801-E5F98DCAC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047" y="2762509"/>
              <a:ext cx="4210050" cy="113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A0FAC558-0C59-4ED3-8FA7-892E9288A47C}"/>
                </a:ext>
              </a:extLst>
            </p:cNvPr>
            <p:cNvSpPr txBox="1"/>
            <p:nvPr/>
          </p:nvSpPr>
          <p:spPr>
            <a:xfrm>
              <a:off x="160759" y="4437112"/>
              <a:ext cx="72586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2000" b="1" i="1" dirty="0">
                  <a:solidFill>
                    <a:srgbClr val="34495E"/>
                  </a:solidFill>
                  <a:effectLst/>
                  <a:latin typeface="+mn-lt"/>
                </a:rPr>
                <a:t>Nakreslete </a:t>
              </a:r>
              <a:r>
                <a:rPr lang="en-US" sz="2000" b="1" i="1" dirty="0">
                  <a:solidFill>
                    <a:srgbClr val="34495E"/>
                  </a:solidFill>
                  <a:effectLst/>
                  <a:latin typeface="+mn-lt"/>
                </a:rPr>
                <a:t>Lewis</a:t>
              </a:r>
              <a:r>
                <a:rPr lang="cs-CZ" sz="2000" b="1" i="1" dirty="0" err="1">
                  <a:solidFill>
                    <a:srgbClr val="34495E"/>
                  </a:solidFill>
                  <a:effectLst/>
                  <a:latin typeface="+mn-lt"/>
                </a:rPr>
                <a:t>ův</a:t>
              </a:r>
              <a:r>
                <a:rPr lang="cs-CZ" sz="2000" b="1" i="1" dirty="0">
                  <a:solidFill>
                    <a:srgbClr val="34495E"/>
                  </a:solidFill>
                  <a:effectLst/>
                  <a:latin typeface="+mn-lt"/>
                </a:rPr>
                <a:t> vzorec amoniaku </a:t>
              </a:r>
              <a:r>
                <a:rPr lang="cs-CZ" sz="2000" b="1" i="1" dirty="0">
                  <a:solidFill>
                    <a:srgbClr val="373A3C"/>
                  </a:solidFill>
                  <a:effectLst/>
                  <a:latin typeface="+mn-lt"/>
                </a:rPr>
                <a:t>NH</a:t>
              </a:r>
              <a:r>
                <a:rPr lang="cs-CZ" sz="2000" b="1" i="1" baseline="-25000" dirty="0">
                  <a:solidFill>
                    <a:srgbClr val="373A3C"/>
                  </a:solidFill>
                  <a:effectLst/>
                  <a:latin typeface="+mn-lt"/>
                </a:rPr>
                <a:t>3</a:t>
              </a:r>
              <a:endParaRPr lang="cs-CZ" sz="2000" i="1" dirty="0">
                <a:latin typeface="+mn-lt"/>
              </a:endParaRP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CE084C9E-AAEE-4F00-B61B-EA312896B0B3}"/>
                </a:ext>
              </a:extLst>
            </p:cNvPr>
            <p:cNvSpPr/>
            <p:nvPr/>
          </p:nvSpPr>
          <p:spPr>
            <a:xfrm>
              <a:off x="4577918" y="3584929"/>
              <a:ext cx="576064" cy="1892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F09C585A-0164-4EFC-AC2E-B82699F63E5C}"/>
                </a:ext>
              </a:extLst>
            </p:cNvPr>
            <p:cNvSpPr/>
            <p:nvPr/>
          </p:nvSpPr>
          <p:spPr>
            <a:xfrm>
              <a:off x="7131419" y="3686754"/>
              <a:ext cx="576064" cy="1892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241495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140E1A7-AB47-47A7-97EE-BBE95E79C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1" y="548680"/>
            <a:ext cx="886399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339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C09617C-4746-4C7B-9D8A-D47DF31AB44D}"/>
              </a:ext>
            </a:extLst>
          </p:cNvPr>
          <p:cNvSpPr txBox="1"/>
          <p:nvPr/>
        </p:nvSpPr>
        <p:spPr>
          <a:xfrm>
            <a:off x="179512" y="860464"/>
            <a:ext cx="861488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onfigura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 = 1s</a:t>
            </a:r>
            <a:r>
              <a:rPr lang="en-US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2s</a:t>
            </a:r>
            <a:r>
              <a:rPr lang="en-US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2p</a:t>
            </a:r>
            <a:r>
              <a:rPr lang="en-US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000" b="0" i="0" dirty="0">
              <a:solidFill>
                <a:srgbClr val="34495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onfigura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1s</a:t>
            </a:r>
            <a:r>
              <a:rPr lang="en-US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2s</a:t>
            </a:r>
            <a:r>
              <a:rPr lang="en-US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2p</a:t>
            </a:r>
            <a:r>
              <a:rPr lang="cs-CZ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000" b="0" i="0" dirty="0">
              <a:solidFill>
                <a:srgbClr val="34495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800" dirty="0">
              <a:solidFill>
                <a:srgbClr val="3449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Odtud počet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valen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čních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ů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 = 4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= 6 </a:t>
            </a:r>
            <a:endParaRPr lang="cs-CZ" sz="2000" b="0" i="0" dirty="0">
              <a:solidFill>
                <a:srgbClr val="34495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Celkový počet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valen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čních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ů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4 + 6 = 10</a:t>
            </a:r>
            <a:endParaRPr lang="cs-CZ" sz="2000" b="0" i="0" dirty="0">
              <a:solidFill>
                <a:srgbClr val="34495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Celkový počet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el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párů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10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/ 2 = 5</a:t>
            </a:r>
          </a:p>
          <a:p>
            <a:endParaRPr lang="cs-CZ" sz="2000" dirty="0">
              <a:solidFill>
                <a:srgbClr val="3449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Nakreslete jednoduchou vazbu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sdílený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ový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r)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mezi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 a O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doplňte ok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tet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O,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zbývající elektrony umístěte jako volný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lang="cs-CZ" sz="2000" b="0" i="0" dirty="0">
              <a:solidFill>
                <a:srgbClr val="34495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BEBD794-B4F5-4136-8432-04BCF1E76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90550"/>
            <a:ext cx="3009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8B7E2E5-414B-4688-9488-067FF464F8CE}"/>
              </a:ext>
            </a:extLst>
          </p:cNvPr>
          <p:cNvSpPr txBox="1"/>
          <p:nvPr/>
        </p:nvSpPr>
        <p:spPr>
          <a:xfrm>
            <a:off x="179513" y="4357330"/>
            <a:ext cx="8614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4495E"/>
                </a:solidFill>
                <a:effectLst/>
                <a:latin typeface="ubuntu"/>
              </a:rPr>
              <a:t>Jelikož na C není plný oktet, bude mezi C a O násobná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ubuntu"/>
              </a:rPr>
              <a:t>(tr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ubuntu"/>
              </a:rPr>
              <a:t>ojná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ubuntu"/>
              </a:rPr>
              <a:t>)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ubuntu"/>
              </a:rPr>
              <a:t> vazba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ubuntu"/>
              </a:rPr>
              <a:t>. </a:t>
            </a:r>
            <a:endParaRPr lang="cs-CZ" sz="20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0024D7A-4397-4EA5-92E6-5B6C4B4F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24208"/>
            <a:ext cx="3603342" cy="84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111182D-78B0-4993-AFD6-1DF37D11E556}"/>
              </a:ext>
            </a:extLst>
          </p:cNvPr>
          <p:cNvSpPr txBox="1"/>
          <p:nvPr/>
        </p:nvSpPr>
        <p:spPr>
          <a:xfrm>
            <a:off x="271011" y="285719"/>
            <a:ext cx="72586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solidFill>
                  <a:srgbClr val="34495E"/>
                </a:solidFill>
                <a:effectLst/>
                <a:latin typeface="+mn-lt"/>
              </a:rPr>
              <a:t>Nakreslete 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Lewis</a:t>
            </a:r>
            <a:r>
              <a:rPr lang="cs-CZ" sz="2000" b="1" i="1" dirty="0" err="1">
                <a:solidFill>
                  <a:srgbClr val="34495E"/>
                </a:solidFill>
                <a:effectLst/>
                <a:latin typeface="+mn-lt"/>
              </a:rPr>
              <a:t>ův</a:t>
            </a:r>
            <a:r>
              <a:rPr lang="cs-CZ" sz="2000" b="1" i="1" dirty="0">
                <a:solidFill>
                  <a:srgbClr val="34495E"/>
                </a:solidFill>
                <a:effectLst/>
                <a:latin typeface="+mn-lt"/>
              </a:rPr>
              <a:t> vzorec oxidu </a:t>
            </a:r>
            <a:r>
              <a:rPr lang="cs-CZ" sz="2000" b="1" i="1" dirty="0">
                <a:solidFill>
                  <a:srgbClr val="373A3C"/>
                </a:solidFill>
                <a:effectLst/>
                <a:latin typeface="+mn-lt"/>
              </a:rPr>
              <a:t>uhelnatého</a:t>
            </a:r>
            <a:endParaRPr lang="cs-CZ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220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9CD4FAE-04E4-42FB-9A0E-9593DADACFEA}"/>
              </a:ext>
            </a:extLst>
          </p:cNvPr>
          <p:cNvSpPr txBox="1"/>
          <p:nvPr/>
        </p:nvSpPr>
        <p:spPr>
          <a:xfrm>
            <a:off x="200346" y="400961"/>
            <a:ext cx="8116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Určete 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Lewis</a:t>
            </a:r>
            <a:r>
              <a:rPr lang="cs-CZ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ův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vzorec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chlor</a:t>
            </a:r>
            <a:r>
              <a:rPr lang="cs-CZ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ečnanového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an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ion</a:t>
            </a:r>
            <a:r>
              <a:rPr lang="cs-CZ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tu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ClO</a:t>
            </a:r>
            <a:r>
              <a:rPr lang="en-US" b="1" i="1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b="1" i="1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D9A602C-87BA-4B28-AE6B-4955CEDB0BD8}"/>
              </a:ext>
            </a:extLst>
          </p:cNvPr>
          <p:cNvSpPr txBox="1"/>
          <p:nvPr/>
        </p:nvSpPr>
        <p:spPr>
          <a:xfrm>
            <a:off x="166132" y="1196752"/>
            <a:ext cx="61719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Počet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valen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čních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Cl: 7</a:t>
            </a:r>
            <a:br>
              <a:rPr lang="en-US" sz="800" dirty="0"/>
            </a:br>
            <a:br>
              <a:rPr lang="en-US" sz="800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Počet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valen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čních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O = 3 X 6 = 18</a:t>
            </a:r>
            <a:br>
              <a:rPr lang="en-US" sz="800" dirty="0"/>
            </a:br>
            <a:br>
              <a:rPr lang="en-US" sz="800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Počet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valen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čních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negativního náboje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</a:t>
            </a:r>
            <a:br>
              <a:rPr lang="en-US" sz="800" dirty="0"/>
            </a:br>
            <a:br>
              <a:rPr lang="en-US" sz="800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Celkem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= 7 + 18 +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= 2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6</a:t>
            </a:r>
          </a:p>
          <a:p>
            <a:br>
              <a:rPr lang="en-US" sz="800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Celkem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el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párů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=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26 / 2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13</a:t>
            </a:r>
            <a:br>
              <a:rPr lang="en-US" dirty="0"/>
            </a:b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6409759-FAD5-4CE7-B726-CC12F4D6D693}"/>
              </a:ext>
            </a:extLst>
          </p:cNvPr>
          <p:cNvSpPr txBox="1"/>
          <p:nvPr/>
        </p:nvSpPr>
        <p:spPr>
          <a:xfrm>
            <a:off x="206709" y="3615280"/>
            <a:ext cx="85994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Formální náboj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Cl: FC = 7 - (2 + 10/2) = 0</a:t>
            </a:r>
            <a:br>
              <a:rPr lang="en-US" sz="800" dirty="0"/>
            </a:br>
            <a:endParaRPr lang="cs-CZ" sz="800" dirty="0"/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sdílející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2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y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 FC = 6 - (4 + 4/2) = 0</a:t>
            </a:r>
            <a:br>
              <a:rPr lang="en-US" sz="800" dirty="0"/>
            </a:br>
            <a:br>
              <a:rPr lang="en-US" sz="800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sdílející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1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 FC = 6 - (6 + 2/2) = - 1</a:t>
            </a:r>
            <a:endParaRPr lang="cs-CZ" dirty="0"/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0FFD88C2-4C51-484C-A9E7-A1CEB9853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2979838" cy="142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464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5551BF9-CCA1-4CA3-A12A-898F2AF27BEA}"/>
              </a:ext>
            </a:extLst>
          </p:cNvPr>
          <p:cNvSpPr txBox="1"/>
          <p:nvPr/>
        </p:nvSpPr>
        <p:spPr>
          <a:xfrm>
            <a:off x="163870" y="227174"/>
            <a:ext cx="7007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/>
              <a:t>Napi</a:t>
            </a:r>
            <a:r>
              <a:rPr lang="cs-CZ" sz="2000" b="1" i="1" dirty="0"/>
              <a:t>š</a:t>
            </a:r>
            <a:r>
              <a:rPr lang="en-US" sz="2000" b="1" i="1" dirty="0" err="1"/>
              <a:t>te</a:t>
            </a:r>
            <a:r>
              <a:rPr lang="en-US" sz="2000" b="1" i="1" dirty="0"/>
              <a:t> </a:t>
            </a:r>
            <a:r>
              <a:rPr lang="en-US" sz="2000" b="1" i="1" dirty="0" err="1"/>
              <a:t>elektronov</a:t>
            </a:r>
            <a:r>
              <a:rPr lang="cs-CZ" sz="2000" b="1" i="1" dirty="0"/>
              <a:t>ý strukturní vzorec oxidu osmičelého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4B103DA-F0D0-41D1-A723-DA084C2500CB}"/>
              </a:ext>
            </a:extLst>
          </p:cNvPr>
          <p:cNvSpPr txBox="1"/>
          <p:nvPr/>
        </p:nvSpPr>
        <p:spPr>
          <a:xfrm>
            <a:off x="2059414" y="1023655"/>
            <a:ext cx="6840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000000"/>
                </a:solidFill>
                <a:effectLst/>
              </a:rPr>
              <a:t>1s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2s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2p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6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3s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3p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6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3d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10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4s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4p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6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4d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10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5s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5p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6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4f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14</a:t>
            </a:r>
            <a:r>
              <a:rPr lang="cs-CZ" sz="2000" b="0" i="0" dirty="0">
                <a:solidFill>
                  <a:srgbClr val="00B0F0"/>
                </a:solidFill>
                <a:effectLst/>
              </a:rPr>
              <a:t>5d</a:t>
            </a:r>
            <a:r>
              <a:rPr lang="cs-CZ" sz="2000" b="0" i="0" baseline="30000" dirty="0">
                <a:solidFill>
                  <a:srgbClr val="00B0F0"/>
                </a:solidFill>
                <a:effectLst/>
              </a:rPr>
              <a:t>6</a:t>
            </a:r>
            <a:r>
              <a:rPr lang="cs-CZ" sz="2000" b="0" i="0" dirty="0">
                <a:solidFill>
                  <a:srgbClr val="00B0F0"/>
                </a:solidFill>
                <a:effectLst/>
              </a:rPr>
              <a:t>6s</a:t>
            </a:r>
            <a:r>
              <a:rPr lang="cs-CZ" sz="2000" b="0" i="0" baseline="30000" dirty="0">
                <a:solidFill>
                  <a:srgbClr val="00B0F0"/>
                </a:solidFill>
                <a:effectLst/>
              </a:rPr>
              <a:t>2</a:t>
            </a:r>
            <a:endParaRPr lang="cs-CZ" sz="2000" dirty="0">
              <a:solidFill>
                <a:srgbClr val="00B0F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3D6F6BE-C8B9-45EA-AE89-4B0934BDE17C}"/>
              </a:ext>
            </a:extLst>
          </p:cNvPr>
          <p:cNvSpPr txBox="1"/>
          <p:nvPr/>
        </p:nvSpPr>
        <p:spPr>
          <a:xfrm>
            <a:off x="243826" y="1034974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/>
              <a:t>Osmium</a:t>
            </a:r>
            <a:r>
              <a:rPr lang="cs-CZ" b="1" dirty="0"/>
              <a:t> Os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29AFC5E-8178-4CC8-A197-813609C85C66}"/>
              </a:ext>
            </a:extLst>
          </p:cNvPr>
          <p:cNvSpPr txBox="1"/>
          <p:nvPr/>
        </p:nvSpPr>
        <p:spPr>
          <a:xfrm>
            <a:off x="163870" y="1594243"/>
            <a:ext cx="8631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u="sng" dirty="0"/>
              <a:t>Osmium</a:t>
            </a:r>
            <a:r>
              <a:rPr lang="cs-CZ" dirty="0"/>
              <a:t> má 8 valenčních elektronů z 5d a 6s orbitalů. Ze 4 navázaných atomů </a:t>
            </a:r>
            <a:r>
              <a:rPr lang="cs-CZ" u="sng" dirty="0"/>
              <a:t>kyslíku</a:t>
            </a:r>
            <a:r>
              <a:rPr lang="cs-CZ" dirty="0"/>
              <a:t> přistupuje 24 dalších valenčních elektronů, celkem je 32 elektronů, které tvoří 16 elektronových párů. Tyto páry se znázorní tak, aby všechny atomy měly oktety. Osmium je  takto čtyřvazné, se 4 kladnými náboji a kyslík je jednovazný s příslušným záporným nábojem.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5127186-4508-4F93-AA40-0ED2BA513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6" y="3231251"/>
            <a:ext cx="2619130" cy="196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623EDFE-0CAC-48C8-9CC1-1D68E36E1202}"/>
              </a:ext>
            </a:extLst>
          </p:cNvPr>
          <p:cNvSpPr txBox="1"/>
          <p:nvPr/>
        </p:nvSpPr>
        <p:spPr>
          <a:xfrm>
            <a:off x="3056942" y="3211282"/>
            <a:ext cx="3795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Oxid osmičelý je těkavá kapalina s nízkým bodem varu. To může být důsledkem rozložení nábojů (záporné na okraji molekuly, kladný ve středu), kdy se molekuly více odpuzují než přitahují.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0B4B241-0B13-4F4B-89B4-5BB76C28A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8" y="4922513"/>
            <a:ext cx="1761376" cy="180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smium Tetroxide">
            <a:extLst>
              <a:ext uri="{FF2B5EF4-FFF2-40B4-BE49-F238E27FC236}">
                <a16:creationId xmlns:a16="http://schemas.microsoft.com/office/drawing/2014/main" id="{FFC698AE-C96A-4AA9-BE3C-30EDBA4AF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45" y="5123288"/>
            <a:ext cx="1424529" cy="14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72979BB-82B9-4082-8986-E37F6381279F}"/>
              </a:ext>
            </a:extLst>
          </p:cNvPr>
          <p:cNvSpPr txBox="1"/>
          <p:nvPr/>
        </p:nvSpPr>
        <p:spPr>
          <a:xfrm>
            <a:off x="497391" y="5458831"/>
            <a:ext cx="4506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 předpokladu, že Os nesplňuje oktetové pravidlo, kompenzujeme formální náboje s pomocí dvojných vazeb.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C56CA7-2982-412B-8175-7152F4F10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11014">
            <a:off x="6776343" y="3363631"/>
            <a:ext cx="2095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36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Osmium tetroxide - Wikipedia">
            <a:extLst>
              <a:ext uri="{FF2B5EF4-FFF2-40B4-BE49-F238E27FC236}">
                <a16:creationId xmlns:a16="http://schemas.microsoft.com/office/drawing/2014/main" id="{802E8D17-8CB0-49DA-8C5D-3157929212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6" name="Picture 8" descr="Stick model osmium tetroxide">
            <a:extLst>
              <a:ext uri="{FF2B5EF4-FFF2-40B4-BE49-F238E27FC236}">
                <a16:creationId xmlns:a16="http://schemas.microsoft.com/office/drawing/2014/main" id="{9FA035CC-F8CC-4E67-84EB-8062CD4ED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51" y="271968"/>
            <a:ext cx="2650733" cy="19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C58D081-EF17-4E9C-974D-E7CFCCB9B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49" y="4571736"/>
            <a:ext cx="2584539" cy="199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ewis structure of the manganate(VII) anion">
            <a:extLst>
              <a:ext uri="{FF2B5EF4-FFF2-40B4-BE49-F238E27FC236}">
                <a16:creationId xmlns:a16="http://schemas.microsoft.com/office/drawing/2014/main" id="{E1CC8F05-26B6-468F-8DAE-96F66B88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77" y="2403518"/>
            <a:ext cx="2436284" cy="197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keletal model of perchlorate showing various dimensions">
            <a:extLst>
              <a:ext uri="{FF2B5EF4-FFF2-40B4-BE49-F238E27FC236}">
                <a16:creationId xmlns:a16="http://schemas.microsoft.com/office/drawing/2014/main" id="{153FBF07-AC31-4B77-B8C1-A6B6B8961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442065"/>
            <a:ext cx="2564791" cy="21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7154CFE-6592-442D-BAEA-671655F5E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4622616"/>
            <a:ext cx="2564792" cy="193835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446CA13-A71E-41B3-B07C-84F078502604}"/>
              </a:ext>
            </a:extLst>
          </p:cNvPr>
          <p:cNvSpPr txBox="1"/>
          <p:nvPr/>
        </p:nvSpPr>
        <p:spPr>
          <a:xfrm>
            <a:off x="214802" y="188640"/>
            <a:ext cx="478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Oxid osmičelý a </a:t>
            </a:r>
            <a:r>
              <a:rPr lang="cs-CZ" b="1" dirty="0" err="1"/>
              <a:t>izoelektronové</a:t>
            </a:r>
            <a:r>
              <a:rPr lang="cs-CZ" b="1" dirty="0"/>
              <a:t> částice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597CC98-D546-473A-92F7-3866591F2D20}"/>
              </a:ext>
            </a:extLst>
          </p:cNvPr>
          <p:cNvSpPr txBox="1"/>
          <p:nvPr/>
        </p:nvSpPr>
        <p:spPr>
          <a:xfrm>
            <a:off x="381141" y="749408"/>
            <a:ext cx="5819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Skutečnosti by tak možná spíše odpovídala struktura s </a:t>
            </a:r>
            <a:r>
              <a:rPr lang="cs-CZ" dirty="0" err="1"/>
              <a:t>delokalizací</a:t>
            </a:r>
            <a:r>
              <a:rPr lang="cs-CZ" dirty="0"/>
              <a:t> vazebných elektronů, uváděná u částic </a:t>
            </a:r>
            <a:r>
              <a:rPr lang="cs-CZ" dirty="0" err="1"/>
              <a:t>izoelektronových</a:t>
            </a:r>
            <a:r>
              <a:rPr lang="cs-CZ" dirty="0"/>
              <a:t> k OsO</a:t>
            </a:r>
            <a:r>
              <a:rPr lang="cs-CZ" baseline="-25000" dirty="0"/>
              <a:t>4</a:t>
            </a:r>
            <a:r>
              <a:rPr lang="cs-CZ" dirty="0"/>
              <a:t>.</a:t>
            </a:r>
          </a:p>
        </p:txBody>
      </p:sp>
      <p:pic>
        <p:nvPicPr>
          <p:cNvPr id="1030" name="Picture 6" descr="Sulfate - Wikipedia">
            <a:extLst>
              <a:ext uri="{FF2B5EF4-FFF2-40B4-BE49-F238E27FC236}">
                <a16:creationId xmlns:a16="http://schemas.microsoft.com/office/drawing/2014/main" id="{7D26D7E5-7409-40A5-9C94-986A227F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4" y="4622616"/>
            <a:ext cx="2564792" cy="19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nganate - Wikipedia">
            <a:extLst>
              <a:ext uri="{FF2B5EF4-FFF2-40B4-BE49-F238E27FC236}">
                <a16:creationId xmlns:a16="http://schemas.microsoft.com/office/drawing/2014/main" id="{2CC08AD3-74DD-4F99-8F1E-8B0DE6AA1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48" y="2306451"/>
            <a:ext cx="2436284" cy="2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066F6B73-5E28-4224-A702-BADC2B0DC447}"/>
              </a:ext>
            </a:extLst>
          </p:cNvPr>
          <p:cNvSpPr txBox="1"/>
          <p:nvPr/>
        </p:nvSpPr>
        <p:spPr>
          <a:xfrm>
            <a:off x="297138" y="2778345"/>
            <a:ext cx="1260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162.9 </a:t>
            </a:r>
            <a:r>
              <a:rPr lang="cs-CZ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pm</a:t>
            </a:r>
            <a:r>
              <a:rPr lang="cs-CZ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22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28C2468-C6FE-4D1E-A8BE-750CB632A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35" y="305689"/>
            <a:ext cx="85891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Napište </a:t>
            </a:r>
            <a:r>
              <a:rPr kumimoji="0" lang="cs-CZ" altLang="cs-CZ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vzorec iontu 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         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.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087A7798-07D1-4144-9FF2-CFD50DDB6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60" y="392381"/>
            <a:ext cx="644837" cy="28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AAD16A5-6461-4D73-ABBD-505F9474119E}"/>
              </a:ext>
            </a:extLst>
          </p:cNvPr>
          <p:cNvSpPr txBox="1"/>
          <p:nvPr/>
        </p:nvSpPr>
        <p:spPr>
          <a:xfrm>
            <a:off x="102741" y="968863"/>
            <a:ext cx="875358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J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od (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skupina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VII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A)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má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7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valen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čních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ů, stejně jako každý atom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chlor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u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(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skupina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VII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A).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Jeden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navíc se přidává díky náboji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-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na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ion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tu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.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Celkový počet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valen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čních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ů je tudíž</a:t>
            </a:r>
            <a:endParaRPr lang="en-US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7 + (4 × 7) + 1 = 36</a:t>
            </a:r>
          </a:p>
          <a:p>
            <a:pPr algn="just"/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tom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jodu j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centr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á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l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ní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atom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 tohoto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ion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tu (J má nižší hodnotu elektronegativity než Cl)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. P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řidání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8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ů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okolo každého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atomu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Cl (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včetně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vazebých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 elektronových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p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árů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reprezentujících jednoduché vazby mezi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I a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 každým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Cl)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vyžaduje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8 × 4 = 32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ů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.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 Proto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36 - 32 = 4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y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 (2 volné elektronové páry)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bude umístěno na centrální atom jodu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: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B771328A-F0A2-4E33-A4AC-474EBD70C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09" y="3530435"/>
            <a:ext cx="2109305" cy="102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DD8E4B2-B7DE-4A27-B10F-2C917698F2EE}"/>
              </a:ext>
            </a:extLst>
          </p:cNvPr>
          <p:cNvSpPr txBox="1"/>
          <p:nvPr/>
        </p:nvSpPr>
        <p:spPr>
          <a:xfrm>
            <a:off x="184934" y="4875558"/>
            <a:ext cx="8671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Jod má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12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valen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čních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ů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,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o 4 více než dává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o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tet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005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>
            <a:extLst>
              <a:ext uri="{FF2B5EF4-FFF2-40B4-BE49-F238E27FC236}">
                <a16:creationId xmlns:a16="http://schemas.microsoft.com/office/drawing/2014/main" id="{43DFCE61-5BCC-4D32-BDC4-F88B816F5262}"/>
              </a:ext>
            </a:extLst>
          </p:cNvPr>
          <p:cNvSpPr txBox="1"/>
          <p:nvPr/>
        </p:nvSpPr>
        <p:spPr>
          <a:xfrm>
            <a:off x="205800" y="225183"/>
            <a:ext cx="86866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effectLst/>
              </a:rPr>
              <a:t>Nakreslete </a:t>
            </a:r>
            <a:r>
              <a:rPr lang="cs-CZ" sz="2000" dirty="0" err="1">
                <a:effectLst/>
              </a:rPr>
              <a:t>Lewisův</a:t>
            </a:r>
            <a:r>
              <a:rPr lang="cs-CZ" sz="2000" dirty="0">
                <a:effectLst/>
              </a:rPr>
              <a:t> vzorec pro zadané molekuly CCl</a:t>
            </a:r>
            <a:r>
              <a:rPr lang="cs-CZ" sz="2000" baseline="-25000" dirty="0">
                <a:effectLst/>
              </a:rPr>
              <a:t>4</a:t>
            </a:r>
            <a:r>
              <a:rPr lang="cs-CZ" sz="2000" dirty="0">
                <a:effectLst/>
              </a:rPr>
              <a:t>,</a:t>
            </a:r>
            <a:r>
              <a:rPr lang="cs-CZ" sz="2000" baseline="-25000" dirty="0">
                <a:effectLst/>
              </a:rPr>
              <a:t> </a:t>
            </a:r>
            <a:r>
              <a:rPr lang="cs-CZ" sz="2000" dirty="0">
                <a:effectLst/>
              </a:rPr>
              <a:t>SO</a:t>
            </a:r>
            <a:r>
              <a:rPr lang="cs-CZ" sz="2000" baseline="-25000" dirty="0">
                <a:effectLst/>
              </a:rPr>
              <a:t>4</a:t>
            </a:r>
            <a:r>
              <a:rPr lang="cs-CZ" sz="2000" baseline="30000" dirty="0">
                <a:effectLst/>
              </a:rPr>
              <a:t>2–</a:t>
            </a:r>
            <a:r>
              <a:rPr lang="cs-CZ" sz="2000" dirty="0">
                <a:effectLst/>
              </a:rPr>
              <a:t>, CO</a:t>
            </a:r>
            <a:r>
              <a:rPr lang="cs-CZ" sz="2000" baseline="-25000" dirty="0">
                <a:effectLst/>
              </a:rPr>
              <a:t>2</a:t>
            </a:r>
            <a:r>
              <a:rPr lang="cs-CZ" sz="2000" dirty="0">
                <a:effectLst/>
              </a:rPr>
              <a:t>, SO</a:t>
            </a:r>
            <a:r>
              <a:rPr lang="cs-CZ" sz="2000" baseline="-25000" dirty="0">
                <a:effectLst/>
              </a:rPr>
              <a:t>2</a:t>
            </a:r>
            <a:r>
              <a:rPr lang="cs-CZ" sz="2000" dirty="0">
                <a:effectLst/>
              </a:rPr>
              <a:t>,</a:t>
            </a:r>
            <a:r>
              <a:rPr lang="cs-CZ" sz="2000" baseline="-25000" dirty="0">
                <a:effectLst/>
              </a:rPr>
              <a:t> </a:t>
            </a:r>
            <a:r>
              <a:rPr lang="cs-CZ" sz="2000" dirty="0">
                <a:effectLst/>
              </a:rPr>
              <a:t>I</a:t>
            </a:r>
            <a:r>
              <a:rPr lang="cs-CZ" sz="2000" baseline="-25000" dirty="0">
                <a:effectLst/>
              </a:rPr>
              <a:t>3</a:t>
            </a:r>
            <a:r>
              <a:rPr lang="cs-CZ" sz="2000" baseline="30000" dirty="0">
                <a:effectLst/>
              </a:rPr>
              <a:t>–</a:t>
            </a:r>
            <a:endParaRPr 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CD200C-BF6C-4D9B-9527-C35CD175B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194011"/>
            <a:ext cx="1716439" cy="936105"/>
          </a:xfrm>
          <a:prstGeom prst="rect">
            <a:avLst/>
          </a:prstGeom>
        </p:spPr>
      </p:pic>
      <p:pic>
        <p:nvPicPr>
          <p:cNvPr id="2052" name="Picture 4" descr="CCl4 Lewis Structure | Science Trends">
            <a:extLst>
              <a:ext uri="{FF2B5EF4-FFF2-40B4-BE49-F238E27FC236}">
                <a16:creationId xmlns:a16="http://schemas.microsoft.com/office/drawing/2014/main" id="{93D71BED-47D4-4A6A-9FDC-6A8B0051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50" y="1142251"/>
            <a:ext cx="1018024" cy="10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to find what is the charge on SO4 - Science - Atoms ...">
            <a:extLst>
              <a:ext uri="{FF2B5EF4-FFF2-40B4-BE49-F238E27FC236}">
                <a16:creationId xmlns:a16="http://schemas.microsoft.com/office/drawing/2014/main" id="{18BDA604-6000-451E-8B5D-36C09E166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47" y="2499011"/>
            <a:ext cx="1344854" cy="122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0D38D1A-854E-4BBB-A158-35870843F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10" y="3904620"/>
            <a:ext cx="1697530" cy="936105"/>
          </a:xfrm>
          <a:prstGeom prst="rect">
            <a:avLst/>
          </a:prstGeom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9C6C403-D201-46E5-AD8B-2C42DC3B5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97" y="4274243"/>
            <a:ext cx="941060" cy="2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96DE6ED-F060-4F28-BCC0-53C32BCC38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800" y="5229040"/>
            <a:ext cx="1895951" cy="573352"/>
          </a:xfrm>
          <a:prstGeom prst="rect">
            <a:avLst/>
          </a:prstGeom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C2D17C20-E3F6-41D2-9606-4B4BEABE7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14" y="5084483"/>
            <a:ext cx="1176107" cy="5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DB2406D-1F58-4B9F-85FD-918A93DB01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" y="6074436"/>
            <a:ext cx="1589440" cy="504199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F34A02AA-9382-4E2B-BC4B-21253F8193AE}"/>
              </a:ext>
            </a:extLst>
          </p:cNvPr>
          <p:cNvSpPr txBox="1"/>
          <p:nvPr/>
        </p:nvSpPr>
        <p:spPr>
          <a:xfrm>
            <a:off x="170354" y="2707518"/>
            <a:ext cx="1233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dirty="0">
                <a:effectLst/>
              </a:rPr>
              <a:t>SO</a:t>
            </a:r>
            <a:r>
              <a:rPr lang="cs-CZ" sz="3600" b="1" baseline="-25000" dirty="0">
                <a:effectLst/>
              </a:rPr>
              <a:t>4</a:t>
            </a:r>
            <a:r>
              <a:rPr lang="cs-CZ" sz="3600" b="1" baseline="30000" dirty="0">
                <a:effectLst/>
              </a:rPr>
              <a:t>2–</a:t>
            </a:r>
            <a:endParaRPr lang="cs-CZ" sz="3600" b="1" dirty="0"/>
          </a:p>
        </p:txBody>
      </p:sp>
      <p:pic>
        <p:nvPicPr>
          <p:cNvPr id="2062" name="Picture 14" descr="I3^- 루이스 구조 그리기. I3^- Lewis structure">
            <a:extLst>
              <a:ext uri="{FF2B5EF4-FFF2-40B4-BE49-F238E27FC236}">
                <a16:creationId xmlns:a16="http://schemas.microsoft.com/office/drawing/2014/main" id="{B826C560-863B-41DA-AAB8-773C94383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00" y="6129168"/>
            <a:ext cx="1344854" cy="4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02D49523-1AE5-429D-9BBB-A56D7D2425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2417" y="2741330"/>
            <a:ext cx="943848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14EA27CC-D2D5-4023-AACF-89C894096F59}"/>
              </a:ext>
            </a:extLst>
          </p:cNvPr>
          <p:cNvSpPr txBox="1"/>
          <p:nvPr/>
        </p:nvSpPr>
        <p:spPr>
          <a:xfrm>
            <a:off x="300268" y="229192"/>
            <a:ext cx="8424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effectLst/>
              </a:rPr>
              <a:t>Nakreslete</a:t>
            </a:r>
            <a:r>
              <a:rPr lang="en-US" sz="2000" dirty="0">
                <a:effectLst/>
              </a:rPr>
              <a:t> Lewis</a:t>
            </a:r>
            <a:r>
              <a:rPr lang="cs-CZ" sz="2000" dirty="0">
                <a:effectLst/>
              </a:rPr>
              <a:t>ovy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stru</a:t>
            </a:r>
            <a:r>
              <a:rPr lang="cs-CZ" sz="2000" dirty="0">
                <a:effectLst/>
              </a:rPr>
              <a:t>k</a:t>
            </a:r>
            <a:r>
              <a:rPr lang="en-US" sz="2000" dirty="0">
                <a:effectLst/>
              </a:rPr>
              <a:t>tur</a:t>
            </a:r>
            <a:r>
              <a:rPr lang="cs-CZ" sz="2000" dirty="0">
                <a:effectLst/>
              </a:rPr>
              <a:t>y</a:t>
            </a:r>
            <a:r>
              <a:rPr lang="en-US" sz="2000" dirty="0">
                <a:effectLst/>
              </a:rPr>
              <a:t> </a:t>
            </a:r>
            <a:r>
              <a:rPr lang="cs-CZ" sz="2000" dirty="0">
                <a:effectLst/>
              </a:rPr>
              <a:t>pro </a:t>
            </a:r>
            <a:r>
              <a:rPr lang="en-US" sz="2000" dirty="0">
                <a:effectLst/>
              </a:rPr>
              <a:t>H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CO</a:t>
            </a:r>
            <a:r>
              <a:rPr lang="en-US" sz="2000" baseline="-25000" dirty="0">
                <a:effectLst/>
              </a:rPr>
              <a:t>3</a:t>
            </a:r>
            <a:r>
              <a:rPr lang="en-US" sz="2000" dirty="0">
                <a:effectLst/>
              </a:rPr>
              <a:t>, SF</a:t>
            </a:r>
            <a:r>
              <a:rPr lang="en-US" sz="2000" baseline="-25000" dirty="0">
                <a:effectLst/>
              </a:rPr>
              <a:t>6</a:t>
            </a:r>
            <a:r>
              <a:rPr lang="en-US" sz="2000" dirty="0">
                <a:effectLst/>
              </a:rPr>
              <a:t>, PF</a:t>
            </a:r>
            <a:r>
              <a:rPr lang="en-US" sz="2000" baseline="-25000" dirty="0">
                <a:effectLst/>
              </a:rPr>
              <a:t>5</a:t>
            </a:r>
            <a:r>
              <a:rPr lang="en-US" sz="2000" dirty="0">
                <a:effectLst/>
              </a:rPr>
              <a:t>, IF</a:t>
            </a:r>
            <a:r>
              <a:rPr lang="en-US" sz="2000" baseline="-25000" dirty="0">
                <a:effectLst/>
              </a:rPr>
              <a:t>7</a:t>
            </a:r>
            <a:r>
              <a:rPr lang="en-US" sz="2000" dirty="0">
                <a:effectLst/>
              </a:rPr>
              <a:t> and CS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. </a:t>
            </a:r>
            <a:endParaRPr 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C681FEB-E816-4DE0-A15E-BA6B0DD9E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383114"/>
            <a:ext cx="1368152" cy="8196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28E7EB3-660B-4875-8E14-8CA93E759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44" y="1075822"/>
            <a:ext cx="1714299" cy="899713"/>
          </a:xfrm>
          <a:prstGeom prst="rect">
            <a:avLst/>
          </a:prstGeom>
        </p:spPr>
      </p:pic>
      <p:pic>
        <p:nvPicPr>
          <p:cNvPr id="3076" name="Picture 4" descr="What is the chemical reaction and balanced equation of CO2 ...">
            <a:extLst>
              <a:ext uri="{FF2B5EF4-FFF2-40B4-BE49-F238E27FC236}">
                <a16:creationId xmlns:a16="http://schemas.microsoft.com/office/drawing/2014/main" id="{FF2DE250-29E2-4387-B372-C34E6581F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009" y="1116946"/>
            <a:ext cx="1542927" cy="8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2C4457E-C629-4B1C-BB05-0DEED300C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1546241"/>
            <a:ext cx="1184818" cy="32712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AF30010-7019-4CE9-97D8-EA753216C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268" y="2375281"/>
            <a:ext cx="1870063" cy="1050373"/>
          </a:xfrm>
          <a:prstGeom prst="rect">
            <a:avLst/>
          </a:prstGeom>
        </p:spPr>
      </p:pic>
      <p:pic>
        <p:nvPicPr>
          <p:cNvPr id="3080" name="Picture 8" descr="Lewis Structure For Sf6 - slidesharefile">
            <a:extLst>
              <a:ext uri="{FF2B5EF4-FFF2-40B4-BE49-F238E27FC236}">
                <a16:creationId xmlns:a16="http://schemas.microsoft.com/office/drawing/2014/main" id="{7B9AE9BD-20C2-48E1-B8D6-488DA3D95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83" y="2066611"/>
            <a:ext cx="1431753" cy="142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0F368AC-81AB-4B97-90C1-C215049C2F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44" y="3957405"/>
            <a:ext cx="1870063" cy="1110764"/>
          </a:xfrm>
          <a:prstGeom prst="rect">
            <a:avLst/>
          </a:prstGeom>
        </p:spPr>
      </p:pic>
      <p:pic>
        <p:nvPicPr>
          <p:cNvPr id="3082" name="Picture 10" descr="PF5 Lewis and 3-D Structures - Dr. Sundin - UW-Platteville">
            <a:extLst>
              <a:ext uri="{FF2B5EF4-FFF2-40B4-BE49-F238E27FC236}">
                <a16:creationId xmlns:a16="http://schemas.microsoft.com/office/drawing/2014/main" id="{167D5775-3823-464A-B127-C14CC4631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272" y="3809447"/>
            <a:ext cx="1139573" cy="111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86590E14-778A-4EA4-9787-07021F753B13}"/>
              </a:ext>
            </a:extLst>
          </p:cNvPr>
          <p:cNvSpPr txBox="1"/>
          <p:nvPr/>
        </p:nvSpPr>
        <p:spPr>
          <a:xfrm>
            <a:off x="438969" y="5609948"/>
            <a:ext cx="12241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/>
              </a:rPr>
              <a:t>IF</a:t>
            </a:r>
            <a:r>
              <a:rPr lang="en-US" sz="4400" b="1" baseline="-25000" dirty="0">
                <a:effectLst/>
              </a:rPr>
              <a:t>7</a:t>
            </a:r>
            <a:endParaRPr lang="cs-CZ" sz="4400" b="1" dirty="0"/>
          </a:p>
        </p:txBody>
      </p:sp>
      <p:pic>
        <p:nvPicPr>
          <p:cNvPr id="3088" name="Picture 16" descr="If5 Lewis Structure">
            <a:extLst>
              <a:ext uri="{FF2B5EF4-FFF2-40B4-BE49-F238E27FC236}">
                <a16:creationId xmlns:a16="http://schemas.microsoft.com/office/drawing/2014/main" id="{003DAACB-4E57-4074-AFA7-313810C8A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595" y="5311233"/>
            <a:ext cx="1431753" cy="136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6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>
            <a:extLst>
              <a:ext uri="{FF2B5EF4-FFF2-40B4-BE49-F238E27FC236}">
                <a16:creationId xmlns:a16="http://schemas.microsoft.com/office/drawing/2014/main" id="{1B251CDC-7528-4E16-8B68-72D8047E6915}"/>
              </a:ext>
            </a:extLst>
          </p:cNvPr>
          <p:cNvSpPr txBox="1"/>
          <p:nvPr/>
        </p:nvSpPr>
        <p:spPr>
          <a:xfrm>
            <a:off x="313362" y="415826"/>
            <a:ext cx="8306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Uspořádejte sloučeniny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LiCl, 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LiBr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a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Lil 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podle rostoucího iontového charakteru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.</a:t>
            </a:r>
            <a:endParaRPr lang="cs-CZ" sz="20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E6A8E14-2A8A-4A9A-B00B-E74A428CFCDF}"/>
              </a:ext>
            </a:extLst>
          </p:cNvPr>
          <p:cNvSpPr txBox="1"/>
          <p:nvPr/>
        </p:nvSpPr>
        <p:spPr>
          <a:xfrm>
            <a:off x="313362" y="81593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4495E"/>
                </a:solidFill>
                <a:effectLst/>
              </a:rPr>
              <a:t>Lil &lt; </a:t>
            </a:r>
            <a:r>
              <a:rPr lang="en-US" sz="2000" b="0" i="0" dirty="0" err="1">
                <a:solidFill>
                  <a:srgbClr val="34495E"/>
                </a:solidFill>
                <a:effectLst/>
              </a:rPr>
              <a:t>LiBr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&lt; LiCl</a:t>
            </a:r>
            <a:endParaRPr lang="cs-CZ" sz="20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6D5175F-49BC-4C71-BA7A-9D8F6A100EEE}"/>
              </a:ext>
            </a:extLst>
          </p:cNvPr>
          <p:cNvSpPr txBox="1"/>
          <p:nvPr/>
        </p:nvSpPr>
        <p:spPr>
          <a:xfrm>
            <a:off x="249149" y="1683801"/>
            <a:ext cx="8545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Uspořádejte sloučeniny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LiCl, NaCl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a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KCl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podle rostoucího iontového charakteru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.</a:t>
            </a:r>
            <a:endParaRPr lang="cs-CZ" sz="20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0C86719-CFA8-4067-9026-9C4CFF9CF834}"/>
              </a:ext>
            </a:extLst>
          </p:cNvPr>
          <p:cNvSpPr txBox="1"/>
          <p:nvPr/>
        </p:nvSpPr>
        <p:spPr>
          <a:xfrm>
            <a:off x="313362" y="2087891"/>
            <a:ext cx="20107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4495E"/>
                </a:solidFill>
                <a:effectLst/>
              </a:rPr>
              <a:t>LiCl &lt; NaCl &lt; </a:t>
            </a:r>
            <a:r>
              <a:rPr lang="en-US" sz="2000" b="0" i="0" dirty="0" err="1">
                <a:solidFill>
                  <a:srgbClr val="34495E"/>
                </a:solidFill>
                <a:effectLst/>
              </a:rPr>
              <a:t>KCl</a:t>
            </a:r>
            <a:endParaRPr lang="cs-CZ" sz="2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7F3D239-A8D1-4859-8BD8-4BD086BCDA52}"/>
              </a:ext>
            </a:extLst>
          </p:cNvPr>
          <p:cNvSpPr txBox="1"/>
          <p:nvPr/>
        </p:nvSpPr>
        <p:spPr>
          <a:xfrm>
            <a:off x="313362" y="2782669"/>
            <a:ext cx="84813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i="0" dirty="0">
                <a:solidFill>
                  <a:srgbClr val="34495E"/>
                </a:solidFill>
                <a:effectLst/>
              </a:rPr>
              <a:t>Uspořádejte látky </a:t>
            </a:r>
          </a:p>
          <a:p>
            <a:pPr marL="514350" indent="-514350" algn="just">
              <a:buAutoNum type="romanLcParenBoth"/>
            </a:pPr>
            <a:r>
              <a:rPr lang="en-US" sz="2000" i="0" dirty="0">
                <a:solidFill>
                  <a:srgbClr val="34495E"/>
                </a:solidFill>
                <a:effectLst/>
              </a:rPr>
              <a:t>MgO, </a:t>
            </a:r>
            <a:r>
              <a:rPr lang="en-US" sz="2000" dirty="0">
                <a:solidFill>
                  <a:srgbClr val="34495E"/>
                </a:solidFill>
              </a:rPr>
              <a:t>K</a:t>
            </a:r>
            <a:r>
              <a:rPr lang="en-US" sz="2000" baseline="-25000" dirty="0">
                <a:solidFill>
                  <a:srgbClr val="34495E"/>
                </a:solidFill>
              </a:rPr>
              <a:t>2</a:t>
            </a:r>
            <a:r>
              <a:rPr lang="en-US" sz="2000" dirty="0">
                <a:solidFill>
                  <a:srgbClr val="34495E"/>
                </a:solidFill>
              </a:rPr>
              <a:t>O</a:t>
            </a:r>
            <a:r>
              <a:rPr lang="cs-CZ" sz="2000" dirty="0">
                <a:solidFill>
                  <a:srgbClr val="34495E"/>
                </a:solidFill>
              </a:rPr>
              <a:t>, 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SrO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NiO</a:t>
            </a:r>
            <a:r>
              <a:rPr lang="en-US" sz="2000" dirty="0">
                <a:solidFill>
                  <a:srgbClr val="34495E"/>
                </a:solidFill>
              </a:rPr>
              <a:t> , Cs</a:t>
            </a:r>
            <a:r>
              <a:rPr lang="en-US" sz="2000" baseline="-25000" dirty="0">
                <a:solidFill>
                  <a:srgbClr val="34495E"/>
                </a:solidFill>
              </a:rPr>
              <a:t>2</a:t>
            </a:r>
            <a:r>
              <a:rPr lang="en-US" sz="2000" dirty="0">
                <a:solidFill>
                  <a:srgbClr val="34495E"/>
                </a:solidFill>
              </a:rPr>
              <a:t>O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podle rostoucího 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ba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z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ic</a:t>
            </a:r>
            <a:r>
              <a:rPr lang="cs-CZ" sz="2000" i="0" dirty="0" err="1">
                <a:solidFill>
                  <a:srgbClr val="34495E"/>
                </a:solidFill>
                <a:effectLst/>
              </a:rPr>
              <a:t>kého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chara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k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ter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u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 </a:t>
            </a:r>
            <a:endParaRPr lang="cs-CZ" sz="2000" i="0" dirty="0">
              <a:solidFill>
                <a:srgbClr val="34495E"/>
              </a:solidFill>
              <a:effectLst/>
            </a:endParaRPr>
          </a:p>
          <a:p>
            <a:pPr marL="514350" indent="-514350" algn="just">
              <a:buAutoNum type="romanLcParenBoth"/>
            </a:pPr>
            <a:r>
              <a:rPr lang="en-US" sz="2000" dirty="0">
                <a:solidFill>
                  <a:srgbClr val="34495E"/>
                </a:solidFill>
              </a:rPr>
              <a:t>MgCI</a:t>
            </a:r>
            <a:r>
              <a:rPr lang="en-US" sz="2000" baseline="-25000" dirty="0">
                <a:solidFill>
                  <a:srgbClr val="34495E"/>
                </a:solidFill>
              </a:rPr>
              <a:t>2</a:t>
            </a:r>
            <a:r>
              <a:rPr lang="en-US" sz="2000" dirty="0">
                <a:solidFill>
                  <a:srgbClr val="34495E"/>
                </a:solidFill>
              </a:rPr>
              <a:t>, AlCl</a:t>
            </a:r>
            <a:r>
              <a:rPr lang="en-US" sz="2000" baseline="-25000" dirty="0">
                <a:solidFill>
                  <a:srgbClr val="34495E"/>
                </a:solidFill>
              </a:rPr>
              <a:t>3</a:t>
            </a:r>
            <a:r>
              <a:rPr lang="en-US" sz="2000" dirty="0">
                <a:solidFill>
                  <a:srgbClr val="34495E"/>
                </a:solidFill>
              </a:rPr>
              <a:t>, CCl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SiCl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dirty="0">
                <a:solidFill>
                  <a:srgbClr val="34495E"/>
                </a:solidFill>
              </a:rPr>
              <a:t> , PCl</a:t>
            </a:r>
            <a:r>
              <a:rPr lang="en-US" sz="2000" baseline="-25000" dirty="0">
                <a:solidFill>
                  <a:srgbClr val="34495E"/>
                </a:solidFill>
              </a:rPr>
              <a:t>5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podle rostoucího sklonu k 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hydrol</a:t>
            </a:r>
            <a:r>
              <a:rPr lang="cs-CZ" sz="2000" i="0" dirty="0" err="1">
                <a:solidFill>
                  <a:srgbClr val="34495E"/>
                </a:solidFill>
                <a:effectLst/>
              </a:rPr>
              <a:t>ýze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</a:t>
            </a:r>
            <a:endParaRPr lang="cs-CZ" sz="2000" i="0" baseline="-25000" dirty="0">
              <a:solidFill>
                <a:srgbClr val="34495E"/>
              </a:solidFill>
              <a:effectLst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69477A7-2831-448E-B13B-BC8C348093CF}"/>
              </a:ext>
            </a:extLst>
          </p:cNvPr>
          <p:cNvSpPr txBox="1"/>
          <p:nvPr/>
        </p:nvSpPr>
        <p:spPr>
          <a:xfrm>
            <a:off x="313362" y="3823474"/>
            <a:ext cx="86097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LcParenBoth"/>
            </a:pPr>
            <a:r>
              <a:rPr lang="en-US" sz="2000" b="0" i="0" dirty="0" err="1">
                <a:solidFill>
                  <a:srgbClr val="34495E"/>
                </a:solidFill>
                <a:effectLst/>
              </a:rPr>
              <a:t>NiO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&lt; MgO &lt; </a:t>
            </a:r>
            <a:r>
              <a:rPr lang="en-US" sz="2000" b="0" i="0" dirty="0" err="1">
                <a:solidFill>
                  <a:srgbClr val="34495E"/>
                </a:solidFill>
                <a:effectLst/>
              </a:rPr>
              <a:t>SrO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&lt; K</a:t>
            </a:r>
            <a:r>
              <a:rPr lang="en-US" sz="2000" b="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O &lt; Cs</a:t>
            </a:r>
            <a:r>
              <a:rPr lang="en-US" sz="2000" b="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O </a:t>
            </a:r>
            <a:endParaRPr lang="cs-CZ" sz="2000" b="0" i="0" dirty="0">
              <a:solidFill>
                <a:srgbClr val="34495E"/>
              </a:solidFill>
              <a:effectLst/>
            </a:endParaRPr>
          </a:p>
          <a:p>
            <a:pPr marL="400050" indent="-400050">
              <a:buAutoNum type="romanLcParenBoth"/>
            </a:pPr>
            <a:r>
              <a:rPr lang="en-US" sz="2000" b="0" i="0" dirty="0">
                <a:solidFill>
                  <a:srgbClr val="34495E"/>
                </a:solidFill>
                <a:effectLst/>
              </a:rPr>
              <a:t>CCl</a:t>
            </a:r>
            <a:r>
              <a:rPr lang="en-US" sz="2000" b="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&lt; MgCl</a:t>
            </a:r>
            <a:r>
              <a:rPr lang="en-US" sz="2000" b="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&lt; AlCl</a:t>
            </a:r>
            <a:r>
              <a:rPr lang="en-US" sz="2000" b="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&lt; PCl</a:t>
            </a:r>
            <a:r>
              <a:rPr lang="en-US" sz="2000" b="0" i="0" baseline="-25000" dirty="0">
                <a:solidFill>
                  <a:srgbClr val="34495E"/>
                </a:solidFill>
                <a:effectLst/>
              </a:rPr>
              <a:t>5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&lt; SiCl</a:t>
            </a:r>
            <a:r>
              <a:rPr lang="en-US" sz="2000" b="0" i="0" baseline="-25000" dirty="0">
                <a:solidFill>
                  <a:srgbClr val="34495E"/>
                </a:solidFill>
                <a:effectLst/>
              </a:rPr>
              <a:t>4</a:t>
            </a:r>
            <a:endParaRPr lang="cs-CZ" sz="2000" b="0" i="0" baseline="-25000" dirty="0">
              <a:solidFill>
                <a:srgbClr val="34495E"/>
              </a:solidFill>
              <a:effectLst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C0FD171-35A6-4085-91C7-22D71B7194DE}"/>
              </a:ext>
            </a:extLst>
          </p:cNvPr>
          <p:cNvSpPr txBox="1"/>
          <p:nvPr/>
        </p:nvSpPr>
        <p:spPr>
          <a:xfrm>
            <a:off x="197777" y="4968964"/>
            <a:ext cx="88223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Celkový počet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ele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k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tron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ů ve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valenčních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orbital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ech prvků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A, B, C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a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D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je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2, 1, 4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a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6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. Mezi chalkogeny z těchto prvků patří </a:t>
            </a:r>
          </a:p>
          <a:p>
            <a:r>
              <a:rPr lang="en-US" sz="2000" i="0" dirty="0">
                <a:solidFill>
                  <a:srgbClr val="34495E"/>
                </a:solidFill>
                <a:effectLst/>
              </a:rPr>
              <a:t>(a) B  (b) C  (c) D  (d) A </a:t>
            </a:r>
            <a:endParaRPr lang="cs-CZ" sz="20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B0D3021-2677-4419-A805-1C6D53F9BFD2}"/>
              </a:ext>
            </a:extLst>
          </p:cNvPr>
          <p:cNvSpPr txBox="1"/>
          <p:nvPr/>
        </p:nvSpPr>
        <p:spPr>
          <a:xfrm>
            <a:off x="249149" y="6062007"/>
            <a:ext cx="951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4495E"/>
                </a:solidFill>
                <a:effectLst/>
              </a:rPr>
              <a:t>(c)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D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2560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13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FB6EE37-0DD9-402F-9596-316FC8339764}"/>
              </a:ext>
            </a:extLst>
          </p:cNvPr>
          <p:cNvSpPr txBox="1"/>
          <p:nvPr/>
        </p:nvSpPr>
        <p:spPr>
          <a:xfrm>
            <a:off x="297210" y="191159"/>
            <a:ext cx="8549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effectLst/>
              </a:rPr>
              <a:t>Nakreslete </a:t>
            </a:r>
            <a:r>
              <a:rPr lang="cs-CZ" sz="2000" dirty="0" err="1">
                <a:effectLst/>
              </a:rPr>
              <a:t>Lewisův</a:t>
            </a:r>
            <a:r>
              <a:rPr lang="cs-CZ" sz="2000" dirty="0">
                <a:effectLst/>
              </a:rPr>
              <a:t> vzorec pro zadané molekuly HNO</a:t>
            </a:r>
            <a:r>
              <a:rPr lang="cs-CZ" sz="2000" baseline="-25000" dirty="0">
                <a:effectLst/>
              </a:rPr>
              <a:t>3</a:t>
            </a:r>
            <a:r>
              <a:rPr lang="cs-CZ" sz="2000" dirty="0">
                <a:effectLst/>
              </a:rPr>
              <a:t>, H</a:t>
            </a:r>
            <a:r>
              <a:rPr lang="cs-CZ" sz="2000" baseline="-25000" dirty="0">
                <a:effectLst/>
              </a:rPr>
              <a:t>2</a:t>
            </a:r>
            <a:r>
              <a:rPr lang="cs-CZ" sz="2000" dirty="0">
                <a:effectLst/>
              </a:rPr>
              <a:t>SO</a:t>
            </a:r>
            <a:r>
              <a:rPr lang="cs-CZ" sz="2000" baseline="-25000" dirty="0">
                <a:effectLst/>
              </a:rPr>
              <a:t>4</a:t>
            </a:r>
            <a:r>
              <a:rPr lang="cs-CZ" sz="2000" dirty="0">
                <a:effectLst/>
              </a:rPr>
              <a:t>,</a:t>
            </a:r>
            <a:r>
              <a:rPr lang="cs-CZ" sz="2000" baseline="-25000" dirty="0">
                <a:effectLst/>
              </a:rPr>
              <a:t> </a:t>
            </a:r>
            <a:r>
              <a:rPr lang="cs-CZ" sz="2000" dirty="0">
                <a:effectLst/>
              </a:rPr>
              <a:t>MnO</a:t>
            </a:r>
            <a:r>
              <a:rPr lang="cs-CZ" sz="2000" baseline="-25000" dirty="0">
                <a:effectLst/>
              </a:rPr>
              <a:t>4</a:t>
            </a:r>
            <a:r>
              <a:rPr lang="cs-CZ" sz="2000" baseline="30000" dirty="0">
                <a:effectLst/>
              </a:rPr>
              <a:t>–</a:t>
            </a:r>
            <a:r>
              <a:rPr lang="cs-CZ" sz="2000" dirty="0">
                <a:effectLst/>
              </a:rPr>
              <a:t>, H</a:t>
            </a:r>
            <a:r>
              <a:rPr lang="cs-CZ" sz="2000" baseline="-25000" dirty="0">
                <a:effectLst/>
              </a:rPr>
              <a:t>3</a:t>
            </a:r>
            <a:r>
              <a:rPr lang="cs-CZ" sz="2000" dirty="0">
                <a:effectLst/>
              </a:rPr>
              <a:t>PO</a:t>
            </a:r>
            <a:r>
              <a:rPr lang="cs-CZ" sz="2000" baseline="-25000" dirty="0">
                <a:effectLst/>
              </a:rPr>
              <a:t>3</a:t>
            </a:r>
            <a:r>
              <a:rPr lang="cs-CZ" sz="2000" dirty="0">
                <a:effectLst/>
              </a:rPr>
              <a:t>, HClO</a:t>
            </a:r>
            <a:r>
              <a:rPr lang="cs-CZ" sz="2000" baseline="-25000" dirty="0">
                <a:effectLst/>
              </a:rPr>
              <a:t>4</a:t>
            </a:r>
            <a:r>
              <a:rPr lang="cs-CZ" sz="2000" dirty="0">
                <a:effectLst/>
              </a:rPr>
              <a:t>,</a:t>
            </a:r>
            <a:r>
              <a:rPr lang="cs-CZ" sz="2000" baseline="-25000" dirty="0">
                <a:effectLst/>
              </a:rPr>
              <a:t> </a:t>
            </a:r>
            <a:r>
              <a:rPr lang="cs-CZ" sz="2000" dirty="0">
                <a:effectLst/>
              </a:rPr>
              <a:t>AlH</a:t>
            </a:r>
            <a:r>
              <a:rPr lang="cs-CZ" sz="2000" baseline="-25000" dirty="0">
                <a:effectLst/>
              </a:rPr>
              <a:t>4</a:t>
            </a:r>
            <a:r>
              <a:rPr lang="cs-CZ" sz="2000" baseline="30000" dirty="0">
                <a:effectLst/>
              </a:rPr>
              <a:t>–</a:t>
            </a:r>
            <a:r>
              <a:rPr lang="cs-CZ" sz="2000" dirty="0">
                <a:effectLst/>
              </a:rPr>
              <a:t>,</a:t>
            </a:r>
            <a:r>
              <a:rPr lang="cs-CZ" sz="2000" baseline="-25000" dirty="0">
                <a:effectLst/>
              </a:rPr>
              <a:t> </a:t>
            </a:r>
            <a:r>
              <a:rPr lang="cs-CZ" sz="2000" dirty="0">
                <a:effectLst/>
              </a:rPr>
              <a:t>Cr</a:t>
            </a:r>
            <a:r>
              <a:rPr lang="cs-CZ" sz="2000" baseline="-25000" dirty="0">
                <a:effectLst/>
              </a:rPr>
              <a:t>2</a:t>
            </a:r>
            <a:r>
              <a:rPr lang="cs-CZ" sz="2000" dirty="0">
                <a:effectLst/>
              </a:rPr>
              <a:t>O</a:t>
            </a:r>
            <a:r>
              <a:rPr lang="cs-CZ" sz="2000" baseline="-25000" dirty="0">
                <a:effectLst/>
              </a:rPr>
              <a:t>7</a:t>
            </a:r>
            <a:r>
              <a:rPr lang="cs-CZ" sz="2000" baseline="30000" dirty="0">
                <a:effectLst/>
              </a:rPr>
              <a:t>2–</a:t>
            </a:r>
            <a:r>
              <a:rPr lang="cs-CZ" sz="2000" dirty="0">
                <a:effectLst/>
              </a:rPr>
              <a:t>, </a:t>
            </a:r>
            <a:endParaRPr 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01C460-239F-49B8-B951-E7E17F58A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17" y="1437711"/>
            <a:ext cx="1453889" cy="783351"/>
          </a:xfrm>
          <a:prstGeom prst="rect">
            <a:avLst/>
          </a:prstGeom>
        </p:spPr>
      </p:pic>
      <p:pic>
        <p:nvPicPr>
          <p:cNvPr id="4098" name="Picture 2" descr="The Lewis structure of HNO3 - Chemistry Stack Exchange">
            <a:extLst>
              <a:ext uri="{FF2B5EF4-FFF2-40B4-BE49-F238E27FC236}">
                <a16:creationId xmlns:a16="http://schemas.microsoft.com/office/drawing/2014/main" id="{9911CA5B-5997-45F7-8049-E7CD296C2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0" y="1390981"/>
            <a:ext cx="2465390" cy="8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C9578C1-0D08-4A45-8184-303500EEC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17" y="3054620"/>
            <a:ext cx="1712033" cy="950967"/>
          </a:xfrm>
          <a:prstGeom prst="rect">
            <a:avLst/>
          </a:prstGeom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17EC237-5813-4B5F-8B10-89507D08F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655" y="2939070"/>
            <a:ext cx="1918345" cy="106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60AAB0F-058F-473A-AB11-A2B1C0110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4621129"/>
            <a:ext cx="1895193" cy="1503233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B689647B-E26D-4F1C-94EC-BBC3FDDDFBCB}"/>
              </a:ext>
            </a:extLst>
          </p:cNvPr>
          <p:cNvSpPr txBox="1"/>
          <p:nvPr/>
        </p:nvSpPr>
        <p:spPr>
          <a:xfrm>
            <a:off x="297210" y="5205409"/>
            <a:ext cx="142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effectLst/>
              </a:rPr>
              <a:t>MnO</a:t>
            </a:r>
            <a:r>
              <a:rPr lang="cs-CZ" sz="3200" b="1" baseline="-25000" dirty="0">
                <a:effectLst/>
              </a:rPr>
              <a:t>4</a:t>
            </a:r>
            <a:r>
              <a:rPr lang="cs-CZ" sz="3200" b="1" baseline="30000" dirty="0">
                <a:effectLst/>
              </a:rPr>
              <a:t>–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17155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3297EFB-A5D7-4686-985A-3EC877C53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316" y="791224"/>
            <a:ext cx="1877720" cy="200202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2D43FC8-64F9-4F8E-9494-23FAE1690B07}"/>
              </a:ext>
            </a:extLst>
          </p:cNvPr>
          <p:cNvSpPr txBox="1"/>
          <p:nvPr/>
        </p:nvSpPr>
        <p:spPr>
          <a:xfrm>
            <a:off x="323528" y="5589240"/>
            <a:ext cx="1152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effectLst/>
              </a:rPr>
              <a:t>AlH</a:t>
            </a:r>
            <a:r>
              <a:rPr lang="cs-CZ" sz="3200" b="1" baseline="-25000" dirty="0">
                <a:effectLst/>
              </a:rPr>
              <a:t>4</a:t>
            </a:r>
            <a:r>
              <a:rPr lang="cs-CZ" sz="3200" b="1" baseline="30000" dirty="0">
                <a:effectLst/>
              </a:rPr>
              <a:t>–</a:t>
            </a:r>
            <a:endParaRPr lang="cs-CZ" sz="3200" b="1" dirty="0"/>
          </a:p>
        </p:txBody>
      </p:sp>
      <p:pic>
        <p:nvPicPr>
          <p:cNvPr id="5124" name="Picture 4" descr="Illustrate the Lewis dot structure for AlH4^- - Brainly.com">
            <a:extLst>
              <a:ext uri="{FF2B5EF4-FFF2-40B4-BE49-F238E27FC236}">
                <a16:creationId xmlns:a16="http://schemas.microsoft.com/office/drawing/2014/main" id="{C9A71C5A-1473-41CD-975B-E27984C64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15" y="5132341"/>
            <a:ext cx="2206516" cy="14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F90E708B-1DBB-48E4-B728-0C7DA00DD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34352"/>
            <a:ext cx="2586265" cy="17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FEC51163-F786-4678-B520-DDDA669074B3}"/>
              </a:ext>
            </a:extLst>
          </p:cNvPr>
          <p:cNvSpPr txBox="1"/>
          <p:nvPr/>
        </p:nvSpPr>
        <p:spPr>
          <a:xfrm>
            <a:off x="4932040" y="4594420"/>
            <a:ext cx="1704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effectLst/>
              </a:rPr>
              <a:t>Cr</a:t>
            </a:r>
            <a:r>
              <a:rPr lang="cs-CZ" sz="3200" b="1" baseline="-25000" dirty="0">
                <a:effectLst/>
              </a:rPr>
              <a:t>2</a:t>
            </a:r>
            <a:r>
              <a:rPr lang="cs-CZ" sz="3200" b="1" dirty="0">
                <a:effectLst/>
              </a:rPr>
              <a:t>O</a:t>
            </a:r>
            <a:r>
              <a:rPr lang="cs-CZ" sz="3200" b="1" baseline="-25000" dirty="0">
                <a:effectLst/>
              </a:rPr>
              <a:t>7</a:t>
            </a:r>
            <a:r>
              <a:rPr lang="cs-CZ" sz="3200" b="1" baseline="30000" dirty="0">
                <a:effectLst/>
              </a:rPr>
              <a:t>2–</a:t>
            </a:r>
            <a:endParaRPr lang="cs-CZ" sz="3200" b="1" dirty="0"/>
          </a:p>
        </p:txBody>
      </p:sp>
      <p:pic>
        <p:nvPicPr>
          <p:cNvPr id="5130" name="Picture 10" descr="What is the Lewis dot structure of (HSO4) ^-? What is the formal charge on  each atom? - Quora">
            <a:extLst>
              <a:ext uri="{FF2B5EF4-FFF2-40B4-BE49-F238E27FC236}">
                <a16:creationId xmlns:a16="http://schemas.microsoft.com/office/drawing/2014/main" id="{883D2037-96F3-4D62-BC2E-810DEBB6D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02" y="3108986"/>
            <a:ext cx="1847157" cy="139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DCC3D1B1-9263-445A-99B4-836ED66CD290}"/>
              </a:ext>
            </a:extLst>
          </p:cNvPr>
          <p:cNvSpPr txBox="1"/>
          <p:nvPr/>
        </p:nvSpPr>
        <p:spPr>
          <a:xfrm>
            <a:off x="321514" y="3515975"/>
            <a:ext cx="1584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effectLst/>
              </a:rPr>
              <a:t>HClO</a:t>
            </a:r>
            <a:r>
              <a:rPr lang="cs-CZ" sz="3200" b="1" baseline="-25000" dirty="0">
                <a:effectLst/>
              </a:rPr>
              <a:t>4</a:t>
            </a:r>
            <a:endParaRPr lang="cs-CZ" sz="3200" b="1" dirty="0"/>
          </a:p>
        </p:txBody>
      </p:sp>
      <p:pic>
        <p:nvPicPr>
          <p:cNvPr id="5134" name="Picture 14" descr="ChemEd DL Application: Models 360">
            <a:extLst>
              <a:ext uri="{FF2B5EF4-FFF2-40B4-BE49-F238E27FC236}">
                <a16:creationId xmlns:a16="http://schemas.microsoft.com/office/drawing/2014/main" id="{C1300BE3-CFD5-43F1-8578-4F97AA55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312" y="659758"/>
            <a:ext cx="1638783" cy="160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2CD1BB75-0CBD-4DA8-9E15-572929EBCB67}"/>
              </a:ext>
            </a:extLst>
          </p:cNvPr>
          <p:cNvSpPr txBox="1"/>
          <p:nvPr/>
        </p:nvSpPr>
        <p:spPr>
          <a:xfrm>
            <a:off x="256853" y="1071837"/>
            <a:ext cx="1584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effectLst/>
              </a:rPr>
              <a:t>H</a:t>
            </a:r>
            <a:r>
              <a:rPr lang="cs-CZ" sz="3200" b="1" baseline="-25000" dirty="0">
                <a:effectLst/>
              </a:rPr>
              <a:t>3</a:t>
            </a:r>
            <a:r>
              <a:rPr lang="cs-CZ" sz="3200" b="1" dirty="0">
                <a:effectLst/>
              </a:rPr>
              <a:t>PO</a:t>
            </a:r>
            <a:r>
              <a:rPr lang="cs-CZ" sz="3200" b="1" baseline="-25000" dirty="0">
                <a:effectLst/>
              </a:rPr>
              <a:t>3</a:t>
            </a:r>
            <a:endParaRPr lang="cs-CZ" sz="3200" b="1" dirty="0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949085C0-2F49-4602-BBA8-E1609508A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65" y="1084209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4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7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2E9EF8D4-6E08-41DF-AAF0-5BDE11D4ADB2}"/>
              </a:ext>
            </a:extLst>
          </p:cNvPr>
          <p:cNvSpPr txBox="1"/>
          <p:nvPr/>
        </p:nvSpPr>
        <p:spPr>
          <a:xfrm>
            <a:off x="251520" y="33265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effectLst/>
                <a:latin typeface="+mn-lt"/>
              </a:rPr>
              <a:t>Nakreslete </a:t>
            </a:r>
            <a:r>
              <a:rPr lang="cs-CZ" sz="2000" dirty="0" err="1">
                <a:effectLst/>
                <a:latin typeface="+mn-lt"/>
              </a:rPr>
              <a:t>Lewisův</a:t>
            </a:r>
            <a:r>
              <a:rPr lang="cs-CZ" sz="2000" dirty="0">
                <a:effectLst/>
                <a:latin typeface="+mn-lt"/>
              </a:rPr>
              <a:t> vzorec</a:t>
            </a:r>
            <a:r>
              <a:rPr kumimoji="0" lang="cs-CZ" altLang="cs-CZ" sz="20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XeF</a:t>
            </a:r>
            <a:r>
              <a:rPr kumimoji="0" lang="cs-CZ" altLang="cs-CZ" sz="200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</a:t>
            </a:r>
            <a:r>
              <a:rPr kumimoji="0" lang="cs-CZ" altLang="cs-CZ" sz="20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.   </a:t>
            </a:r>
            <a:endParaRPr lang="cs-CZ" sz="2000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89DFDBC-7C5E-4C9F-9892-21BA34E6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88743"/>
            <a:ext cx="2440043" cy="1338875"/>
          </a:xfrm>
          <a:prstGeom prst="rect">
            <a:avLst/>
          </a:prstGeom>
        </p:spPr>
      </p:pic>
      <p:pic>
        <p:nvPicPr>
          <p:cNvPr id="1028" name="Picture 4" descr="Xef2 Lewis Structure, Polarity, Hybridization and shape">
            <a:extLst>
              <a:ext uri="{FF2B5EF4-FFF2-40B4-BE49-F238E27FC236}">
                <a16:creationId xmlns:a16="http://schemas.microsoft.com/office/drawing/2014/main" id="{894298B6-D4EF-4411-A7BC-5B5D1C4D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92" y="924717"/>
            <a:ext cx="3093715" cy="18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644DB4B-B78C-4120-A184-6D1401145855}"/>
              </a:ext>
            </a:extLst>
          </p:cNvPr>
          <p:cNvSpPr txBox="1"/>
          <p:nvPr/>
        </p:nvSpPr>
        <p:spPr>
          <a:xfrm>
            <a:off x="147477" y="244218"/>
            <a:ext cx="88726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Uspořádejte sloučeniny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NaCl, MgCl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AlCl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podle rostoucího kovalentního charakteru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.</a:t>
            </a:r>
            <a:endParaRPr lang="cs-CZ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8873663-219D-4CAB-BD29-AB97C3BF44A0}"/>
              </a:ext>
            </a:extLst>
          </p:cNvPr>
          <p:cNvSpPr txBox="1"/>
          <p:nvPr/>
        </p:nvSpPr>
        <p:spPr>
          <a:xfrm>
            <a:off x="238018" y="89208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4495E"/>
                </a:solidFill>
                <a:effectLst/>
              </a:rPr>
              <a:t>NaCl &lt; MgCl</a:t>
            </a:r>
            <a:r>
              <a:rPr lang="en-US" sz="2000" b="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&lt; AlCl</a:t>
            </a:r>
            <a:r>
              <a:rPr lang="en-US" sz="2000" b="0" i="0" baseline="-25000" dirty="0">
                <a:solidFill>
                  <a:srgbClr val="34495E"/>
                </a:solidFill>
                <a:effectLst/>
              </a:rPr>
              <a:t>3</a:t>
            </a:r>
            <a:endParaRPr lang="cs-CZ" sz="2000" baseline="-25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1F8C07-5E7F-4316-B655-BFC2522E3351}"/>
              </a:ext>
            </a:extLst>
          </p:cNvPr>
          <p:cNvSpPr txBox="1"/>
          <p:nvPr/>
        </p:nvSpPr>
        <p:spPr>
          <a:xfrm>
            <a:off x="190714" y="1433425"/>
            <a:ext cx="8762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Která z následujících sloučenin má iontový charakter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?  </a:t>
            </a:r>
            <a:endParaRPr lang="cs-CZ" sz="2000" i="0" dirty="0">
              <a:solidFill>
                <a:srgbClr val="34495E"/>
              </a:solidFill>
              <a:effectLst/>
            </a:endParaRPr>
          </a:p>
          <a:p>
            <a:r>
              <a:rPr lang="en-US" sz="2000" i="0" dirty="0">
                <a:solidFill>
                  <a:srgbClr val="34495E"/>
                </a:solidFill>
                <a:effectLst/>
              </a:rPr>
              <a:t>(a)  CH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(b)  SiCl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(c)  BF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(d)  MgCl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endParaRPr lang="cs-CZ" sz="2000" i="0" baseline="-25000" dirty="0">
              <a:solidFill>
                <a:srgbClr val="34495E"/>
              </a:solidFill>
              <a:effectLst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7457540-2C14-448E-A478-1AC557D5CDD2}"/>
              </a:ext>
            </a:extLst>
          </p:cNvPr>
          <p:cNvSpPr txBox="1"/>
          <p:nvPr/>
        </p:nvSpPr>
        <p:spPr>
          <a:xfrm>
            <a:off x="257602" y="2131112"/>
            <a:ext cx="11425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4495E"/>
                </a:solidFill>
                <a:effectLst/>
              </a:rPr>
              <a:t>MgCl</a:t>
            </a:r>
            <a:r>
              <a:rPr lang="en-US" sz="2000" b="0" i="0" baseline="-25000" dirty="0">
                <a:solidFill>
                  <a:srgbClr val="34495E"/>
                </a:solidFill>
                <a:effectLst/>
              </a:rPr>
              <a:t>2</a:t>
            </a:r>
            <a:endParaRPr lang="cs-CZ" sz="2000" b="0" i="0" baseline="-25000" dirty="0">
              <a:solidFill>
                <a:srgbClr val="34495E"/>
              </a:solidFill>
              <a:effectLst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7A70DA9-BB78-4935-B21A-4E8EBFA3DFE7}"/>
              </a:ext>
            </a:extLst>
          </p:cNvPr>
          <p:cNvSpPr txBox="1"/>
          <p:nvPr/>
        </p:nvSpPr>
        <p:spPr>
          <a:xfrm>
            <a:off x="238018" y="2673512"/>
            <a:ext cx="85720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Uspořádejte molekuly 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LiF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K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O, N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SO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a CIF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podle rostoucího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ion</a:t>
            </a:r>
            <a:r>
              <a:rPr lang="cs-CZ" sz="2000" i="0" dirty="0" err="1">
                <a:solidFill>
                  <a:srgbClr val="34495E"/>
                </a:solidFill>
                <a:effectLst/>
              </a:rPr>
              <a:t>tového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chara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k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ter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u</a:t>
            </a:r>
            <a:r>
              <a:rPr lang="cs-CZ" sz="2000" dirty="0">
                <a:solidFill>
                  <a:srgbClr val="34495E"/>
                </a:solidFill>
              </a:rPr>
              <a:t>.</a:t>
            </a:r>
            <a:endParaRPr lang="cs-CZ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8380B41-EEF1-43FF-AA1B-3A277BBD5BA4}"/>
              </a:ext>
            </a:extLst>
          </p:cNvPr>
          <p:cNvSpPr txBox="1"/>
          <p:nvPr/>
        </p:nvSpPr>
        <p:spPr>
          <a:xfrm>
            <a:off x="257602" y="3376644"/>
            <a:ext cx="29046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4495E"/>
                </a:solidFill>
                <a:effectLst/>
              </a:rPr>
              <a:t>N</a:t>
            </a:r>
            <a:r>
              <a:rPr lang="en-US" sz="2000" b="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&lt; CIF</a:t>
            </a:r>
            <a:r>
              <a:rPr lang="en-US" sz="2000" b="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&lt; SO</a:t>
            </a:r>
            <a:r>
              <a:rPr lang="en-US" sz="2000" b="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&lt; K</a:t>
            </a:r>
            <a:r>
              <a:rPr lang="en-US" sz="2000" b="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O &lt; </a:t>
            </a:r>
            <a:r>
              <a:rPr lang="en-US" sz="2000" b="0" i="0" dirty="0" err="1">
                <a:solidFill>
                  <a:srgbClr val="34495E"/>
                </a:solidFill>
                <a:effectLst/>
              </a:rPr>
              <a:t>LiF</a:t>
            </a:r>
            <a:endParaRPr lang="cs-CZ" sz="2000" b="0" i="0" dirty="0">
              <a:solidFill>
                <a:srgbClr val="34495E"/>
              </a:solidFill>
              <a:effectLst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E0FEC8C-1164-43F2-BE98-15FB4173FDE5}"/>
              </a:ext>
            </a:extLst>
          </p:cNvPr>
          <p:cNvSpPr txBox="1"/>
          <p:nvPr/>
        </p:nvSpPr>
        <p:spPr>
          <a:xfrm>
            <a:off x="257602" y="3994735"/>
            <a:ext cx="60003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Který z oxidů 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CuO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MgO, Al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O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a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K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O 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je nejvíce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ba</a:t>
            </a:r>
            <a:r>
              <a:rPr lang="cs-CZ" sz="2000" dirty="0">
                <a:solidFill>
                  <a:srgbClr val="34495E"/>
                </a:solidFill>
              </a:rPr>
              <a:t>z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ic</a:t>
            </a:r>
            <a:r>
              <a:rPr lang="cs-CZ" sz="2000" i="0" dirty="0" err="1">
                <a:solidFill>
                  <a:srgbClr val="34495E"/>
                </a:solidFill>
                <a:effectLst/>
              </a:rPr>
              <a:t>ký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?</a:t>
            </a:r>
            <a:endParaRPr lang="en-US" sz="2000" i="0" dirty="0">
              <a:solidFill>
                <a:srgbClr val="34495E"/>
              </a:solidFill>
              <a:effectLst/>
            </a:endParaRPr>
          </a:p>
          <a:p>
            <a:r>
              <a:rPr lang="en-US" sz="2000" i="0" dirty="0">
                <a:solidFill>
                  <a:srgbClr val="34495E"/>
                </a:solidFill>
                <a:effectLst/>
              </a:rPr>
              <a:t>(a)  K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O  (b)  MgO  (c)  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CuO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 (d)  Al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O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</a:t>
            </a:r>
            <a:endParaRPr lang="cs-CZ" sz="2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E67A5F6-5A18-45D5-9F60-18DCC4060087}"/>
              </a:ext>
            </a:extLst>
          </p:cNvPr>
          <p:cNvSpPr txBox="1"/>
          <p:nvPr/>
        </p:nvSpPr>
        <p:spPr>
          <a:xfrm>
            <a:off x="333911" y="4720547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4495E"/>
                </a:solidFill>
                <a:effectLst/>
              </a:rPr>
              <a:t>K</a:t>
            </a:r>
            <a:r>
              <a:rPr lang="en-US" sz="2000" b="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O 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(</a:t>
            </a:r>
            <a:r>
              <a:rPr lang="en-US" sz="2000" b="0" i="0" dirty="0" err="1">
                <a:solidFill>
                  <a:srgbClr val="34495E"/>
                </a:solidFill>
                <a:effectLst/>
              </a:rPr>
              <a:t>CuO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&lt; Al</a:t>
            </a:r>
            <a:r>
              <a:rPr lang="en-US" sz="2000" b="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O</a:t>
            </a:r>
            <a:r>
              <a:rPr lang="en-US" sz="2000" b="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&lt; MgO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&lt; K</a:t>
            </a:r>
            <a:r>
              <a:rPr lang="en-US" sz="2000" b="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O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)</a:t>
            </a:r>
            <a:endParaRPr lang="cs-CZ" sz="2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F74C15B-BA82-44DD-86A8-0EDFF4A98145}"/>
              </a:ext>
            </a:extLst>
          </p:cNvPr>
          <p:cNvSpPr txBox="1"/>
          <p:nvPr/>
        </p:nvSpPr>
        <p:spPr>
          <a:xfrm>
            <a:off x="238018" y="5326491"/>
            <a:ext cx="86193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i="0" dirty="0">
                <a:solidFill>
                  <a:srgbClr val="34495E"/>
                </a:solidFill>
                <a:effectLst/>
              </a:rPr>
              <a:t>Prvky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X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,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Y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a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Z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mají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2, 3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a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4 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ele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k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tron</a:t>
            </a:r>
            <a:r>
              <a:rPr lang="cs-CZ" sz="2000" dirty="0">
                <a:solidFill>
                  <a:srgbClr val="34495E"/>
                </a:solidFill>
              </a:rPr>
              <a:t>y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ve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valenčních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orbital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ech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.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Který z těchto prvků tvoří nejvíce bazický oxid?</a:t>
            </a:r>
          </a:p>
          <a:p>
            <a:pPr algn="just"/>
            <a:r>
              <a:rPr lang="en-US" sz="2000" i="0" dirty="0">
                <a:solidFill>
                  <a:srgbClr val="34495E"/>
                </a:solidFill>
                <a:effectLst/>
              </a:rPr>
              <a:t>(a) X  (b) Y  (c) Z  (d)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žádný z nich</a:t>
            </a:r>
            <a:endParaRPr lang="cs-CZ" sz="2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EB569D0-AF91-42DA-961D-B39409FB79AF}"/>
              </a:ext>
            </a:extLst>
          </p:cNvPr>
          <p:cNvSpPr txBox="1"/>
          <p:nvPr/>
        </p:nvSpPr>
        <p:spPr>
          <a:xfrm>
            <a:off x="333911" y="637137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nej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ba</a:t>
            </a:r>
            <a:r>
              <a:rPr lang="cs-CZ" dirty="0">
                <a:solidFill>
                  <a:srgbClr val="34495E"/>
                </a:solidFill>
                <a:latin typeface="ubuntu"/>
              </a:rPr>
              <a:t>z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i</a:t>
            </a:r>
            <a:r>
              <a:rPr lang="cs-CZ" b="0" i="0" dirty="0" err="1">
                <a:solidFill>
                  <a:srgbClr val="34495E"/>
                </a:solidFill>
                <a:effectLst/>
                <a:latin typeface="ubuntu"/>
              </a:rPr>
              <a:t>čtější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</a:rPr>
              <a:t>oxid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 tvoří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  X.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181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28CDBF5-F2D5-4C78-ABDA-4FE534584105}"/>
              </a:ext>
            </a:extLst>
          </p:cNvPr>
          <p:cNvSpPr txBox="1"/>
          <p:nvPr/>
        </p:nvSpPr>
        <p:spPr>
          <a:xfrm>
            <a:off x="125859" y="344924"/>
            <a:ext cx="86765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Uspořádejte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ion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ty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Li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+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Mg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2+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K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+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Al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3+</a:t>
            </a:r>
            <a:r>
              <a:rPr lang="cs-CZ" sz="2000" baseline="30000" dirty="0">
                <a:solidFill>
                  <a:srgbClr val="34495E"/>
                </a:solidFill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podle rostoucího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ion</a:t>
            </a:r>
            <a:r>
              <a:rPr lang="cs-CZ" sz="2000" i="0" dirty="0" err="1">
                <a:solidFill>
                  <a:srgbClr val="34495E"/>
                </a:solidFill>
                <a:effectLst/>
              </a:rPr>
              <a:t>tového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poloměru.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1495027-74E2-44CA-82B1-A61F3CA36E0B}"/>
              </a:ext>
            </a:extLst>
          </p:cNvPr>
          <p:cNvSpPr txBox="1"/>
          <p:nvPr/>
        </p:nvSpPr>
        <p:spPr>
          <a:xfrm>
            <a:off x="254284" y="76077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4495E"/>
                </a:solidFill>
                <a:effectLst/>
              </a:rPr>
              <a:t>Al</a:t>
            </a:r>
            <a:r>
              <a:rPr lang="en-US" sz="2000" b="0" i="0" baseline="30000" dirty="0">
                <a:solidFill>
                  <a:srgbClr val="34495E"/>
                </a:solidFill>
                <a:effectLst/>
              </a:rPr>
              <a:t>3+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&lt; Li</a:t>
            </a:r>
            <a:r>
              <a:rPr lang="en-US" sz="2000" b="0" i="0" baseline="30000" dirty="0">
                <a:solidFill>
                  <a:srgbClr val="34495E"/>
                </a:solidFill>
                <a:effectLst/>
              </a:rPr>
              <a:t>+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&lt; Mg</a:t>
            </a:r>
            <a:r>
              <a:rPr lang="en-US" sz="2000" b="0" i="0" baseline="30000" dirty="0">
                <a:solidFill>
                  <a:srgbClr val="34495E"/>
                </a:solidFill>
                <a:effectLst/>
              </a:rPr>
              <a:t>2+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&lt; K</a:t>
            </a:r>
            <a:r>
              <a:rPr lang="en-US" sz="2000" b="0" i="0" baseline="30000" dirty="0">
                <a:solidFill>
                  <a:srgbClr val="34495E"/>
                </a:solidFill>
                <a:effectLst/>
              </a:rPr>
              <a:t>+</a:t>
            </a:r>
            <a:endParaRPr 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B010EB-0F4D-411F-BFB3-DCC0664F1438}"/>
              </a:ext>
            </a:extLst>
          </p:cNvPr>
          <p:cNvSpPr txBox="1"/>
          <p:nvPr/>
        </p:nvSpPr>
        <p:spPr>
          <a:xfrm>
            <a:off x="136132" y="1369975"/>
            <a:ext cx="86559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Na</a:t>
            </a:r>
            <a:r>
              <a:rPr lang="cs-CZ" sz="2000" i="0" baseline="30000" dirty="0">
                <a:solidFill>
                  <a:srgbClr val="34495E"/>
                </a:solidFill>
                <a:effectLst/>
              </a:rPr>
              <a:t>+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, Mg</a:t>
            </a:r>
            <a:r>
              <a:rPr lang="cs-CZ" sz="2000" i="0" baseline="30000" dirty="0">
                <a:solidFill>
                  <a:srgbClr val="34495E"/>
                </a:solidFill>
                <a:effectLst/>
              </a:rPr>
              <a:t>2+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, Al</a:t>
            </a:r>
            <a:r>
              <a:rPr lang="cs-CZ" sz="2000" i="0" baseline="30000" dirty="0">
                <a:solidFill>
                  <a:srgbClr val="34495E"/>
                </a:solidFill>
                <a:effectLst/>
              </a:rPr>
              <a:t>3+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a Si</a:t>
            </a:r>
            <a:r>
              <a:rPr lang="cs-CZ" sz="2000" i="0" baseline="30000" dirty="0">
                <a:solidFill>
                  <a:srgbClr val="34495E"/>
                </a:solidFill>
                <a:effectLst/>
              </a:rPr>
              <a:t>4+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jsou </a:t>
            </a:r>
            <a:r>
              <a:rPr lang="cs-CZ" sz="2000" i="0" dirty="0" err="1">
                <a:solidFill>
                  <a:srgbClr val="34495E"/>
                </a:solidFill>
                <a:effectLst/>
              </a:rPr>
              <a:t>isoelektronové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částice. Pořadí velikostí iontů je</a:t>
            </a:r>
            <a:endParaRPr lang="en-US" sz="2000" i="0" dirty="0">
              <a:solidFill>
                <a:srgbClr val="34495E"/>
              </a:solidFill>
              <a:effectLst/>
            </a:endParaRPr>
          </a:p>
          <a:p>
            <a:pPr marL="342900" indent="-342900">
              <a:buAutoNum type="alphaLcParenBoth"/>
            </a:pPr>
            <a:r>
              <a:rPr lang="cs-CZ" sz="2000" i="0" dirty="0">
                <a:solidFill>
                  <a:srgbClr val="34495E"/>
                </a:solidFill>
                <a:effectLst/>
              </a:rPr>
              <a:t>Na</a:t>
            </a:r>
            <a:r>
              <a:rPr lang="cs-CZ" sz="2000" i="0" baseline="30000" dirty="0">
                <a:solidFill>
                  <a:srgbClr val="34495E"/>
                </a:solidFill>
                <a:effectLst/>
              </a:rPr>
              <a:t>+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&gt; Mg</a:t>
            </a:r>
            <a:r>
              <a:rPr lang="cs-CZ" sz="2000" i="0" baseline="30000" dirty="0">
                <a:solidFill>
                  <a:srgbClr val="34495E"/>
                </a:solidFill>
                <a:effectLst/>
              </a:rPr>
              <a:t>2+ 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&lt; Al</a:t>
            </a:r>
            <a:r>
              <a:rPr lang="cs-CZ" sz="2000" i="0" baseline="30000" dirty="0">
                <a:solidFill>
                  <a:srgbClr val="34495E"/>
                </a:solidFill>
                <a:effectLst/>
              </a:rPr>
              <a:t>3+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&lt; Si</a:t>
            </a:r>
            <a:r>
              <a:rPr lang="cs-CZ" sz="2000" i="0" baseline="30000" dirty="0">
                <a:solidFill>
                  <a:srgbClr val="34495E"/>
                </a:solidFill>
                <a:effectLst/>
              </a:rPr>
              <a:t>4+ </a:t>
            </a:r>
            <a:endParaRPr lang="en-US" sz="2000" i="0" baseline="30000" dirty="0">
              <a:solidFill>
                <a:srgbClr val="34495E"/>
              </a:solidFill>
              <a:effectLst/>
            </a:endParaRPr>
          </a:p>
          <a:p>
            <a:pPr marL="342900" indent="-342900">
              <a:buAutoNum type="alphaLcParenBoth"/>
            </a:pPr>
            <a:r>
              <a:rPr lang="cs-CZ" sz="2000" i="0" dirty="0">
                <a:solidFill>
                  <a:srgbClr val="34495E"/>
                </a:solidFill>
                <a:effectLst/>
              </a:rPr>
              <a:t>Na</a:t>
            </a:r>
            <a:r>
              <a:rPr lang="cs-CZ" sz="2000" i="0" baseline="30000" dirty="0">
                <a:solidFill>
                  <a:srgbClr val="34495E"/>
                </a:solidFill>
                <a:effectLst/>
              </a:rPr>
              <a:t>+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 &lt;  Mg</a:t>
            </a:r>
            <a:r>
              <a:rPr lang="cs-CZ" sz="2000" i="0" baseline="30000" dirty="0">
                <a:solidFill>
                  <a:srgbClr val="34495E"/>
                </a:solidFill>
                <a:effectLst/>
              </a:rPr>
              <a:t>2+ 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&gt; Al</a:t>
            </a:r>
            <a:r>
              <a:rPr lang="cs-CZ" sz="2000" i="0" baseline="30000" dirty="0">
                <a:solidFill>
                  <a:srgbClr val="34495E"/>
                </a:solidFill>
                <a:effectLst/>
              </a:rPr>
              <a:t>3+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&gt; Si</a:t>
            </a:r>
            <a:r>
              <a:rPr lang="cs-CZ" sz="2000" i="0" baseline="30000" dirty="0">
                <a:solidFill>
                  <a:srgbClr val="34495E"/>
                </a:solidFill>
                <a:effectLst/>
              </a:rPr>
              <a:t>4+ </a:t>
            </a:r>
            <a:endParaRPr lang="en-US" sz="2000" i="0" baseline="30000" dirty="0">
              <a:solidFill>
                <a:srgbClr val="34495E"/>
              </a:solidFill>
              <a:effectLst/>
            </a:endParaRPr>
          </a:p>
          <a:p>
            <a:pPr marL="342900" indent="-342900">
              <a:buAutoNum type="alphaLcParenBoth"/>
            </a:pPr>
            <a:r>
              <a:rPr lang="cs-CZ" sz="2000" i="0" dirty="0">
                <a:solidFill>
                  <a:srgbClr val="34495E"/>
                </a:solidFill>
                <a:effectLst/>
              </a:rPr>
              <a:t>Na</a:t>
            </a:r>
            <a:r>
              <a:rPr lang="cs-CZ" sz="2000" i="0" baseline="30000" dirty="0">
                <a:solidFill>
                  <a:srgbClr val="34495E"/>
                </a:solidFill>
                <a:effectLst/>
              </a:rPr>
              <a:t>+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&gt; Mg</a:t>
            </a:r>
            <a:r>
              <a:rPr lang="cs-CZ" sz="2000" i="0" baseline="30000" dirty="0">
                <a:solidFill>
                  <a:srgbClr val="34495E"/>
                </a:solidFill>
                <a:effectLst/>
              </a:rPr>
              <a:t>2+ 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&gt; Al</a:t>
            </a:r>
            <a:r>
              <a:rPr lang="cs-CZ" sz="2000" i="0" baseline="30000" dirty="0">
                <a:solidFill>
                  <a:srgbClr val="34495E"/>
                </a:solidFill>
                <a:effectLst/>
              </a:rPr>
              <a:t>3+ 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&gt; Si</a:t>
            </a:r>
            <a:r>
              <a:rPr lang="cs-CZ" sz="2000" i="0" baseline="30000" dirty="0">
                <a:solidFill>
                  <a:srgbClr val="34495E"/>
                </a:solidFill>
                <a:effectLst/>
              </a:rPr>
              <a:t>4+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</a:t>
            </a:r>
            <a:endParaRPr lang="en-US" sz="2000" i="0" dirty="0">
              <a:solidFill>
                <a:srgbClr val="34495E"/>
              </a:solidFill>
              <a:effectLst/>
            </a:endParaRPr>
          </a:p>
          <a:p>
            <a:pPr marL="342900" indent="-342900">
              <a:buAutoNum type="alphaLcParenBoth"/>
            </a:pPr>
            <a:r>
              <a:rPr lang="cs-CZ" sz="2000" i="0" dirty="0">
                <a:solidFill>
                  <a:srgbClr val="34495E"/>
                </a:solidFill>
                <a:effectLst/>
              </a:rPr>
              <a:t>Na</a:t>
            </a:r>
            <a:r>
              <a:rPr lang="cs-CZ" sz="2000" i="0" baseline="30000" dirty="0">
                <a:solidFill>
                  <a:srgbClr val="34495E"/>
                </a:solidFill>
                <a:effectLst/>
              </a:rPr>
              <a:t>+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&gt; Mg</a:t>
            </a:r>
            <a:r>
              <a:rPr lang="cs-CZ" sz="2000" i="0" baseline="30000" dirty="0">
                <a:solidFill>
                  <a:srgbClr val="34495E"/>
                </a:solidFill>
                <a:effectLst/>
              </a:rPr>
              <a:t>2+ 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&gt; Al</a:t>
            </a:r>
            <a:r>
              <a:rPr lang="cs-CZ" sz="2000" i="0" baseline="30000" dirty="0">
                <a:solidFill>
                  <a:srgbClr val="34495E"/>
                </a:solidFill>
                <a:effectLst/>
              </a:rPr>
              <a:t>3+ 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&lt; Si</a:t>
            </a:r>
            <a:r>
              <a:rPr lang="cs-CZ" sz="2000" i="0" baseline="30000" dirty="0">
                <a:solidFill>
                  <a:srgbClr val="34495E"/>
                </a:solidFill>
                <a:effectLst/>
              </a:rPr>
              <a:t>4+</a:t>
            </a:r>
            <a:endParaRPr lang="cs-CZ" sz="2000" baseline="30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CB7A235-F731-4ABA-833B-B42499A66DCF}"/>
              </a:ext>
            </a:extLst>
          </p:cNvPr>
          <p:cNvSpPr txBox="1"/>
          <p:nvPr/>
        </p:nvSpPr>
        <p:spPr>
          <a:xfrm>
            <a:off x="136132" y="3075057"/>
            <a:ext cx="86559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4495E"/>
                </a:solidFill>
                <a:effectLst/>
              </a:rPr>
              <a:t>(c) Na</a:t>
            </a:r>
            <a:r>
              <a:rPr lang="en-US" sz="2000" b="0" i="0" baseline="30000" dirty="0">
                <a:solidFill>
                  <a:srgbClr val="34495E"/>
                </a:solidFill>
                <a:effectLst/>
              </a:rPr>
              <a:t>+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 &gt; Mg</a:t>
            </a:r>
            <a:r>
              <a:rPr lang="en-US" sz="2000" b="0" i="0" baseline="30000" dirty="0">
                <a:solidFill>
                  <a:srgbClr val="34495E"/>
                </a:solidFill>
                <a:effectLst/>
              </a:rPr>
              <a:t>2+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 &gt; Al</a:t>
            </a:r>
            <a:r>
              <a:rPr lang="en-US" sz="2000" b="0" i="0" baseline="30000" dirty="0">
                <a:solidFill>
                  <a:srgbClr val="34495E"/>
                </a:solidFill>
                <a:effectLst/>
              </a:rPr>
              <a:t>3+ 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&gt; Si</a:t>
            </a:r>
            <a:r>
              <a:rPr lang="en-US" sz="2000" b="0" i="0" baseline="30000" dirty="0">
                <a:solidFill>
                  <a:srgbClr val="34495E"/>
                </a:solidFill>
                <a:effectLst/>
              </a:rPr>
              <a:t>4+ </a:t>
            </a:r>
          </a:p>
          <a:p>
            <a:r>
              <a:rPr lang="cs-CZ" sz="2000" b="0" i="0" dirty="0">
                <a:solidFill>
                  <a:srgbClr val="34495E"/>
                </a:solidFill>
                <a:effectLst/>
              </a:rPr>
              <a:t>U </a:t>
            </a:r>
            <a:r>
              <a:rPr lang="en-US" sz="2000" b="0" i="0" dirty="0" err="1">
                <a:solidFill>
                  <a:srgbClr val="34495E"/>
                </a:solidFill>
                <a:effectLst/>
              </a:rPr>
              <a:t>isoele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</a:rPr>
              <a:t>tron</a:t>
            </a:r>
            <a:r>
              <a:rPr lang="cs-CZ" sz="2000" b="0" i="0" dirty="0" err="1">
                <a:solidFill>
                  <a:srgbClr val="34495E"/>
                </a:solidFill>
                <a:effectLst/>
              </a:rPr>
              <a:t>ových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iontů velikost k</a:t>
            </a:r>
            <a:r>
              <a:rPr lang="en-US" sz="2000" b="0" i="0" dirty="0" err="1">
                <a:solidFill>
                  <a:srgbClr val="34495E"/>
                </a:solidFill>
                <a:effectLst/>
              </a:rPr>
              <a:t>ation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tu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klesá s rostoucím 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po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z</a:t>
            </a:r>
            <a:r>
              <a:rPr lang="en-US" sz="2000" b="0" i="0" dirty="0" err="1">
                <a:solidFill>
                  <a:srgbClr val="34495E"/>
                </a:solidFill>
                <a:effectLst/>
              </a:rPr>
              <a:t>itiv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ním nábojem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.</a:t>
            </a:r>
            <a:endParaRPr lang="cs-CZ" sz="2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58126B3-A25A-41C8-9BCC-207CE40EF046}"/>
              </a:ext>
            </a:extLst>
          </p:cNvPr>
          <p:cNvSpPr txBox="1"/>
          <p:nvPr/>
        </p:nvSpPr>
        <p:spPr>
          <a:xfrm>
            <a:off x="136132" y="5298651"/>
            <a:ext cx="88922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34495E"/>
                </a:solidFill>
              </a:rPr>
              <a:t>Seřaďte vazby podle</a:t>
            </a:r>
            <a:r>
              <a:rPr lang="en-US" sz="2000" dirty="0">
                <a:solidFill>
                  <a:srgbClr val="34495E"/>
                </a:solidFill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rostoucího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ion</a:t>
            </a:r>
            <a:r>
              <a:rPr lang="cs-CZ" sz="2000" i="0" dirty="0" err="1">
                <a:solidFill>
                  <a:srgbClr val="34495E"/>
                </a:solidFill>
                <a:effectLst/>
              </a:rPr>
              <a:t>tového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chara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k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ter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u.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N—H, F—H, C—H a O—H</a:t>
            </a:r>
            <a:endParaRPr lang="cs-CZ" sz="20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A46CB66-6B26-42A0-A881-00B4C2588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47" y="5747129"/>
            <a:ext cx="3307958" cy="5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E1824905-8BF4-4AD9-A3B5-8A0DA3C55EE9}"/>
              </a:ext>
            </a:extLst>
          </p:cNvPr>
          <p:cNvSpPr txBox="1"/>
          <p:nvPr/>
        </p:nvSpPr>
        <p:spPr>
          <a:xfrm>
            <a:off x="166954" y="4159737"/>
            <a:ext cx="88100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Seřaďte vazby podle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rostoucí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polarity: P - H, H - O, N - H, H - F.</a:t>
            </a:r>
            <a:endParaRPr lang="cs-CZ" sz="2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F15A1A3-06C0-4038-81C2-0BF55B617968}"/>
              </a:ext>
            </a:extLst>
          </p:cNvPr>
          <p:cNvSpPr txBox="1"/>
          <p:nvPr/>
        </p:nvSpPr>
        <p:spPr>
          <a:xfrm>
            <a:off x="166954" y="457558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0" i="0" dirty="0">
                <a:solidFill>
                  <a:srgbClr val="34495E"/>
                </a:solidFill>
                <a:effectLst/>
              </a:rPr>
              <a:t>P - H &lt; N - H &lt; H - O &lt; H 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-</a:t>
            </a:r>
            <a:r>
              <a:rPr lang="pt-BR" sz="2000" b="0" i="0" dirty="0">
                <a:solidFill>
                  <a:srgbClr val="34495E"/>
                </a:solidFill>
                <a:effectLst/>
              </a:rPr>
              <a:t> F</a:t>
            </a:r>
          </a:p>
        </p:txBody>
      </p:sp>
    </p:spTree>
    <p:extLst>
      <p:ext uri="{BB962C8B-B14F-4D97-AF65-F5344CB8AC3E}">
        <p14:creationId xmlns:p14="http://schemas.microsoft.com/office/powerpoint/2010/main" val="13276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DCEFE6A-1AD4-4C05-8AA5-50B4DCC99BD0}"/>
              </a:ext>
            </a:extLst>
          </p:cNvPr>
          <p:cNvSpPr txBox="1"/>
          <p:nvPr/>
        </p:nvSpPr>
        <p:spPr>
          <a:xfrm>
            <a:off x="220683" y="258729"/>
            <a:ext cx="7818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Uspořádejte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ion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ty podle rostoucího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ion</a:t>
            </a:r>
            <a:r>
              <a:rPr lang="cs-CZ" sz="2000" i="0" dirty="0" err="1">
                <a:solidFill>
                  <a:srgbClr val="34495E"/>
                </a:solidFill>
                <a:effectLst/>
              </a:rPr>
              <a:t>tového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poloměru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: N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3-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,Na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+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F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-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O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2-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</a:t>
            </a: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F117BB-1763-4786-94C6-BF643F74EB93}"/>
              </a:ext>
            </a:extLst>
          </p:cNvPr>
          <p:cNvSpPr txBox="1"/>
          <p:nvPr/>
        </p:nvSpPr>
        <p:spPr>
          <a:xfrm>
            <a:off x="304800" y="65883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4495E"/>
                </a:solidFill>
                <a:effectLst/>
              </a:rPr>
              <a:t>Na</a:t>
            </a:r>
            <a:r>
              <a:rPr lang="en-US" sz="2000" b="0" i="0" baseline="30000" dirty="0">
                <a:solidFill>
                  <a:srgbClr val="34495E"/>
                </a:solidFill>
                <a:effectLst/>
              </a:rPr>
              <a:t>+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&lt; F</a:t>
            </a:r>
            <a:r>
              <a:rPr lang="en-US" sz="2000" b="0" i="0" baseline="30000" dirty="0">
                <a:solidFill>
                  <a:srgbClr val="34495E"/>
                </a:solidFill>
                <a:effectLst/>
              </a:rPr>
              <a:t>−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&lt; O</a:t>
            </a:r>
            <a:r>
              <a:rPr lang="en-US" sz="2000" b="0" i="0" baseline="30000" dirty="0">
                <a:solidFill>
                  <a:srgbClr val="34495E"/>
                </a:solidFill>
                <a:effectLst/>
              </a:rPr>
              <a:t>2− 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&lt; N</a:t>
            </a:r>
            <a:r>
              <a:rPr lang="en-US" sz="2000" b="0" i="0" baseline="30000" dirty="0">
                <a:solidFill>
                  <a:srgbClr val="34495E"/>
                </a:solidFill>
                <a:effectLst/>
              </a:rPr>
              <a:t>3−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3D45D05-6611-4B15-AEA6-82172D650411}"/>
              </a:ext>
            </a:extLst>
          </p:cNvPr>
          <p:cNvSpPr txBox="1"/>
          <p:nvPr/>
        </p:nvSpPr>
        <p:spPr>
          <a:xfrm>
            <a:off x="166954" y="1249019"/>
            <a:ext cx="8810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0" dirty="0">
                <a:solidFill>
                  <a:srgbClr val="34495E"/>
                </a:solidFill>
                <a:effectLst/>
                <a:latin typeface="ubuntu"/>
              </a:rPr>
              <a:t>Seřaďte molekuly podle rostoucí energie vazby:</a:t>
            </a:r>
            <a:r>
              <a:rPr lang="en-US" i="0" dirty="0">
                <a:solidFill>
                  <a:srgbClr val="34495E"/>
                </a:solidFill>
                <a:effectLst/>
                <a:latin typeface="ubuntu"/>
              </a:rPr>
              <a:t> F</a:t>
            </a:r>
            <a:r>
              <a:rPr lang="en-US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en-US" i="0" dirty="0">
                <a:solidFill>
                  <a:srgbClr val="34495E"/>
                </a:solidFill>
                <a:effectLst/>
                <a:latin typeface="ubuntu"/>
              </a:rPr>
              <a:t>, O</a:t>
            </a:r>
            <a:r>
              <a:rPr lang="en-US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en-US" i="0" dirty="0">
                <a:solidFill>
                  <a:srgbClr val="34495E"/>
                </a:solidFill>
                <a:effectLst/>
                <a:latin typeface="ubuntu"/>
              </a:rPr>
              <a:t>,N</a:t>
            </a:r>
            <a:r>
              <a:rPr lang="en-US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en-US" i="0" dirty="0">
                <a:solidFill>
                  <a:srgbClr val="34495E"/>
                </a:solidFill>
                <a:effectLst/>
                <a:latin typeface="ubuntu"/>
              </a:rPr>
              <a:t>, Cl</a:t>
            </a:r>
            <a:r>
              <a:rPr lang="en-US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endParaRPr lang="cs-CZ" baseline="-25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5A44901-7AF5-4067-ABA3-E4599CE6C869}"/>
              </a:ext>
            </a:extLst>
          </p:cNvPr>
          <p:cNvSpPr txBox="1"/>
          <p:nvPr/>
        </p:nvSpPr>
        <p:spPr>
          <a:xfrm>
            <a:off x="304800" y="164912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CI</a:t>
            </a:r>
            <a:r>
              <a:rPr lang="en-US" b="0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&lt; F</a:t>
            </a:r>
            <a:r>
              <a:rPr lang="en-US" b="0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&lt; O</a:t>
            </a:r>
            <a:r>
              <a:rPr lang="en-US" b="0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&lt; N</a:t>
            </a:r>
            <a:r>
              <a:rPr lang="en-US" b="0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58F9450-80DF-4C88-99C1-BA75D26F4EA0}"/>
              </a:ext>
            </a:extLst>
          </p:cNvPr>
          <p:cNvSpPr txBox="1"/>
          <p:nvPr/>
        </p:nvSpPr>
        <p:spPr>
          <a:xfrm>
            <a:off x="220683" y="2208531"/>
            <a:ext cx="87587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Která ze dvojice sloučenin má více k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ovalent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ní charakter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? </a:t>
            </a:r>
            <a:endParaRPr lang="cs-CZ" sz="2000" i="0" dirty="0">
              <a:solidFill>
                <a:srgbClr val="34495E"/>
              </a:solidFill>
              <a:effectLst/>
            </a:endParaRPr>
          </a:p>
          <a:p>
            <a:pPr marL="400050" indent="-400050">
              <a:buAutoNum type="romanLcParenBoth"/>
            </a:pPr>
            <a:r>
              <a:rPr lang="en-US" sz="2000" i="0" dirty="0">
                <a:solidFill>
                  <a:srgbClr val="34495E"/>
                </a:solidFill>
                <a:effectLst/>
              </a:rPr>
              <a:t>AgCl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a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Agl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endParaRPr lang="cs-CZ" sz="2000" i="0" dirty="0">
              <a:solidFill>
                <a:srgbClr val="34495E"/>
              </a:solidFill>
              <a:effectLst/>
            </a:endParaRPr>
          </a:p>
          <a:p>
            <a:pPr marL="400050" indent="-400050">
              <a:buAutoNum type="romanLcParenBoth"/>
            </a:pPr>
            <a:r>
              <a:rPr lang="en-US" sz="2000" i="0" dirty="0">
                <a:solidFill>
                  <a:srgbClr val="34495E"/>
                </a:solidFill>
                <a:effectLst/>
              </a:rPr>
              <a:t>SnCl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a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SnCl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 </a:t>
            </a:r>
            <a:endParaRPr lang="cs-CZ" sz="2000" i="0" dirty="0">
              <a:solidFill>
                <a:srgbClr val="34495E"/>
              </a:solidFill>
              <a:effectLst/>
            </a:endParaRPr>
          </a:p>
          <a:p>
            <a:pPr marL="400050" indent="-400050">
              <a:buAutoNum type="romanLcParenBoth"/>
            </a:pPr>
            <a:r>
              <a:rPr lang="en-US" sz="2000" i="0" dirty="0">
                <a:solidFill>
                  <a:srgbClr val="34495E"/>
                </a:solidFill>
                <a:effectLst/>
              </a:rPr>
              <a:t>BeCl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a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MgCl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DA617D0-FE83-4319-BDC2-C41848A18C2D}"/>
              </a:ext>
            </a:extLst>
          </p:cNvPr>
          <p:cNvSpPr txBox="1"/>
          <p:nvPr/>
        </p:nvSpPr>
        <p:spPr>
          <a:xfrm flipH="1">
            <a:off x="3539342" y="2470140"/>
            <a:ext cx="590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AgI</a:t>
            </a:r>
            <a:endParaRPr lang="cs-CZ" sz="2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4FEEC97-A4AC-4A3D-AEEF-6BB13529F090}"/>
              </a:ext>
            </a:extLst>
          </p:cNvPr>
          <p:cNvSpPr txBox="1"/>
          <p:nvPr/>
        </p:nvSpPr>
        <p:spPr>
          <a:xfrm>
            <a:off x="3464749" y="2875654"/>
            <a:ext cx="7945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SnCl</a:t>
            </a:r>
            <a:r>
              <a:rPr lang="cs-CZ" sz="2000" baseline="-25000" dirty="0"/>
              <a:t>4</a:t>
            </a:r>
            <a:endParaRPr lang="cs-CZ" sz="20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3B6287D-A4E3-4A9C-90F4-C12EA3A25C2A}"/>
              </a:ext>
            </a:extLst>
          </p:cNvPr>
          <p:cNvSpPr txBox="1"/>
          <p:nvPr/>
        </p:nvSpPr>
        <p:spPr>
          <a:xfrm>
            <a:off x="3419477" y="3240644"/>
            <a:ext cx="10001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BeCl</a:t>
            </a:r>
            <a:r>
              <a:rPr lang="cs-CZ" sz="2000" baseline="-25000" dirty="0"/>
              <a:t>2</a:t>
            </a:r>
            <a:r>
              <a:rPr lang="cs-CZ" sz="2000" dirty="0"/>
              <a:t>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C47FD51-15D7-493B-B931-BB5AF8C0B31F}"/>
              </a:ext>
            </a:extLst>
          </p:cNvPr>
          <p:cNvSpPr txBox="1"/>
          <p:nvPr/>
        </p:nvSpPr>
        <p:spPr>
          <a:xfrm>
            <a:off x="166954" y="3722040"/>
            <a:ext cx="88100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Vyberte sloučeniny obsahující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ion</a:t>
            </a:r>
            <a:r>
              <a:rPr lang="cs-CZ" sz="2000" i="0" dirty="0" err="1">
                <a:solidFill>
                  <a:srgbClr val="34495E"/>
                </a:solidFill>
                <a:effectLst/>
              </a:rPr>
              <a:t>tovou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k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ovalent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ní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a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k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oordina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čně kovalentní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vazbu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: MgO, CH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CaCl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HCl, NH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+</a:t>
            </a:r>
            <a:endParaRPr lang="cs-CZ" sz="2000" baseline="300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E5686ED-7C40-461C-A47D-4ECAC4E0E69C}"/>
              </a:ext>
            </a:extLst>
          </p:cNvPr>
          <p:cNvSpPr txBox="1"/>
          <p:nvPr/>
        </p:nvSpPr>
        <p:spPr>
          <a:xfrm>
            <a:off x="152827" y="4429926"/>
            <a:ext cx="37091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4495E"/>
                </a:solidFill>
                <a:effectLst/>
              </a:rPr>
              <a:t>Iontová: </a:t>
            </a:r>
            <a:r>
              <a:rPr lang="cs-CZ" sz="2000" b="0" i="0" dirty="0" err="1">
                <a:solidFill>
                  <a:srgbClr val="34495E"/>
                </a:solidFill>
                <a:effectLst/>
              </a:rPr>
              <a:t>MgO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, CaCI</a:t>
            </a:r>
            <a:r>
              <a:rPr lang="cs-CZ" sz="2000" b="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  </a:t>
            </a:r>
          </a:p>
          <a:p>
            <a:r>
              <a:rPr lang="cs-CZ" sz="2000" b="0" i="0" dirty="0">
                <a:solidFill>
                  <a:srgbClr val="34495E"/>
                </a:solidFill>
                <a:effectLst/>
              </a:rPr>
              <a:t>Kovalentní: CH</a:t>
            </a:r>
            <a:r>
              <a:rPr lang="cs-CZ" sz="2000" b="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, HCI  </a:t>
            </a:r>
          </a:p>
          <a:p>
            <a:r>
              <a:rPr lang="cs-CZ" sz="2000" b="0" i="0" dirty="0">
                <a:solidFill>
                  <a:srgbClr val="34495E"/>
                </a:solidFill>
                <a:effectLst/>
              </a:rPr>
              <a:t>Koordinačně kovalentní: NH</a:t>
            </a:r>
            <a:r>
              <a:rPr lang="cs-CZ" sz="2000" b="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cs-CZ" sz="2000" b="0" i="0" baseline="30000" dirty="0">
                <a:solidFill>
                  <a:srgbClr val="34495E"/>
                </a:solidFill>
                <a:effectLst/>
              </a:rPr>
              <a:t>+</a:t>
            </a:r>
            <a:endParaRPr lang="cs-CZ" sz="2000" baseline="300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C1C1DDA-5184-470B-A3E1-9278E8661228}"/>
              </a:ext>
            </a:extLst>
          </p:cNvPr>
          <p:cNvSpPr txBox="1"/>
          <p:nvPr/>
        </p:nvSpPr>
        <p:spPr>
          <a:xfrm>
            <a:off x="166954" y="5729715"/>
            <a:ext cx="8727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Vyberte částici s nejmenším poloměrem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: O, O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-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O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2-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224E531-FEC0-47DF-B450-D502B0D40BB8}"/>
              </a:ext>
            </a:extLst>
          </p:cNvPr>
          <p:cNvSpPr txBox="1"/>
          <p:nvPr/>
        </p:nvSpPr>
        <p:spPr>
          <a:xfrm>
            <a:off x="220683" y="616428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O 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má nejmenší poloměr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13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82364A9-BD32-4FDE-AF28-4F0DAEFC83D3}"/>
              </a:ext>
            </a:extLst>
          </p:cNvPr>
          <p:cNvSpPr txBox="1"/>
          <p:nvPr/>
        </p:nvSpPr>
        <p:spPr>
          <a:xfrm>
            <a:off x="148975" y="309705"/>
            <a:ext cx="86457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Která ze dvojice sloučenin má více k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ovalent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ní charakter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? </a:t>
            </a:r>
            <a:endParaRPr lang="cs-CZ" sz="2000" i="0" dirty="0">
              <a:solidFill>
                <a:srgbClr val="34495E"/>
              </a:solidFill>
              <a:effectLst/>
            </a:endParaRPr>
          </a:p>
          <a:p>
            <a:pPr marL="342900" indent="-342900">
              <a:buAutoNum type="alphaLcParenBoth"/>
            </a:pPr>
            <a:r>
              <a:rPr lang="en-US" sz="2000" b="0" i="0" dirty="0" err="1">
                <a:solidFill>
                  <a:srgbClr val="34495E"/>
                </a:solidFill>
                <a:effectLst/>
              </a:rPr>
              <a:t>CuO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a </a:t>
            </a:r>
            <a:r>
              <a:rPr lang="en-US" sz="2000" b="0" i="0" dirty="0" err="1">
                <a:solidFill>
                  <a:srgbClr val="34495E"/>
                </a:solidFill>
                <a:effectLst/>
              </a:rPr>
              <a:t>CuS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</a:t>
            </a:r>
            <a:endParaRPr lang="cs-CZ" sz="2000" b="0" i="0" dirty="0">
              <a:solidFill>
                <a:srgbClr val="34495E"/>
              </a:solidFill>
              <a:effectLst/>
            </a:endParaRPr>
          </a:p>
          <a:p>
            <a:pPr marL="342900" indent="-342900">
              <a:buAutoNum type="alphaLcParenBoth"/>
            </a:pPr>
            <a:r>
              <a:rPr lang="en-US" sz="2000" b="0" i="0" dirty="0">
                <a:solidFill>
                  <a:srgbClr val="34495E"/>
                </a:solidFill>
                <a:effectLst/>
              </a:rPr>
              <a:t>AgCl a </a:t>
            </a:r>
            <a:r>
              <a:rPr lang="en-US" sz="2000" b="0" i="0" dirty="0" err="1">
                <a:solidFill>
                  <a:srgbClr val="34495E"/>
                </a:solidFill>
                <a:effectLst/>
              </a:rPr>
              <a:t>Agl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</a:t>
            </a:r>
            <a:endParaRPr lang="cs-CZ" sz="2000" b="0" i="0" dirty="0">
              <a:solidFill>
                <a:srgbClr val="34495E"/>
              </a:solidFill>
              <a:effectLst/>
            </a:endParaRPr>
          </a:p>
          <a:p>
            <a:pPr marL="342900" indent="-342900">
              <a:buAutoNum type="alphaLcParenBoth"/>
            </a:pPr>
            <a:r>
              <a:rPr lang="en-US" sz="2000" b="0" i="0" dirty="0">
                <a:solidFill>
                  <a:srgbClr val="34495E"/>
                </a:solidFill>
                <a:effectLst/>
              </a:rPr>
              <a:t>PbCl</a:t>
            </a:r>
            <a:r>
              <a:rPr lang="en-US" sz="2000" b="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 a PbCl</a:t>
            </a:r>
            <a:r>
              <a:rPr lang="en-US" sz="2000" b="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</a:t>
            </a:r>
            <a:endParaRPr lang="cs-CZ" sz="2000" b="0" i="0" dirty="0">
              <a:solidFill>
                <a:srgbClr val="34495E"/>
              </a:solidFill>
              <a:effectLst/>
            </a:endParaRPr>
          </a:p>
          <a:p>
            <a:pPr marL="342900" indent="-342900">
              <a:buAutoNum type="alphaLcParenBoth"/>
            </a:pPr>
            <a:r>
              <a:rPr lang="en-US" sz="2000" b="0" i="0" dirty="0">
                <a:solidFill>
                  <a:srgbClr val="34495E"/>
                </a:solidFill>
                <a:effectLst/>
              </a:rPr>
              <a:t>NaCl a </a:t>
            </a:r>
            <a:r>
              <a:rPr lang="en-US" sz="2000" b="0" i="0" dirty="0" err="1">
                <a:solidFill>
                  <a:srgbClr val="34495E"/>
                </a:solidFill>
                <a:effectLst/>
              </a:rPr>
              <a:t>CuCl</a:t>
            </a: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3E3E1BD-8043-4E27-8184-BE2AF0C10C25}"/>
              </a:ext>
            </a:extLst>
          </p:cNvPr>
          <p:cNvSpPr txBox="1"/>
          <p:nvPr/>
        </p:nvSpPr>
        <p:spPr>
          <a:xfrm>
            <a:off x="2114550" y="624959"/>
            <a:ext cx="800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34495E"/>
                </a:solidFill>
                <a:effectLst/>
              </a:rPr>
              <a:t>CuS</a:t>
            </a:r>
            <a:endParaRPr 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C98D5AD-F09C-4BC5-B9F9-9AE945D4C6D0}"/>
              </a:ext>
            </a:extLst>
          </p:cNvPr>
          <p:cNvSpPr txBox="1"/>
          <p:nvPr/>
        </p:nvSpPr>
        <p:spPr>
          <a:xfrm>
            <a:off x="2114550" y="925258"/>
            <a:ext cx="628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34495E"/>
                </a:solidFill>
                <a:effectLst/>
              </a:rPr>
              <a:t>Agl</a:t>
            </a:r>
            <a:endParaRPr lang="cs-CZ" sz="2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C16FC8F-D2A4-4E1E-B67B-AEA369909316}"/>
              </a:ext>
            </a:extLst>
          </p:cNvPr>
          <p:cNvSpPr txBox="1"/>
          <p:nvPr/>
        </p:nvSpPr>
        <p:spPr>
          <a:xfrm>
            <a:off x="2114550" y="1225557"/>
            <a:ext cx="800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4495E"/>
                </a:solidFill>
                <a:effectLst/>
              </a:rPr>
              <a:t>PbCl</a:t>
            </a:r>
            <a:r>
              <a:rPr lang="en-US" sz="2000" b="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</a:t>
            </a:r>
            <a:endParaRPr lang="cs-CZ" sz="2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791A36A-9C9F-48F1-BB0C-40D54BFF53B3}"/>
              </a:ext>
            </a:extLst>
          </p:cNvPr>
          <p:cNvSpPr txBox="1"/>
          <p:nvPr/>
        </p:nvSpPr>
        <p:spPr>
          <a:xfrm>
            <a:off x="2114550" y="1544550"/>
            <a:ext cx="800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34495E"/>
                </a:solidFill>
                <a:effectLst/>
              </a:rPr>
              <a:t>CuCl</a:t>
            </a:r>
            <a:endParaRPr lang="cs-CZ" sz="2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298909A-AC9B-46B2-BB03-E87C1162F795}"/>
              </a:ext>
            </a:extLst>
          </p:cNvPr>
          <p:cNvSpPr txBox="1"/>
          <p:nvPr/>
        </p:nvSpPr>
        <p:spPr>
          <a:xfrm>
            <a:off x="161819" y="2140976"/>
            <a:ext cx="88203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Který z iontů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Ca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2+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Mg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2+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Ba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2+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má největší iontový poloměr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383AE45-627C-4263-ADD1-6A534F56277B}"/>
              </a:ext>
            </a:extLst>
          </p:cNvPr>
          <p:cNvSpPr txBox="1"/>
          <p:nvPr/>
        </p:nvSpPr>
        <p:spPr>
          <a:xfrm>
            <a:off x="169523" y="2522701"/>
            <a:ext cx="699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Ba</a:t>
            </a:r>
            <a:r>
              <a:rPr lang="en-US" b="0" i="0" baseline="30000" dirty="0">
                <a:solidFill>
                  <a:srgbClr val="34495E"/>
                </a:solidFill>
                <a:effectLst/>
                <a:latin typeface="ubuntu"/>
              </a:rPr>
              <a:t>2+</a:t>
            </a:r>
            <a:endParaRPr lang="cs-CZ" baseline="300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2F6AA07-24AB-4E51-AD18-182210CF295E}"/>
              </a:ext>
            </a:extLst>
          </p:cNvPr>
          <p:cNvSpPr txBox="1"/>
          <p:nvPr/>
        </p:nvSpPr>
        <p:spPr>
          <a:xfrm>
            <a:off x="146407" y="3214904"/>
            <a:ext cx="8763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Který z iontů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Na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+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Mg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2+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a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Al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3+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má nejmenší iontový poloměr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?</a:t>
            </a:r>
            <a:endParaRPr lang="cs-CZ" sz="20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853166A-547B-4FD8-8D3A-EA526E07D663}"/>
              </a:ext>
            </a:extLst>
          </p:cNvPr>
          <p:cNvSpPr txBox="1"/>
          <p:nvPr/>
        </p:nvSpPr>
        <p:spPr>
          <a:xfrm>
            <a:off x="146407" y="4305305"/>
            <a:ext cx="73794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Který z iontů má větší poloměr -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Fe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2+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nebo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Fe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3+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?</a:t>
            </a:r>
            <a:endParaRPr lang="cs-CZ" sz="20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F4D7830-CBCD-4A54-8779-01606BDA7093}"/>
              </a:ext>
            </a:extLst>
          </p:cNvPr>
          <p:cNvSpPr txBox="1"/>
          <p:nvPr/>
        </p:nvSpPr>
        <p:spPr>
          <a:xfrm>
            <a:off x="179798" y="4705415"/>
            <a:ext cx="1905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4495E"/>
                </a:solidFill>
                <a:effectLst/>
              </a:rPr>
              <a:t>Fe</a:t>
            </a:r>
            <a:r>
              <a:rPr lang="en-US" sz="2000" b="0" i="0" baseline="30000" dirty="0">
                <a:solidFill>
                  <a:srgbClr val="34495E"/>
                </a:solidFill>
                <a:effectLst/>
              </a:rPr>
              <a:t>2+</a:t>
            </a:r>
            <a:r>
              <a:rPr lang="en-US" sz="2000" b="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je větší</a:t>
            </a:r>
            <a:endParaRPr lang="cs-CZ" sz="20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1BEEBD8-0F5E-4185-95C5-0D0C90B41AEE}"/>
              </a:ext>
            </a:extLst>
          </p:cNvPr>
          <p:cNvSpPr txBox="1"/>
          <p:nvPr/>
        </p:nvSpPr>
        <p:spPr>
          <a:xfrm>
            <a:off x="228600" y="361501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Al</a:t>
            </a:r>
            <a:r>
              <a:rPr lang="en-US" b="0" i="0" baseline="30000" dirty="0">
                <a:solidFill>
                  <a:srgbClr val="34495E"/>
                </a:solidFill>
                <a:effectLst/>
                <a:latin typeface="ubuntu"/>
              </a:rPr>
              <a:t>3+</a:t>
            </a:r>
            <a:endParaRPr lang="cs-CZ" baseline="3000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66E3846-351F-4BB1-8555-382AC22C599F}"/>
              </a:ext>
            </a:extLst>
          </p:cNvPr>
          <p:cNvSpPr txBox="1"/>
          <p:nvPr/>
        </p:nvSpPr>
        <p:spPr>
          <a:xfrm>
            <a:off x="196492" y="5313450"/>
            <a:ext cx="64329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34495E"/>
                </a:solidFill>
              </a:rPr>
              <a:t>Z prvků s a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tom</a:t>
            </a:r>
            <a:r>
              <a:rPr lang="cs-CZ" sz="2000" i="0" dirty="0" err="1">
                <a:solidFill>
                  <a:srgbClr val="34495E"/>
                </a:solidFill>
                <a:effectLst/>
              </a:rPr>
              <a:t>ovým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číslem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9, 12 a 36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vyberte prvek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který je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endParaRPr lang="cs-CZ" sz="2000" i="0" dirty="0">
              <a:solidFill>
                <a:srgbClr val="34495E"/>
              </a:solidFill>
              <a:effectLst/>
            </a:endParaRPr>
          </a:p>
          <a:p>
            <a:pPr marL="457200" indent="-457200">
              <a:buAutoNum type="alphaLcParenBoth"/>
            </a:pPr>
            <a:r>
              <a:rPr lang="cs-CZ" sz="2000" i="0" dirty="0">
                <a:solidFill>
                  <a:srgbClr val="34495E"/>
                </a:solidFill>
                <a:effectLst/>
              </a:rPr>
              <a:t>výrazně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ele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k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tronegativ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ní</a:t>
            </a:r>
          </a:p>
          <a:p>
            <a:pPr marL="457200" indent="-457200">
              <a:buAutoNum type="alphaLcParenBoth"/>
            </a:pPr>
            <a:r>
              <a:rPr lang="en-US" sz="2000" i="0" dirty="0">
                <a:solidFill>
                  <a:srgbClr val="34495E"/>
                </a:solidFill>
                <a:effectLst/>
              </a:rPr>
              <a:t>inert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ní plyn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endParaRPr lang="cs-CZ" sz="2000" i="0" dirty="0">
              <a:solidFill>
                <a:srgbClr val="34495E"/>
              </a:solidFill>
              <a:effectLst/>
            </a:endParaRPr>
          </a:p>
          <a:p>
            <a:pPr marL="457200" indent="-457200">
              <a:buAutoNum type="alphaLcParenBoth"/>
            </a:pPr>
            <a:r>
              <a:rPr lang="cs-CZ" sz="2000" i="0" dirty="0">
                <a:solidFill>
                  <a:srgbClr val="34495E"/>
                </a:solidFill>
                <a:effectLst/>
              </a:rPr>
              <a:t>výrazně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ele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k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tropo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z</a:t>
            </a:r>
            <a:r>
              <a:rPr lang="en-US" sz="2000" i="0" dirty="0" err="1">
                <a:solidFill>
                  <a:srgbClr val="34495E"/>
                </a:solidFill>
                <a:effectLst/>
              </a:rPr>
              <a:t>itiv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ní</a:t>
            </a:r>
            <a:endParaRPr lang="cs-CZ" sz="20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547F513-9424-4048-946A-97B80FC26C8F}"/>
              </a:ext>
            </a:extLst>
          </p:cNvPr>
          <p:cNvSpPr txBox="1"/>
          <p:nvPr/>
        </p:nvSpPr>
        <p:spPr>
          <a:xfrm>
            <a:off x="3428630" y="626755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aseline="-25000" dirty="0"/>
              <a:t>12</a:t>
            </a:r>
            <a:r>
              <a:rPr lang="cs-CZ" sz="2000" dirty="0"/>
              <a:t>Mg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7FA7C3E-DA09-468C-ABF1-886003354D9C}"/>
              </a:ext>
            </a:extLst>
          </p:cNvPr>
          <p:cNvSpPr txBox="1"/>
          <p:nvPr/>
        </p:nvSpPr>
        <p:spPr>
          <a:xfrm>
            <a:off x="3464269" y="5605838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aseline="-25000" dirty="0"/>
              <a:t>9</a:t>
            </a:r>
            <a:r>
              <a:rPr lang="cs-CZ" sz="2000" dirty="0"/>
              <a:t>F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F6595C6-FD49-4865-B22B-9E56D52C92EA}"/>
              </a:ext>
            </a:extLst>
          </p:cNvPr>
          <p:cNvSpPr txBox="1"/>
          <p:nvPr/>
        </p:nvSpPr>
        <p:spPr>
          <a:xfrm>
            <a:off x="3379502" y="5936698"/>
            <a:ext cx="576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aseline="-25000" dirty="0"/>
              <a:t>36</a:t>
            </a:r>
            <a:r>
              <a:rPr lang="cs-CZ" sz="2000" dirty="0"/>
              <a:t>Kr</a:t>
            </a:r>
          </a:p>
        </p:txBody>
      </p:sp>
    </p:spTree>
    <p:extLst>
      <p:ext uri="{BB962C8B-B14F-4D97-AF65-F5344CB8AC3E}">
        <p14:creationId xmlns:p14="http://schemas.microsoft.com/office/powerpoint/2010/main" val="301202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8" grpId="0"/>
      <p:bldP spid="20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20336E3-5BC5-4FEF-BADA-5DD52571B9D1}"/>
              </a:ext>
            </a:extLst>
          </p:cNvPr>
          <p:cNvSpPr txBox="1"/>
          <p:nvPr/>
        </p:nvSpPr>
        <p:spPr>
          <a:xfrm>
            <a:off x="209550" y="248841"/>
            <a:ext cx="87249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1" i="0" dirty="0" err="1">
                <a:solidFill>
                  <a:srgbClr val="373A3C"/>
                </a:solidFill>
                <a:effectLst/>
              </a:rPr>
              <a:t>Lewisův</a:t>
            </a:r>
            <a:r>
              <a:rPr lang="cs-CZ" b="1" i="0" dirty="0">
                <a:solidFill>
                  <a:srgbClr val="373A3C"/>
                </a:solidFill>
                <a:effectLst/>
              </a:rPr>
              <a:t> vzorec </a:t>
            </a:r>
            <a:r>
              <a:rPr lang="cs-CZ" b="0" i="0" dirty="0">
                <a:solidFill>
                  <a:srgbClr val="373A3C"/>
                </a:solidFill>
                <a:effectLst/>
              </a:rPr>
              <a:t>je jednoduché grafické znázornění vazebných poměrů v molekule. Využívá počet valenčních elektronů v celé molekule, upravený případně podle náboje, pokud se jedná o ion. Elektronový pár budeme značit rovnou úsečkou (–), která reprezentuje dvojici elektronů – ať už vazebných nebo nevazebných (tzv. volných elektronových párů). Někdy se v literatuře můžeme setkat i se zobrazením elektronového páru jako dvojtečky. Vazby v molekulách H</a:t>
            </a:r>
            <a:r>
              <a:rPr lang="cs-CZ" b="0" i="0" baseline="-25000" dirty="0">
                <a:solidFill>
                  <a:srgbClr val="373A3C"/>
                </a:solidFill>
                <a:effectLst/>
              </a:rPr>
              <a:t>2</a:t>
            </a:r>
            <a:r>
              <a:rPr lang="cs-CZ" b="0" i="0" dirty="0">
                <a:solidFill>
                  <a:srgbClr val="373A3C"/>
                </a:solidFill>
                <a:effectLst/>
              </a:rPr>
              <a:t> (H–H) a O</a:t>
            </a:r>
            <a:r>
              <a:rPr lang="cs-CZ" b="0" i="0" baseline="-25000" dirty="0">
                <a:solidFill>
                  <a:srgbClr val="373A3C"/>
                </a:solidFill>
                <a:effectLst/>
              </a:rPr>
              <a:t>2</a:t>
            </a:r>
            <a:r>
              <a:rPr lang="cs-CZ" b="0" i="0" dirty="0">
                <a:solidFill>
                  <a:srgbClr val="373A3C"/>
                </a:solidFill>
                <a:effectLst/>
              </a:rPr>
              <a:t> (O=O) pak budou znázorněny jako H:H a O::O.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63DA799-2ACA-4274-BFD4-2ED4130C253D}"/>
              </a:ext>
            </a:extLst>
          </p:cNvPr>
          <p:cNvSpPr txBox="1"/>
          <p:nvPr/>
        </p:nvSpPr>
        <p:spPr>
          <a:xfrm>
            <a:off x="223891" y="2348880"/>
            <a:ext cx="879157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373A3C"/>
                </a:solidFill>
                <a:effectLst/>
              </a:rPr>
              <a:t>Důležitým pojmem je </a:t>
            </a:r>
            <a:r>
              <a:rPr lang="cs-CZ" b="1" i="0" dirty="0">
                <a:solidFill>
                  <a:srgbClr val="373A3C"/>
                </a:solidFill>
                <a:effectLst/>
              </a:rPr>
              <a:t>oktetové pravidlo</a:t>
            </a:r>
            <a:r>
              <a:rPr lang="cs-CZ" b="0" i="0" dirty="0">
                <a:solidFill>
                  <a:srgbClr val="373A3C"/>
                </a:solidFill>
                <a:effectLst/>
              </a:rPr>
              <a:t>. Toto pravidlo lze formulovat dvěma způsoby:</a:t>
            </a:r>
          </a:p>
          <a:p>
            <a:pPr algn="just"/>
            <a:endParaRPr lang="cs-CZ" sz="800" b="0" i="0" dirty="0">
              <a:solidFill>
                <a:srgbClr val="373A3C"/>
              </a:solidFill>
              <a:effectLst/>
            </a:endParaRPr>
          </a:p>
          <a:p>
            <a:pPr algn="just"/>
            <a:r>
              <a:rPr lang="cs-CZ" b="0" i="0" dirty="0">
                <a:solidFill>
                  <a:srgbClr val="373A3C"/>
                </a:solidFill>
                <a:effectLst/>
              </a:rPr>
              <a:t>	a) Pokud je to možné, mají prvky 2. periody tendenci </a:t>
            </a:r>
            <a:r>
              <a:rPr lang="cs-CZ" b="1" i="0" dirty="0">
                <a:solidFill>
                  <a:srgbClr val="373A3C"/>
                </a:solidFill>
                <a:effectLst/>
              </a:rPr>
              <a:t>obklopit se 8 elektrony</a:t>
            </a:r>
            <a:r>
              <a:rPr lang="cs-CZ" b="0" i="0" dirty="0">
                <a:solidFill>
                  <a:srgbClr val="373A3C"/>
                </a:solidFill>
                <a:effectLst/>
              </a:rPr>
              <a:t>. Jestliže k tomu nestačí jednoduché vazby, budou tvořit vazby násobné. Atomy C, N, O a F musí mít oktet (až na několik výjimek). Tendence ke tvoření násobných vazeb u prvků 3. a vyšších period výrazně klesá.</a:t>
            </a:r>
          </a:p>
          <a:p>
            <a:pPr algn="just"/>
            <a:endParaRPr lang="cs-CZ" sz="800" b="0" i="0" dirty="0">
              <a:solidFill>
                <a:srgbClr val="373A3C"/>
              </a:solidFill>
              <a:effectLst/>
            </a:endParaRPr>
          </a:p>
          <a:p>
            <a:pPr algn="just"/>
            <a:r>
              <a:rPr lang="cs-CZ" b="0" i="0" dirty="0">
                <a:solidFill>
                  <a:srgbClr val="373A3C"/>
                </a:solidFill>
                <a:effectLst/>
              </a:rPr>
              <a:t>	b) Počet elektronů okolo atomů 2. periody </a:t>
            </a:r>
            <a:r>
              <a:rPr lang="cs-CZ" b="1" i="0" dirty="0">
                <a:solidFill>
                  <a:srgbClr val="373A3C"/>
                </a:solidFill>
                <a:effectLst/>
              </a:rPr>
              <a:t>nesmí být vyšší než 8</a:t>
            </a:r>
            <a:r>
              <a:rPr lang="cs-CZ" b="0" i="0" dirty="0">
                <a:solidFill>
                  <a:srgbClr val="373A3C"/>
                </a:solidFill>
                <a:effectLst/>
              </a:rPr>
              <a:t>. Odpovídá to kapacitním možnostem těchto prvků (do valenčních orbitalů 2s 2p se vejde nanejvýš 8 elektronů, orbital 3s už je pro ně energeticky nedostupný). </a:t>
            </a:r>
          </a:p>
          <a:p>
            <a:pPr algn="just"/>
            <a:endParaRPr lang="cs-CZ" dirty="0">
              <a:solidFill>
                <a:srgbClr val="373A3C"/>
              </a:solidFill>
            </a:endParaRPr>
          </a:p>
          <a:p>
            <a:pPr algn="just"/>
            <a:r>
              <a:rPr lang="cs-CZ" b="1" i="0" dirty="0" err="1">
                <a:solidFill>
                  <a:srgbClr val="373A3C"/>
                </a:solidFill>
                <a:effectLst/>
              </a:rPr>
              <a:t>Čtyřvaznost</a:t>
            </a:r>
            <a:r>
              <a:rPr lang="cs-CZ" b="1" i="0" dirty="0">
                <a:solidFill>
                  <a:srgbClr val="373A3C"/>
                </a:solidFill>
                <a:effectLst/>
              </a:rPr>
              <a:t> uhlíku</a:t>
            </a:r>
            <a:r>
              <a:rPr lang="cs-CZ" b="0" i="0" dirty="0">
                <a:solidFill>
                  <a:srgbClr val="373A3C"/>
                </a:solidFill>
                <a:effectLst/>
              </a:rPr>
              <a:t>, jak ji známe z organické chemie, je vlastně konkrétní důsledek oktetového pravidla.</a:t>
            </a:r>
          </a:p>
        </p:txBody>
      </p:sp>
    </p:spTree>
    <p:extLst>
      <p:ext uri="{BB962C8B-B14F-4D97-AF65-F5344CB8AC3E}">
        <p14:creationId xmlns:p14="http://schemas.microsoft.com/office/powerpoint/2010/main" val="31876547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3252</Words>
  <Application>Microsoft Office PowerPoint</Application>
  <PresentationFormat>Předvádění na obrazovce (4:3)</PresentationFormat>
  <Paragraphs>230</Paragraphs>
  <Slides>42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1" baseType="lpstr">
      <vt:lpstr>Arial</vt:lpstr>
      <vt:lpstr>Arial</vt:lpstr>
      <vt:lpstr>Calibri</vt:lpstr>
      <vt:lpstr>Calibri Light</vt:lpstr>
      <vt:lpstr>Roboto</vt:lpstr>
      <vt:lpstr>Source Sans Pro</vt:lpstr>
      <vt:lpstr>Times New Roman</vt:lpstr>
      <vt:lpstr>Ubuntu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Počet valenčních elektronů </vt:lpstr>
      <vt:lpstr>Prezentace aplikace PowerPoint</vt:lpstr>
      <vt:lpstr>Prezentace aplikace PowerPoint</vt:lpstr>
      <vt:lpstr>Počet valenčních elektronů </vt:lpstr>
      <vt:lpstr>Prezentace aplikace PowerPoint</vt:lpstr>
      <vt:lpstr>Prezentace aplikace PowerPoint</vt:lpstr>
      <vt:lpstr>Lewisovy vzorce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Lubomir Prokes</dc:creator>
  <cp:lastModifiedBy>Lubomir Prokes</cp:lastModifiedBy>
  <cp:revision>12</cp:revision>
  <dcterms:created xsi:type="dcterms:W3CDTF">2022-03-06T20:28:04Z</dcterms:created>
  <dcterms:modified xsi:type="dcterms:W3CDTF">2022-03-07T09:32:32Z</dcterms:modified>
</cp:coreProperties>
</file>