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68" r:id="rId3"/>
    <p:sldId id="269" r:id="rId4"/>
    <p:sldId id="260" r:id="rId5"/>
    <p:sldId id="271" r:id="rId6"/>
    <p:sldId id="278" r:id="rId7"/>
    <p:sldId id="259" r:id="rId8"/>
    <p:sldId id="270" r:id="rId9"/>
    <p:sldId id="281" r:id="rId10"/>
    <p:sldId id="280" r:id="rId11"/>
    <p:sldId id="282" r:id="rId12"/>
    <p:sldId id="284" r:id="rId13"/>
    <p:sldId id="283" r:id="rId14"/>
    <p:sldId id="261" r:id="rId15"/>
    <p:sldId id="257" r:id="rId16"/>
    <p:sldId id="275" r:id="rId17"/>
    <p:sldId id="262" r:id="rId18"/>
    <p:sldId id="263" r:id="rId19"/>
    <p:sldId id="272" r:id="rId20"/>
    <p:sldId id="265" r:id="rId21"/>
    <p:sldId id="273" r:id="rId22"/>
    <p:sldId id="264" r:id="rId23"/>
    <p:sldId id="276" r:id="rId24"/>
    <p:sldId id="274" r:id="rId25"/>
    <p:sldId id="277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358" autoAdjust="0"/>
    <p:restoredTop sz="87577" autoAdjust="0"/>
  </p:normalViewPr>
  <p:slideViewPr>
    <p:cSldViewPr snapToGrid="0">
      <p:cViewPr varScale="1">
        <p:scale>
          <a:sx n="98" d="100"/>
          <a:sy n="98" d="100"/>
        </p:scale>
        <p:origin x="8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FF1CD9-8F12-4C2F-8E5B-0978937792F4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3D1D76-8B93-4A94-8245-B365A4DF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169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-kBciM0Too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youtube.com/watch?v=r0W3fqfr2CY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BGEf4urGNo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Od7gx3Dc-U" TargetMode="External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.youtube.com/watch?v=ItSJ_woWnmk" TargetMode="External"/><Relationship Id="rId4" Type="http://schemas.openxmlformats.org/officeDocument/2006/relationships/hyperlink" Target="https://www.youtube.com/watch?v=VbxgYlcNxE8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VswsTffasc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EmS6480JfQ" TargetMode="External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Tři chorály (č. 1): </a:t>
            </a:r>
            <a:r>
              <a:rPr lang="cs-CZ" dirty="0">
                <a:hlinkClick r:id="rId3"/>
              </a:rPr>
              <a:t>https://www.youtube.com/watch?v=X-kBciM0Too</a:t>
            </a:r>
            <a:endParaRPr lang="cs-CZ" dirty="0"/>
          </a:p>
          <a:p>
            <a:r>
              <a:rPr lang="cs-CZ" dirty="0"/>
              <a:t>Symfonie d-moll: </a:t>
            </a:r>
            <a:r>
              <a:rPr lang="cs-CZ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https://www.youtube.com/watch?v=r0W3fqfr2CY</a:t>
            </a:r>
            <a:r>
              <a:rPr lang="cs-CZ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D1D76-8B93-4A94-8245-B365A4DF938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61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Výslovnost:</a:t>
            </a:r>
          </a:p>
          <a:p>
            <a:r>
              <a:rPr lang="cs-CZ" dirty="0"/>
              <a:t>http://angelique.cz/zabava_fonetika.php</a:t>
            </a:r>
          </a:p>
          <a:p>
            <a:r>
              <a:rPr lang="cs-CZ" dirty="0"/>
              <a:t>https://cs.wikipedia.org/wiki/Camille_Saint-Sa%C3%Abns</a:t>
            </a:r>
          </a:p>
          <a:p>
            <a:r>
              <a:rPr lang="cs-CZ" dirty="0"/>
              <a:t>https://is.muni.cz/el/1441/podzim2012/HV7BP_DH3/um/is/kurz.pdf (s. 156)</a:t>
            </a:r>
          </a:p>
          <a:p>
            <a:r>
              <a:rPr lang="cs-CZ" dirty="0"/>
              <a:t>https://cs.forvo.com/search/sa%C3%ABns/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D1D76-8B93-4A94-8245-B365A4DF938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6845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Karneval zvířat: </a:t>
            </a:r>
            <a:r>
              <a:rPr lang="cs-CZ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https://www.youtube.com/watch?v=wBGEf4urGNo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D1D76-8B93-4A94-8245-B365A4DF938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153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Romeo a Julie: </a:t>
            </a:r>
            <a:r>
              <a:rPr lang="cs-CZ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https://www.youtube.com/watch?v=_Od7gx3Dc-U</a:t>
            </a:r>
            <a:endParaRPr lang="cs-CZ" sz="120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Slavnostní předehra 1812: </a:t>
            </a:r>
            <a:r>
              <a:rPr lang="cs-CZ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https://www.youtube.com/watch?v=VbxgYlcNxE8</a:t>
            </a:r>
            <a:endParaRPr lang="cs-CZ" sz="120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klavírní koncert b-moll: </a:t>
            </a:r>
            <a:r>
              <a:rPr lang="cs-CZ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https://www.youtube.com/watch?v=ItSJ_woWnmk</a:t>
            </a:r>
            <a:endParaRPr lang="cs-CZ" sz="120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D1D76-8B93-4A94-8245-B365A4DF9381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987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Patetická symfonie: </a:t>
            </a:r>
            <a:r>
              <a:rPr lang="cs-CZ" dirty="0">
                <a:hlinkClick r:id="rId3"/>
              </a:rPr>
              <a:t>https://www.youtube.com/watch?v=8VswsTffasc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D1D76-8B93-4A94-8245-B365A4DF9381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6638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Labutí jezero: </a:t>
            </a:r>
            <a:r>
              <a:rPr lang="cs-CZ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https://www.youtube.com/watch?v=0EmS6480JfQ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D1D76-8B93-4A94-8245-B365A4DF9381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710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Festival: http://www.napravnikfestival.cz/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D1D76-8B93-4A94-8245-B365A4DF9381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018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D903-1E68-496A-B09B-93FFE2461432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4A757C51-EA64-4312-9BB5-E25506D8B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73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D903-1E68-496A-B09B-93FFE2461432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A757C51-EA64-4312-9BB5-E25506D8B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15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D903-1E68-496A-B09B-93FFE2461432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A757C51-EA64-4312-9BB5-E25506D8B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88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D903-1E68-496A-B09B-93FFE2461432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A757C51-EA64-4312-9BB5-E25506D8B4D3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8177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D903-1E68-496A-B09B-93FFE2461432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A757C51-EA64-4312-9BB5-E25506D8B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622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D903-1E68-496A-B09B-93FFE2461432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7C51-EA64-4312-9BB5-E25506D8B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8400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D903-1E68-496A-B09B-93FFE2461432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7C51-EA64-4312-9BB5-E25506D8B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413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D903-1E68-496A-B09B-93FFE2461432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7C51-EA64-4312-9BB5-E25506D8B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2536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8A22D903-1E68-496A-B09B-93FFE2461432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A757C51-EA64-4312-9BB5-E25506D8B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812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D903-1E68-496A-B09B-93FFE2461432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7C51-EA64-4312-9BB5-E25506D8B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296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D903-1E68-496A-B09B-93FFE2461432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A757C51-EA64-4312-9BB5-E25506D8B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421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D903-1E68-496A-B09B-93FFE2461432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7C51-EA64-4312-9BB5-E25506D8B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770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D903-1E68-496A-B09B-93FFE2461432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7C51-EA64-4312-9BB5-E25506D8B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86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D903-1E68-496A-B09B-93FFE2461432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7C51-EA64-4312-9BB5-E25506D8B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5960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D903-1E68-496A-B09B-93FFE2461432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7C51-EA64-4312-9BB5-E25506D8B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936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D903-1E68-496A-B09B-93FFE2461432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7C51-EA64-4312-9BB5-E25506D8B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382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D903-1E68-496A-B09B-93FFE2461432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7C51-EA64-4312-9BB5-E25506D8B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52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3">
                <a:lumMod val="75000"/>
              </a:schemeClr>
            </a:gs>
            <a:gs pos="17000">
              <a:schemeClr val="accent3">
                <a:lumMod val="75000"/>
              </a:schemeClr>
            </a:gs>
            <a:gs pos="8000">
              <a:srgbClr val="92D050"/>
            </a:gs>
            <a:gs pos="31000">
              <a:schemeClr val="bg1"/>
            </a:gs>
            <a:gs pos="83000">
              <a:schemeClr val="bg1"/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2D903-1E68-496A-B09B-93FFE2461432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57C51-EA64-4312-9BB5-E25506D8B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8815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pravnikfestival.cz/" TargetMode="External"/><Relationship Id="rId2" Type="http://schemas.openxmlformats.org/officeDocument/2006/relationships/hyperlink" Target="http://www.osel.cz/8427-cholera-ci-otrava-arsenikem-nac-zemrel-petr-iljic-cajkovsky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28BBDFF-4E0E-4A95-9806-3B2C6E8CC4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733709"/>
            <a:ext cx="9500260" cy="1373070"/>
          </a:xfrm>
        </p:spPr>
        <p:txBody>
          <a:bodyPr/>
          <a:lstStyle/>
          <a:p>
            <a:pPr algn="l"/>
            <a:r>
              <a:rPr lang="cs-CZ" sz="5000" dirty="0"/>
              <a:t>Klasicko-romantická syntéza II.:</a:t>
            </a:r>
            <a:br>
              <a:rPr lang="cs-CZ" sz="5000" dirty="0"/>
            </a:br>
            <a:r>
              <a:rPr lang="cs-CZ" sz="5000" dirty="0" err="1"/>
              <a:t>Franck</a:t>
            </a:r>
            <a:r>
              <a:rPr lang="cs-CZ" sz="5000" dirty="0"/>
              <a:t>, Saint-</a:t>
            </a:r>
            <a:r>
              <a:rPr lang="cs-CZ" sz="5000" dirty="0" err="1"/>
              <a:t>Saëns</a:t>
            </a:r>
            <a:r>
              <a:rPr lang="cs-CZ" sz="5000" dirty="0"/>
              <a:t>, Čajkovskij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A112153-263C-4BC1-B9E9-8A3331D7CF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7. </a:t>
            </a:r>
            <a:r>
              <a:rPr lang="cs-CZ"/>
              <a:t>hodina</a:t>
            </a:r>
          </a:p>
        </p:txBody>
      </p:sp>
    </p:spTree>
    <p:extLst>
      <p:ext uri="{BB962C8B-B14F-4D97-AF65-F5344CB8AC3E}">
        <p14:creationId xmlns:p14="http://schemas.microsoft.com/office/powerpoint/2010/main" val="2990769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Další skladatelé ve Francii</a:t>
            </a:r>
            <a:br>
              <a:rPr lang="cs-CZ" b="1" dirty="0" smtClean="0"/>
            </a:br>
            <a:r>
              <a:rPr lang="cs-CZ" dirty="0" smtClean="0"/>
              <a:t>1. orchestrální 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826" y="2042808"/>
            <a:ext cx="11634279" cy="45428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600" b="1" dirty="0" smtClean="0"/>
              <a:t>Ernest </a:t>
            </a:r>
            <a:r>
              <a:rPr lang="cs-CZ" sz="2600" b="1" dirty="0" err="1"/>
              <a:t>Chausson</a:t>
            </a:r>
            <a:r>
              <a:rPr lang="cs-CZ" sz="2600" b="1" dirty="0"/>
              <a:t> </a:t>
            </a:r>
            <a:r>
              <a:rPr lang="cs-CZ" sz="2600" dirty="0"/>
              <a:t>(1855 – 1899)</a:t>
            </a:r>
          </a:p>
          <a:p>
            <a:r>
              <a:rPr lang="cs-CZ" dirty="0"/>
              <a:t>soukromý žák C. Francka, obdiv k Wagnerovi → používá chromatické harmonie a ohromující orchestrace</a:t>
            </a:r>
          </a:p>
          <a:p>
            <a:r>
              <a:rPr lang="cs-CZ" dirty="0"/>
              <a:t>nejvýznamnější díla:</a:t>
            </a:r>
          </a:p>
          <a:p>
            <a:pPr lvl="1"/>
            <a:r>
              <a:rPr lang="cs-CZ" dirty="0"/>
              <a:t>opera </a:t>
            </a:r>
            <a:r>
              <a:rPr lang="cs-CZ" i="1" dirty="0" err="1"/>
              <a:t>Le</a:t>
            </a:r>
            <a:r>
              <a:rPr lang="cs-CZ" i="1" dirty="0"/>
              <a:t> </a:t>
            </a:r>
            <a:r>
              <a:rPr lang="cs-CZ" i="1" dirty="0" err="1"/>
              <a:t>Roi</a:t>
            </a:r>
            <a:r>
              <a:rPr lang="cs-CZ" i="1" dirty="0"/>
              <a:t> </a:t>
            </a:r>
            <a:r>
              <a:rPr lang="cs-CZ" i="1" dirty="0" err="1"/>
              <a:t>Arthus</a:t>
            </a:r>
            <a:r>
              <a:rPr lang="cs-CZ" dirty="0"/>
              <a:t> (</a:t>
            </a:r>
            <a:r>
              <a:rPr lang="cs-CZ" i="1" dirty="0"/>
              <a:t>Král Artuš</a:t>
            </a:r>
            <a:r>
              <a:rPr lang="cs-CZ" dirty="0"/>
              <a:t>, 1886 – 1895)</a:t>
            </a:r>
          </a:p>
          <a:p>
            <a:pPr lvl="1"/>
            <a:r>
              <a:rPr lang="cs-CZ" dirty="0"/>
              <a:t>symfonická </a:t>
            </a:r>
            <a:r>
              <a:rPr lang="fr-FR" i="1" dirty="0"/>
              <a:t>Poème de l'amour et de la mer</a:t>
            </a:r>
            <a:r>
              <a:rPr lang="cs-CZ" dirty="0"/>
              <a:t> (</a:t>
            </a:r>
            <a:r>
              <a:rPr lang="cs-CZ" i="1" dirty="0"/>
              <a:t>Báseň o lásce a moři, </a:t>
            </a:r>
            <a:r>
              <a:rPr lang="cs-CZ" dirty="0"/>
              <a:t>1882)</a:t>
            </a:r>
          </a:p>
          <a:p>
            <a:pPr lvl="1"/>
            <a:r>
              <a:rPr lang="cs-CZ" dirty="0"/>
              <a:t>další komorní a symfonická </a:t>
            </a:r>
            <a:r>
              <a:rPr lang="cs-CZ" dirty="0" smtClean="0"/>
              <a:t>hudba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600" b="1" dirty="0"/>
              <a:t>Alexis Emmanuel </a:t>
            </a:r>
            <a:r>
              <a:rPr lang="cs-CZ" sz="2600" b="1" dirty="0" err="1"/>
              <a:t>Chabrier</a:t>
            </a:r>
            <a:r>
              <a:rPr lang="cs-CZ" sz="2600" b="1" dirty="0"/>
              <a:t> </a:t>
            </a:r>
            <a:r>
              <a:rPr lang="cs-CZ" sz="2600" dirty="0"/>
              <a:t>(1841 – 1894)</a:t>
            </a:r>
          </a:p>
          <a:p>
            <a:r>
              <a:rPr lang="cs-CZ" dirty="0"/>
              <a:t>původně úředník, pod vlivem Wagnera (</a:t>
            </a:r>
            <a:r>
              <a:rPr lang="cs-CZ" dirty="0" err="1"/>
              <a:t>Chabrier</a:t>
            </a:r>
            <a:r>
              <a:rPr lang="cs-CZ" dirty="0"/>
              <a:t> byl jeho velký obdivovatel) se věnoval kompozici</a:t>
            </a:r>
          </a:p>
          <a:p>
            <a:r>
              <a:rPr lang="cs-CZ" dirty="0"/>
              <a:t>zvl. opery a orchestrální skladby, několik děl pro klavír</a:t>
            </a:r>
          </a:p>
          <a:p>
            <a:r>
              <a:rPr lang="cs-CZ" dirty="0"/>
              <a:t>orchestrální rapsodie </a:t>
            </a:r>
            <a:r>
              <a:rPr lang="cs-CZ" i="1" dirty="0" err="1"/>
              <a:t>Espaňa</a:t>
            </a:r>
            <a:r>
              <a:rPr lang="cs-CZ" dirty="0"/>
              <a:t> (1883)</a:t>
            </a:r>
          </a:p>
          <a:p>
            <a:r>
              <a:rPr lang="cs-CZ" dirty="0"/>
              <a:t>opera </a:t>
            </a:r>
            <a:r>
              <a:rPr lang="cs-CZ" i="1" dirty="0" err="1"/>
              <a:t>Le</a:t>
            </a:r>
            <a:r>
              <a:rPr lang="cs-CZ" i="1" dirty="0"/>
              <a:t> </a:t>
            </a:r>
            <a:r>
              <a:rPr lang="cs-CZ" i="1" dirty="0" err="1"/>
              <a:t>Roi</a:t>
            </a:r>
            <a:r>
              <a:rPr lang="cs-CZ" i="1" dirty="0"/>
              <a:t> </a:t>
            </a:r>
            <a:r>
              <a:rPr lang="cs-CZ" i="1" dirty="0" err="1"/>
              <a:t>malgré</a:t>
            </a:r>
            <a:r>
              <a:rPr lang="cs-CZ" i="1" dirty="0"/>
              <a:t> </a:t>
            </a:r>
            <a:r>
              <a:rPr lang="cs-CZ" i="1" dirty="0" err="1"/>
              <a:t>lui</a:t>
            </a:r>
            <a:r>
              <a:rPr lang="cs-CZ" dirty="0"/>
              <a:t> (</a:t>
            </a:r>
            <a:r>
              <a:rPr lang="cs-CZ" i="1" dirty="0"/>
              <a:t>Králem proti své vůli</a:t>
            </a:r>
            <a:r>
              <a:rPr lang="cs-CZ" dirty="0"/>
              <a:t>, 1887)</a:t>
            </a:r>
          </a:p>
          <a:p>
            <a:endParaRPr lang="cs-CZ" b="1" dirty="0"/>
          </a:p>
          <a:p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7045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2. varhanní 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826" y="2023353"/>
            <a:ext cx="11819105" cy="46984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Alexandre </a:t>
            </a:r>
            <a:r>
              <a:rPr lang="cs-CZ" b="1" dirty="0" err="1"/>
              <a:t>Guilmant</a:t>
            </a:r>
            <a:r>
              <a:rPr lang="cs-CZ" b="1" dirty="0"/>
              <a:t> </a:t>
            </a:r>
            <a:r>
              <a:rPr lang="cs-CZ" dirty="0"/>
              <a:t>(1837 – 1911)</a:t>
            </a:r>
          </a:p>
          <a:p>
            <a:r>
              <a:rPr lang="cs-CZ" dirty="0"/>
              <a:t>podílel se na vzniku </a:t>
            </a:r>
            <a:r>
              <a:rPr lang="cs-CZ" dirty="0" err="1"/>
              <a:t>Schola</a:t>
            </a:r>
            <a:r>
              <a:rPr lang="cs-CZ" dirty="0"/>
              <a:t> </a:t>
            </a:r>
            <a:r>
              <a:rPr lang="cs-CZ" dirty="0" err="1"/>
              <a:t>cantorum</a:t>
            </a:r>
            <a:endParaRPr lang="cs-CZ" dirty="0"/>
          </a:p>
          <a:p>
            <a:r>
              <a:rPr lang="cs-CZ" dirty="0"/>
              <a:t>profesor varhanní hry na pařížské </a:t>
            </a:r>
            <a:r>
              <a:rPr lang="cs-CZ" dirty="0" smtClean="0"/>
              <a:t>konzervatoři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Charles-Marie </a:t>
            </a:r>
            <a:r>
              <a:rPr lang="cs-CZ" b="1" dirty="0" err="1"/>
              <a:t>Widor</a:t>
            </a:r>
            <a:r>
              <a:rPr lang="cs-CZ" b="1" dirty="0"/>
              <a:t> </a:t>
            </a:r>
            <a:r>
              <a:rPr lang="cs-CZ" dirty="0"/>
              <a:t>(1844 – 1937)</a:t>
            </a:r>
          </a:p>
          <a:p>
            <a:r>
              <a:rPr lang="cs-CZ" dirty="0"/>
              <a:t>žák J. </a:t>
            </a:r>
            <a:r>
              <a:rPr lang="cs-CZ" dirty="0" err="1"/>
              <a:t>Fétise</a:t>
            </a:r>
            <a:r>
              <a:rPr lang="cs-CZ" dirty="0"/>
              <a:t>, varhaníkem v Paříži (v kostele Sv. </a:t>
            </a:r>
            <a:r>
              <a:rPr lang="cs-CZ" dirty="0" err="1"/>
              <a:t>Sulpicia</a:t>
            </a:r>
            <a:r>
              <a:rPr lang="cs-CZ" dirty="0"/>
              <a:t> = nejprestižnější varhanický post v Paříži, varhany zde postavil </a:t>
            </a:r>
            <a:r>
              <a:rPr lang="cs-CZ" dirty="0" err="1"/>
              <a:t>Cavaillé-Coll</a:t>
            </a:r>
            <a:r>
              <a:rPr lang="cs-CZ" dirty="0"/>
              <a:t>), po něm na toto místo Marcel </a:t>
            </a:r>
            <a:r>
              <a:rPr lang="cs-CZ" dirty="0" err="1"/>
              <a:t>Dupré</a:t>
            </a:r>
            <a:endParaRPr lang="cs-CZ" dirty="0"/>
          </a:p>
          <a:p>
            <a:r>
              <a:rPr lang="cs-CZ" dirty="0"/>
              <a:t>koncertní cesty po Evropě a Rusku</a:t>
            </a:r>
          </a:p>
          <a:p>
            <a:r>
              <a:rPr lang="cs-CZ" dirty="0"/>
              <a:t>od 1890 po Franckovi profesorem na pařížské konzervatoři</a:t>
            </a:r>
          </a:p>
          <a:p>
            <a:r>
              <a:rPr lang="cs-CZ" dirty="0"/>
              <a:t>1920 spoluzakladatel Americké konzervatoře ve Fontainebleau v Paříži – jejím ředitelem (1934 ho vystřídal Maurice </a:t>
            </a:r>
            <a:r>
              <a:rPr lang="cs-CZ" dirty="0" err="1"/>
              <a:t>Ravel</a:t>
            </a:r>
            <a:r>
              <a:rPr lang="cs-CZ" dirty="0"/>
              <a:t>)</a:t>
            </a:r>
          </a:p>
          <a:p>
            <a:r>
              <a:rPr lang="cs-CZ" dirty="0"/>
              <a:t>dílo: komorní, orchestrální, opery, písně, zvl. varhanní (10 </a:t>
            </a:r>
            <a:r>
              <a:rPr lang="cs-CZ" i="1" dirty="0"/>
              <a:t>Symfonií pro varhany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0450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923" y="778212"/>
            <a:ext cx="11488366" cy="579768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Charles </a:t>
            </a:r>
            <a:r>
              <a:rPr lang="cs-CZ" b="1" dirty="0" err="1"/>
              <a:t>Tournemire</a:t>
            </a:r>
            <a:r>
              <a:rPr lang="cs-CZ" b="1" dirty="0"/>
              <a:t> </a:t>
            </a:r>
            <a:r>
              <a:rPr lang="cs-CZ" dirty="0"/>
              <a:t>(1870 – 1939)</a:t>
            </a:r>
          </a:p>
          <a:p>
            <a:r>
              <a:rPr lang="cs-CZ" dirty="0"/>
              <a:t>ve svých dílech často vycházel z gregoriánského chorálu</a:t>
            </a:r>
          </a:p>
          <a:p>
            <a:r>
              <a:rPr lang="cs-CZ" dirty="0"/>
              <a:t>dnes nejznámější jeho varhanní tvorba, také autor osmi symfonií, čtyř oper, komorních a klavírních děl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Marcel </a:t>
            </a:r>
            <a:r>
              <a:rPr lang="cs-CZ" b="1" dirty="0" err="1"/>
              <a:t>Dupré</a:t>
            </a:r>
            <a:r>
              <a:rPr lang="cs-CZ" b="1" dirty="0"/>
              <a:t> </a:t>
            </a:r>
            <a:r>
              <a:rPr lang="cs-CZ" dirty="0"/>
              <a:t>(1886 – 1971)</a:t>
            </a:r>
          </a:p>
          <a:p>
            <a:r>
              <a:rPr lang="cs-CZ" dirty="0"/>
              <a:t>zázračné dítě (varhaník a klavírista), žák </a:t>
            </a:r>
            <a:r>
              <a:rPr lang="cs-CZ" dirty="0" err="1"/>
              <a:t>Widora</a:t>
            </a:r>
            <a:r>
              <a:rPr lang="cs-CZ" dirty="0"/>
              <a:t> na pařížské konzervatoři</a:t>
            </a:r>
          </a:p>
          <a:p>
            <a:r>
              <a:rPr lang="cs-CZ" dirty="0"/>
              <a:t>koncertní turné po celém světě (Evropa, USA, Kanada, Austrálie)</a:t>
            </a:r>
          </a:p>
          <a:p>
            <a:r>
              <a:rPr lang="cs-CZ" dirty="0"/>
              <a:t>1914 Římská cena (za kantátu </a:t>
            </a:r>
            <a:r>
              <a:rPr lang="cs-CZ" i="1" dirty="0"/>
              <a:t>Psyché</a:t>
            </a:r>
            <a:r>
              <a:rPr lang="cs-CZ" dirty="0"/>
              <a:t>)</a:t>
            </a:r>
          </a:p>
          <a:p>
            <a:r>
              <a:rPr lang="cs-CZ" dirty="0"/>
              <a:t>provedl úplné varhanní dílo J. S. Bacha (zpaměti), připravoval studijní edice jeho varhanních skladeb</a:t>
            </a:r>
          </a:p>
          <a:p>
            <a:r>
              <a:rPr lang="cs-CZ" dirty="0"/>
              <a:t>od 1926 v Paříži profesor hry na varhany a improvizace</a:t>
            </a:r>
          </a:p>
          <a:p>
            <a:r>
              <a:rPr lang="cs-CZ" dirty="0"/>
              <a:t>jeho varhanní skladby mimořádně obtížné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VARHANÁŘI</a:t>
            </a:r>
            <a:endParaRPr lang="cs-CZ" dirty="0"/>
          </a:p>
          <a:p>
            <a:pPr marL="0" indent="0">
              <a:buNone/>
            </a:pPr>
            <a:r>
              <a:rPr lang="cs-CZ" b="1" dirty="0" err="1"/>
              <a:t>Aristide</a:t>
            </a:r>
            <a:r>
              <a:rPr lang="cs-CZ" b="1" dirty="0"/>
              <a:t> </a:t>
            </a:r>
            <a:r>
              <a:rPr lang="cs-CZ" b="1" dirty="0" err="1"/>
              <a:t>Cavaillé-Coll</a:t>
            </a:r>
            <a:r>
              <a:rPr lang="cs-CZ" b="1" dirty="0"/>
              <a:t> </a:t>
            </a:r>
            <a:r>
              <a:rPr lang="cs-CZ" dirty="0"/>
              <a:t>(1811 - 1899)</a:t>
            </a:r>
          </a:p>
          <a:p>
            <a:r>
              <a:rPr lang="cs-CZ" dirty="0"/>
              <a:t>nejuznávanější varhanář v 19. století, jeho úpravy varhan se používají dodnes</a:t>
            </a:r>
          </a:p>
          <a:p>
            <a:r>
              <a:rPr lang="cs-CZ" dirty="0"/>
              <a:t>rekonstruoval varhany </a:t>
            </a:r>
            <a:r>
              <a:rPr lang="cs-CZ" dirty="0" smtClean="0"/>
              <a:t>po </a:t>
            </a:r>
            <a:r>
              <a:rPr lang="cs-CZ" dirty="0"/>
              <a:t>celém světě, jeho nástroje v Paříži jsou považované za nejcennější ve Francii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9602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3. houslová 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733" y="2052536"/>
            <a:ext cx="11780196" cy="464009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 err="1"/>
              <a:t>Pierre</a:t>
            </a:r>
            <a:r>
              <a:rPr lang="cs-CZ" b="1" dirty="0"/>
              <a:t> </a:t>
            </a:r>
            <a:r>
              <a:rPr lang="cs-CZ" b="1" dirty="0" err="1"/>
              <a:t>Baillot</a:t>
            </a:r>
            <a:r>
              <a:rPr lang="cs-CZ" b="1" dirty="0"/>
              <a:t> </a:t>
            </a:r>
            <a:r>
              <a:rPr lang="cs-CZ" dirty="0"/>
              <a:t>(1771 – 1842)</a:t>
            </a:r>
          </a:p>
          <a:p>
            <a:r>
              <a:rPr lang="cs-CZ" dirty="0"/>
              <a:t>poslední reprezentant klasické houslové školy</a:t>
            </a:r>
          </a:p>
          <a:p>
            <a:r>
              <a:rPr lang="cs-CZ" dirty="0"/>
              <a:t>nejvýraznější žák: </a:t>
            </a:r>
            <a:r>
              <a:rPr lang="cs-CZ" dirty="0" err="1"/>
              <a:t>François</a:t>
            </a:r>
            <a:r>
              <a:rPr lang="cs-CZ" dirty="0"/>
              <a:t> </a:t>
            </a:r>
            <a:r>
              <a:rPr lang="cs-CZ" dirty="0" err="1"/>
              <a:t>Habeneck</a:t>
            </a:r>
            <a:r>
              <a:rPr lang="cs-CZ" dirty="0"/>
              <a:t> (1781 – 1849) a Jean </a:t>
            </a:r>
            <a:r>
              <a:rPr lang="cs-CZ" dirty="0" err="1"/>
              <a:t>Baptiste</a:t>
            </a:r>
            <a:r>
              <a:rPr lang="cs-CZ" dirty="0"/>
              <a:t> Charles </a:t>
            </a:r>
            <a:r>
              <a:rPr lang="cs-CZ" dirty="0" err="1"/>
              <a:t>Dancla</a:t>
            </a:r>
            <a:r>
              <a:rPr lang="cs-CZ" dirty="0"/>
              <a:t> (1817 – 1907)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err="1"/>
              <a:t>Édouard</a:t>
            </a:r>
            <a:r>
              <a:rPr lang="cs-CZ" b="1" dirty="0"/>
              <a:t> </a:t>
            </a:r>
            <a:r>
              <a:rPr lang="cs-CZ" b="1" dirty="0" err="1"/>
              <a:t>Victoire</a:t>
            </a:r>
            <a:r>
              <a:rPr lang="cs-CZ" b="1" dirty="0"/>
              <a:t> Antoine </a:t>
            </a:r>
            <a:r>
              <a:rPr lang="cs-CZ" b="1" dirty="0" err="1"/>
              <a:t>Lalo</a:t>
            </a:r>
            <a:r>
              <a:rPr lang="cs-CZ" b="1" dirty="0"/>
              <a:t> </a:t>
            </a:r>
            <a:r>
              <a:rPr lang="cs-CZ" dirty="0"/>
              <a:t>(1823 – 1892)</a:t>
            </a:r>
          </a:p>
          <a:p>
            <a:r>
              <a:rPr lang="cs-CZ" dirty="0"/>
              <a:t>Francouz španělského původu</a:t>
            </a:r>
          </a:p>
          <a:p>
            <a:r>
              <a:rPr lang="cs-CZ" dirty="0"/>
              <a:t>nejvýznamnější žák </a:t>
            </a:r>
            <a:r>
              <a:rPr lang="cs-CZ" dirty="0" err="1"/>
              <a:t>Habenecka</a:t>
            </a:r>
            <a:endParaRPr lang="cs-CZ" dirty="0"/>
          </a:p>
          <a:p>
            <a:r>
              <a:rPr lang="cs-CZ" dirty="0"/>
              <a:t>v díle pod vlivem Wagnera</a:t>
            </a:r>
          </a:p>
          <a:p>
            <a:r>
              <a:rPr lang="cs-CZ" dirty="0"/>
              <a:t>dílo:</a:t>
            </a:r>
          </a:p>
          <a:p>
            <a:pPr lvl="1"/>
            <a:r>
              <a:rPr lang="cs-CZ" i="1" dirty="0"/>
              <a:t>Violoncellový koncert d-moll</a:t>
            </a:r>
          </a:p>
          <a:p>
            <a:pPr lvl="1"/>
            <a:r>
              <a:rPr lang="cs-CZ" dirty="0"/>
              <a:t>houslový koncert </a:t>
            </a:r>
            <a:r>
              <a:rPr lang="cs-CZ" i="1" dirty="0"/>
              <a:t>Španělská symfonie</a:t>
            </a:r>
          </a:p>
          <a:p>
            <a:pPr lvl="2"/>
            <a:r>
              <a:rPr lang="cs-CZ" dirty="0"/>
              <a:t>věnoval </a:t>
            </a:r>
            <a:r>
              <a:rPr lang="cs-CZ" dirty="0" err="1"/>
              <a:t>Sarasatemu</a:t>
            </a:r>
            <a:r>
              <a:rPr lang="cs-CZ" dirty="0"/>
              <a:t> (premiéroval 1875)</a:t>
            </a:r>
          </a:p>
          <a:p>
            <a:pPr lvl="2"/>
            <a:r>
              <a:rPr lang="cs-CZ" dirty="0"/>
              <a:t>používá španělský kolorit (ve Francii v tomto období velmi módní; Bizetova </a:t>
            </a:r>
            <a:r>
              <a:rPr lang="cs-CZ" i="1" dirty="0"/>
              <a:t>Carmen</a:t>
            </a:r>
            <a:r>
              <a:rPr lang="cs-CZ" dirty="0"/>
              <a:t> měla premiéru rok poté)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57078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0322" y="2616740"/>
            <a:ext cx="8144134" cy="1490039"/>
          </a:xfrm>
        </p:spPr>
        <p:txBody>
          <a:bodyPr/>
          <a:lstStyle/>
          <a:p>
            <a:pPr algn="l"/>
            <a:r>
              <a:rPr lang="cs-CZ" sz="3600" dirty="0" smtClean="0"/>
              <a:t>Klasicko-romantická syntéza v Rusku: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ru-RU" dirty="0" smtClean="0"/>
              <a:t>Пётр </a:t>
            </a:r>
            <a:r>
              <a:rPr lang="ru-RU" dirty="0"/>
              <a:t>Ильич </a:t>
            </a:r>
            <a:r>
              <a:rPr lang="ru-RU" dirty="0" smtClean="0"/>
              <a:t>Чайковский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000" dirty="0"/>
              <a:t>7. 5. 1840 </a:t>
            </a:r>
            <a:r>
              <a:rPr lang="cs-CZ" sz="3000" dirty="0" err="1"/>
              <a:t>Votkinsk</a:t>
            </a:r>
            <a:r>
              <a:rPr lang="cs-CZ" sz="3000" dirty="0"/>
              <a:t> - 6. 11. 1893 Petrohrad</a:t>
            </a:r>
          </a:p>
        </p:txBody>
      </p:sp>
    </p:spTree>
    <p:extLst>
      <p:ext uri="{BB962C8B-B14F-4D97-AF65-F5344CB8AC3E}">
        <p14:creationId xmlns:p14="http://schemas.microsoft.com/office/powerpoint/2010/main" val="2622491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085D7DC-98B3-46C8-8E8E-F2AB5D291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69569B79-A861-4ACC-BA9B-6DC185E68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27" y="1995055"/>
            <a:ext cx="11970328" cy="473825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kontroverzní reakce a názory na jeho osobnost a tvorbu</a:t>
            </a:r>
          </a:p>
          <a:p>
            <a:pPr lvl="1"/>
            <a:r>
              <a:rPr lang="cs-CZ" dirty="0"/>
              <a:t>vytýkáno: labilní strukturální základ, sentimentalita, salónní charakter, podbízení se masovému vkusu, komerční úspěch</a:t>
            </a:r>
          </a:p>
          <a:p>
            <a:pPr lvl="1"/>
            <a:r>
              <a:rPr lang="cs-CZ" dirty="0"/>
              <a:t>ceněno: pozitivní vztah k ruskému lidu a ruské písni – tyto části jeho tvorby jsou paradoxně nejslabší</a:t>
            </a:r>
          </a:p>
          <a:p>
            <a:r>
              <a:rPr lang="cs-CZ" dirty="0"/>
              <a:t>pohled na Čajkovského je byl ovlivněn politickým režimem v SSSR, nestrannější pohled až od 90. let</a:t>
            </a:r>
          </a:p>
          <a:p>
            <a:r>
              <a:rPr lang="cs-CZ" dirty="0"/>
              <a:t>ze zámožné rodiny, kulturní prostředí</a:t>
            </a:r>
          </a:p>
          <a:p>
            <a:r>
              <a:rPr lang="cs-CZ" dirty="0"/>
              <a:t>studia práv v Petrohradě</a:t>
            </a:r>
          </a:p>
          <a:p>
            <a:r>
              <a:rPr lang="cs-CZ" dirty="0"/>
              <a:t>smrt matky → trvalé poznamenání jeho psychiky, záchvaty melancholie</a:t>
            </a:r>
          </a:p>
          <a:p>
            <a:r>
              <a:rPr lang="cs-CZ" dirty="0"/>
              <a:t>úředníkem, k tomu od 1863 studia na konzervatoři (klavír a skladba u A. </a:t>
            </a:r>
            <a:r>
              <a:rPr lang="cs-CZ" dirty="0" err="1"/>
              <a:t>Rubinsteina</a:t>
            </a:r>
            <a:r>
              <a:rPr lang="cs-CZ" dirty="0"/>
              <a:t>) → vynikající technická zručnost a pracovní disciplína</a:t>
            </a:r>
          </a:p>
          <a:p>
            <a:r>
              <a:rPr lang="cs-CZ" dirty="0"/>
              <a:t>rozpačité tvůrčí počátky (</a:t>
            </a:r>
            <a:r>
              <a:rPr lang="cs-CZ" i="1" dirty="0"/>
              <a:t>Předehra F dur</a:t>
            </a:r>
            <a:r>
              <a:rPr lang="cs-CZ" dirty="0"/>
              <a:t>, obě </a:t>
            </a:r>
            <a:r>
              <a:rPr lang="cs-CZ" i="1" dirty="0"/>
              <a:t>Bouře</a:t>
            </a:r>
            <a:r>
              <a:rPr lang="cs-CZ" dirty="0"/>
              <a:t>, </a:t>
            </a:r>
            <a:r>
              <a:rPr lang="cs-CZ" i="1" dirty="0" err="1"/>
              <a:t>Fatum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51772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7827DBA-8BEA-4CA5-92DF-FB87FE9DE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AD91120C-A6DB-46F2-BFB1-0CC4FBDF1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11680"/>
            <a:ext cx="12192000" cy="484631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1866 – 1878 profesorem na konzervatoři v Moskvě (teoretické předměty), bez následovníků</a:t>
            </a:r>
          </a:p>
          <a:p>
            <a:r>
              <a:rPr lang="cs-CZ" dirty="0"/>
              <a:t>70. léta </a:t>
            </a:r>
          </a:p>
          <a:p>
            <a:pPr lvl="1"/>
            <a:r>
              <a:rPr lang="cs-CZ" dirty="0"/>
              <a:t>období uměleckých úspěchů</a:t>
            </a:r>
          </a:p>
          <a:p>
            <a:pPr lvl="1"/>
            <a:r>
              <a:rPr lang="cs-CZ" dirty="0"/>
              <a:t>návštěva Bayreuthu → kritika wagnerovského operního dramatu</a:t>
            </a:r>
          </a:p>
          <a:p>
            <a:pPr lvl="1"/>
            <a:r>
              <a:rPr lang="cs-CZ" dirty="0"/>
              <a:t>1877 nezdařený sňatek →  těžká duševní krize → cesty po Evropě (Itálie, Francie, Švýcarsko)</a:t>
            </a:r>
          </a:p>
          <a:p>
            <a:pPr lvl="1"/>
            <a:r>
              <a:rPr lang="cs-CZ" dirty="0"/>
              <a:t>od 1876 – 1890 finanční podpora Naděždy von </a:t>
            </a:r>
            <a:r>
              <a:rPr lang="cs-CZ" dirty="0" err="1"/>
              <a:t>Meck</a:t>
            </a:r>
            <a:r>
              <a:rPr lang="cs-CZ" dirty="0"/>
              <a:t> → možnost věnovat se jen kompozici, poté bohatě finančně podporován Alexandrem III. a jeho rodinou</a:t>
            </a:r>
          </a:p>
          <a:p>
            <a:r>
              <a:rPr lang="cs-CZ" dirty="0"/>
              <a:t>80. léta – světový význam, dirigent (v Praze 3x, seznámení s A. Dvořákem, svá díla uváděl také v USA – zde oslavován jako největší skladatel své doby)</a:t>
            </a:r>
          </a:p>
          <a:p>
            <a:r>
              <a:rPr lang="cs-CZ" dirty="0"/>
              <a:t>časté cesty mezi Petrohradem a Moskvou, v létě na sídlech přátel</a:t>
            </a:r>
          </a:p>
          <a:p>
            <a:r>
              <a:rPr lang="cs-CZ" dirty="0"/>
              <a:t>zemřel za nejasných okolností (cholera? (vynucená) sebevražda?)</a:t>
            </a:r>
          </a:p>
          <a:p>
            <a:r>
              <a:rPr lang="cs-CZ" dirty="0"/>
              <a:t>čestná ocenění během života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7150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" y="2042556"/>
            <a:ext cx="12192000" cy="4815443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zasáhl do všech žánrů, význam zvl. v hudbě dramatické, symfonické a komorní</a:t>
            </a:r>
          </a:p>
          <a:p>
            <a:r>
              <a:rPr lang="cs-CZ" dirty="0"/>
              <a:t>obtížně zařaditelný: považován zvl. za symfonika a skladatele baletní hudby, také plodný a ambiciózní operní skladatel</a:t>
            </a:r>
          </a:p>
          <a:p>
            <a:r>
              <a:rPr lang="cs-CZ" dirty="0"/>
              <a:t>jako první ruský skladatel zažil světové úspěchy svých děl</a:t>
            </a:r>
          </a:p>
          <a:p>
            <a:r>
              <a:rPr lang="cs-CZ" dirty="0"/>
              <a:t>v tvorbě navazuje na vlivy evropské (francouzská a italská opera) i na ruskou tvorbu (M. I. </a:t>
            </a:r>
            <a:r>
              <a:rPr lang="cs-CZ" dirty="0" err="1"/>
              <a:t>Glinka</a:t>
            </a:r>
            <a:r>
              <a:rPr lang="cs-CZ" dirty="0"/>
              <a:t>), Wagnera odmítal</a:t>
            </a:r>
          </a:p>
          <a:p>
            <a:r>
              <a:rPr lang="cs-CZ" dirty="0"/>
              <a:t>bez snahy být originální (jako Mocná hrstka), přesto je jeho hudební řeč vysoce individuální</a:t>
            </a:r>
          </a:p>
          <a:p>
            <a:r>
              <a:rPr lang="cs-CZ" dirty="0"/>
              <a:t>s Mocnou hrstkou nesouhlasil v jejím odmítání zahraniční (zvl. evropské) hudby a vysokého hudebního vzdělání, velký rival: Korsakov, nejvíce si cenil </a:t>
            </a:r>
            <a:r>
              <a:rPr lang="cs-CZ" dirty="0" err="1"/>
              <a:t>Stasova</a:t>
            </a:r>
            <a:endParaRPr lang="cs-CZ" dirty="0"/>
          </a:p>
          <a:p>
            <a:r>
              <a:rPr lang="cs-CZ" dirty="0"/>
              <a:t>tíhl k hudbě francouzské a italské, z německé ho ovlivnilo dílo </a:t>
            </a:r>
            <a:r>
              <a:rPr lang="cs-CZ" dirty="0" err="1"/>
              <a:t>Mendelssohna</a:t>
            </a:r>
            <a:r>
              <a:rPr lang="cs-CZ" dirty="0"/>
              <a:t> a </a:t>
            </a:r>
            <a:r>
              <a:rPr lang="cs-CZ" dirty="0" err="1"/>
              <a:t>Schumanna</a:t>
            </a:r>
            <a:r>
              <a:rPr lang="cs-CZ" dirty="0"/>
              <a:t>, vzorem zůstal Mozart</a:t>
            </a:r>
          </a:p>
          <a:p>
            <a:r>
              <a:rPr lang="cs-CZ" dirty="0"/>
              <a:t>vyniká melodikou (vůdčí úlohu zde dostávají smyčce) = nejvýraznější stránka Čajkovského hudebního myšlení</a:t>
            </a:r>
          </a:p>
          <a:p>
            <a:r>
              <a:rPr lang="cs-CZ" dirty="0"/>
              <a:t>po jeho smrti bylo jeho dílo odsunuto vlnou nastupující moderny (italský verismus, R. </a:t>
            </a:r>
            <a:r>
              <a:rPr lang="cs-CZ" dirty="0" err="1"/>
              <a:t>Strauss</a:t>
            </a:r>
            <a:r>
              <a:rPr lang="cs-CZ" dirty="0"/>
              <a:t>, G. Mahler)</a:t>
            </a:r>
          </a:p>
          <a:p>
            <a:r>
              <a:rPr lang="cs-CZ" dirty="0"/>
              <a:t>Čajkovskij byl silnou inspirací pro Sibelia a pozdní ruský romantismus (</a:t>
            </a:r>
            <a:r>
              <a:rPr lang="cs-CZ" dirty="0" err="1"/>
              <a:t>Rachmaninov</a:t>
            </a:r>
            <a:r>
              <a:rPr lang="cs-CZ" dirty="0"/>
              <a:t>, raný </a:t>
            </a:r>
            <a:r>
              <a:rPr lang="cs-CZ" dirty="0" err="1"/>
              <a:t>Skrjabin</a:t>
            </a:r>
            <a:r>
              <a:rPr lang="cs-CZ" dirty="0"/>
              <a:t>, také Aram </a:t>
            </a:r>
            <a:r>
              <a:rPr lang="cs-CZ" dirty="0" err="1"/>
              <a:t>Chačaturjan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61432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6946" y="993505"/>
            <a:ext cx="9613861" cy="659936"/>
          </a:xfrm>
        </p:spPr>
        <p:txBody>
          <a:bodyPr/>
          <a:lstStyle/>
          <a:p>
            <a:r>
              <a:rPr lang="cs-CZ" dirty="0"/>
              <a:t>Symfonické dílo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128" y="2018805"/>
            <a:ext cx="11970327" cy="4880187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programní předehry / ouvertury / symfonické básně</a:t>
            </a:r>
          </a:p>
          <a:p>
            <a:pPr lvl="1"/>
            <a:r>
              <a:rPr lang="cs-CZ" i="1" dirty="0"/>
              <a:t>Předehra F-dur</a:t>
            </a:r>
          </a:p>
          <a:p>
            <a:pPr lvl="1"/>
            <a:r>
              <a:rPr lang="cs-CZ" i="1" dirty="0"/>
              <a:t>Bouře </a:t>
            </a:r>
            <a:r>
              <a:rPr lang="cs-CZ" dirty="0"/>
              <a:t>- předehra (1864, podle Ostrovského)</a:t>
            </a:r>
          </a:p>
          <a:p>
            <a:pPr lvl="1"/>
            <a:r>
              <a:rPr lang="cs-CZ" i="1" dirty="0"/>
              <a:t>Bouře</a:t>
            </a:r>
            <a:r>
              <a:rPr lang="cs-CZ" dirty="0"/>
              <a:t> – symfonická fantazie (podle Shakespeara)</a:t>
            </a:r>
            <a:endParaRPr lang="cs-CZ" i="1" dirty="0"/>
          </a:p>
          <a:p>
            <a:pPr lvl="1"/>
            <a:r>
              <a:rPr lang="cs-CZ" i="1" dirty="0"/>
              <a:t>Osud</a:t>
            </a:r>
            <a:r>
              <a:rPr lang="cs-CZ" dirty="0"/>
              <a:t> (1868)</a:t>
            </a:r>
          </a:p>
          <a:p>
            <a:pPr lvl="1"/>
            <a:r>
              <a:rPr lang="cs-CZ" i="1" dirty="0"/>
              <a:t>Slavnostní předehra 1812, </a:t>
            </a:r>
            <a:r>
              <a:rPr lang="cs-CZ" dirty="0"/>
              <a:t>op. 49</a:t>
            </a:r>
            <a:r>
              <a:rPr lang="cs-CZ" i="1" dirty="0"/>
              <a:t> </a:t>
            </a:r>
            <a:r>
              <a:rPr lang="cs-CZ" dirty="0"/>
              <a:t>– k výročí vítězství Ruska nad napoleonskými vojsky</a:t>
            </a:r>
          </a:p>
          <a:p>
            <a:pPr lvl="1"/>
            <a:r>
              <a:rPr lang="cs-CZ" i="1" dirty="0"/>
              <a:t>Romeo a Julie </a:t>
            </a:r>
            <a:r>
              <a:rPr lang="cs-CZ" dirty="0"/>
              <a:t>– programní předehra (1869/1870/1880), dobytí petrohradské scény</a:t>
            </a:r>
          </a:p>
          <a:p>
            <a:pPr lvl="1"/>
            <a:r>
              <a:rPr lang="cs-CZ" i="1" dirty="0"/>
              <a:t>Vojvoda</a:t>
            </a:r>
            <a:r>
              <a:rPr lang="cs-CZ" dirty="0"/>
              <a:t> - symfonická balada podle Puškina (1890)</a:t>
            </a:r>
          </a:p>
          <a:p>
            <a:pPr lvl="1"/>
            <a:r>
              <a:rPr lang="cs-CZ" i="1" dirty="0"/>
              <a:t>Francesca da </a:t>
            </a:r>
            <a:r>
              <a:rPr lang="cs-CZ" i="1" dirty="0" err="1"/>
              <a:t>Rimini</a:t>
            </a:r>
            <a:r>
              <a:rPr lang="cs-CZ" i="1" dirty="0"/>
              <a:t> </a:t>
            </a:r>
            <a:r>
              <a:rPr lang="cs-CZ" dirty="0"/>
              <a:t>– podle Danta</a:t>
            </a:r>
          </a:p>
          <a:p>
            <a:pPr lvl="1"/>
            <a:r>
              <a:rPr lang="cs-CZ" i="1" dirty="0" err="1"/>
              <a:t>Fatum</a:t>
            </a:r>
            <a:endParaRPr lang="cs-CZ" i="1" dirty="0"/>
          </a:p>
          <a:p>
            <a:pPr lvl="1"/>
            <a:r>
              <a:rPr lang="cs-CZ" i="1" dirty="0"/>
              <a:t>Hamlet</a:t>
            </a:r>
          </a:p>
          <a:p>
            <a:r>
              <a:rPr lang="cs-CZ" i="1" dirty="0"/>
              <a:t>Italské capriccio</a:t>
            </a:r>
            <a:r>
              <a:rPr lang="cs-CZ" dirty="0"/>
              <a:t> – povrchně efektní?</a:t>
            </a:r>
            <a:endParaRPr lang="cs-CZ" i="1" dirty="0"/>
          </a:p>
          <a:p>
            <a:r>
              <a:rPr lang="cs-CZ" dirty="0"/>
              <a:t>symfonie </a:t>
            </a:r>
            <a:r>
              <a:rPr lang="cs-CZ" i="1" dirty="0"/>
              <a:t>Manfred</a:t>
            </a:r>
            <a:r>
              <a:rPr lang="cs-CZ" dirty="0"/>
              <a:t> – podle Byrona</a:t>
            </a:r>
          </a:p>
          <a:p>
            <a:r>
              <a:rPr lang="cs-CZ" i="1" dirty="0" err="1"/>
              <a:t>Mozartiany</a:t>
            </a:r>
            <a:r>
              <a:rPr lang="cs-CZ" dirty="0"/>
              <a:t> – 4 suity pro orchestr</a:t>
            </a:r>
          </a:p>
          <a:p>
            <a:r>
              <a:rPr lang="cs-CZ" dirty="0"/>
              <a:t>instrumentální koncerty</a:t>
            </a:r>
          </a:p>
          <a:p>
            <a:pPr lvl="1"/>
            <a:r>
              <a:rPr lang="cs-CZ" dirty="0"/>
              <a:t>3 klavírní</a:t>
            </a:r>
          </a:p>
          <a:p>
            <a:pPr lvl="2"/>
            <a:r>
              <a:rPr lang="cs-CZ" dirty="0"/>
              <a:t>č. 1 b-moll, op. 23 (1875) – světoznámý, dedikovaný </a:t>
            </a:r>
            <a:r>
              <a:rPr lang="cs-CZ" dirty="0" err="1"/>
              <a:t>Bülowovi</a:t>
            </a:r>
            <a:r>
              <a:rPr lang="cs-CZ" dirty="0"/>
              <a:t> a také jím premiérovaný v Bostonu 1875, N. </a:t>
            </a:r>
            <a:r>
              <a:rPr lang="cs-CZ" dirty="0" err="1"/>
              <a:t>Rubinstein</a:t>
            </a:r>
            <a:r>
              <a:rPr lang="cs-CZ" dirty="0"/>
              <a:t> ho označil za nehratelný, v ruské hudbě naprosto ojedinělý</a:t>
            </a:r>
          </a:p>
          <a:p>
            <a:pPr lvl="1"/>
            <a:r>
              <a:rPr lang="cs-CZ" i="1" dirty="0"/>
              <a:t>houslový</a:t>
            </a:r>
          </a:p>
          <a:p>
            <a:pPr lvl="1"/>
            <a:r>
              <a:rPr lang="cs-CZ" i="1" dirty="0"/>
              <a:t>Variace na rokokové téma </a:t>
            </a:r>
            <a:r>
              <a:rPr lang="cs-CZ" dirty="0"/>
              <a:t>– pro violoncello a orchestr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58635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054432"/>
            <a:ext cx="12077205" cy="46907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6 symfonií</a:t>
            </a:r>
          </a:p>
          <a:p>
            <a:r>
              <a:rPr lang="cs-CZ" dirty="0"/>
              <a:t>první čtyři vznikly v Moskvě během vyučování na konzervatoři</a:t>
            </a:r>
          </a:p>
          <a:p>
            <a:r>
              <a:rPr lang="cs-CZ" dirty="0"/>
              <a:t>rané období: </a:t>
            </a:r>
          </a:p>
          <a:p>
            <a:pPr lvl="1"/>
            <a:r>
              <a:rPr lang="cs-CZ" dirty="0"/>
              <a:t>č. 1 g-moll, op. 13 (1866), </a:t>
            </a:r>
            <a:r>
              <a:rPr lang="cs-CZ" i="1" dirty="0"/>
              <a:t>Zimní sny, </a:t>
            </a:r>
            <a:r>
              <a:rPr lang="cs-CZ" dirty="0"/>
              <a:t>programní názvy vět, 1. Allegro, </a:t>
            </a:r>
            <a:r>
              <a:rPr lang="cs-CZ" i="1" dirty="0"/>
              <a:t>Snění při zimní jízdě</a:t>
            </a:r>
            <a:r>
              <a:rPr lang="cs-CZ" dirty="0"/>
              <a:t>, 2. Adagio, </a:t>
            </a:r>
            <a:r>
              <a:rPr lang="cs-CZ" i="1" dirty="0"/>
              <a:t>Drsná krajina, zamlžená země</a:t>
            </a:r>
            <a:endParaRPr lang="cs-CZ" dirty="0"/>
          </a:p>
          <a:p>
            <a:pPr lvl="1"/>
            <a:r>
              <a:rPr lang="cs-CZ" dirty="0"/>
              <a:t>č. 2 c-moll, op. 17 (1872, </a:t>
            </a:r>
            <a:r>
              <a:rPr lang="cs-CZ" dirty="0" err="1"/>
              <a:t>rev</a:t>
            </a:r>
            <a:r>
              <a:rPr lang="cs-CZ" dirty="0"/>
              <a:t>. 1879), </a:t>
            </a:r>
            <a:r>
              <a:rPr lang="cs-CZ" i="1" dirty="0"/>
              <a:t>Maloruská</a:t>
            </a:r>
            <a:r>
              <a:rPr lang="cs-CZ" dirty="0"/>
              <a:t>, obsahuje názvuky ukrajinské lidové melodiky</a:t>
            </a:r>
            <a:endParaRPr lang="cs-CZ" i="1" dirty="0"/>
          </a:p>
          <a:p>
            <a:pPr lvl="1"/>
            <a:r>
              <a:rPr lang="cs-CZ" dirty="0"/>
              <a:t>č. 3 D-dur, op. 29 (1875), </a:t>
            </a:r>
            <a:r>
              <a:rPr lang="cs-CZ" i="1" dirty="0"/>
              <a:t>Polská </a:t>
            </a:r>
            <a:r>
              <a:rPr lang="cs-CZ" dirty="0"/>
              <a:t>(polonézový charakter poslední věty), 5větá</a:t>
            </a:r>
          </a:p>
          <a:p>
            <a:r>
              <a:rPr lang="cs-CZ" dirty="0"/>
              <a:t>vrcholné, všechny světové uznání, vliv Beethovenova odkazu: </a:t>
            </a:r>
          </a:p>
          <a:p>
            <a:pPr lvl="1"/>
            <a:r>
              <a:rPr lang="cs-CZ" dirty="0"/>
              <a:t>č. 4 f-moll, op. 36 (1877), je „</a:t>
            </a:r>
            <a:r>
              <a:rPr lang="cs-CZ" i="1" dirty="0"/>
              <a:t>napodobením Beethovenovy Páté</a:t>
            </a:r>
            <a:r>
              <a:rPr lang="cs-CZ" dirty="0"/>
              <a:t>“ (Čajkovskij), věnovaná Naděždě von </a:t>
            </a:r>
            <a:r>
              <a:rPr lang="cs-CZ" dirty="0" err="1"/>
              <a:t>Meck</a:t>
            </a:r>
            <a:endParaRPr lang="cs-CZ" dirty="0"/>
          </a:p>
          <a:p>
            <a:pPr lvl="1"/>
            <a:r>
              <a:rPr lang="cs-CZ" dirty="0"/>
              <a:t>poslední dvě symfonie spojují ruský kolorit s </a:t>
            </a:r>
            <a:r>
              <a:rPr lang="cs-CZ" dirty="0" err="1"/>
              <a:t>beethovenovskou</a:t>
            </a:r>
            <a:r>
              <a:rPr lang="cs-CZ" dirty="0"/>
              <a:t> závažností</a:t>
            </a:r>
          </a:p>
          <a:p>
            <a:pPr lvl="1"/>
            <a:r>
              <a:rPr lang="cs-CZ" dirty="0"/>
              <a:t>č. 5 e-moll, op. 64 (1888) – „</a:t>
            </a:r>
            <a:r>
              <a:rPr lang="cs-CZ" i="1" dirty="0"/>
              <a:t>dokonalé sklonění se před osudem</a:t>
            </a:r>
            <a:r>
              <a:rPr lang="cs-CZ" dirty="0"/>
              <a:t>“</a:t>
            </a:r>
          </a:p>
          <a:p>
            <a:pPr lvl="1"/>
            <a:r>
              <a:rPr lang="cs-CZ" dirty="0"/>
              <a:t>č. 6 h-moll, op. 74 (1893), </a:t>
            </a:r>
            <a:r>
              <a:rPr lang="cs-CZ" i="1" dirty="0"/>
              <a:t>Patetická</a:t>
            </a:r>
            <a:r>
              <a:rPr lang="cs-CZ" dirty="0"/>
              <a:t>, věnoval synovci Bobovi </a:t>
            </a:r>
            <a:r>
              <a:rPr lang="cs-CZ" dirty="0" err="1"/>
              <a:t>Davydovi</a:t>
            </a:r>
            <a:r>
              <a:rPr lang="cs-CZ" dirty="0"/>
              <a:t>, premiéru řídil Nápravník</a:t>
            </a:r>
            <a:endParaRPr lang="cs-CZ" i="1" dirty="0"/>
          </a:p>
          <a:p>
            <a:pPr lvl="2"/>
            <a:r>
              <a:rPr lang="cs-CZ" dirty="0"/>
              <a:t>1. věta obsahuje citaci ruského chorálu, ve 2. větě ve violoncellech valčíková melodie v 5/4 taktu, poslední věta </a:t>
            </a:r>
            <a:r>
              <a:rPr lang="cs-CZ" dirty="0" err="1"/>
              <a:t>Finale</a:t>
            </a:r>
            <a:r>
              <a:rPr lang="cs-CZ" dirty="0"/>
              <a:t> v Adagiu!</a:t>
            </a:r>
          </a:p>
          <a:p>
            <a:pPr lvl="2"/>
            <a:r>
              <a:rPr lang="cs-CZ" dirty="0"/>
              <a:t>Čajkovskij zemřel 9 dní po premiéře</a:t>
            </a:r>
          </a:p>
          <a:p>
            <a:r>
              <a:rPr lang="cs-CZ" dirty="0"/>
              <a:t>respektují rozvržení klasické symfonie, ale ovlivněné programní inspirací</a:t>
            </a:r>
          </a:p>
          <a:p>
            <a:r>
              <a:rPr lang="cs-CZ" dirty="0"/>
              <a:t>dlouho nebyly mimo Rusko přijaty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3779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5001" y="2769334"/>
            <a:ext cx="11519065" cy="1373070"/>
          </a:xfrm>
        </p:spPr>
        <p:txBody>
          <a:bodyPr/>
          <a:lstStyle/>
          <a:p>
            <a:pPr algn="l"/>
            <a:r>
              <a:rPr lang="cs-CZ" sz="4000" dirty="0" smtClean="0"/>
              <a:t>Klasicko-romantická syntéza ve Francii: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/>
              <a:t>instrumentální) hudba </a:t>
            </a:r>
            <a:r>
              <a:rPr lang="cs-CZ" dirty="0" smtClean="0"/>
              <a:t>po </a:t>
            </a:r>
            <a:r>
              <a:rPr lang="cs-CZ" dirty="0"/>
              <a:t>Berliozovi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6318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3121" y="280788"/>
            <a:ext cx="9613861" cy="1080938"/>
          </a:xfrm>
        </p:spPr>
        <p:txBody>
          <a:bodyPr/>
          <a:lstStyle/>
          <a:p>
            <a:r>
              <a:rPr lang="cs-CZ" dirty="0"/>
              <a:t>Jevištní dílo: opery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879" y="1112520"/>
            <a:ext cx="11994078" cy="57607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Operní tvorba – 10 oper</a:t>
            </a:r>
          </a:p>
          <a:p>
            <a:r>
              <a:rPr lang="cs-CZ" dirty="0"/>
              <a:t>ne vždy uspokojivá úroveň textů a dramatických předloh ke zpracování, slabší zejm. </a:t>
            </a:r>
            <a:r>
              <a:rPr lang="cs-CZ" i="1" dirty="0"/>
              <a:t>Undina</a:t>
            </a:r>
            <a:r>
              <a:rPr lang="cs-CZ" dirty="0"/>
              <a:t>, </a:t>
            </a:r>
            <a:r>
              <a:rPr lang="cs-CZ" i="1" dirty="0" err="1"/>
              <a:t>Opričnik</a:t>
            </a:r>
            <a:r>
              <a:rPr lang="cs-CZ" dirty="0"/>
              <a:t>, </a:t>
            </a:r>
            <a:r>
              <a:rPr lang="cs-CZ" i="1" dirty="0"/>
              <a:t>Panna Orleánská</a:t>
            </a:r>
            <a:r>
              <a:rPr lang="cs-CZ" dirty="0"/>
              <a:t>, </a:t>
            </a:r>
            <a:r>
              <a:rPr lang="cs-CZ" i="1" dirty="0" err="1"/>
              <a:t>Vakula</a:t>
            </a:r>
            <a:r>
              <a:rPr lang="cs-CZ" dirty="0"/>
              <a:t> a </a:t>
            </a:r>
            <a:r>
              <a:rPr lang="cs-CZ" i="1" dirty="0"/>
              <a:t>Jolanta</a:t>
            </a:r>
          </a:p>
          <a:p>
            <a:r>
              <a:rPr lang="cs-CZ" dirty="0"/>
              <a:t>sleduje zvl. psychické vykreslení hlavních postav</a:t>
            </a:r>
          </a:p>
          <a:p>
            <a:r>
              <a:rPr lang="cs-CZ" dirty="0"/>
              <a:t>formálně převažuje typ číslované opery</a:t>
            </a:r>
          </a:p>
          <a:p>
            <a:r>
              <a:rPr lang="cs-CZ" dirty="0"/>
              <a:t>prvotiny: </a:t>
            </a:r>
            <a:r>
              <a:rPr lang="cs-CZ" i="1" dirty="0" err="1"/>
              <a:t>Opričnik</a:t>
            </a:r>
            <a:r>
              <a:rPr lang="cs-CZ" dirty="0"/>
              <a:t> (1874), </a:t>
            </a:r>
            <a:r>
              <a:rPr lang="cs-CZ" i="1" dirty="0"/>
              <a:t>Kovář </a:t>
            </a:r>
            <a:r>
              <a:rPr lang="cs-CZ" i="1" dirty="0" err="1"/>
              <a:t>Vakula</a:t>
            </a:r>
            <a:r>
              <a:rPr lang="cs-CZ" i="1" dirty="0"/>
              <a:t> </a:t>
            </a:r>
            <a:r>
              <a:rPr lang="cs-CZ" dirty="0"/>
              <a:t>(1876 → </a:t>
            </a:r>
            <a:r>
              <a:rPr lang="cs-CZ" i="1" dirty="0"/>
              <a:t>Střevíčky</a:t>
            </a:r>
            <a:r>
              <a:rPr lang="cs-CZ" dirty="0"/>
              <a:t> 1887, citace ukrajinských lidových písní)</a:t>
            </a:r>
          </a:p>
          <a:p>
            <a:r>
              <a:rPr lang="cs-CZ" dirty="0"/>
              <a:t>pozdější období: </a:t>
            </a:r>
          </a:p>
          <a:p>
            <a:pPr lvl="1"/>
            <a:r>
              <a:rPr lang="cs-CZ" i="1" dirty="0"/>
              <a:t>Panna Orleánská </a:t>
            </a:r>
            <a:r>
              <a:rPr lang="cs-CZ" dirty="0"/>
              <a:t>(1881, dedikovaná Nápravníkovi), </a:t>
            </a:r>
            <a:r>
              <a:rPr lang="cs-CZ" i="1" dirty="0" err="1"/>
              <a:t>Mazeppa</a:t>
            </a:r>
            <a:r>
              <a:rPr lang="cs-CZ" dirty="0"/>
              <a:t> (1884), </a:t>
            </a:r>
            <a:r>
              <a:rPr lang="cs-CZ" i="1" dirty="0"/>
              <a:t>Čarodějka</a:t>
            </a:r>
            <a:r>
              <a:rPr lang="cs-CZ" dirty="0"/>
              <a:t> (1887) - všechny na historické náměty, patetické, přes nespornou uměleckou hodnotu se neproslavily </a:t>
            </a:r>
          </a:p>
          <a:p>
            <a:r>
              <a:rPr lang="cs-CZ" dirty="0"/>
              <a:t>nejvýznamnější: </a:t>
            </a:r>
          </a:p>
          <a:p>
            <a:pPr lvl="1"/>
            <a:r>
              <a:rPr lang="cs-CZ" i="1" dirty="0"/>
              <a:t>Evžen Oněgin, lyrické scény </a:t>
            </a:r>
            <a:r>
              <a:rPr lang="cs-CZ" dirty="0"/>
              <a:t>(1879), v Praze premiéra 1888 za řízení Čajkovského</a:t>
            </a:r>
          </a:p>
          <a:p>
            <a:pPr lvl="2"/>
            <a:r>
              <a:rPr lang="cs-CZ" dirty="0"/>
              <a:t>psychologicko-tragické drama, hlavní postavou je Taťána, nikoliv Oněgin</a:t>
            </a:r>
          </a:p>
          <a:p>
            <a:pPr lvl="2"/>
            <a:r>
              <a:rPr lang="cs-CZ" dirty="0"/>
              <a:t>na námět Puškina, částečně využívá i původních Puškinových veršů</a:t>
            </a:r>
          </a:p>
          <a:p>
            <a:pPr lvl="2"/>
            <a:r>
              <a:rPr lang="cs-CZ" dirty="0"/>
              <a:t>sociální konflikt mezi jedincem a společností</a:t>
            </a:r>
          </a:p>
          <a:p>
            <a:pPr lvl="2"/>
            <a:r>
              <a:rPr lang="cs-CZ" dirty="0"/>
              <a:t>výrazné rozlišení charakterů sborů panské společnosti a lidu ve venkovských scénách</a:t>
            </a:r>
          </a:p>
          <a:p>
            <a:pPr lvl="1"/>
            <a:r>
              <a:rPr lang="cs-CZ" i="1" dirty="0"/>
              <a:t>Piková dáma </a:t>
            </a:r>
            <a:r>
              <a:rPr lang="cs-CZ" dirty="0"/>
              <a:t>(1890)</a:t>
            </a:r>
          </a:p>
          <a:p>
            <a:pPr lvl="2"/>
            <a:r>
              <a:rPr lang="cs-CZ" dirty="0"/>
              <a:t>libreto bratr </a:t>
            </a:r>
            <a:r>
              <a:rPr lang="cs-CZ" dirty="0" err="1"/>
              <a:t>Modest</a:t>
            </a:r>
            <a:r>
              <a:rPr lang="cs-CZ" dirty="0"/>
              <a:t> podle Puškina</a:t>
            </a:r>
          </a:p>
          <a:p>
            <a:pPr lvl="2"/>
            <a:r>
              <a:rPr lang="cs-CZ" dirty="0"/>
              <a:t>psychologické drama, romanticky vyhrocený příběh </a:t>
            </a:r>
          </a:p>
          <a:p>
            <a:pPr lvl="2"/>
            <a:r>
              <a:rPr lang="cs-CZ" dirty="0"/>
              <a:t>kontrastní odlišení postav: šílený Heřman, tajemná postava hraběnky</a:t>
            </a:r>
          </a:p>
          <a:p>
            <a:r>
              <a:rPr lang="cs-CZ" i="1" dirty="0"/>
              <a:t>Jolanta</a:t>
            </a:r>
            <a:r>
              <a:rPr lang="cs-CZ" dirty="0"/>
              <a:t> (1892)</a:t>
            </a:r>
          </a:p>
          <a:p>
            <a:pPr lvl="1"/>
            <a:r>
              <a:rPr lang="cs-CZ" dirty="0"/>
              <a:t>jednoaktová komorní opera, libreto bratr </a:t>
            </a:r>
            <a:r>
              <a:rPr lang="cs-CZ" dirty="0" err="1"/>
              <a:t>Modest</a:t>
            </a:r>
            <a:endParaRPr lang="cs-CZ" dirty="0"/>
          </a:p>
          <a:p>
            <a:pPr lvl="1"/>
            <a:r>
              <a:rPr lang="cs-CZ" dirty="0"/>
              <a:t>motiv nevidomé dívky, výjimečná lyrika</a:t>
            </a:r>
          </a:p>
        </p:txBody>
      </p:sp>
    </p:spTree>
    <p:extLst>
      <p:ext uri="{BB962C8B-B14F-4D97-AF65-F5344CB8AC3E}">
        <p14:creationId xmlns:p14="http://schemas.microsoft.com/office/powerpoint/2010/main" val="34560449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Jevištní dílo: baletní hudba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53" y="2078182"/>
            <a:ext cx="11970328" cy="4667001"/>
          </a:xfrm>
        </p:spPr>
        <p:txBody>
          <a:bodyPr/>
          <a:lstStyle/>
          <a:p>
            <a:r>
              <a:rPr lang="cs-CZ" dirty="0"/>
              <a:t>patří ke špičce světové baletní tvorby</a:t>
            </a:r>
          </a:p>
          <a:p>
            <a:r>
              <a:rPr lang="cs-CZ" dirty="0"/>
              <a:t>zakladatelský význam pro ruský balet</a:t>
            </a:r>
          </a:p>
          <a:p>
            <a:r>
              <a:rPr lang="cs-CZ" dirty="0"/>
              <a:t>romantická poetizace tance, vytváří „klasický balet“ se svými schématy</a:t>
            </a:r>
          </a:p>
          <a:p>
            <a:r>
              <a:rPr lang="cs-CZ" i="1" dirty="0"/>
              <a:t>Labutí jezero </a:t>
            </a:r>
            <a:r>
              <a:rPr lang="cs-CZ" dirty="0"/>
              <a:t>(1876)</a:t>
            </a:r>
          </a:p>
          <a:p>
            <a:r>
              <a:rPr lang="cs-CZ" i="1" dirty="0"/>
              <a:t>Šípková Růženka </a:t>
            </a:r>
            <a:r>
              <a:rPr lang="cs-CZ" dirty="0"/>
              <a:t>(1889)</a:t>
            </a:r>
          </a:p>
          <a:p>
            <a:r>
              <a:rPr lang="cs-CZ" i="1" dirty="0" smtClean="0"/>
              <a:t>Louskáček</a:t>
            </a:r>
            <a:r>
              <a:rPr lang="cs-CZ" dirty="0" smtClean="0"/>
              <a:t> </a:t>
            </a:r>
            <a:r>
              <a:rPr lang="cs-CZ" dirty="0"/>
              <a:t>(1892)</a:t>
            </a:r>
          </a:p>
          <a:p>
            <a:pPr lvl="1"/>
            <a:r>
              <a:rPr lang="cs-CZ" dirty="0"/>
              <a:t>pohádková, námět na E. T. A. Hoffmanna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13737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dílo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879" y="2066306"/>
            <a:ext cx="12085122" cy="4791693"/>
          </a:xfrm>
        </p:spPr>
        <p:txBody>
          <a:bodyPr>
            <a:normAutofit/>
          </a:bodyPr>
          <a:lstStyle/>
          <a:p>
            <a:r>
              <a:rPr lang="cs-CZ" dirty="0"/>
              <a:t>komorní</a:t>
            </a:r>
          </a:p>
          <a:p>
            <a:pPr lvl="1"/>
            <a:r>
              <a:rPr lang="cs-CZ" dirty="0"/>
              <a:t>3 smyčcové kvartety</a:t>
            </a:r>
          </a:p>
          <a:p>
            <a:pPr lvl="1"/>
            <a:r>
              <a:rPr lang="cs-CZ" dirty="0"/>
              <a:t>vrcholná díla: </a:t>
            </a:r>
            <a:r>
              <a:rPr lang="cs-CZ" i="1" dirty="0"/>
              <a:t>Klavírní trio a-moll </a:t>
            </a:r>
            <a:r>
              <a:rPr lang="cs-CZ" dirty="0"/>
              <a:t>a </a:t>
            </a:r>
            <a:r>
              <a:rPr lang="cs-CZ" i="1" dirty="0"/>
              <a:t>Smyčcový sextet Vzpomínka na Florencii</a:t>
            </a:r>
          </a:p>
          <a:p>
            <a:r>
              <a:rPr lang="cs-CZ" dirty="0"/>
              <a:t>klavírní tvorba</a:t>
            </a:r>
          </a:p>
          <a:p>
            <a:pPr lvl="1"/>
            <a:r>
              <a:rPr lang="cs-CZ" i="1" dirty="0"/>
              <a:t>Album pro mládež</a:t>
            </a:r>
            <a:r>
              <a:rPr lang="cs-CZ" dirty="0"/>
              <a:t>, op. 39 – 24 částí</a:t>
            </a:r>
          </a:p>
          <a:p>
            <a:pPr lvl="1"/>
            <a:r>
              <a:rPr lang="cs-CZ" i="1" dirty="0"/>
              <a:t>Roční doby</a:t>
            </a:r>
            <a:r>
              <a:rPr lang="cs-CZ" dirty="0"/>
              <a:t>, op. 37b (1876) – 12 částí (měsíců), </a:t>
            </a:r>
            <a:r>
              <a:rPr lang="cs-CZ" dirty="0" smtClean="0"/>
              <a:t>každá </a:t>
            </a:r>
            <a:r>
              <a:rPr lang="cs-CZ" dirty="0"/>
              <a:t>má programní název</a:t>
            </a:r>
          </a:p>
          <a:p>
            <a:pPr lvl="1"/>
            <a:r>
              <a:rPr lang="cs-CZ" i="1" dirty="0"/>
              <a:t>2 klavírní sonáty </a:t>
            </a:r>
            <a:r>
              <a:rPr lang="cs-CZ" dirty="0"/>
              <a:t>– významná </a:t>
            </a:r>
            <a:r>
              <a:rPr lang="cs-CZ" i="1" dirty="0"/>
              <a:t>Velká klavírní sonáta </a:t>
            </a:r>
            <a:r>
              <a:rPr lang="cs-CZ" dirty="0"/>
              <a:t>G-dur, op. 37 (1878)</a:t>
            </a:r>
          </a:p>
          <a:p>
            <a:r>
              <a:rPr lang="cs-CZ" dirty="0"/>
              <a:t>písňová tvorba: cca 100 písní a </a:t>
            </a:r>
            <a:r>
              <a:rPr lang="cs-CZ" dirty="0" err="1"/>
              <a:t>romansů</a:t>
            </a:r>
            <a:r>
              <a:rPr lang="cs-CZ" dirty="0"/>
              <a:t> (ruské lidové písně s klavírním doprovodem)</a:t>
            </a:r>
          </a:p>
          <a:p>
            <a:r>
              <a:rPr lang="cs-CZ" dirty="0"/>
              <a:t>tvorba sborová, kantátová</a:t>
            </a:r>
          </a:p>
          <a:p>
            <a:r>
              <a:rPr lang="cs-CZ" i="1" dirty="0"/>
              <a:t>Liturgie svatého Jana Zlatoústého </a:t>
            </a:r>
            <a:r>
              <a:rPr lang="cs-CZ" dirty="0"/>
              <a:t>– učebnicové kontrapunktické pasáže – kladem?</a:t>
            </a:r>
          </a:p>
        </p:txBody>
      </p:sp>
    </p:spTree>
    <p:extLst>
      <p:ext uri="{BB962C8B-B14F-4D97-AF65-F5344CB8AC3E}">
        <p14:creationId xmlns:p14="http://schemas.microsoft.com/office/powerpoint/2010/main" val="15658814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EC64BF4-82CF-4D31-AB8F-DCE0E8E8E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Модест Ильич Чайковский</a:t>
            </a:r>
            <a:r>
              <a:rPr lang="cs-CZ" dirty="0"/>
              <a:t> (1850 – 1916)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A6F60A74-E7D3-4F91-8CD4-61175936A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bratr Petra Iljiče</a:t>
            </a:r>
            <a:endParaRPr lang="cs-CZ" dirty="0"/>
          </a:p>
          <a:p>
            <a:r>
              <a:rPr lang="cs-CZ" dirty="0"/>
              <a:t>překladatel Shakespearových děl do ruštiny (</a:t>
            </a:r>
            <a:r>
              <a:rPr lang="cs-CZ" i="1" dirty="0"/>
              <a:t>Sonety</a:t>
            </a:r>
            <a:r>
              <a:rPr lang="cs-CZ" dirty="0"/>
              <a:t>, </a:t>
            </a:r>
            <a:r>
              <a:rPr lang="cs-CZ" i="1" dirty="0"/>
              <a:t>Richard III</a:t>
            </a:r>
            <a:r>
              <a:rPr lang="cs-CZ" dirty="0"/>
              <a:t>.)</a:t>
            </a:r>
          </a:p>
          <a:p>
            <a:r>
              <a:rPr lang="cs-CZ" dirty="0"/>
              <a:t>operní libreta:</a:t>
            </a:r>
          </a:p>
          <a:p>
            <a:pPr lvl="1"/>
            <a:r>
              <a:rPr lang="cs-CZ" i="1" dirty="0"/>
              <a:t>Piková dáma </a:t>
            </a:r>
            <a:r>
              <a:rPr lang="cs-CZ" dirty="0"/>
              <a:t>(1890) → Petr Iljič Čajkovskij</a:t>
            </a:r>
          </a:p>
          <a:p>
            <a:pPr lvl="1"/>
            <a:r>
              <a:rPr lang="cs-CZ" i="1" dirty="0"/>
              <a:t>Jolanta </a:t>
            </a:r>
            <a:r>
              <a:rPr lang="cs-CZ" dirty="0"/>
              <a:t>(1891) → Petr Iljič Čajkovskij</a:t>
            </a:r>
          </a:p>
          <a:p>
            <a:pPr lvl="1"/>
            <a:r>
              <a:rPr lang="cs-CZ" i="1" dirty="0" err="1"/>
              <a:t>Dubrovskij</a:t>
            </a:r>
            <a:r>
              <a:rPr lang="cs-CZ" dirty="0"/>
              <a:t> (1895) → Eduard Nápravník</a:t>
            </a:r>
          </a:p>
          <a:p>
            <a:pPr lvl="1"/>
            <a:r>
              <a:rPr lang="cs-CZ" i="1" dirty="0" err="1"/>
              <a:t>Ledjanon</a:t>
            </a:r>
            <a:r>
              <a:rPr lang="cs-CZ" i="1" dirty="0"/>
              <a:t> dom </a:t>
            </a:r>
            <a:r>
              <a:rPr lang="cs-CZ" dirty="0"/>
              <a:t>(1800) → </a:t>
            </a:r>
            <a:r>
              <a:rPr lang="cs-CZ" dirty="0" err="1"/>
              <a:t>Arsenij</a:t>
            </a:r>
            <a:r>
              <a:rPr lang="cs-CZ" dirty="0"/>
              <a:t> Nikolajevič </a:t>
            </a:r>
            <a:r>
              <a:rPr lang="cs-CZ" dirty="0" err="1"/>
              <a:t>Koščenko</a:t>
            </a:r>
            <a:endParaRPr lang="cs-CZ" dirty="0"/>
          </a:p>
          <a:p>
            <a:pPr lvl="1"/>
            <a:r>
              <a:rPr lang="cs-CZ" i="1" dirty="0" err="1"/>
              <a:t>Nal</a:t>
            </a:r>
            <a:r>
              <a:rPr lang="cs-CZ" i="1" dirty="0"/>
              <a:t> a </a:t>
            </a:r>
            <a:r>
              <a:rPr lang="cs-CZ" i="1" dirty="0" err="1"/>
              <a:t>Damajanti</a:t>
            </a:r>
            <a:r>
              <a:rPr lang="cs-CZ" i="1" dirty="0"/>
              <a:t> </a:t>
            </a:r>
            <a:r>
              <a:rPr lang="cs-CZ" dirty="0"/>
              <a:t>(1904) → Anton </a:t>
            </a:r>
            <a:r>
              <a:rPr lang="cs-CZ" dirty="0" err="1"/>
              <a:t>Štěpanovič</a:t>
            </a:r>
            <a:r>
              <a:rPr lang="cs-CZ" dirty="0"/>
              <a:t> </a:t>
            </a:r>
            <a:r>
              <a:rPr lang="cs-CZ" dirty="0" err="1"/>
              <a:t>Arenskij</a:t>
            </a:r>
            <a:endParaRPr lang="cs-CZ" dirty="0"/>
          </a:p>
          <a:p>
            <a:pPr lvl="1"/>
            <a:r>
              <a:rPr lang="cs-CZ" i="1" dirty="0"/>
              <a:t>Francesca da </a:t>
            </a:r>
            <a:r>
              <a:rPr lang="cs-CZ" i="1" dirty="0" err="1"/>
              <a:t>Rimini</a:t>
            </a:r>
            <a:r>
              <a:rPr lang="cs-CZ" i="1" dirty="0"/>
              <a:t> </a:t>
            </a:r>
            <a:r>
              <a:rPr lang="cs-CZ" dirty="0"/>
              <a:t>(1904) → Sergej </a:t>
            </a:r>
            <a:r>
              <a:rPr lang="cs-CZ" dirty="0" err="1"/>
              <a:t>Vasiljevič</a:t>
            </a:r>
            <a:r>
              <a:rPr lang="cs-CZ" dirty="0"/>
              <a:t> </a:t>
            </a:r>
            <a:r>
              <a:rPr lang="cs-CZ" dirty="0" err="1"/>
              <a:t>Rachmaninov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35608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Eduard Nápravník (1839 – 1916)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1" y="2148840"/>
            <a:ext cx="11811000" cy="4511039"/>
          </a:xfrm>
        </p:spPr>
        <p:txBody>
          <a:bodyPr/>
          <a:lstStyle/>
          <a:p>
            <a:r>
              <a:rPr lang="cs-CZ" dirty="0"/>
              <a:t>absolvent pražské varhanické školy (učitel F. Blažek), klavírista, pedagog</a:t>
            </a:r>
          </a:p>
          <a:p>
            <a:r>
              <a:rPr lang="cs-CZ" dirty="0"/>
              <a:t>od 1861 v Petrohradě </a:t>
            </a:r>
            <a:r>
              <a:rPr lang="cs-CZ" dirty="0" smtClean="0"/>
              <a:t>varhaník </a:t>
            </a:r>
            <a:r>
              <a:rPr lang="cs-CZ" dirty="0"/>
              <a:t>a kapelník v </a:t>
            </a:r>
            <a:r>
              <a:rPr lang="cs-CZ" dirty="0" err="1"/>
              <a:t>Mariinském</a:t>
            </a:r>
            <a:r>
              <a:rPr lang="cs-CZ" dirty="0"/>
              <a:t> divadle</a:t>
            </a:r>
          </a:p>
          <a:p>
            <a:pPr lvl="1"/>
            <a:r>
              <a:rPr lang="cs-CZ" dirty="0"/>
              <a:t>od 60. let vrcholná éra v dějinách carské opery</a:t>
            </a:r>
          </a:p>
          <a:p>
            <a:pPr lvl="1"/>
            <a:r>
              <a:rPr lang="cs-CZ" dirty="0"/>
              <a:t>vynikající a vysoce ceněný dirigent, působil tu cca 50 let</a:t>
            </a:r>
          </a:p>
          <a:p>
            <a:pPr lvl="1"/>
            <a:r>
              <a:rPr lang="cs-CZ" dirty="0"/>
              <a:t>premiéry </a:t>
            </a:r>
            <a:r>
              <a:rPr lang="cs-CZ" dirty="0" err="1"/>
              <a:t>Dargomyžského</a:t>
            </a:r>
            <a:r>
              <a:rPr lang="cs-CZ" dirty="0"/>
              <a:t>, Korsakova, Musorgského, Čajkovského, také evropských autorů vč. Dvořáka</a:t>
            </a:r>
          </a:p>
          <a:p>
            <a:r>
              <a:rPr lang="cs-CZ" dirty="0"/>
              <a:t>v Rusku jeho dílo dodnes živé</a:t>
            </a:r>
          </a:p>
          <a:p>
            <a:r>
              <a:rPr lang="cs-CZ" dirty="0"/>
              <a:t>tvorba symfonická a operní (opera </a:t>
            </a:r>
            <a:r>
              <a:rPr lang="cs-CZ" i="1" dirty="0" err="1"/>
              <a:t>Dubrovskij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841659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6C7612D-2BBA-49CC-AE9F-3A87E043A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2D0D2904-698A-474D-9E49-D0C61F05F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http://www.osel.cz/8427-cholera-ci-otrava-arsenikem-nac-zemrel-petr-iljic-cajkovsky.html</a:t>
            </a:r>
            <a:endParaRPr lang="cs-CZ" dirty="0"/>
          </a:p>
          <a:p>
            <a:r>
              <a:rPr lang="cs-CZ">
                <a:hlinkClick r:id="rId3"/>
              </a:rPr>
              <a:t>http://www.napravnikfestival.cz/</a:t>
            </a:r>
            <a:endParaRPr lang="cs-CZ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1255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690665"/>
            <a:ext cx="12192000" cy="616733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ve Francii žádní Berliozovi pokračovatelé v jeho hudebních snahách</a:t>
            </a:r>
          </a:p>
          <a:p>
            <a:r>
              <a:rPr lang="cs-CZ" dirty="0"/>
              <a:t>žádná výrazná skladatelská osobnost, jejíž dílo by se dalo srovnávat s Berliozovým odkazem (Bizet, </a:t>
            </a:r>
            <a:r>
              <a:rPr lang="cs-CZ" dirty="0" err="1"/>
              <a:t>Gounod</a:t>
            </a:r>
            <a:r>
              <a:rPr lang="cs-CZ" dirty="0"/>
              <a:t>, Saint-</a:t>
            </a:r>
            <a:r>
              <a:rPr lang="cs-CZ" dirty="0" err="1"/>
              <a:t>Saëns</a:t>
            </a:r>
            <a:r>
              <a:rPr lang="cs-CZ" dirty="0"/>
              <a:t>, </a:t>
            </a:r>
            <a:r>
              <a:rPr lang="cs-CZ" dirty="0" err="1"/>
              <a:t>Franck</a:t>
            </a:r>
            <a:r>
              <a:rPr lang="cs-CZ" dirty="0"/>
              <a:t>, </a:t>
            </a:r>
            <a:r>
              <a:rPr lang="cs-CZ" dirty="0" err="1"/>
              <a:t>Chabrier</a:t>
            </a:r>
            <a:r>
              <a:rPr lang="cs-CZ" dirty="0"/>
              <a:t>)</a:t>
            </a:r>
          </a:p>
          <a:p>
            <a:r>
              <a:rPr lang="cs-CZ" dirty="0"/>
              <a:t>následující období impresionismu se k </a:t>
            </a:r>
            <a:r>
              <a:rPr lang="cs-CZ" i="1" dirty="0"/>
              <a:t>Fantastické symfonii </a:t>
            </a:r>
            <a:r>
              <a:rPr lang="cs-CZ" dirty="0"/>
              <a:t>stavělo podezřívavě a s odstupem</a:t>
            </a:r>
          </a:p>
          <a:p>
            <a:r>
              <a:rPr lang="cs-CZ" dirty="0"/>
              <a:t>hlavní hudební proud ve Francii: operní tvorba</a:t>
            </a:r>
          </a:p>
          <a:p>
            <a:r>
              <a:rPr lang="cs-CZ" dirty="0"/>
              <a:t>vedle ní se výrazně profiluje varhanická </a:t>
            </a:r>
            <a:r>
              <a:rPr lang="cs-CZ" dirty="0" smtClean="0"/>
              <a:t>větev: </a:t>
            </a:r>
            <a:r>
              <a:rPr lang="cs-CZ" dirty="0"/>
              <a:t>C. </a:t>
            </a:r>
            <a:r>
              <a:rPr lang="cs-CZ" dirty="0" err="1"/>
              <a:t>Franck</a:t>
            </a:r>
            <a:r>
              <a:rPr lang="cs-CZ" dirty="0"/>
              <a:t>, C. Saint-</a:t>
            </a:r>
            <a:r>
              <a:rPr lang="cs-CZ" dirty="0" err="1"/>
              <a:t>Saëns</a:t>
            </a:r>
            <a:r>
              <a:rPr lang="cs-CZ" dirty="0"/>
              <a:t> + jejich žáci</a:t>
            </a:r>
          </a:p>
          <a:p>
            <a:endParaRPr lang="cs-CZ" dirty="0"/>
          </a:p>
          <a:p>
            <a:r>
              <a:rPr lang="cs-CZ" dirty="0" err="1"/>
              <a:t>Société</a:t>
            </a:r>
            <a:r>
              <a:rPr lang="cs-CZ" dirty="0"/>
              <a:t> </a:t>
            </a:r>
            <a:r>
              <a:rPr lang="cs-CZ" dirty="0" err="1"/>
              <a:t>Nationale</a:t>
            </a:r>
            <a:r>
              <a:rPr lang="cs-CZ" dirty="0"/>
              <a:t> de </a:t>
            </a:r>
            <a:r>
              <a:rPr lang="cs-CZ" dirty="0" err="1"/>
              <a:t>Musique</a:t>
            </a:r>
            <a:endParaRPr lang="cs-CZ" dirty="0"/>
          </a:p>
          <a:p>
            <a:pPr lvl="1"/>
            <a:r>
              <a:rPr lang="cs-CZ" dirty="0"/>
              <a:t>vznik 1871 v Paříži jako reakce na novoromantickou tvorbu (zvl. R. Wagnera)</a:t>
            </a:r>
          </a:p>
          <a:p>
            <a:pPr lvl="1"/>
            <a:r>
              <a:rPr lang="cs-CZ" dirty="0"/>
              <a:t>jeden ze zakladatelů C. Saint-</a:t>
            </a:r>
            <a:r>
              <a:rPr lang="cs-CZ" dirty="0" err="1"/>
              <a:t>Saëns</a:t>
            </a:r>
            <a:endParaRPr lang="cs-CZ" dirty="0"/>
          </a:p>
          <a:p>
            <a:pPr lvl="1"/>
            <a:r>
              <a:rPr lang="cs-CZ" dirty="0"/>
              <a:t>jasný impulz k rozvíjení domácích tradic</a:t>
            </a:r>
          </a:p>
          <a:p>
            <a:pPr lvl="1"/>
            <a:r>
              <a:rPr lang="cs-CZ" dirty="0"/>
              <a:t>kritický postoj k pojetí Wagnerova hudebního dramatu</a:t>
            </a:r>
          </a:p>
          <a:p>
            <a:pPr lvl="1"/>
            <a:r>
              <a:rPr lang="cs-CZ" dirty="0"/>
              <a:t>dílo má dodržovat přehlednou klasicistní formu</a:t>
            </a:r>
          </a:p>
          <a:p>
            <a:pPr lvl="1"/>
            <a:r>
              <a:rPr lang="cs-CZ" dirty="0"/>
              <a:t>podpora tvorby domácích skladatelů: propagace a uvádění jejich děl</a:t>
            </a:r>
          </a:p>
          <a:p>
            <a:r>
              <a:rPr lang="cs-CZ" dirty="0" err="1"/>
              <a:t>Schola</a:t>
            </a:r>
            <a:r>
              <a:rPr lang="cs-CZ" dirty="0"/>
              <a:t> </a:t>
            </a:r>
            <a:r>
              <a:rPr lang="cs-CZ" dirty="0" err="1"/>
              <a:t>cantorum</a:t>
            </a:r>
            <a:endParaRPr lang="cs-CZ" dirty="0"/>
          </a:p>
          <a:p>
            <a:pPr lvl="1"/>
            <a:r>
              <a:rPr lang="cs-CZ" dirty="0"/>
              <a:t>vznik 1896 v Paříži jako reakce na zaměření výuky na konzervatoři, která se orientovala převážně na výchovu operních zpěváků</a:t>
            </a:r>
          </a:p>
          <a:p>
            <a:pPr lvl="1"/>
            <a:r>
              <a:rPr lang="cs-CZ" dirty="0"/>
              <a:t>jeden ze zakladatelů V. </a:t>
            </a:r>
            <a:r>
              <a:rPr lang="cs-CZ" dirty="0" err="1"/>
              <a:t>d‘Indy</a:t>
            </a:r>
            <a:r>
              <a:rPr lang="cs-CZ" dirty="0"/>
              <a:t> (vedl ji 1900 – 1931)</a:t>
            </a:r>
          </a:p>
          <a:p>
            <a:pPr lvl="1"/>
            <a:r>
              <a:rPr lang="cs-CZ" dirty="0"/>
              <a:t>zaměřeni na instrumentální hudbu</a:t>
            </a:r>
          </a:p>
          <a:p>
            <a:pPr lvl="1"/>
            <a:r>
              <a:rPr lang="cs-CZ" dirty="0"/>
              <a:t>ve Francii podnítila zájem o hudbu 16. a 17. stol. 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2543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65BE27B-A138-4D1A-A07D-C3A098892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César </a:t>
            </a:r>
            <a:r>
              <a:rPr lang="cs-CZ" dirty="0" err="1"/>
              <a:t>Franck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10. 12. 1822 Lutych - 8. 11. 1890 Paříž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25617445-A1BD-40A3-AB1F-E88C4BD52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06930"/>
            <a:ext cx="12192000" cy="4762005"/>
          </a:xfrm>
        </p:spPr>
        <p:txBody>
          <a:bodyPr>
            <a:normAutofit/>
          </a:bodyPr>
          <a:lstStyle/>
          <a:p>
            <a:r>
              <a:rPr lang="cs-CZ" dirty="0"/>
              <a:t>belgický původ, varhanní vzdělání na konzervatoři v Belgii</a:t>
            </a:r>
          </a:p>
          <a:p>
            <a:r>
              <a:rPr lang="cs-CZ" dirty="0"/>
              <a:t>od 1835 trvale v Paříži, zde soukromým žákem A. </a:t>
            </a:r>
            <a:r>
              <a:rPr lang="cs-CZ" dirty="0" err="1"/>
              <a:t>Rejchy</a:t>
            </a:r>
            <a:endParaRPr lang="cs-CZ" dirty="0"/>
          </a:p>
          <a:p>
            <a:r>
              <a:rPr lang="cs-CZ" dirty="0"/>
              <a:t>vynikající varhaník, působil v předních pařížských chrámech, výborný improvizátor → „francouzský Bach 19. století“, jeho díla dodnes základem varhanního repertoáru</a:t>
            </a:r>
          </a:p>
          <a:p>
            <a:r>
              <a:rPr lang="cs-CZ" dirty="0"/>
              <a:t>od 1872 pedagog na konzervatoři</a:t>
            </a:r>
          </a:p>
          <a:p>
            <a:pPr lvl="1"/>
            <a:r>
              <a:rPr lang="cs-CZ" dirty="0"/>
              <a:t>jeho škola velmi proslulá</a:t>
            </a:r>
          </a:p>
          <a:p>
            <a:pPr lvl="1"/>
            <a:r>
              <a:rPr lang="cs-CZ" dirty="0"/>
              <a:t>odklon od operního proudu kompozic, tehdy ve Francii převládajícího</a:t>
            </a:r>
          </a:p>
          <a:p>
            <a:pPr lvl="1"/>
            <a:r>
              <a:rPr lang="cs-CZ" dirty="0"/>
              <a:t>žáci: Vincent </a:t>
            </a:r>
            <a:r>
              <a:rPr lang="cs-CZ" dirty="0" err="1"/>
              <a:t>d‘Indy</a:t>
            </a:r>
            <a:r>
              <a:rPr lang="cs-CZ" dirty="0"/>
              <a:t> (1851 – 1931)</a:t>
            </a:r>
          </a:p>
          <a:p>
            <a:r>
              <a:rPr lang="cs-CZ" dirty="0"/>
              <a:t>jeho kompoziční a interpretační varhanní styl → trvalá hodnota a východisko pro francouzské varhaníky dodnes</a:t>
            </a:r>
          </a:p>
          <a:p>
            <a:r>
              <a:rPr lang="cs-CZ" dirty="0"/>
              <a:t>jeho žáci založili 1896 spolek </a:t>
            </a:r>
            <a:r>
              <a:rPr lang="cs-CZ" dirty="0" err="1"/>
              <a:t>Schola</a:t>
            </a:r>
            <a:r>
              <a:rPr lang="cs-CZ" dirty="0"/>
              <a:t> </a:t>
            </a:r>
            <a:r>
              <a:rPr lang="cs-CZ" dirty="0" err="1"/>
              <a:t>cantorum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250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1960" y="296028"/>
            <a:ext cx="9613861" cy="1080938"/>
          </a:xfrm>
        </p:spPr>
        <p:txBody>
          <a:bodyPr/>
          <a:lstStyle/>
          <a:p>
            <a:r>
              <a:rPr lang="cs-CZ" dirty="0"/>
              <a:t>Dílo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" y="1203961"/>
            <a:ext cx="12192000" cy="5743104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jeho skladatelská činnost dlouho v pozadí oproti věhlasu interpreta → jeho vrcholná díla vznikají až v pozdějším období, mj. také zásluhou </a:t>
            </a:r>
            <a:r>
              <a:rPr lang="cs-CZ" dirty="0" err="1"/>
              <a:t>Société</a:t>
            </a:r>
            <a:r>
              <a:rPr lang="cs-CZ" dirty="0"/>
              <a:t> </a:t>
            </a:r>
            <a:r>
              <a:rPr lang="cs-CZ" dirty="0" err="1"/>
              <a:t>Nationale</a:t>
            </a:r>
            <a:r>
              <a:rPr lang="cs-CZ" dirty="0"/>
              <a:t> de </a:t>
            </a:r>
            <a:r>
              <a:rPr lang="cs-CZ" dirty="0" err="1"/>
              <a:t>Musique</a:t>
            </a:r>
            <a:endParaRPr lang="cs-CZ" dirty="0"/>
          </a:p>
          <a:p>
            <a:r>
              <a:rPr lang="cs-CZ" dirty="0"/>
              <a:t>využívá kontrapunktické postupy, kánony, fugové techniky, staré formy (passacaglia aj.)</a:t>
            </a:r>
          </a:p>
          <a:p>
            <a:r>
              <a:rPr lang="cs-CZ" dirty="0"/>
              <a:t>výrazná melodika, smysl pro instrumentaci, přesto přísné hudební formy</a:t>
            </a:r>
          </a:p>
          <a:p>
            <a:r>
              <a:rPr lang="cs-CZ" dirty="0"/>
              <a:t>časté využívání kontrapunktické techniky, dospěl k syntéze formy variační a cyklické sonátové, nejzřetelnější v </a:t>
            </a:r>
            <a:r>
              <a:rPr lang="cs-CZ" i="1" dirty="0"/>
              <a:t>Klavírním kvintetu f-moll </a:t>
            </a:r>
            <a:r>
              <a:rPr lang="cs-CZ" dirty="0"/>
              <a:t>a </a:t>
            </a:r>
            <a:r>
              <a:rPr lang="cs-CZ" i="1" dirty="0"/>
              <a:t>Symfonii d-moll</a:t>
            </a:r>
          </a:p>
          <a:p>
            <a:r>
              <a:rPr lang="cs-CZ" dirty="0"/>
              <a:t>varhanní: </a:t>
            </a:r>
          </a:p>
          <a:p>
            <a:pPr lvl="1"/>
            <a:r>
              <a:rPr lang="cs-CZ" i="1" dirty="0"/>
              <a:t>Tři chorály – </a:t>
            </a:r>
            <a:r>
              <a:rPr lang="cs-CZ" dirty="0"/>
              <a:t>součást světové varhanní literatury</a:t>
            </a:r>
          </a:p>
          <a:p>
            <a:pPr lvl="1"/>
            <a:r>
              <a:rPr lang="cs-CZ" i="1" dirty="0"/>
              <a:t>Šest skladeb pro velké varhany</a:t>
            </a:r>
            <a:r>
              <a:rPr lang="cs-CZ" dirty="0"/>
              <a:t> a mnoho dalších menších kompozic</a:t>
            </a:r>
            <a:endParaRPr lang="cs-CZ" i="1" dirty="0"/>
          </a:p>
          <a:p>
            <a:r>
              <a:rPr lang="cs-CZ" dirty="0"/>
              <a:t>klavírní:</a:t>
            </a:r>
          </a:p>
          <a:p>
            <a:pPr lvl="1"/>
            <a:r>
              <a:rPr lang="cs-CZ" i="1" dirty="0"/>
              <a:t>Preludium, chorál a fuga</a:t>
            </a:r>
            <a:endParaRPr lang="cs-CZ" dirty="0"/>
          </a:p>
          <a:p>
            <a:pPr lvl="1"/>
            <a:r>
              <a:rPr lang="cs-CZ" i="1" dirty="0"/>
              <a:t>Preludium, air a finále</a:t>
            </a:r>
          </a:p>
          <a:p>
            <a:r>
              <a:rPr lang="cs-CZ" dirty="0"/>
              <a:t>komorní – staly se základem pro moderní komorní francouzskou tvorbu: </a:t>
            </a:r>
          </a:p>
          <a:p>
            <a:pPr lvl="1"/>
            <a:r>
              <a:rPr lang="cs-CZ" i="1" dirty="0"/>
              <a:t>Houslová sonáta A-dur</a:t>
            </a:r>
            <a:endParaRPr lang="cs-CZ" dirty="0"/>
          </a:p>
          <a:p>
            <a:pPr lvl="1"/>
            <a:r>
              <a:rPr lang="cs-CZ" i="1" dirty="0"/>
              <a:t>Klavírní kvintet f-moll</a:t>
            </a:r>
            <a:endParaRPr lang="cs-CZ" dirty="0"/>
          </a:p>
          <a:p>
            <a:pPr lvl="1"/>
            <a:r>
              <a:rPr lang="cs-CZ" i="1" dirty="0"/>
              <a:t>Smyčcový kvartet D-dur</a:t>
            </a:r>
          </a:p>
          <a:p>
            <a:r>
              <a:rPr lang="cs-CZ" dirty="0"/>
              <a:t>symfonické: </a:t>
            </a:r>
          </a:p>
          <a:p>
            <a:pPr lvl="1"/>
            <a:r>
              <a:rPr lang="cs-CZ" i="1" dirty="0"/>
              <a:t>Symfonické variace pro klavír a orchestr</a:t>
            </a:r>
            <a:endParaRPr lang="cs-CZ" dirty="0"/>
          </a:p>
          <a:p>
            <a:pPr lvl="1"/>
            <a:r>
              <a:rPr lang="cs-CZ" i="1" dirty="0"/>
              <a:t>Symfonie d-moll </a:t>
            </a:r>
            <a:r>
              <a:rPr lang="cs-CZ" dirty="0"/>
              <a:t>(jediná symfonie)</a:t>
            </a:r>
          </a:p>
          <a:p>
            <a:pPr lvl="1"/>
            <a:r>
              <a:rPr lang="cs-CZ" dirty="0"/>
              <a:t>symfonické básně: </a:t>
            </a:r>
            <a:r>
              <a:rPr lang="cs-CZ" i="1" dirty="0"/>
              <a:t>Prokletý lovec</a:t>
            </a:r>
            <a:r>
              <a:rPr lang="cs-CZ" dirty="0"/>
              <a:t>, </a:t>
            </a:r>
            <a:r>
              <a:rPr lang="cs-CZ" i="1" dirty="0"/>
              <a:t>Džinové</a:t>
            </a:r>
            <a:r>
              <a:rPr lang="cs-CZ" dirty="0"/>
              <a:t> (s koncertantním klavírem), </a:t>
            </a:r>
            <a:r>
              <a:rPr lang="cs-CZ" i="1" dirty="0"/>
              <a:t>Psyché</a:t>
            </a:r>
            <a:r>
              <a:rPr lang="cs-CZ" dirty="0"/>
              <a:t> (se závěrečným sborem ad </a:t>
            </a:r>
            <a:r>
              <a:rPr lang="cs-CZ" dirty="0" err="1"/>
              <a:t>libitum</a:t>
            </a:r>
            <a:r>
              <a:rPr lang="cs-CZ" dirty="0"/>
              <a:t>)</a:t>
            </a:r>
          </a:p>
          <a:p>
            <a:r>
              <a:rPr lang="cs-CZ" dirty="0"/>
              <a:t>tvorba písňová, sborová, operní i duchovní dnes nevýznamná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325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749" y="952143"/>
            <a:ext cx="9749433" cy="108093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Žák C. Francka: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4000" dirty="0" smtClean="0"/>
              <a:t>Paul </a:t>
            </a:r>
            <a:r>
              <a:rPr lang="cs-CZ" sz="4000" dirty="0"/>
              <a:t>Marie </a:t>
            </a:r>
            <a:r>
              <a:rPr lang="cs-CZ" sz="4000" dirty="0" err="1"/>
              <a:t>Théodore</a:t>
            </a:r>
            <a:r>
              <a:rPr lang="cs-CZ" sz="4000" dirty="0"/>
              <a:t> Vincent </a:t>
            </a:r>
            <a:r>
              <a:rPr lang="cs-CZ" sz="4000" dirty="0" err="1" smtClean="0"/>
              <a:t>d‘Indy</a:t>
            </a:r>
            <a:r>
              <a:rPr lang="cs-CZ" sz="4000" dirty="0"/>
              <a:t/>
            </a:r>
            <a:br>
              <a:rPr lang="cs-CZ" sz="4000" dirty="0"/>
            </a:br>
            <a:r>
              <a:rPr lang="cs-CZ" sz="4000" dirty="0" smtClean="0"/>
              <a:t>(27</a:t>
            </a:r>
            <a:r>
              <a:rPr lang="cs-CZ" sz="4000" dirty="0"/>
              <a:t>. 3. 1851 Paříž – 2. 12. 1931 Paříž)</a:t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4281" y="2033081"/>
            <a:ext cx="11702374" cy="450390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Franckův </a:t>
            </a:r>
            <a:r>
              <a:rPr lang="cs-CZ" dirty="0"/>
              <a:t>neoddanější žák</a:t>
            </a:r>
          </a:p>
          <a:p>
            <a:r>
              <a:rPr lang="cs-CZ" dirty="0"/>
              <a:t>sám celoživotně vyučoval: </a:t>
            </a:r>
          </a:p>
          <a:p>
            <a:pPr lvl="1"/>
            <a:r>
              <a:rPr lang="cs-CZ" dirty="0" err="1"/>
              <a:t>Société</a:t>
            </a:r>
            <a:r>
              <a:rPr lang="cs-CZ" dirty="0"/>
              <a:t> </a:t>
            </a:r>
            <a:r>
              <a:rPr lang="cs-CZ" dirty="0" err="1"/>
              <a:t>Nationale</a:t>
            </a:r>
            <a:r>
              <a:rPr lang="cs-CZ" dirty="0"/>
              <a:t> de </a:t>
            </a:r>
            <a:r>
              <a:rPr lang="cs-CZ" dirty="0" err="1"/>
              <a:t>Musique</a:t>
            </a:r>
            <a:r>
              <a:rPr lang="cs-CZ" dirty="0"/>
              <a:t>, po Franckovi se ujal jejího vedení</a:t>
            </a:r>
          </a:p>
          <a:p>
            <a:pPr lvl="1"/>
            <a:r>
              <a:rPr lang="cs-CZ" dirty="0"/>
              <a:t>pařížská konzervatoř - 1893 reorganizoval osnovy hudebních předmětů a hudební metodiku, spoluautorem </a:t>
            </a:r>
            <a:r>
              <a:rPr lang="cs-CZ" i="1" dirty="0" err="1"/>
              <a:t>Cours</a:t>
            </a:r>
            <a:r>
              <a:rPr lang="cs-CZ" i="1" dirty="0"/>
              <a:t> de </a:t>
            </a:r>
            <a:r>
              <a:rPr lang="cs-CZ" i="1" dirty="0" err="1"/>
              <a:t>composition</a:t>
            </a:r>
            <a:r>
              <a:rPr lang="cs-CZ" i="1" dirty="0"/>
              <a:t> musicale</a:t>
            </a:r>
            <a:r>
              <a:rPr lang="cs-CZ" dirty="0"/>
              <a:t> (1903)</a:t>
            </a:r>
          </a:p>
          <a:p>
            <a:r>
              <a:rPr lang="cs-CZ" dirty="0"/>
              <a:t>vychoval řadu žáků: Erik </a:t>
            </a:r>
            <a:r>
              <a:rPr lang="cs-CZ" dirty="0" err="1"/>
              <a:t>Satie</a:t>
            </a:r>
            <a:r>
              <a:rPr lang="cs-CZ" dirty="0"/>
              <a:t>, Bohuslav Martinů, Albert </a:t>
            </a:r>
            <a:r>
              <a:rPr lang="cs-CZ" dirty="0" err="1"/>
              <a:t>Roussel</a:t>
            </a:r>
            <a:r>
              <a:rPr lang="cs-CZ" dirty="0"/>
              <a:t>, Isaac </a:t>
            </a:r>
            <a:r>
              <a:rPr lang="cs-CZ" dirty="0" err="1"/>
              <a:t>Albéniz</a:t>
            </a:r>
            <a:r>
              <a:rPr lang="cs-CZ" dirty="0"/>
              <a:t>, Arthur </a:t>
            </a:r>
            <a:r>
              <a:rPr lang="cs-CZ" dirty="0" err="1"/>
              <a:t>Honegger</a:t>
            </a:r>
            <a:r>
              <a:rPr lang="cs-CZ" dirty="0"/>
              <a:t>, </a:t>
            </a:r>
            <a:r>
              <a:rPr lang="cs-CZ" dirty="0" err="1"/>
              <a:t>Darius</a:t>
            </a:r>
            <a:r>
              <a:rPr lang="cs-CZ" dirty="0"/>
              <a:t> </a:t>
            </a:r>
            <a:r>
              <a:rPr lang="cs-CZ" dirty="0" err="1"/>
              <a:t>Milhaud</a:t>
            </a:r>
            <a:r>
              <a:rPr lang="cs-CZ" dirty="0"/>
              <a:t> </a:t>
            </a:r>
          </a:p>
          <a:p>
            <a:r>
              <a:rPr lang="cs-CZ" dirty="0"/>
              <a:t>inspirace hutným německým </a:t>
            </a:r>
            <a:r>
              <a:rPr lang="cs-CZ" dirty="0" err="1"/>
              <a:t>symfonismem</a:t>
            </a:r>
            <a:r>
              <a:rPr lang="cs-CZ" dirty="0"/>
              <a:t> (obdiv Wagnera)</a:t>
            </a:r>
          </a:p>
          <a:p>
            <a:r>
              <a:rPr lang="cs-CZ" dirty="0"/>
              <a:t>antisemitské smýšlení (viz jeho postoje v tzv. Dreyfusově aféře)</a:t>
            </a:r>
          </a:p>
          <a:p>
            <a:r>
              <a:rPr lang="cs-CZ" dirty="0"/>
              <a:t>dílo: </a:t>
            </a:r>
          </a:p>
          <a:p>
            <a:pPr lvl="1"/>
            <a:r>
              <a:rPr lang="cs-CZ" i="1" dirty="0"/>
              <a:t>Symfonie o francouzském horském zpěvu </a:t>
            </a:r>
            <a:r>
              <a:rPr lang="cs-CZ" dirty="0"/>
              <a:t>– pro klavír a orchestr</a:t>
            </a:r>
          </a:p>
          <a:p>
            <a:pPr lvl="1"/>
            <a:r>
              <a:rPr lang="cs-CZ" i="1" dirty="0" err="1"/>
              <a:t>Istar</a:t>
            </a:r>
            <a:r>
              <a:rPr lang="cs-CZ" dirty="0"/>
              <a:t> - symfonická báseň ve formě variací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256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8D8586F-2CA3-4527-A138-AACBE3EC9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Charles Camille Saint-</a:t>
            </a:r>
            <a:r>
              <a:rPr lang="cs-CZ" dirty="0" err="1"/>
              <a:t>Saëns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 </a:t>
            </a:r>
            <a:r>
              <a:rPr lang="cs-CZ" dirty="0"/>
              <a:t>9. 10. 1835 Paříž - 16. 12. 1921 Alžír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EDAEC341-75B2-42B2-8E0F-C633CB241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29" y="2030680"/>
            <a:ext cx="11946576" cy="482732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zázračné dítě, v 10 letech samostatné koncerty, o kterých se psalo v USA</a:t>
            </a:r>
          </a:p>
          <a:p>
            <a:r>
              <a:rPr lang="cs-CZ" dirty="0"/>
              <a:t>1848 studia na konzervatoři kompozici (u Jacquese F. </a:t>
            </a:r>
            <a:r>
              <a:rPr lang="cs-CZ" dirty="0" err="1"/>
              <a:t>Halévyho</a:t>
            </a:r>
            <a:r>
              <a:rPr lang="cs-CZ" dirty="0"/>
              <a:t>) a hru na varhany → jeden z nejlepších varhaníků v Evropě</a:t>
            </a:r>
          </a:p>
          <a:p>
            <a:r>
              <a:rPr lang="cs-CZ" dirty="0"/>
              <a:t>1861 – 1865 pedagog v </a:t>
            </a:r>
            <a:r>
              <a:rPr lang="cs-CZ" dirty="0" err="1"/>
              <a:t>Ecolé</a:t>
            </a:r>
            <a:r>
              <a:rPr lang="cs-CZ" dirty="0"/>
              <a:t> </a:t>
            </a:r>
            <a:r>
              <a:rPr lang="cs-CZ" dirty="0" err="1"/>
              <a:t>Niedermayer</a:t>
            </a:r>
            <a:r>
              <a:rPr lang="cs-CZ" dirty="0"/>
              <a:t>, zde jeho žák Gabriel </a:t>
            </a:r>
            <a:r>
              <a:rPr lang="cs-CZ" dirty="0" err="1"/>
              <a:t>Fauré</a:t>
            </a:r>
            <a:endParaRPr lang="cs-CZ" dirty="0"/>
          </a:p>
          <a:p>
            <a:r>
              <a:rPr lang="cs-CZ" dirty="0"/>
              <a:t>1870 povolán na rok do francouzsko-pruské války</a:t>
            </a:r>
          </a:p>
          <a:p>
            <a:r>
              <a:rPr lang="cs-CZ" dirty="0"/>
              <a:t>po návratu významný činitel v pařížském hudebním životě, jeden z nejkomplexnějších hudebních skladatelů (hudební kritik, organizátor…)</a:t>
            </a:r>
          </a:p>
          <a:p>
            <a:r>
              <a:rPr lang="cs-CZ" dirty="0"/>
              <a:t>v období nadšení Evropy z Wagnerovy hudby jedním ze zakladatelů </a:t>
            </a:r>
            <a:r>
              <a:rPr lang="cs-CZ" dirty="0" err="1"/>
              <a:t>Société</a:t>
            </a:r>
            <a:r>
              <a:rPr lang="cs-CZ" dirty="0"/>
              <a:t> </a:t>
            </a:r>
            <a:r>
              <a:rPr lang="cs-CZ" dirty="0" err="1"/>
              <a:t>Nationale</a:t>
            </a:r>
            <a:r>
              <a:rPr lang="cs-CZ" dirty="0"/>
              <a:t> de </a:t>
            </a:r>
            <a:r>
              <a:rPr lang="cs-CZ" dirty="0" err="1"/>
              <a:t>Musique</a:t>
            </a:r>
            <a:r>
              <a:rPr lang="cs-CZ" dirty="0"/>
              <a:t> </a:t>
            </a:r>
          </a:p>
          <a:p>
            <a:r>
              <a:rPr lang="cs-CZ" dirty="0"/>
              <a:t>v období nástupu impresionistů na hudební scénu (cca počátek 90. let 19. stol.) považován za eklektika a konzervativce</a:t>
            </a:r>
          </a:p>
          <a:p>
            <a:r>
              <a:rPr lang="cs-CZ" dirty="0"/>
              <a:t>1915 koncertní turné v USA – obrovský úspěch, zde vážený jako jeden z nejvýznamnějších žijících francouzských skladatelů</a:t>
            </a:r>
          </a:p>
          <a:p>
            <a:r>
              <a:rPr lang="cs-CZ" dirty="0"/>
              <a:t>ke konci života nekomponoval, časté cesty do Egypta a Alžírska</a:t>
            </a:r>
          </a:p>
        </p:txBody>
      </p:sp>
    </p:spTree>
    <p:extLst>
      <p:ext uri="{BB962C8B-B14F-4D97-AF65-F5344CB8AC3E}">
        <p14:creationId xmlns:p14="http://schemas.microsoft.com/office/powerpoint/2010/main" val="706534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127" y="1834166"/>
            <a:ext cx="11994078" cy="4934769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výborná kompoziční technika, ale málo osobité invence → eklektik</a:t>
            </a:r>
          </a:p>
          <a:p>
            <a:r>
              <a:rPr lang="cs-CZ" dirty="0"/>
              <a:t>konzervativní, v duchu francouzské tradice, klasicistní formy, zamezil si tím přístup na některé německé scény</a:t>
            </a:r>
          </a:p>
          <a:p>
            <a:r>
              <a:rPr lang="cs-CZ" dirty="0"/>
              <a:t>11 oper, zvl. </a:t>
            </a:r>
            <a:r>
              <a:rPr lang="cs-CZ" i="1" dirty="0"/>
              <a:t>Samson a Dalila </a:t>
            </a:r>
            <a:r>
              <a:rPr lang="cs-CZ" dirty="0"/>
              <a:t>– psaná na podnět přítele F. </a:t>
            </a:r>
            <a:r>
              <a:rPr lang="cs-CZ" dirty="0" err="1"/>
              <a:t>Liszta</a:t>
            </a:r>
            <a:endParaRPr lang="cs-CZ" dirty="0"/>
          </a:p>
          <a:p>
            <a:r>
              <a:rPr lang="cs-CZ" dirty="0"/>
              <a:t>6 symfonií: č. 3. </a:t>
            </a:r>
            <a:r>
              <a:rPr lang="cs-CZ" i="1" dirty="0"/>
              <a:t>Varhanní</a:t>
            </a:r>
            <a:r>
              <a:rPr lang="cs-CZ" dirty="0"/>
              <a:t> - věnoval Lisztovi, významná role varhan v orchestru</a:t>
            </a:r>
          </a:p>
          <a:p>
            <a:r>
              <a:rPr lang="cs-CZ" dirty="0"/>
              <a:t>4 symfonické básně, zvl. </a:t>
            </a:r>
            <a:r>
              <a:rPr lang="cs-CZ" i="1" dirty="0"/>
              <a:t>Mládí Herkulovo </a:t>
            </a:r>
            <a:r>
              <a:rPr lang="cs-CZ" dirty="0"/>
              <a:t>a </a:t>
            </a:r>
            <a:r>
              <a:rPr lang="cs-CZ" i="1" dirty="0"/>
              <a:t>Tanec kostlivců</a:t>
            </a:r>
          </a:p>
          <a:p>
            <a:r>
              <a:rPr lang="cs-CZ" dirty="0"/>
              <a:t>instrumentální koncerty:</a:t>
            </a:r>
          </a:p>
          <a:p>
            <a:pPr lvl="1"/>
            <a:r>
              <a:rPr lang="cs-CZ" dirty="0"/>
              <a:t>5 klavírních, zvl. </a:t>
            </a:r>
            <a:r>
              <a:rPr lang="cs-CZ" i="1" dirty="0"/>
              <a:t>č. 4 c-moll</a:t>
            </a:r>
            <a:endParaRPr lang="cs-CZ" dirty="0"/>
          </a:p>
          <a:p>
            <a:pPr lvl="1"/>
            <a:r>
              <a:rPr lang="cs-CZ" dirty="0"/>
              <a:t>3 houslové, zvl. </a:t>
            </a:r>
            <a:r>
              <a:rPr lang="cs-CZ" i="1" dirty="0"/>
              <a:t>č. 3 h-moll</a:t>
            </a:r>
            <a:r>
              <a:rPr lang="cs-CZ" dirty="0"/>
              <a:t>, věnovaný Pablovi de </a:t>
            </a:r>
            <a:r>
              <a:rPr lang="cs-CZ" dirty="0" err="1"/>
              <a:t>Sarasatemu</a:t>
            </a:r>
            <a:endParaRPr lang="cs-CZ" dirty="0"/>
          </a:p>
          <a:p>
            <a:pPr lvl="1"/>
            <a:r>
              <a:rPr lang="cs-CZ" i="1" dirty="0"/>
              <a:t>Introdukce a Rondo </a:t>
            </a:r>
            <a:r>
              <a:rPr lang="cs-CZ" i="1" dirty="0" err="1"/>
              <a:t>capriccioso</a:t>
            </a:r>
            <a:r>
              <a:rPr lang="cs-CZ" i="1" dirty="0"/>
              <a:t> </a:t>
            </a:r>
            <a:r>
              <a:rPr lang="cs-CZ" dirty="0"/>
              <a:t>– pro housle a orchestr, také pro </a:t>
            </a:r>
            <a:r>
              <a:rPr lang="cs-CZ" dirty="0" err="1"/>
              <a:t>Sarasateho</a:t>
            </a:r>
            <a:endParaRPr lang="cs-CZ" dirty="0"/>
          </a:p>
          <a:p>
            <a:pPr lvl="1"/>
            <a:r>
              <a:rPr lang="cs-CZ" dirty="0"/>
              <a:t>1 violoncellový</a:t>
            </a:r>
          </a:p>
          <a:p>
            <a:r>
              <a:rPr lang="cs-CZ" i="1" dirty="0"/>
              <a:t>Karneval zvířat </a:t>
            </a:r>
            <a:r>
              <a:rPr lang="cs-CZ" dirty="0"/>
              <a:t>- pro dva klavíry a komorní orchestr, jeho nejpopulárnější dílo, sled parodií, vynikající schopnost stylizace, barevná instrumentace</a:t>
            </a:r>
          </a:p>
          <a:p>
            <a:r>
              <a:rPr lang="cs-CZ" dirty="0"/>
              <a:t>komorní tvorba</a:t>
            </a:r>
          </a:p>
          <a:p>
            <a:r>
              <a:rPr lang="cs-CZ" i="1" dirty="0"/>
              <a:t>Requiem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727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100" dirty="0" smtClean="0"/>
              <a:t>Žák C. </a:t>
            </a:r>
            <a:r>
              <a:rPr lang="cs-CZ" sz="3100" dirty="0" smtClean="0"/>
              <a:t>Saint-</a:t>
            </a:r>
            <a:r>
              <a:rPr lang="cs-CZ" sz="3100" dirty="0" err="1" smtClean="0"/>
              <a:t>Saënse</a:t>
            </a:r>
            <a:r>
              <a:rPr lang="cs-CZ" sz="3100" dirty="0" smtClean="0"/>
              <a:t>: </a:t>
            </a:r>
            <a:r>
              <a:rPr lang="cs-CZ" dirty="0" smtClean="0"/>
              <a:t>Gabriel </a:t>
            </a:r>
            <a:r>
              <a:rPr lang="cs-CZ" dirty="0" err="1"/>
              <a:t>Fauré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15. 5 1845 </a:t>
            </a:r>
            <a:r>
              <a:rPr lang="cs-CZ" dirty="0" err="1"/>
              <a:t>Pamiers</a:t>
            </a:r>
            <a:r>
              <a:rPr lang="cs-CZ" dirty="0"/>
              <a:t> – 4. 11. 1924 Paříž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557" y="2140086"/>
            <a:ext cx="11624554" cy="449417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žák Saint-</a:t>
            </a:r>
            <a:r>
              <a:rPr lang="cs-CZ" dirty="0" err="1"/>
              <a:t>Saënse</a:t>
            </a:r>
            <a:r>
              <a:rPr lang="cs-CZ" dirty="0"/>
              <a:t>, nejdříve varhaník, po </a:t>
            </a:r>
            <a:r>
              <a:rPr lang="cs-CZ" dirty="0" err="1"/>
              <a:t>Massenetovi</a:t>
            </a:r>
            <a:r>
              <a:rPr lang="cs-CZ" dirty="0"/>
              <a:t> převzal výuku kompozice na pařížské konzervatoři (1905 – 1920 také její ředitel) → žáci: </a:t>
            </a:r>
          </a:p>
          <a:p>
            <a:pPr lvl="1"/>
            <a:r>
              <a:rPr lang="cs-CZ" dirty="0"/>
              <a:t>Maurice </a:t>
            </a:r>
            <a:r>
              <a:rPr lang="cs-CZ" dirty="0" err="1"/>
              <a:t>Ravel</a:t>
            </a:r>
            <a:r>
              <a:rPr lang="cs-CZ" dirty="0"/>
              <a:t> (1875 – 1937) → impresionismus</a:t>
            </a:r>
          </a:p>
          <a:p>
            <a:pPr lvl="1"/>
            <a:r>
              <a:rPr lang="cs-CZ" dirty="0"/>
              <a:t>Nadia Boulanger (1887 – 1979) – významná pedagožka (žáci: A. </a:t>
            </a:r>
            <a:r>
              <a:rPr lang="cs-CZ" dirty="0" err="1"/>
              <a:t>Copland</a:t>
            </a:r>
            <a:r>
              <a:rPr lang="cs-CZ" dirty="0"/>
              <a:t>, </a:t>
            </a:r>
            <a:r>
              <a:rPr lang="cs-CZ" dirty="0" err="1"/>
              <a:t>Ph</a:t>
            </a:r>
            <a:r>
              <a:rPr lang="cs-CZ" dirty="0"/>
              <a:t>. </a:t>
            </a:r>
            <a:r>
              <a:rPr lang="cs-CZ" dirty="0" err="1"/>
              <a:t>Glass</a:t>
            </a:r>
            <a:r>
              <a:rPr lang="cs-CZ" dirty="0"/>
              <a:t>), dirigentka (světové premiéry zvl. děl A. </a:t>
            </a:r>
            <a:r>
              <a:rPr lang="cs-CZ" dirty="0" err="1"/>
              <a:t>Coplanda</a:t>
            </a:r>
            <a:r>
              <a:rPr lang="cs-CZ" dirty="0"/>
              <a:t> a I. Stravinského), skladatelka</a:t>
            </a:r>
          </a:p>
          <a:p>
            <a:r>
              <a:rPr lang="cs-CZ" dirty="0"/>
              <a:t>přes Saint-</a:t>
            </a:r>
            <a:r>
              <a:rPr lang="cs-CZ" dirty="0" err="1"/>
              <a:t>Saënse</a:t>
            </a:r>
            <a:r>
              <a:rPr lang="cs-CZ" dirty="0"/>
              <a:t> známost s pařížskými hudebními a literárními kruhy (</a:t>
            </a:r>
            <a:r>
              <a:rPr lang="cs-CZ" dirty="0" err="1"/>
              <a:t>d‘Indy</a:t>
            </a:r>
            <a:r>
              <a:rPr lang="cs-CZ" dirty="0"/>
              <a:t>, </a:t>
            </a:r>
            <a:r>
              <a:rPr lang="cs-CZ" dirty="0" err="1"/>
              <a:t>Chabrier</a:t>
            </a:r>
            <a:r>
              <a:rPr lang="cs-CZ" dirty="0"/>
              <a:t>, Flaubert, </a:t>
            </a:r>
            <a:r>
              <a:rPr lang="cs-CZ" dirty="0" err="1"/>
              <a:t>Sand</a:t>
            </a:r>
            <a:r>
              <a:rPr lang="cs-CZ" dirty="0"/>
              <a:t> aj.)</a:t>
            </a:r>
          </a:p>
          <a:p>
            <a:r>
              <a:rPr lang="cs-CZ" dirty="0"/>
              <a:t>ve Francii velmi vážený a uznávaný, také hudební kritik</a:t>
            </a:r>
          </a:p>
          <a:p>
            <a:r>
              <a:rPr lang="cs-CZ" dirty="0"/>
              <a:t>v díle orientován novoromanticky, velký příznivec Wagnera</a:t>
            </a:r>
          </a:p>
          <a:p>
            <a:r>
              <a:rPr lang="cs-CZ" dirty="0"/>
              <a:t>1871 stál u zrodu </a:t>
            </a:r>
            <a:r>
              <a:rPr lang="cs-CZ" dirty="0" err="1"/>
              <a:t>Société</a:t>
            </a:r>
            <a:r>
              <a:rPr lang="cs-CZ" dirty="0"/>
              <a:t> </a:t>
            </a:r>
            <a:r>
              <a:rPr lang="cs-CZ" dirty="0" err="1"/>
              <a:t>Nationale</a:t>
            </a:r>
            <a:r>
              <a:rPr lang="cs-CZ" dirty="0"/>
              <a:t> de </a:t>
            </a:r>
            <a:r>
              <a:rPr lang="cs-CZ" dirty="0" err="1"/>
              <a:t>Musique</a:t>
            </a:r>
            <a:endParaRPr lang="cs-CZ" dirty="0"/>
          </a:p>
          <a:p>
            <a:r>
              <a:rPr lang="cs-CZ" dirty="0"/>
              <a:t>vliv C. Francka → dokonalé zvládnutí hudební formy → komponoval i velké útvary:</a:t>
            </a:r>
          </a:p>
          <a:p>
            <a:pPr lvl="1"/>
            <a:r>
              <a:rPr lang="cs-CZ" dirty="0"/>
              <a:t>opery </a:t>
            </a:r>
            <a:r>
              <a:rPr lang="cs-CZ" i="1" dirty="0" err="1"/>
              <a:t>Porméthée</a:t>
            </a:r>
            <a:r>
              <a:rPr lang="cs-CZ" dirty="0"/>
              <a:t> (1900) a </a:t>
            </a:r>
            <a:r>
              <a:rPr lang="cs-CZ" i="1" dirty="0" err="1"/>
              <a:t>Pénélope</a:t>
            </a:r>
            <a:r>
              <a:rPr lang="cs-CZ" i="1" dirty="0"/>
              <a:t> </a:t>
            </a:r>
            <a:r>
              <a:rPr lang="cs-CZ" dirty="0"/>
              <a:t>(1913)</a:t>
            </a:r>
          </a:p>
          <a:p>
            <a:pPr lvl="1"/>
            <a:r>
              <a:rPr lang="cs-CZ" i="1" dirty="0"/>
              <a:t>Requiem</a:t>
            </a:r>
            <a:r>
              <a:rPr lang="cs-CZ" dirty="0"/>
              <a:t> (1890)</a:t>
            </a:r>
            <a:endParaRPr lang="cs-CZ" i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994796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Vlastní 6">
      <a:dk1>
        <a:sysClr val="windowText" lastClr="000000"/>
      </a:dk1>
      <a:lt1>
        <a:sysClr val="window" lastClr="FFFFFF"/>
      </a:lt1>
      <a:dk2>
        <a:srgbClr val="1A2710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7991</TotalTime>
  <Words>2838</Words>
  <Application>Microsoft Office PowerPoint</Application>
  <PresentationFormat>Širokoúhlá obrazovka</PresentationFormat>
  <Paragraphs>310</Paragraphs>
  <Slides>25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Trebuchet MS</vt:lpstr>
      <vt:lpstr>Berlín</vt:lpstr>
      <vt:lpstr>Klasicko-romantická syntéza II.: Franck, Saint-Saëns, Čajkovskij</vt:lpstr>
      <vt:lpstr>Klasicko-romantická syntéza ve Francii: (instrumentální) hudba po Berliozovi</vt:lpstr>
      <vt:lpstr>Prezentace aplikace PowerPoint</vt:lpstr>
      <vt:lpstr>César Franck 10. 12. 1822 Lutych - 8. 11. 1890 Paříž</vt:lpstr>
      <vt:lpstr>Dílo</vt:lpstr>
      <vt:lpstr>Žák C. Francka:  Paul Marie Théodore Vincent d‘Indy (27. 3. 1851 Paříž – 2. 12. 1931 Paříž) </vt:lpstr>
      <vt:lpstr>Charles Camille Saint-Saëns  9. 10. 1835 Paříž - 16. 12. 1921 Alžír</vt:lpstr>
      <vt:lpstr>Dílo</vt:lpstr>
      <vt:lpstr>Žák C. Saint-Saënse: Gabriel Fauré  15. 5 1845 Pamiers – 4. 11. 1924 Paříž</vt:lpstr>
      <vt:lpstr>Další skladatelé ve Francii 1. orchestrální tvorba</vt:lpstr>
      <vt:lpstr>2. varhanní tvorba</vt:lpstr>
      <vt:lpstr>Prezentace aplikace PowerPoint</vt:lpstr>
      <vt:lpstr>3. houslová tvorba</vt:lpstr>
      <vt:lpstr>Klasicko-romantická syntéza v Rusku: Пётр Ильич Чайковский</vt:lpstr>
      <vt:lpstr>Prezentace aplikace PowerPoint</vt:lpstr>
      <vt:lpstr>Prezentace aplikace PowerPoint</vt:lpstr>
      <vt:lpstr>Dílo</vt:lpstr>
      <vt:lpstr>Symfonické dílo</vt:lpstr>
      <vt:lpstr>Prezentace aplikace PowerPoint</vt:lpstr>
      <vt:lpstr>Jevištní dílo: opery</vt:lpstr>
      <vt:lpstr>Jevištní dílo: baletní hudba</vt:lpstr>
      <vt:lpstr>Další dílo</vt:lpstr>
      <vt:lpstr>Модест Ильич Чайковский (1850 – 1916)</vt:lpstr>
      <vt:lpstr>Eduard Nápravník (1839 – 1916)</vt:lpstr>
      <vt:lpstr>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Klasicko-romantická syntéza</dc:title>
  <dc:creator>Lenka Kučerová</dc:creator>
  <cp:lastModifiedBy>Kučerová</cp:lastModifiedBy>
  <cp:revision>301</cp:revision>
  <dcterms:created xsi:type="dcterms:W3CDTF">2018-08-13T09:05:14Z</dcterms:created>
  <dcterms:modified xsi:type="dcterms:W3CDTF">2021-11-04T14:22:06Z</dcterms:modified>
</cp:coreProperties>
</file>