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0" r:id="rId3"/>
    <p:sldId id="279" r:id="rId4"/>
    <p:sldId id="285" r:id="rId5"/>
    <p:sldId id="290" r:id="rId6"/>
    <p:sldId id="291" r:id="rId7"/>
    <p:sldId id="259" r:id="rId8"/>
    <p:sldId id="266" r:id="rId9"/>
    <p:sldId id="294" r:id="rId10"/>
    <p:sldId id="295" r:id="rId11"/>
    <p:sldId id="298" r:id="rId12"/>
    <p:sldId id="296" r:id="rId13"/>
    <p:sldId id="299" r:id="rId14"/>
    <p:sldId id="300" r:id="rId15"/>
    <p:sldId id="268" r:id="rId16"/>
    <p:sldId id="320" r:id="rId17"/>
    <p:sldId id="270" r:id="rId18"/>
    <p:sldId id="307" r:id="rId19"/>
    <p:sldId id="271" r:id="rId20"/>
    <p:sldId id="303" r:id="rId21"/>
    <p:sldId id="319" r:id="rId22"/>
    <p:sldId id="304" r:id="rId23"/>
    <p:sldId id="309" r:id="rId24"/>
    <p:sldId id="315" r:id="rId25"/>
    <p:sldId id="310" r:id="rId26"/>
    <p:sldId id="311" r:id="rId27"/>
    <p:sldId id="312" r:id="rId28"/>
    <p:sldId id="314" r:id="rId29"/>
    <p:sldId id="301" r:id="rId30"/>
    <p:sldId id="318" r:id="rId31"/>
    <p:sldId id="316" r:id="rId32"/>
    <p:sldId id="272" r:id="rId33"/>
    <p:sldId id="305" r:id="rId34"/>
    <p:sldId id="306" r:id="rId35"/>
    <p:sldId id="269" r:id="rId36"/>
    <p:sldId id="317" r:id="rId37"/>
    <p:sldId id="292" r:id="rId38"/>
    <p:sldId id="297" r:id="rId39"/>
    <p:sldId id="30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1095" autoAdjust="0"/>
  </p:normalViewPr>
  <p:slideViewPr>
    <p:cSldViewPr snapToGrid="0">
      <p:cViewPr varScale="1">
        <p:scale>
          <a:sx n="63" d="100"/>
          <a:sy n="63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71C19-B1FB-4432-AA2F-CB683C44E99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9089-EA28-4410-A345-815ADA0AE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78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lrnh-nX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IsN2BJjC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8asBxO4oI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70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93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Glinka</a:t>
            </a:r>
            <a:r>
              <a:rPr lang="cs-CZ" dirty="0"/>
              <a:t>: Vlastenecká píseň: https://www.youtube.com/watch?v=xi-bgz0f9bM</a:t>
            </a:r>
            <a:r>
              <a:rPr lang="ru-RU" dirty="0"/>
              <a:t> </a:t>
            </a:r>
            <a:endParaRPr lang="cs-CZ" dirty="0"/>
          </a:p>
          <a:p>
            <a:r>
              <a:rPr lang="cs-CZ" dirty="0" err="1"/>
              <a:t>kamarinskaja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https://www.youtube.com/watch?v=mSlrnh-nXEs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6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Ruská hudební společnost: http://bluemountain.princeton.edu/bluemtn/cgi-bin/bluemtn?a=d&amp;d=bmtnabd18600520-01.2.5&amp;e=-------en-20--1--txt-IN-----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50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Uleť: </a:t>
            </a:r>
            <a:r>
              <a:rPr lang="cs-CZ" dirty="0">
                <a:hlinkClick r:id="rId3"/>
              </a:rPr>
              <a:t>https://www.youtube.com/watch?v=RBIsN2BJjC0</a:t>
            </a:r>
            <a:endParaRPr lang="cs-CZ" dirty="0"/>
          </a:p>
          <a:p>
            <a:r>
              <a:rPr lang="cs-CZ" dirty="0"/>
              <a:t>2.</a:t>
            </a:r>
            <a:r>
              <a:rPr lang="cs-CZ" baseline="0" dirty="0"/>
              <a:t> symfonie: https://www.youtube.com/watch?v=4CCe4_SPgLc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6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Islamej</a:t>
            </a:r>
            <a:r>
              <a:rPr lang="cs-CZ" dirty="0"/>
              <a:t>: https://www.youtube.com/watch?v=78AslTXMp30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0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Písně a tance smrti – Ukolébavka: https://www.youtube.com/watch?v=GG8vsEtmVL0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43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3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Šeherezáda – 1. věta Moře a </a:t>
            </a:r>
            <a:r>
              <a:rPr lang="cs-CZ" dirty="0" err="1"/>
              <a:t>Sindibádův</a:t>
            </a:r>
            <a:r>
              <a:rPr lang="cs-CZ" dirty="0"/>
              <a:t> koráb: https://www.youtube.com/watch?v=d-NZZmjV0VM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32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Let čmeláka: https://www.youtube.com/watch?v=MW8asBxO4oI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089-EA28-4410-A345-815ADA0AE62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82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06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40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26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16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6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17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86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7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20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71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15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8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91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0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8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31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7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95AC-B5D3-420E-AB3C-BF73A0F64293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57142-07BC-4298-858D-5D6B0AF64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877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hdDWNhQFCUc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youtube.com/watch?v=qhEmP9Evv-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RNZbgQJxzGA" TargetMode="External"/><Relationship Id="rId4" Type="http://schemas.openxmlformats.org/officeDocument/2006/relationships/hyperlink" Target="https://www.youtube.com/watch?v=QMijt9SPjuI" TargetMode="External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C9B8exnBU" TargetMode="External"/><Relationship Id="rId7" Type="http://schemas.openxmlformats.org/officeDocument/2006/relationships/image" Target="../media/image13.jpg"/><Relationship Id="rId2" Type="http://schemas.openxmlformats.org/officeDocument/2006/relationships/hyperlink" Target="https://www.youtube.com/watch?v=4ZXI6nvkzf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wAPrZZrCU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-czSuKVvqg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6d1dhFlEg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youtube.com/watch?v=PHqf1R7VSK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3u1XxTur0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youtube.com/watch?v=nB-3k_AJY_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-ZpfwZMps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youtube.com/watch?v=NSio2Bg-kUQ&amp;list=RD4ZXI6nvkzfA&amp;index=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jpg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37F3A-208B-479B-BF0B-56787482C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Národní školy I.: </a:t>
            </a:r>
            <a:br>
              <a:rPr lang="cs-CZ" dirty="0"/>
            </a:br>
            <a:r>
              <a:rPr lang="cs-CZ" dirty="0"/>
              <a:t>úvod, Rusko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B6C4A0-A5EC-4616-8598-C6EF4FC98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hodina</a:t>
            </a:r>
          </a:p>
        </p:txBody>
      </p:sp>
    </p:spTree>
    <p:extLst>
      <p:ext uri="{BB962C8B-B14F-4D97-AF65-F5344CB8AC3E}">
        <p14:creationId xmlns:p14="http://schemas.microsoft.com/office/powerpoint/2010/main" val="283160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DA91F-29F0-48CB-B83E-DED87D73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Александр Сергеевич Даргомыжский </a:t>
            </a:r>
            <a:br>
              <a:rPr lang="ru-RU" u="sng" dirty="0"/>
            </a:br>
            <a:r>
              <a:rPr lang="cs-CZ" dirty="0"/>
              <a:t>14. 1. 1813 </a:t>
            </a:r>
            <a:r>
              <a:rPr lang="cs-CZ" dirty="0" err="1"/>
              <a:t>Trojickoje</a:t>
            </a:r>
            <a:r>
              <a:rPr lang="cs-CZ" dirty="0"/>
              <a:t> – 17. 1. 1869 Petrohrad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BFE498-B0B1-4621-895C-0B20E351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2082018"/>
            <a:ext cx="12079458" cy="461420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spojnice mezi </a:t>
            </a:r>
            <a:r>
              <a:rPr lang="cs-CZ" dirty="0" err="1"/>
              <a:t>Glinkou</a:t>
            </a:r>
            <a:r>
              <a:rPr lang="cs-CZ" dirty="0"/>
              <a:t> a Hrstkou</a:t>
            </a:r>
          </a:p>
          <a:p>
            <a:r>
              <a:rPr lang="cs-CZ"/>
              <a:t>klavírista, </a:t>
            </a:r>
            <a:r>
              <a:rPr lang="cs-CZ" dirty="0"/>
              <a:t>houslista, zvl. zpěvák (→ učitel)</a:t>
            </a:r>
          </a:p>
          <a:p>
            <a:r>
              <a:rPr lang="cs-CZ" dirty="0"/>
              <a:t>úředník, poté skladatelem (podle Glinkova vzoru), téměř bez kompozičního vzdělání</a:t>
            </a:r>
          </a:p>
          <a:p>
            <a:r>
              <a:rPr lang="cs-CZ" dirty="0"/>
              <a:t>důkladné osobní seznámení s francouzskou operou (</a:t>
            </a:r>
            <a:r>
              <a:rPr lang="cs-CZ" dirty="0" err="1"/>
              <a:t>Meyerbeer</a:t>
            </a:r>
            <a:r>
              <a:rPr lang="cs-CZ" dirty="0"/>
              <a:t>, </a:t>
            </a:r>
            <a:r>
              <a:rPr lang="cs-CZ" dirty="0" err="1"/>
              <a:t>Halévy</a:t>
            </a:r>
            <a:r>
              <a:rPr lang="cs-CZ" dirty="0"/>
              <a:t>, </a:t>
            </a:r>
            <a:r>
              <a:rPr lang="cs-CZ" dirty="0" err="1"/>
              <a:t>Auber</a:t>
            </a:r>
            <a:r>
              <a:rPr lang="cs-CZ" dirty="0"/>
              <a:t>…), ale nenavázal na ni</a:t>
            </a:r>
          </a:p>
          <a:p>
            <a:r>
              <a:rPr lang="cs-CZ" dirty="0"/>
              <a:t>v Petrohradě styky se skladateli budoucí Hrstky (</a:t>
            </a:r>
            <a:r>
              <a:rPr lang="cs-CZ" dirty="0" err="1"/>
              <a:t>Stasov</a:t>
            </a:r>
            <a:r>
              <a:rPr lang="cs-CZ" dirty="0"/>
              <a:t>, </a:t>
            </a:r>
            <a:r>
              <a:rPr lang="cs-CZ" dirty="0" err="1"/>
              <a:t>Balakirev</a:t>
            </a:r>
            <a:r>
              <a:rPr lang="cs-CZ" dirty="0"/>
              <a:t>, také </a:t>
            </a:r>
            <a:r>
              <a:rPr lang="cs-CZ" dirty="0" err="1"/>
              <a:t>Serov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Dílo – opery</a:t>
            </a:r>
          </a:p>
          <a:p>
            <a:pPr lvl="1"/>
            <a:r>
              <a:rPr lang="cs-CZ" dirty="0"/>
              <a:t>úspěchy nejprve v Evropě, poté na domácí půdě v Petrohradu</a:t>
            </a:r>
          </a:p>
          <a:p>
            <a:pPr lvl="1"/>
            <a:r>
              <a:rPr lang="cs-CZ" i="1" dirty="0"/>
              <a:t>Rusalka</a:t>
            </a:r>
            <a:r>
              <a:rPr lang="cs-CZ" dirty="0"/>
              <a:t> (1848)</a:t>
            </a:r>
            <a:endParaRPr lang="cs-CZ" i="1" dirty="0"/>
          </a:p>
          <a:p>
            <a:pPr lvl="2"/>
            <a:r>
              <a:rPr lang="cs-CZ" dirty="0"/>
              <a:t>text sám podle Puškina, částečně ve verších, námětově žádná podobnost s Dvořákem!</a:t>
            </a:r>
          </a:p>
          <a:p>
            <a:pPr lvl="2"/>
            <a:r>
              <a:rPr lang="cs-CZ" dirty="0"/>
              <a:t>používá techniky doprovázeného recitativu, upouští od schématu recitativ – árie</a:t>
            </a:r>
          </a:p>
          <a:p>
            <a:pPr lvl="1"/>
            <a:r>
              <a:rPr lang="cs-CZ" i="1" dirty="0"/>
              <a:t>Kamenný host </a:t>
            </a:r>
          </a:p>
          <a:p>
            <a:pPr lvl="2"/>
            <a:r>
              <a:rPr lang="cs-CZ" dirty="0"/>
              <a:t>celoživotní dílo, nedokončil, zinstrumentoval až Korsakov, zhudebnění původního Puškinova veršovaného textu</a:t>
            </a:r>
          </a:p>
          <a:p>
            <a:pPr lvl="2"/>
            <a:r>
              <a:rPr lang="cs-CZ" dirty="0"/>
              <a:t>bez árií a sborů, jen recitativy – přirozený spád ruské řeči</a:t>
            </a:r>
          </a:p>
          <a:p>
            <a:pPr lvl="2"/>
            <a:r>
              <a:rPr lang="cs-CZ" dirty="0"/>
              <a:t>orchestr je doprovodem zpěváků, ne wagnerovské pojetí</a:t>
            </a:r>
          </a:p>
          <a:p>
            <a:r>
              <a:rPr lang="cs-CZ" dirty="0"/>
              <a:t>význam: pedagog zpěvu, operní skladatel, vedení Ruské hudební společnosti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4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kolem nástupu Hrstky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1" y="2144486"/>
            <a:ext cx="11963400" cy="461554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30. a 40. léta – na scéně nejvýraznější </a:t>
            </a:r>
            <a:r>
              <a:rPr lang="cs-CZ" dirty="0" err="1"/>
              <a:t>Glinka</a:t>
            </a:r>
            <a:r>
              <a:rPr lang="cs-CZ" dirty="0"/>
              <a:t> (</a:t>
            </a:r>
            <a:r>
              <a:rPr lang="cs-CZ" i="1" dirty="0"/>
              <a:t>Ivan </a:t>
            </a:r>
            <a:r>
              <a:rPr lang="cs-CZ" i="1" dirty="0" err="1"/>
              <a:t>Susanin</a:t>
            </a:r>
            <a:r>
              <a:rPr lang="cs-CZ" i="1" dirty="0"/>
              <a:t> </a:t>
            </a:r>
            <a:r>
              <a:rPr lang="cs-CZ" dirty="0"/>
              <a:t>1836, </a:t>
            </a:r>
            <a:r>
              <a:rPr lang="cs-CZ" i="1" dirty="0"/>
              <a:t>Ruslan a Ludmila </a:t>
            </a:r>
            <a:r>
              <a:rPr lang="cs-CZ" dirty="0"/>
              <a:t>1842), jeho díla modelem pro jeho současníky</a:t>
            </a:r>
          </a:p>
          <a:p>
            <a:r>
              <a:rPr lang="cs-CZ" dirty="0"/>
              <a:t>přelom 50. a 60. let – začínající aktivity Hrstky, vyvrcholení v 70. letech (Musorgský: </a:t>
            </a:r>
            <a:r>
              <a:rPr lang="cs-CZ" i="1" dirty="0"/>
              <a:t>Boris</a:t>
            </a:r>
            <a:r>
              <a:rPr lang="cs-CZ" dirty="0"/>
              <a:t> </a:t>
            </a:r>
            <a:r>
              <a:rPr lang="cs-CZ" i="1" dirty="0" err="1"/>
              <a:t>Godunov</a:t>
            </a:r>
            <a:r>
              <a:rPr lang="cs-CZ" dirty="0"/>
              <a:t> 1869/1874, </a:t>
            </a:r>
            <a:r>
              <a:rPr lang="cs-CZ" i="1" dirty="0" err="1"/>
              <a:t>Kartinki</a:t>
            </a:r>
            <a:r>
              <a:rPr lang="cs-CZ" dirty="0"/>
              <a:t> 1874 aj.)</a:t>
            </a:r>
          </a:p>
          <a:p>
            <a:r>
              <a:rPr lang="cs-CZ" dirty="0"/>
              <a:t>1859 založení Ruské hudební společnosti v Petrohradě (</a:t>
            </a:r>
            <a:r>
              <a:rPr lang="cs-CZ" dirty="0" err="1"/>
              <a:t>Dargomyžskij</a:t>
            </a:r>
            <a:r>
              <a:rPr lang="cs-CZ" dirty="0"/>
              <a:t>), moskevská pobočka 1860 (Nikolaj </a:t>
            </a:r>
            <a:r>
              <a:rPr lang="cs-CZ" dirty="0" err="1"/>
              <a:t>Rubinštejn</a:t>
            </a:r>
            <a:r>
              <a:rPr lang="cs-CZ" dirty="0"/>
              <a:t>)</a:t>
            </a:r>
          </a:p>
          <a:p>
            <a:r>
              <a:rPr lang="cs-CZ" dirty="0"/>
              <a:t>60. léta – na vrcholu tvůrčích sil </a:t>
            </a:r>
            <a:r>
              <a:rPr lang="cs-CZ" dirty="0" err="1"/>
              <a:t>Serov</a:t>
            </a:r>
            <a:r>
              <a:rPr lang="cs-CZ" dirty="0"/>
              <a:t> (</a:t>
            </a:r>
            <a:r>
              <a:rPr lang="cs-CZ" i="1" dirty="0"/>
              <a:t>Judith</a:t>
            </a:r>
            <a:r>
              <a:rPr lang="cs-CZ" dirty="0"/>
              <a:t> 1863), také </a:t>
            </a:r>
            <a:r>
              <a:rPr lang="cs-CZ" dirty="0" err="1"/>
              <a:t>Dargomyžskij</a:t>
            </a:r>
            <a:r>
              <a:rPr lang="cs-CZ" dirty="0"/>
              <a:t> a Anton </a:t>
            </a:r>
            <a:r>
              <a:rPr lang="cs-CZ" dirty="0" err="1"/>
              <a:t>Rubinštejn</a:t>
            </a:r>
            <a:endParaRPr lang="cs-CZ" dirty="0"/>
          </a:p>
          <a:p>
            <a:r>
              <a:rPr lang="cs-CZ" dirty="0"/>
              <a:t>70. léta - vrcholná díla Čajkovského (</a:t>
            </a:r>
            <a:r>
              <a:rPr lang="cs-CZ" i="1" dirty="0"/>
              <a:t>Labutí Jezero </a:t>
            </a:r>
            <a:r>
              <a:rPr lang="cs-CZ" dirty="0"/>
              <a:t>1876, </a:t>
            </a:r>
            <a:r>
              <a:rPr lang="cs-CZ" i="1" dirty="0"/>
              <a:t>4. symfonie </a:t>
            </a:r>
            <a:r>
              <a:rPr lang="cs-CZ" dirty="0"/>
              <a:t>1877, </a:t>
            </a:r>
            <a:r>
              <a:rPr lang="cs-CZ" i="1" dirty="0"/>
              <a:t>Evžen</a:t>
            </a:r>
            <a:r>
              <a:rPr lang="cs-CZ" dirty="0"/>
              <a:t> </a:t>
            </a:r>
            <a:r>
              <a:rPr lang="cs-CZ" i="1" dirty="0"/>
              <a:t>Oněgin</a:t>
            </a:r>
            <a:r>
              <a:rPr lang="cs-CZ" dirty="0"/>
              <a:t> 1879 aj.)</a:t>
            </a:r>
          </a:p>
          <a:p>
            <a:r>
              <a:rPr lang="cs-CZ" dirty="0"/>
              <a:t>80. léta – odklon od estetických východisek jednotlivých členů Hrstky (zejm. Korsakov: </a:t>
            </a:r>
            <a:r>
              <a:rPr lang="cs-CZ" i="1" dirty="0"/>
              <a:t>Španělské capriccio </a:t>
            </a:r>
            <a:r>
              <a:rPr lang="cs-CZ" dirty="0"/>
              <a:t>1887, </a:t>
            </a:r>
            <a:r>
              <a:rPr lang="cs-CZ" i="1" dirty="0"/>
              <a:t>Šeherezáda</a:t>
            </a:r>
            <a:r>
              <a:rPr lang="cs-CZ" dirty="0"/>
              <a:t> 1888 aj.), byla také zastíněna úspěchy </a:t>
            </a:r>
            <a:r>
              <a:rPr lang="cs-CZ" dirty="0" err="1"/>
              <a:t>Glazunova</a:t>
            </a:r>
            <a:r>
              <a:rPr lang="cs-CZ" dirty="0"/>
              <a:t> (</a:t>
            </a:r>
            <a:r>
              <a:rPr lang="cs-CZ" i="1" dirty="0"/>
              <a:t>1. symfonie </a:t>
            </a:r>
            <a:r>
              <a:rPr lang="cs-CZ" dirty="0"/>
              <a:t>1888 aj.)</a:t>
            </a:r>
          </a:p>
          <a:p>
            <a:r>
              <a:rPr lang="cs-CZ" dirty="0"/>
              <a:t>konec století – na výsluní žáci moskevské konzervatoře </a:t>
            </a:r>
            <a:r>
              <a:rPr lang="cs-CZ" dirty="0" err="1"/>
              <a:t>Rachmaninov</a:t>
            </a:r>
            <a:r>
              <a:rPr lang="cs-CZ" dirty="0"/>
              <a:t> a </a:t>
            </a:r>
            <a:r>
              <a:rPr lang="cs-CZ" dirty="0" err="1"/>
              <a:t>Skrjabin</a:t>
            </a:r>
            <a:r>
              <a:rPr lang="cs-CZ" dirty="0"/>
              <a:t> (viz pozdní romantismus)</a:t>
            </a:r>
          </a:p>
          <a:p>
            <a:r>
              <a:rPr lang="cs-CZ" dirty="0"/>
              <a:t>konec epochy ruské hudby 19. století:</a:t>
            </a:r>
          </a:p>
          <a:p>
            <a:pPr lvl="1"/>
            <a:r>
              <a:rPr lang="cs-CZ" dirty="0"/>
              <a:t>poslední opery Korsakova (</a:t>
            </a:r>
            <a:r>
              <a:rPr lang="cs-CZ" i="1" dirty="0"/>
              <a:t>Zlatý kohoutek, </a:t>
            </a:r>
            <a:r>
              <a:rPr lang="cs-CZ" dirty="0"/>
              <a:t>1907)</a:t>
            </a:r>
          </a:p>
          <a:p>
            <a:pPr lvl="1"/>
            <a:r>
              <a:rPr lang="cs-CZ" dirty="0"/>
              <a:t>počátek století: </a:t>
            </a:r>
            <a:r>
              <a:rPr lang="cs-CZ" dirty="0" err="1"/>
              <a:t>Skrjabinův</a:t>
            </a:r>
            <a:r>
              <a:rPr lang="cs-CZ" dirty="0"/>
              <a:t> mysticismus (5</a:t>
            </a:r>
            <a:r>
              <a:rPr lang="cs-CZ" i="1" dirty="0"/>
              <a:t> symfonií </a:t>
            </a:r>
            <a:r>
              <a:rPr lang="cs-CZ" dirty="0"/>
              <a:t>1900, 1901, 1904, 1907, 1910)</a:t>
            </a:r>
          </a:p>
          <a:p>
            <a:pPr lvl="1"/>
            <a:r>
              <a:rPr lang="cs-CZ" dirty="0"/>
              <a:t>1905 – 1907 revoluční období v Rusku → emigrace umělců (</a:t>
            </a:r>
            <a:r>
              <a:rPr lang="cs-CZ" dirty="0" err="1"/>
              <a:t>Rachmaninov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41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Могучая кучка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2035629"/>
            <a:ext cx="11996057" cy="47244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= ruská národní škola?</a:t>
            </a:r>
          </a:p>
          <a:p>
            <a:r>
              <a:rPr lang="cs-CZ" dirty="0"/>
              <a:t>od 1812 zdůrazňování národní hrdosti a kultury, problémy: </a:t>
            </a:r>
          </a:p>
          <a:p>
            <a:pPr lvl="1"/>
            <a:r>
              <a:rPr lang="cs-CZ" dirty="0"/>
              <a:t>rozlehlost země → (často diametrální) roztříštěnost kultur, vliv sousedních národů a etnik</a:t>
            </a:r>
          </a:p>
          <a:p>
            <a:pPr lvl="1"/>
            <a:r>
              <a:rPr lang="cs-CZ" dirty="0"/>
              <a:t>(často extrémní) rozdíly v sociální hierarchii obyvatel → každá vrstva svoji vlastní hudební kulturu</a:t>
            </a:r>
          </a:p>
          <a:p>
            <a:r>
              <a:rPr lang="cs-CZ" dirty="0"/>
              <a:t>předchůdci, tj. </a:t>
            </a:r>
            <a:r>
              <a:rPr lang="cs-CZ" dirty="0" err="1"/>
              <a:t>Glinka</a:t>
            </a:r>
            <a:r>
              <a:rPr lang="cs-CZ" dirty="0"/>
              <a:t> a </a:t>
            </a:r>
            <a:r>
              <a:rPr lang="cs-CZ" dirty="0" err="1"/>
              <a:t>Dargomyžskij</a:t>
            </a:r>
            <a:r>
              <a:rPr lang="cs-CZ" dirty="0"/>
              <a:t>, byli významní jen pro ruskou tvorbu operní</a:t>
            </a:r>
          </a:p>
          <a:p>
            <a:r>
              <a:rPr lang="cs-CZ" dirty="0"/>
              <a:t>do popředí na přelomu 50. a 60. let (cca 1856 – 1862, označení od </a:t>
            </a:r>
            <a:r>
              <a:rPr lang="cs-CZ" dirty="0" err="1"/>
              <a:t>Stasova</a:t>
            </a:r>
            <a:r>
              <a:rPr lang="cs-CZ" dirty="0"/>
              <a:t> 1867)</a:t>
            </a:r>
          </a:p>
          <a:p>
            <a:r>
              <a:rPr lang="cs-CZ" dirty="0"/>
              <a:t>iniciátoři: </a:t>
            </a:r>
            <a:r>
              <a:rPr lang="cs-CZ" dirty="0" err="1"/>
              <a:t>Balakirev</a:t>
            </a:r>
            <a:r>
              <a:rPr lang="cs-CZ" dirty="0"/>
              <a:t> + kritik Vladimir </a:t>
            </a:r>
            <a:r>
              <a:rPr lang="cs-CZ" dirty="0" err="1"/>
              <a:t>Vasiljevič</a:t>
            </a:r>
            <a:r>
              <a:rPr lang="cs-CZ" dirty="0"/>
              <a:t> </a:t>
            </a:r>
            <a:r>
              <a:rPr lang="cs-CZ" dirty="0" err="1"/>
              <a:t>Stasov</a:t>
            </a:r>
            <a:r>
              <a:rPr lang="cs-CZ" dirty="0"/>
              <a:t>, 1856 se připojil </a:t>
            </a:r>
            <a:r>
              <a:rPr lang="cs-CZ" dirty="0" err="1"/>
              <a:t>Kjui</a:t>
            </a:r>
            <a:r>
              <a:rPr lang="cs-CZ" dirty="0"/>
              <a:t>, 1857 </a:t>
            </a:r>
            <a:r>
              <a:rPr lang="cs-CZ" dirty="0" err="1"/>
              <a:t>Musorgskij</a:t>
            </a:r>
            <a:r>
              <a:rPr lang="cs-CZ" dirty="0"/>
              <a:t>, 1861 Korsakov, 1862 </a:t>
            </a:r>
            <a:r>
              <a:rPr lang="cs-CZ" dirty="0" err="1"/>
              <a:t>Borodin</a:t>
            </a:r>
            <a:endParaRPr lang="cs-CZ" dirty="0"/>
          </a:p>
          <a:p>
            <a:r>
              <a:rPr lang="cs-CZ" dirty="0"/>
              <a:t>v hudbě samouci (s výjimkou Korsakova), technická civilní povolání (</a:t>
            </a:r>
            <a:r>
              <a:rPr lang="cs-CZ" dirty="0" err="1"/>
              <a:t>Balakirev</a:t>
            </a:r>
            <a:r>
              <a:rPr lang="cs-CZ" dirty="0"/>
              <a:t> matematik, </a:t>
            </a:r>
            <a:r>
              <a:rPr lang="cs-CZ" dirty="0" err="1"/>
              <a:t>Kjui</a:t>
            </a:r>
            <a:r>
              <a:rPr lang="cs-CZ" dirty="0"/>
              <a:t> stavař a voják, </a:t>
            </a:r>
            <a:r>
              <a:rPr lang="cs-CZ" dirty="0" err="1"/>
              <a:t>Musorgskij</a:t>
            </a:r>
            <a:r>
              <a:rPr lang="cs-CZ" dirty="0"/>
              <a:t> voják a úředník, Korsakov námořník, </a:t>
            </a:r>
            <a:r>
              <a:rPr lang="cs-CZ" dirty="0" err="1"/>
              <a:t>Borodin</a:t>
            </a:r>
            <a:r>
              <a:rPr lang="cs-CZ" dirty="0"/>
              <a:t> medik a chemik)</a:t>
            </a:r>
          </a:p>
          <a:p>
            <a:r>
              <a:rPr lang="cs-CZ" dirty="0"/>
              <a:t>činnost vyhasíná v 70. letech (odchod </a:t>
            </a:r>
            <a:r>
              <a:rPr lang="cs-CZ" dirty="0" err="1"/>
              <a:t>Balakireva</a:t>
            </a:r>
            <a:r>
              <a:rPr lang="cs-CZ" dirty="0"/>
              <a:t> z hudební scény, odklon Korsakova od původních záměrů Hrstky)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Charakteristika tvorby:</a:t>
            </a:r>
          </a:p>
          <a:p>
            <a:r>
              <a:rPr lang="cs-CZ" dirty="0"/>
              <a:t>exotismus, osobité chápání kompoziční techniky, bezprostřední expresionismus, „nevídaný obraz evropského barbarství“ = konkurence wagnerovskému kultu v Evropě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26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057400"/>
            <a:ext cx="12104914" cy="47135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„ruský styl“ zvl. </a:t>
            </a:r>
            <a:r>
              <a:rPr lang="cs-CZ" dirty="0" err="1"/>
              <a:t>Borodin</a:t>
            </a:r>
            <a:r>
              <a:rPr lang="cs-CZ" dirty="0"/>
              <a:t> + </a:t>
            </a:r>
            <a:r>
              <a:rPr lang="cs-CZ" dirty="0" err="1"/>
              <a:t>Musorgskij</a:t>
            </a:r>
            <a:r>
              <a:rPr lang="cs-CZ" dirty="0"/>
              <a:t> + raný Korsakov - projevy:</a:t>
            </a:r>
          </a:p>
          <a:p>
            <a:pPr marL="457200" lvl="1" indent="0">
              <a:buNone/>
            </a:pPr>
            <a:r>
              <a:rPr lang="cs-CZ" dirty="0"/>
              <a:t>1. osobitá melodika: častý frygický modus, styl táhlých rozvleklých písní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2. </a:t>
            </a:r>
            <a:r>
              <a:rPr lang="cs-CZ" dirty="0" err="1"/>
              <a:t>chromatizovaná</a:t>
            </a:r>
            <a:r>
              <a:rPr lang="cs-CZ" dirty="0"/>
              <a:t> melodie, použití modálních prvků i uměle konstruovaných řad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3. pentatonika – symbolizuje staroruskou či pohanskou tematiku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11376" r="36190" b="12963"/>
          <a:stretch/>
        </p:blipFill>
        <p:spPr>
          <a:xfrm rot="5400000">
            <a:off x="4948407" y="2330989"/>
            <a:ext cx="1077687" cy="58154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8201" r="61428" b="9789"/>
          <a:stretch/>
        </p:blipFill>
        <p:spPr>
          <a:xfrm rot="5400000">
            <a:off x="5040595" y="-186931"/>
            <a:ext cx="1219199" cy="71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5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7400"/>
            <a:ext cx="12039601" cy="466997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cs-CZ" dirty="0"/>
              <a:t>4. běžné časté střídání taktů (</a:t>
            </a:r>
            <a:r>
              <a:rPr lang="cs-CZ" dirty="0" err="1"/>
              <a:t>Borodin</a:t>
            </a:r>
            <a:r>
              <a:rPr lang="cs-CZ" dirty="0"/>
              <a:t>: </a:t>
            </a:r>
            <a:r>
              <a:rPr lang="cs-CZ" i="1" dirty="0"/>
              <a:t>Symfonie Es-dur,</a:t>
            </a:r>
            <a:r>
              <a:rPr lang="cs-CZ" dirty="0"/>
              <a:t> 2. věta), taktů netypických (5/4 a 5/8 aj.) a lichých period (Korsakov: </a:t>
            </a:r>
            <a:r>
              <a:rPr lang="cs-CZ" i="1" dirty="0"/>
              <a:t>Sněhurka</a:t>
            </a:r>
            <a:r>
              <a:rPr lang="cs-CZ" dirty="0"/>
              <a:t> – 7taktové úseky)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5. experimenty s imitací zvuku zvonů – charakteristické pro celé období hudebního romantismu v Rusku</a:t>
            </a:r>
          </a:p>
          <a:p>
            <a:endParaRPr lang="cs-CZ" dirty="0"/>
          </a:p>
          <a:p>
            <a:r>
              <a:rPr lang="cs-CZ" dirty="0"/>
              <a:t>nebezpečí ruské hudební tradice v Petrohradu (A. </a:t>
            </a:r>
            <a:r>
              <a:rPr lang="cs-CZ" dirty="0" err="1"/>
              <a:t>Rubin</a:t>
            </a:r>
            <a:r>
              <a:rPr lang="cs" dirty="0"/>
              <a:t>š</a:t>
            </a:r>
            <a:r>
              <a:rPr lang="cs-CZ" dirty="0" err="1"/>
              <a:t>te</a:t>
            </a:r>
            <a:r>
              <a:rPr lang="cs" dirty="0"/>
              <a:t>j</a:t>
            </a:r>
            <a:r>
              <a:rPr lang="cs-CZ" dirty="0"/>
              <a:t>n) X reakce na petrohradskou konzervatoř: vznik Bezplatné hudební školy (1862, založil </a:t>
            </a:r>
            <a:r>
              <a:rPr lang="cs-CZ" dirty="0" err="1"/>
              <a:t>Balakirev</a:t>
            </a:r>
            <a:r>
              <a:rPr lang="cs-CZ" dirty="0"/>
              <a:t>, vystupoval v roli dirigenta)</a:t>
            </a:r>
          </a:p>
          <a:p>
            <a:r>
              <a:rPr lang="cs-CZ" dirty="0"/>
              <a:t>od konce 80. let průnik ruské hudby do Francie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7" t="7937" r="6190" b="9788"/>
          <a:stretch/>
        </p:blipFill>
        <p:spPr>
          <a:xfrm rot="5400000">
            <a:off x="5005220" y="502552"/>
            <a:ext cx="1442353" cy="5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5F71C-CC7D-487B-ADA7-9525D859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609600"/>
            <a:ext cx="9934953" cy="1306286"/>
          </a:xfrm>
        </p:spPr>
        <p:txBody>
          <a:bodyPr>
            <a:normAutofit fontScale="90000"/>
          </a:bodyPr>
          <a:lstStyle/>
          <a:p>
            <a:r>
              <a:rPr lang="ru-RU" dirty="0"/>
              <a:t>Милий Алексеевич балакиев</a:t>
            </a:r>
            <a:br>
              <a:rPr lang="cs-CZ" dirty="0"/>
            </a:br>
            <a:r>
              <a:rPr lang="cs-CZ" dirty="0"/>
              <a:t>2. 1. 1837 </a:t>
            </a:r>
            <a:r>
              <a:rPr lang="cs-CZ" dirty="0" err="1"/>
              <a:t>Nižnij</a:t>
            </a:r>
            <a:r>
              <a:rPr lang="cs-CZ" dirty="0"/>
              <a:t> Novgorod - 29. 5. 1910 Moskva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227844-7E23-41A5-A012-75FC28976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2148840"/>
            <a:ext cx="11996058" cy="4632959"/>
          </a:xfrm>
        </p:spPr>
        <p:txBody>
          <a:bodyPr>
            <a:normAutofit/>
          </a:bodyPr>
          <a:lstStyle/>
          <a:p>
            <a:r>
              <a:rPr lang="cs-CZ" dirty="0"/>
              <a:t>nadaný a organizačně schopný hudebník, vynikající paměť, obdivuhodná klavírní technika, jako interpret vystupoval od poloviny 50. let</a:t>
            </a:r>
          </a:p>
          <a:p>
            <a:r>
              <a:rPr lang="cs-CZ" dirty="0"/>
              <a:t>původně matematik, na doporučení </a:t>
            </a:r>
            <a:r>
              <a:rPr lang="cs-CZ" dirty="0" err="1"/>
              <a:t>Glinky</a:t>
            </a:r>
            <a:r>
              <a:rPr lang="cs-CZ" dirty="0"/>
              <a:t> se začal věnovat kompozici, samouk, znalosti na základě studia partitur a vlastními pokusy, ale dlouhý kompoziční proces</a:t>
            </a:r>
          </a:p>
          <a:p>
            <a:r>
              <a:rPr lang="cs-CZ" dirty="0"/>
              <a:t>vrchol jeho tvorby: 60. léta</a:t>
            </a:r>
          </a:p>
          <a:p>
            <a:pPr lvl="1"/>
            <a:r>
              <a:rPr lang="cs-CZ" dirty="0"/>
              <a:t>inspirační zdroj: cesty na Kavkaz → vrcholná díla: klavírní fantazie </a:t>
            </a:r>
            <a:r>
              <a:rPr lang="cs-CZ" i="1" dirty="0" err="1"/>
              <a:t>Islamej</a:t>
            </a:r>
            <a:r>
              <a:rPr lang="cs-CZ" dirty="0"/>
              <a:t> (1869) a symfonická báseň </a:t>
            </a:r>
            <a:r>
              <a:rPr lang="cs-CZ" i="1" dirty="0"/>
              <a:t>Tamara</a:t>
            </a:r>
            <a:r>
              <a:rPr lang="cs-CZ" dirty="0"/>
              <a:t> (1867 – 1882)</a:t>
            </a:r>
          </a:p>
          <a:p>
            <a:pPr lvl="1"/>
            <a:r>
              <a:rPr lang="cs-CZ" dirty="0"/>
              <a:t>kontakty s českými zeměmi: 1866 a 1867 pozván do Prahy</a:t>
            </a:r>
          </a:p>
          <a:p>
            <a:pPr lvl="2"/>
            <a:r>
              <a:rPr lang="cs-CZ" dirty="0"/>
              <a:t>dirigoval Glinkovy opery </a:t>
            </a:r>
            <a:r>
              <a:rPr lang="cs-CZ" i="1" dirty="0"/>
              <a:t>Ivan </a:t>
            </a:r>
            <a:r>
              <a:rPr lang="cs-CZ" i="1" dirty="0" err="1"/>
              <a:t>Susanin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Ruslan</a:t>
            </a:r>
            <a:r>
              <a:rPr lang="cs-CZ" dirty="0"/>
              <a:t> </a:t>
            </a:r>
            <a:r>
              <a:rPr lang="cs-CZ" i="1" dirty="0"/>
              <a:t>a Ludmila</a:t>
            </a:r>
          </a:p>
          <a:p>
            <a:pPr lvl="2"/>
            <a:r>
              <a:rPr lang="cs-CZ" dirty="0"/>
              <a:t>symfonická báseň </a:t>
            </a:r>
            <a:r>
              <a:rPr lang="cs-CZ" i="1" dirty="0"/>
              <a:t>V Čechách</a:t>
            </a:r>
            <a:r>
              <a:rPr lang="cs-CZ" dirty="0"/>
              <a:t> – jako témata použil české lidové písně</a:t>
            </a:r>
          </a:p>
        </p:txBody>
      </p:sp>
    </p:spTree>
    <p:extLst>
      <p:ext uri="{BB962C8B-B14F-4D97-AF65-F5344CB8AC3E}">
        <p14:creationId xmlns:p14="http://schemas.microsoft.com/office/powerpoint/2010/main" val="360665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BC9EB-6C8F-40E0-9BFA-64B548C6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D084B6-32D3-412F-AAC0-6DD80EC6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103120"/>
            <a:ext cx="11826240" cy="460247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Petrohradě činný zvl. jako dirigent (Ruská hudební společnost, Bezplatná hudební škola aj., uváděl díla </a:t>
            </a:r>
            <a:r>
              <a:rPr lang="cs-CZ" dirty="0" err="1"/>
              <a:t>Liszta</a:t>
            </a:r>
            <a:r>
              <a:rPr lang="cs-CZ" dirty="0"/>
              <a:t>, Berlioze i členů Hrstky), odmítl pozvání N. </a:t>
            </a:r>
            <a:r>
              <a:rPr lang="cs-CZ" dirty="0" err="1"/>
              <a:t>Rubin</a:t>
            </a:r>
            <a:r>
              <a:rPr lang="cs" dirty="0"/>
              <a:t>š</a:t>
            </a:r>
            <a:r>
              <a:rPr lang="cs-CZ" dirty="0" err="1"/>
              <a:t>te</a:t>
            </a:r>
            <a:r>
              <a:rPr lang="cs" dirty="0"/>
              <a:t>j</a:t>
            </a:r>
            <a:r>
              <a:rPr lang="cs-CZ"/>
              <a:t>na </a:t>
            </a:r>
            <a:r>
              <a:rPr lang="cs-CZ" dirty="0"/>
              <a:t>k vyučování kompozice na moskevské konzervatoři</a:t>
            </a:r>
          </a:p>
          <a:p>
            <a:r>
              <a:rPr lang="cs-CZ" dirty="0"/>
              <a:t>1. pol. 70. let těžká duševní a materiální krize, upnutí na pravoslavnou víru, odchod z hudebního života, dokončování kompozic</a:t>
            </a:r>
          </a:p>
          <a:p>
            <a:r>
              <a:rPr lang="cs-CZ" dirty="0"/>
              <a:t>návrat na scénu v 80. letech: dirigent (Korsakov jeho asistentem), 1895 do penze – stále aktivní skladatel</a:t>
            </a:r>
          </a:p>
          <a:p>
            <a:r>
              <a:rPr lang="cs-CZ" dirty="0"/>
              <a:t>více než kompoziční tvorbou byl známý jako hnací síla ruské hudební produkce na konci 19. století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Další dílo</a:t>
            </a:r>
          </a:p>
          <a:p>
            <a:r>
              <a:rPr lang="cs-CZ" dirty="0"/>
              <a:t>2 symfonie (1. C-dur 1864 – 1898, 2. d-moll 1900 – 1908), 2 klavírní koncerty</a:t>
            </a:r>
          </a:p>
          <a:p>
            <a:r>
              <a:rPr lang="cs-CZ" dirty="0"/>
              <a:t>jeho kompoziční styl po začátku století vnímaný jako zastaralý vedle nastupujícího Debussyho a </a:t>
            </a:r>
            <a:r>
              <a:rPr lang="cs-CZ" dirty="0" err="1"/>
              <a:t>Skrjabina</a:t>
            </a:r>
            <a:endParaRPr lang="cs-CZ" dirty="0"/>
          </a:p>
          <a:p>
            <a:r>
              <a:rPr lang="cs-CZ" i="1" dirty="0"/>
              <a:t>Sborník ruských národních písní</a:t>
            </a:r>
            <a:r>
              <a:rPr lang="cs-CZ" dirty="0"/>
              <a:t> (1866 a 1867) – netradiční harmonizování 40 lidových písní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56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C80A7-6E8E-4A27-B099-F687AC0D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Цэзарь Антонович Кюи</a:t>
            </a:r>
            <a:br>
              <a:rPr lang="ru-RU" dirty="0"/>
            </a:br>
            <a:r>
              <a:rPr lang="cs-CZ" dirty="0"/>
              <a:t>18. 1. 1835 Vilnius - 26. 3. 1918 Petrohrad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F3453-55F0-4FD4-A407-DA192AB9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2013858"/>
            <a:ext cx="12094029" cy="476794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francouzsko-litevský původ, vojenský inženýr a armádní důstojník, hudební kritik</a:t>
            </a:r>
          </a:p>
          <a:p>
            <a:r>
              <a:rPr lang="cs-CZ" dirty="0"/>
              <a:t>po dlouhém pobytu v Litvě 1850 na studia do Petrohradu, poté vojenská kariéra → instruktorem (vedl i členy carské rodiny), 1906 hodnost generála, pedagog na vojenských akademiích v Petrohradě, v 70. létech uznávané teoretické práce z oblasti vojenství</a:t>
            </a:r>
          </a:p>
          <a:p>
            <a:r>
              <a:rPr lang="cs-CZ" dirty="0"/>
              <a:t>ve Vilniusu žák </a:t>
            </a:r>
            <a:r>
              <a:rPr lang="cs-CZ" dirty="0" err="1"/>
              <a:t>Stanis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cs-CZ" dirty="0" err="1"/>
              <a:t>awa</a:t>
            </a:r>
            <a:r>
              <a:rPr lang="cs-CZ" dirty="0"/>
              <a:t> </a:t>
            </a:r>
            <a:r>
              <a:rPr lang="cs-CZ" dirty="0" err="1"/>
              <a:t>Moniuszka</a:t>
            </a:r>
            <a:r>
              <a:rPr lang="cs-CZ" dirty="0"/>
              <a:t> (klavír, kompozice), po přesídlení do Petrohradu nadšení pro hudbu pod vlivem </a:t>
            </a:r>
            <a:r>
              <a:rPr lang="cs-CZ" dirty="0" err="1"/>
              <a:t>Balakireva</a:t>
            </a:r>
            <a:r>
              <a:rPr lang="cs-CZ" dirty="0"/>
              <a:t>, významný podnět: úspěšné provedení jeho prvních děl (orchestrální </a:t>
            </a:r>
            <a:r>
              <a:rPr lang="cs-CZ" i="1" dirty="0"/>
              <a:t>Scherzo</a:t>
            </a:r>
            <a:r>
              <a:rPr lang="cs-CZ" dirty="0"/>
              <a:t>, </a:t>
            </a:r>
            <a:r>
              <a:rPr lang="cs-CZ" dirty="0" err="1"/>
              <a:t>dirig</a:t>
            </a:r>
            <a:r>
              <a:rPr lang="cs-CZ" dirty="0"/>
              <a:t>. A. </a:t>
            </a:r>
            <a:r>
              <a:rPr lang="cs-CZ" dirty="0" err="1"/>
              <a:t>Rubin</a:t>
            </a:r>
            <a:r>
              <a:rPr lang="cs" dirty="0"/>
              <a:t>š</a:t>
            </a:r>
            <a:r>
              <a:rPr lang="cs-CZ" dirty="0" err="1"/>
              <a:t>te</a:t>
            </a:r>
            <a:r>
              <a:rPr lang="cs" dirty="0"/>
              <a:t>j</a:t>
            </a:r>
            <a:r>
              <a:rPr lang="cs-CZ" dirty="0"/>
              <a:t>n, a opera </a:t>
            </a:r>
            <a:r>
              <a:rPr lang="cs-CZ" i="1" dirty="0"/>
              <a:t>William </a:t>
            </a:r>
            <a:r>
              <a:rPr lang="cs-CZ" i="1" dirty="0" err="1"/>
              <a:t>Ratcliff</a:t>
            </a:r>
            <a:r>
              <a:rPr lang="cs-CZ" dirty="0"/>
              <a:t>), úspěšná také komická opera </a:t>
            </a:r>
            <a:r>
              <a:rPr lang="cs-CZ" i="1" dirty="0"/>
              <a:t>Mandarínský syn</a:t>
            </a:r>
          </a:p>
          <a:p>
            <a:r>
              <a:rPr lang="cs-CZ" dirty="0"/>
              <a:t>člen operního souboru v </a:t>
            </a:r>
            <a:r>
              <a:rPr lang="cs-CZ" dirty="0" err="1"/>
              <a:t>Mariinském</a:t>
            </a:r>
            <a:r>
              <a:rPr lang="cs-CZ" dirty="0"/>
              <a:t> divadle do 1883</a:t>
            </a:r>
          </a:p>
          <a:p>
            <a:r>
              <a:rPr lang="cs-CZ" dirty="0"/>
              <a:t>1896 – 1904 ředitel Ruské hudební společnosti v Petrohradě</a:t>
            </a:r>
          </a:p>
          <a:p>
            <a:r>
              <a:rPr lang="cs-CZ" dirty="0"/>
              <a:t>přátelství s </a:t>
            </a:r>
            <a:r>
              <a:rPr lang="cs-CZ" dirty="0" err="1"/>
              <a:t>Lisztem</a:t>
            </a:r>
            <a:r>
              <a:rPr lang="cs-CZ" dirty="0"/>
              <a:t>, oboustranná úcta, dedikoval mu orchestrální </a:t>
            </a:r>
            <a:r>
              <a:rPr lang="cs-CZ" i="1" dirty="0" err="1"/>
              <a:t>Tarantalle</a:t>
            </a:r>
            <a:endParaRPr lang="cs-CZ" i="1" dirty="0"/>
          </a:p>
          <a:p>
            <a:r>
              <a:rPr lang="cs-CZ" dirty="0"/>
              <a:t>mnoho ocenění (Řád čestné legie, členství Královské akademie literatury a umění)</a:t>
            </a:r>
          </a:p>
          <a:p>
            <a:r>
              <a:rPr lang="cs-CZ" dirty="0"/>
              <a:t>kritiky zvl. z oblasti operní tvorby (vč. Wagnerova </a:t>
            </a:r>
            <a:r>
              <a:rPr lang="cs-CZ" i="1" dirty="0"/>
              <a:t>Prstenu</a:t>
            </a:r>
            <a:r>
              <a:rPr lang="cs-CZ" dirty="0"/>
              <a:t>), o vývoji ruských romancí a o přednáškách A. </a:t>
            </a:r>
            <a:r>
              <a:rPr lang="cs-CZ" dirty="0" err="1"/>
              <a:t>Rubinštejna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77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57" y="2122714"/>
            <a:ext cx="11930743" cy="462642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kompoziční začátky v duchu Chopina</a:t>
            </a:r>
          </a:p>
          <a:p>
            <a:r>
              <a:rPr lang="cs-CZ" dirty="0"/>
              <a:t>náměty z ruské literatury:</a:t>
            </a:r>
          </a:p>
          <a:p>
            <a:pPr lvl="1"/>
            <a:r>
              <a:rPr lang="cs-CZ" dirty="0"/>
              <a:t>opera </a:t>
            </a:r>
            <a:r>
              <a:rPr lang="cs-CZ" i="1" dirty="0"/>
              <a:t>Kavkazský zajatec / Vězeň z Kavkazu</a:t>
            </a:r>
            <a:r>
              <a:rPr lang="cs-CZ" dirty="0"/>
              <a:t>, jeho vrcholná </a:t>
            </a:r>
          </a:p>
          <a:p>
            <a:pPr marL="457200" lvl="1" indent="0">
              <a:buNone/>
            </a:pPr>
            <a:r>
              <a:rPr lang="cs-CZ" dirty="0"/>
              <a:t>opera, na Puškinův námět, 1882</a:t>
            </a:r>
          </a:p>
          <a:p>
            <a:r>
              <a:rPr lang="cs-CZ" dirty="0"/>
              <a:t>náměty zčásti také z evropské literatury:</a:t>
            </a:r>
          </a:p>
          <a:p>
            <a:pPr lvl="1"/>
            <a:r>
              <a:rPr lang="cs-CZ" dirty="0"/>
              <a:t>opera </a:t>
            </a:r>
            <a:r>
              <a:rPr lang="cs-CZ" i="1" dirty="0"/>
              <a:t>Angelo</a:t>
            </a:r>
            <a:r>
              <a:rPr lang="cs-CZ" dirty="0"/>
              <a:t>, 1876</a:t>
            </a:r>
          </a:p>
          <a:p>
            <a:r>
              <a:rPr lang="cs-CZ" dirty="0"/>
              <a:t>typický ruský styl se objevuje jen v jeho romancích </a:t>
            </a:r>
          </a:p>
          <a:p>
            <a:pPr marL="0" indent="0">
              <a:buNone/>
            </a:pPr>
            <a:r>
              <a:rPr lang="cs-CZ" dirty="0"/>
              <a:t>   (cca 200)</a:t>
            </a:r>
          </a:p>
          <a:p>
            <a:r>
              <a:rPr lang="cs-CZ" dirty="0"/>
              <a:t>mimo Rusko se hrála dětská opera </a:t>
            </a:r>
            <a:r>
              <a:rPr lang="cs-CZ" i="1" dirty="0"/>
              <a:t>Kocour v botách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a </a:t>
            </a:r>
            <a:r>
              <a:rPr lang="cs-CZ" i="1" dirty="0"/>
              <a:t>Kavkazský zajatec</a:t>
            </a:r>
          </a:p>
          <a:p>
            <a:r>
              <a:rPr lang="cs-CZ" dirty="0"/>
              <a:t>teoretik: </a:t>
            </a:r>
            <a:r>
              <a:rPr lang="cs-CZ" i="1" dirty="0"/>
              <a:t>La </a:t>
            </a:r>
            <a:r>
              <a:rPr lang="cs-CZ" i="1" dirty="0" err="1"/>
              <a:t>musique</a:t>
            </a:r>
            <a:r>
              <a:rPr lang="cs-CZ" i="1" dirty="0"/>
              <a:t> en </a:t>
            </a:r>
            <a:r>
              <a:rPr lang="cs-CZ" i="1" dirty="0" err="1"/>
              <a:t>Russie</a:t>
            </a:r>
            <a:r>
              <a:rPr lang="cs-CZ" i="1" dirty="0"/>
              <a:t> </a:t>
            </a:r>
            <a:r>
              <a:rPr lang="cs-CZ" dirty="0"/>
              <a:t>(1880)</a:t>
            </a:r>
          </a:p>
          <a:p>
            <a:endParaRPr lang="cs-CZ" dirty="0"/>
          </a:p>
        </p:txBody>
      </p:sp>
      <p:pic>
        <p:nvPicPr>
          <p:cNvPr id="4" name="Picture 2" descr="File:PMLP54204-Cui MusiqueEnRussie complete.pd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8400" r="14497" b="9661"/>
          <a:stretch/>
        </p:blipFill>
        <p:spPr bwMode="auto">
          <a:xfrm>
            <a:off x="7881257" y="156260"/>
            <a:ext cx="4121982" cy="65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5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055F9-1AD8-43FC-85FD-06B456C8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Модест Петрович Мусоргский</a:t>
            </a:r>
            <a:br>
              <a:rPr lang="cs-CZ" dirty="0"/>
            </a:br>
            <a:r>
              <a:rPr lang="cs-CZ" dirty="0"/>
              <a:t>21. 3. 1839 </a:t>
            </a:r>
            <a:r>
              <a:rPr lang="cs-CZ" dirty="0" err="1"/>
              <a:t>Karevo</a:t>
            </a:r>
            <a:r>
              <a:rPr lang="cs-CZ" dirty="0"/>
              <a:t> - 28. 3. 1881 Petrohrad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284AD6-0F42-4029-8EAB-09421FF3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2024744"/>
            <a:ext cx="12028714" cy="47570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nevšední talent, bystrý intelekt → otevřené pohrdání institucionálním hudebním vzděláním → pověst nekompromisního buřiče a radikálního skladatele</a:t>
            </a:r>
          </a:p>
          <a:p>
            <a:r>
              <a:rPr lang="cs-CZ" dirty="0"/>
              <a:t>nejsložitější člen Hrstky</a:t>
            </a:r>
          </a:p>
          <a:p>
            <a:r>
              <a:rPr lang="cs-CZ" dirty="0"/>
              <a:t>hudební vzdělání: klavír (matka, A. </a:t>
            </a:r>
            <a:r>
              <a:rPr lang="cs-CZ" dirty="0" err="1"/>
              <a:t>Gerke</a:t>
            </a:r>
            <a:r>
              <a:rPr lang="cs-CZ" dirty="0"/>
              <a:t> v Petrohradě), poté vojenská kariéra: důstojník, úředník na ministerstvu vod a lesů</a:t>
            </a:r>
          </a:p>
          <a:p>
            <a:r>
              <a:rPr lang="cs-CZ" dirty="0"/>
              <a:t>deprese → časté změny povolání</a:t>
            </a:r>
          </a:p>
          <a:p>
            <a:r>
              <a:rPr lang="cs-CZ" dirty="0"/>
              <a:t>vstup do Hrstky (1856 na popud </a:t>
            </a:r>
            <a:r>
              <a:rPr lang="cs-CZ" dirty="0" err="1"/>
              <a:t>Balakireva</a:t>
            </a:r>
            <a:r>
              <a:rPr lang="cs-CZ" dirty="0"/>
              <a:t>) → návrat ke studiu hudby (studoval díla nejen ruská, ale i evropská (Berlioz, </a:t>
            </a:r>
            <a:r>
              <a:rPr lang="cs-CZ" dirty="0" err="1"/>
              <a:t>Schumann</a:t>
            </a:r>
            <a:r>
              <a:rPr lang="cs-CZ" dirty="0"/>
              <a:t>, </a:t>
            </a:r>
            <a:r>
              <a:rPr lang="cs-CZ" dirty="0" err="1"/>
              <a:t>Liszt</a:t>
            </a:r>
            <a:r>
              <a:rPr lang="cs-CZ" dirty="0"/>
              <a:t>, Wagner) → vynikající klavírní improvizátor</a:t>
            </a:r>
          </a:p>
          <a:p>
            <a:r>
              <a:rPr lang="cs-CZ" dirty="0"/>
              <a:t>po smrti matky 1865 prohloubení depresí, alkoholismus</a:t>
            </a:r>
          </a:p>
          <a:p>
            <a:r>
              <a:rPr lang="cs-CZ" dirty="0"/>
              <a:t>období vrcholu jeho tvůrčích sil koresponduje s obdobím definitivního propadnutí alkoholu → extrémní až otřesná působnost některých pasáží a hudebních momentů v jeho díle, zvl. těch, které se dotýkají smrti:</a:t>
            </a:r>
          </a:p>
          <a:p>
            <a:pPr lvl="1"/>
            <a:r>
              <a:rPr lang="cs-CZ" dirty="0"/>
              <a:t>výkřiky Borise, zmítaného chorobnými vizemi (</a:t>
            </a:r>
            <a:r>
              <a:rPr lang="cs-CZ" i="1" dirty="0"/>
              <a:t>Boris </a:t>
            </a:r>
            <a:r>
              <a:rPr lang="cs-CZ" i="1" dirty="0" err="1"/>
              <a:t>Godunov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Smrt tančící s opilým mužikem (</a:t>
            </a:r>
            <a:r>
              <a:rPr lang="cs-CZ" i="1" dirty="0"/>
              <a:t>Písně a tance smrti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ostré disonance </a:t>
            </a:r>
            <a:r>
              <a:rPr lang="cs-CZ" i="1" dirty="0"/>
              <a:t>Katakomb</a:t>
            </a:r>
            <a:r>
              <a:rPr lang="cs-CZ" dirty="0"/>
              <a:t> (</a:t>
            </a:r>
            <a:r>
              <a:rPr lang="cs-CZ" i="1" dirty="0" err="1"/>
              <a:t>Kartinki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→ naturalistická drsnost, pro tehdejší (i současné?) publikum těžko přijatelné → úpravy jeho děl (zjemnění zvuku)</a:t>
            </a:r>
          </a:p>
          <a:p>
            <a:r>
              <a:rPr lang="cs-CZ" dirty="0"/>
              <a:t>neuspořádaný život → mnoho děl zůstalo v torzech</a:t>
            </a:r>
          </a:p>
        </p:txBody>
      </p:sp>
    </p:spTree>
    <p:extLst>
      <p:ext uri="{BB962C8B-B14F-4D97-AF65-F5344CB8AC3E}">
        <p14:creationId xmlns:p14="http://schemas.microsoft.com/office/powerpoint/2010/main" val="157502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Fenomén národních škol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879" y="1848680"/>
            <a:ext cx="11922826" cy="502383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charakteristické: </a:t>
            </a:r>
          </a:p>
          <a:p>
            <a:pPr lvl="1"/>
            <a:r>
              <a:rPr lang="cs-CZ" dirty="0"/>
              <a:t>zájem o národní lidovou kulturu (sběry písní, vydávání sbírek, zájem o lidové tance aj.)</a:t>
            </a:r>
          </a:p>
          <a:p>
            <a:pPr lvl="1"/>
            <a:r>
              <a:rPr lang="cs-CZ" dirty="0"/>
              <a:t>obohacování umělé hudby o národní lidové prvky</a:t>
            </a:r>
          </a:p>
          <a:p>
            <a:pPr lvl="1"/>
            <a:r>
              <a:rPr lang="cs-CZ" dirty="0"/>
              <a:t>ve vokální hudbě důraz na národní jazyk</a:t>
            </a:r>
          </a:p>
          <a:p>
            <a:pPr lvl="1"/>
            <a:r>
              <a:rPr lang="cs-CZ" dirty="0"/>
              <a:t>čerpání inspirace a námětů s historie národa</a:t>
            </a:r>
          </a:p>
          <a:p>
            <a:pPr lvl="1"/>
            <a:r>
              <a:rPr lang="cs-CZ" dirty="0"/>
              <a:t>povědomí o společném jazyce, kultuře (zvyky a obyčeje), historii, území – jejich sounáležitost tvoří národ</a:t>
            </a:r>
          </a:p>
          <a:p>
            <a:pPr lvl="1"/>
            <a:r>
              <a:rPr lang="cs-CZ" dirty="0"/>
              <a:t>vytváření hudební/kulturní institucionální základny → formování hudebního vkusu</a:t>
            </a:r>
          </a:p>
          <a:p>
            <a:pPr lvl="1"/>
            <a:r>
              <a:rPr lang="cs-CZ" dirty="0"/>
              <a:t>hudební vzdělávání → výchova vlastních hudebníků, tvorba učebnic (jazyk!) a dalšího repertoáru</a:t>
            </a:r>
          </a:p>
          <a:p>
            <a:pPr lvl="1"/>
            <a:r>
              <a:rPr lang="cs-CZ" dirty="0"/>
              <a:t>podmínka: výrazná/é a konkurenceschopná/é skladatelská/é osobnost/i</a:t>
            </a:r>
          </a:p>
          <a:p>
            <a:pPr marL="0" indent="0">
              <a:buNone/>
            </a:pPr>
            <a:r>
              <a:rPr lang="cs-CZ" dirty="0"/>
              <a:t>→ každý národ má svoji „národní školu“?</a:t>
            </a:r>
          </a:p>
          <a:p>
            <a:r>
              <a:rPr lang="cs-CZ" dirty="0"/>
              <a:t>ve všech evropských zemích existovala potřeba vytvořit národní sounáležitost (během 19. stol. nebo i později)</a:t>
            </a:r>
          </a:p>
          <a:p>
            <a:r>
              <a:rPr lang="cs-CZ" dirty="0"/>
              <a:t>představitelé některých národních škol byli v celoevropském (celosvětovém) kontextu progresivnějšími skladatelskými osobnostmi → výraznější skladatelská škola (např. ruská, severská, česká, slovenská, maďarská, polská…)</a:t>
            </a:r>
          </a:p>
          <a:p>
            <a:r>
              <a:rPr lang="cs-CZ" dirty="0"/>
              <a:t>některé národy byly natolik sebevědomé, že nebylo třeba vytvářet národní školu (např. Německo, Francie…)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659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 - vokální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971" y="2103119"/>
            <a:ext cx="11952515" cy="46351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typ jeho hudby: vokálně-instrumentální</a:t>
            </a:r>
          </a:p>
          <a:p>
            <a:r>
              <a:rPr lang="cs-CZ" dirty="0"/>
              <a:t>„psychologizující realista“</a:t>
            </a:r>
          </a:p>
          <a:p>
            <a:r>
              <a:rPr lang="cs-CZ" dirty="0"/>
              <a:t>„</a:t>
            </a:r>
            <a:r>
              <a:rPr lang="cs-CZ" i="1" dirty="0"/>
              <a:t>Moje hudba musí být uměleckým přetvořením lidské řeči ve všech jejích nejjemnějších odstínech, nebo jinými slovy – zvuky lidské řeči, jako vnější projevy myšlenky a citu, se musí bez násilí a přemršťování stát hudbou pravdivou, přesnou, a tedy uměleckou, vysoce uměleckou. Tohle je ideál, o který usiluji</a:t>
            </a:r>
            <a:r>
              <a:rPr lang="cs-CZ" dirty="0"/>
              <a:t>.“</a:t>
            </a:r>
          </a:p>
          <a:p>
            <a:r>
              <a:rPr lang="cs-CZ" dirty="0"/>
              <a:t>těžiště: písně a operní tvorba, ryze instrumentální tvorba nepočetná, přesto světově významná</a:t>
            </a:r>
          </a:p>
          <a:p>
            <a:r>
              <a:rPr lang="cs-CZ" dirty="0"/>
              <a:t>zdroje: </a:t>
            </a:r>
          </a:p>
          <a:p>
            <a:pPr lvl="1"/>
            <a:r>
              <a:rPr lang="cs-CZ" dirty="0"/>
              <a:t>živý řečový projev - nevšední schopnost imitace (a parodie) lidského hlasového projevu, cit pro rytmus, intonaci a přízvuk mluvené ruštiny → pro neruské interprety velmi obtížné </a:t>
            </a:r>
          </a:p>
          <a:p>
            <a:pPr lvl="2"/>
            <a:r>
              <a:rPr lang="cs-CZ" dirty="0"/>
              <a:t>pozor - odlišné od Janáčka! Musorgský: výstavba vokálních linií je zobecněním principu ruských melodií pro zpěv, jde o charakter </a:t>
            </a:r>
            <a:r>
              <a:rPr lang="cs-CZ" b="1" u="sng" dirty="0"/>
              <a:t>univerzální</a:t>
            </a:r>
            <a:r>
              <a:rPr lang="cs-CZ" dirty="0"/>
              <a:t> X Janáček: nápěvky mluvy (které se vyskytují i v jeho ryze instrumentálních dílech) jsou originální, tj. charakter </a:t>
            </a:r>
            <a:r>
              <a:rPr lang="cs-CZ" b="1" u="sng" dirty="0"/>
              <a:t>unikátní</a:t>
            </a:r>
          </a:p>
          <a:p>
            <a:pPr lvl="1"/>
            <a:r>
              <a:rPr lang="cs-CZ" dirty="0"/>
              <a:t>tonalita starých tónin a modů</a:t>
            </a:r>
          </a:p>
          <a:p>
            <a:pPr lvl="1"/>
            <a:r>
              <a:rPr lang="cs-CZ" dirty="0"/>
              <a:t>citace lidové tvorby</a:t>
            </a:r>
          </a:p>
        </p:txBody>
      </p:sp>
    </p:spTree>
    <p:extLst>
      <p:ext uri="{BB962C8B-B14F-4D97-AF65-F5344CB8AC3E}">
        <p14:creationId xmlns:p14="http://schemas.microsoft.com/office/powerpoint/2010/main" val="261355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807E5-7D07-44C4-9695-A9E10A04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EA749C-7CB9-4365-AD4D-E1FF3CC56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1" y="2103120"/>
            <a:ext cx="11719560" cy="4587239"/>
          </a:xfrm>
        </p:spPr>
        <p:txBody>
          <a:bodyPr>
            <a:normAutofit/>
          </a:bodyPr>
          <a:lstStyle/>
          <a:p>
            <a:r>
              <a:rPr lang="cs-CZ" dirty="0"/>
              <a:t>předlohy: texty ve volném verši, próza, vlastní texty</a:t>
            </a:r>
          </a:p>
          <a:p>
            <a:r>
              <a:rPr lang="cs-CZ" dirty="0"/>
              <a:t>písňové cykly: píše je už po zkušenostech s písňovou tvorbou, mistrovská díla, texty nejvíce sám</a:t>
            </a:r>
          </a:p>
          <a:p>
            <a:pPr lvl="1"/>
            <a:r>
              <a:rPr lang="cs-CZ" dirty="0"/>
              <a:t>hudebně-dramatické miniatury → studie pro opery</a:t>
            </a:r>
          </a:p>
          <a:p>
            <a:pPr lvl="1"/>
            <a:r>
              <a:rPr lang="cs-CZ" i="1" dirty="0"/>
              <a:t>Dětská světnička / Z dětské světničky </a:t>
            </a:r>
            <a:r>
              <a:rPr lang="cs-CZ" dirty="0"/>
              <a:t>(na vlastní texty v próze, 1872) a </a:t>
            </a:r>
            <a:r>
              <a:rPr lang="cs-CZ" i="1" dirty="0"/>
              <a:t>Bez slunce </a:t>
            </a:r>
            <a:r>
              <a:rPr lang="cs-CZ" dirty="0"/>
              <a:t>(1874) – oba subjektivní a intimní lyrika, přesto nesentimentální a neinfantilní</a:t>
            </a:r>
          </a:p>
          <a:p>
            <a:pPr lvl="1"/>
            <a:r>
              <a:rPr lang="cs-CZ" i="1" dirty="0"/>
              <a:t>Písně a tance smrti </a:t>
            </a:r>
            <a:r>
              <a:rPr lang="cs-CZ" dirty="0"/>
              <a:t>(1877) – motivy prázdnoty, samoty, rezignace, (předčasná) dekadence</a:t>
            </a:r>
          </a:p>
          <a:p>
            <a:r>
              <a:rPr lang="cs-CZ" i="1" dirty="0"/>
              <a:t>Píseň o bleše</a:t>
            </a:r>
          </a:p>
          <a:p>
            <a:r>
              <a:rPr lang="cs-CZ" i="1" dirty="0" err="1"/>
              <a:t>Rayok</a:t>
            </a:r>
            <a:r>
              <a:rPr lang="cs-CZ" i="1" dirty="0"/>
              <a:t> – </a:t>
            </a:r>
            <a:r>
              <a:rPr lang="cs-CZ" dirty="0"/>
              <a:t>satirický hudební pamflet, slovní i hudební narážky na osobnosti petrohradského hudebního života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97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 - orchestrální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971" y="2057400"/>
            <a:ext cx="11985172" cy="4691743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Ivanova noc na Lysé hoře / Noc na Lysé hoře </a:t>
            </a:r>
            <a:r>
              <a:rPr lang="cs-CZ" dirty="0"/>
              <a:t>(1867)</a:t>
            </a:r>
          </a:p>
          <a:p>
            <a:r>
              <a:rPr lang="cs-CZ" i="1" dirty="0" err="1"/>
              <a:t>Kartinki</a:t>
            </a:r>
            <a:r>
              <a:rPr lang="cs-CZ" i="1" dirty="0"/>
              <a:t> / Obrázky z výstavy. Vzpomínka na Viktora </a:t>
            </a:r>
            <a:r>
              <a:rPr lang="cs-CZ" i="1" dirty="0" err="1"/>
              <a:t>Gartmana</a:t>
            </a:r>
            <a:r>
              <a:rPr lang="cs-CZ" dirty="0"/>
              <a:t> (1874) – klavírní suita o 10 částech, poprvé zinstrumentoval Maurice </a:t>
            </a:r>
            <a:r>
              <a:rPr lang="cs-CZ" dirty="0" err="1"/>
              <a:t>Ravel</a:t>
            </a:r>
            <a:r>
              <a:rPr lang="cs-CZ" dirty="0"/>
              <a:t> (1896), další orchestrální zpracování zejm. Sergej </a:t>
            </a:r>
            <a:r>
              <a:rPr lang="cs-CZ" dirty="0" err="1"/>
              <a:t>Kusevickij</a:t>
            </a:r>
            <a:r>
              <a:rPr lang="cs-CZ" dirty="0"/>
              <a:t> (1929)</a:t>
            </a:r>
          </a:p>
          <a:p>
            <a:pPr lvl="1"/>
            <a:r>
              <a:rPr lang="cs-CZ" dirty="0"/>
              <a:t>podnět: 1874 smrt přítele Viktora </a:t>
            </a:r>
            <a:r>
              <a:rPr lang="cs-CZ" dirty="0" err="1"/>
              <a:t>Gartmana</a:t>
            </a:r>
            <a:r>
              <a:rPr lang="cs-CZ" dirty="0"/>
              <a:t>, na jeho počest výstava → obrazy inspirací pro jednotlivé části. </a:t>
            </a:r>
            <a:r>
              <a:rPr lang="cs-CZ" dirty="0" err="1"/>
              <a:t>Stasovův</a:t>
            </a:r>
            <a:r>
              <a:rPr lang="cs-CZ" dirty="0"/>
              <a:t> program: </a:t>
            </a:r>
            <a:r>
              <a:rPr lang="cs-CZ" i="1" dirty="0" err="1"/>
              <a:t>Kartinky</a:t>
            </a:r>
            <a:r>
              <a:rPr lang="cs-CZ" dirty="0"/>
              <a:t> jako skladatelovo putování po výstavě („</a:t>
            </a:r>
            <a:r>
              <a:rPr lang="cs-CZ" i="1" dirty="0"/>
              <a:t>Skladatel se sám zobrazil jak chodí sem a tam, občas postojí, potom spěchá dále, aby přistoupil blíže k určitému obrazu. Občas jeho cesta vázne – </a:t>
            </a:r>
            <a:r>
              <a:rPr lang="cs-CZ" i="1" dirty="0" err="1"/>
              <a:t>Musorgskij</a:t>
            </a:r>
            <a:r>
              <a:rPr lang="cs-CZ" i="1" dirty="0"/>
              <a:t>, plný smutku, myslí na svého mrtvého přítele</a:t>
            </a:r>
            <a:r>
              <a:rPr lang="cs-CZ" dirty="0"/>
              <a:t>.“) X mnohem hlubší obsah cyklu jako celku: zasazení do rámce pravoslavné liturgie</a:t>
            </a:r>
          </a:p>
          <a:p>
            <a:pPr lvl="1"/>
            <a:r>
              <a:rPr lang="cs-CZ" dirty="0"/>
              <a:t>ojedinělé uspořádání částí suity, které nemá obdoby v tvorbě 19. století: spojovací oddíl = </a:t>
            </a:r>
            <a:r>
              <a:rPr lang="cs-CZ" i="1" dirty="0"/>
              <a:t>Promenáda</a:t>
            </a:r>
            <a:r>
              <a:rPr lang="cs-CZ" dirty="0"/>
              <a:t>, v závěru díla se stává součástí celku</a:t>
            </a:r>
          </a:p>
          <a:p>
            <a:pPr lvl="1"/>
            <a:r>
              <a:rPr lang="cs-CZ" dirty="0"/>
              <a:t>části: </a:t>
            </a:r>
            <a:r>
              <a:rPr lang="cs-CZ" i="1" dirty="0"/>
              <a:t>Promenáda</a:t>
            </a:r>
            <a:r>
              <a:rPr lang="cs-CZ" dirty="0"/>
              <a:t> (1) – </a:t>
            </a:r>
            <a:r>
              <a:rPr lang="cs-CZ" i="1" dirty="0"/>
              <a:t>Skřítek</a:t>
            </a:r>
            <a:r>
              <a:rPr lang="cs-CZ" dirty="0"/>
              <a:t> – </a:t>
            </a:r>
            <a:r>
              <a:rPr lang="cs-CZ" i="1" dirty="0"/>
              <a:t>Promenáda</a:t>
            </a:r>
            <a:r>
              <a:rPr lang="cs-CZ" dirty="0"/>
              <a:t> (2) – </a:t>
            </a:r>
            <a:r>
              <a:rPr lang="cs-CZ" i="1" dirty="0"/>
              <a:t>Starý hrad </a:t>
            </a:r>
            <a:r>
              <a:rPr lang="cs-CZ" dirty="0"/>
              <a:t>- </a:t>
            </a:r>
            <a:r>
              <a:rPr lang="cs-CZ" i="1" dirty="0"/>
              <a:t>Promenáda</a:t>
            </a:r>
            <a:r>
              <a:rPr lang="cs-CZ" dirty="0"/>
              <a:t> (3) – </a:t>
            </a:r>
            <a:r>
              <a:rPr lang="cs-CZ" i="1" dirty="0"/>
              <a:t>Hrající si děti </a:t>
            </a:r>
            <a:r>
              <a:rPr lang="cs-CZ" dirty="0"/>
              <a:t>– </a:t>
            </a:r>
            <a:r>
              <a:rPr lang="cs-CZ" i="1" dirty="0"/>
              <a:t>Bydlo</a:t>
            </a:r>
            <a:r>
              <a:rPr lang="cs-CZ" dirty="0"/>
              <a:t> – </a:t>
            </a:r>
            <a:r>
              <a:rPr lang="cs-CZ" i="1" dirty="0"/>
              <a:t>Promenáda</a:t>
            </a:r>
            <a:r>
              <a:rPr lang="cs-CZ" dirty="0"/>
              <a:t> (4) – </a:t>
            </a:r>
            <a:r>
              <a:rPr lang="cs-CZ" i="1" dirty="0"/>
              <a:t>Tanec kuřátek ve skořápkách </a:t>
            </a:r>
            <a:r>
              <a:rPr lang="cs-CZ" dirty="0"/>
              <a:t>– </a:t>
            </a:r>
            <a:r>
              <a:rPr lang="cs-CZ" i="1" dirty="0"/>
              <a:t>Samuel </a:t>
            </a:r>
            <a:r>
              <a:rPr lang="cs-CZ" i="1" dirty="0" err="1"/>
              <a:t>Goldenberg</a:t>
            </a:r>
            <a:r>
              <a:rPr lang="cs-CZ" i="1" dirty="0"/>
              <a:t> a </a:t>
            </a:r>
            <a:r>
              <a:rPr lang="cs-CZ" i="1" dirty="0" err="1"/>
              <a:t>Schlemiel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/>
              <a:t>Promenáda</a:t>
            </a:r>
            <a:r>
              <a:rPr lang="cs-CZ" dirty="0"/>
              <a:t> (5) - </a:t>
            </a:r>
            <a:r>
              <a:rPr lang="cs-CZ" i="1" dirty="0"/>
              <a:t>Trh v Limoges</a:t>
            </a:r>
            <a:r>
              <a:rPr lang="cs-CZ" dirty="0"/>
              <a:t> – </a:t>
            </a:r>
            <a:r>
              <a:rPr lang="cs-CZ" i="1" dirty="0"/>
              <a:t>Katakomby</a:t>
            </a:r>
            <a:r>
              <a:rPr lang="cs-CZ" dirty="0"/>
              <a:t> – </a:t>
            </a:r>
            <a:r>
              <a:rPr lang="cs-CZ" i="1" dirty="0"/>
              <a:t>S mrtvými mrtvým jazykem </a:t>
            </a:r>
            <a:r>
              <a:rPr lang="cs-CZ" dirty="0"/>
              <a:t>– </a:t>
            </a:r>
            <a:r>
              <a:rPr lang="cs-CZ" i="1" dirty="0"/>
              <a:t>Baba Jaga </a:t>
            </a:r>
            <a:r>
              <a:rPr lang="cs-CZ" dirty="0"/>
              <a:t>– </a:t>
            </a:r>
            <a:r>
              <a:rPr lang="cs-CZ" i="1" dirty="0"/>
              <a:t>Velká brána kyjevská </a:t>
            </a:r>
            <a:r>
              <a:rPr lang="cs-CZ" dirty="0"/>
              <a:t>(6) 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54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1" y="206828"/>
            <a:ext cx="12006942" cy="6651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Promenáda </a:t>
            </a:r>
            <a:r>
              <a:rPr lang="ru-RU" i="1" dirty="0"/>
              <a:t>/ Прогулка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(1)						(2)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							</a:t>
            </a:r>
          </a:p>
          <a:p>
            <a:pPr marL="0" indent="0">
              <a:buNone/>
            </a:pPr>
            <a:endParaRPr lang="cs-CZ" sz="1000" i="1" dirty="0">
              <a:hlinkClick r:id="rId2"/>
            </a:endParaRPr>
          </a:p>
          <a:p>
            <a:pPr marL="0" indent="0">
              <a:buNone/>
            </a:pPr>
            <a:r>
              <a:rPr lang="cs-CZ" sz="1000" i="1" dirty="0">
                <a:hlinkClick r:id="rId2"/>
              </a:rPr>
              <a:t>https://www.youtube.com/watch?v=9rizTkWPf80</a:t>
            </a:r>
            <a:r>
              <a:rPr lang="cs-CZ" sz="1000" i="1" dirty="0"/>
              <a:t>					</a:t>
            </a:r>
            <a:r>
              <a:rPr lang="cs-CZ" sz="1000" i="1" dirty="0">
                <a:hlinkClick r:id="rId2"/>
              </a:rPr>
              <a:t>https://www.youtube.com/watch?v=qhEmP9Evv-k</a:t>
            </a:r>
            <a:r>
              <a:rPr lang="cs-CZ" sz="1000" i="1" dirty="0"/>
              <a:t> </a:t>
            </a:r>
          </a:p>
          <a:p>
            <a:pPr marL="0" indent="0">
              <a:buNone/>
            </a:pPr>
            <a:r>
              <a:rPr lang="cs-CZ" dirty="0"/>
              <a:t>(3)</a:t>
            </a:r>
            <a:r>
              <a:rPr lang="cs-CZ" i="1" dirty="0"/>
              <a:t>	</a:t>
            </a:r>
            <a:r>
              <a:rPr lang="cs-CZ" dirty="0"/>
              <a:t>					(4)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100" dirty="0">
                <a:hlinkClick r:id="rId3"/>
              </a:rPr>
              <a:t>https://www.youtube.com/watch?v=hdDWNhQFCUc</a:t>
            </a:r>
            <a:r>
              <a:rPr lang="cs-CZ" sz="1100" dirty="0"/>
              <a:t> 				</a:t>
            </a:r>
            <a:r>
              <a:rPr lang="cs-CZ" sz="1100" dirty="0">
                <a:hlinkClick r:id="rId4"/>
              </a:rPr>
              <a:t>https://www.youtube.com/watch?v=QMijt9SPjuI</a:t>
            </a:r>
            <a:r>
              <a:rPr lang="cs-CZ" sz="1100" dirty="0"/>
              <a:t> 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/>
              <a:t>(5) = (1) (</a:t>
            </a:r>
            <a:r>
              <a:rPr lang="cs-CZ" dirty="0" err="1"/>
              <a:t>Ravel</a:t>
            </a:r>
            <a:r>
              <a:rPr lang="cs-CZ" dirty="0"/>
              <a:t> v orchestrální verzi vynechal) </a:t>
            </a:r>
            <a:r>
              <a:rPr lang="cs-CZ" sz="1000" dirty="0">
                <a:hlinkClick r:id="rId5"/>
              </a:rPr>
              <a:t>https://www.youtube.com/watch?v=RNZbgQJxzGA</a:t>
            </a:r>
            <a:r>
              <a:rPr lang="cs-CZ" sz="10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20921" t="33810" r="22191" b="33809"/>
          <a:stretch/>
        </p:blipFill>
        <p:spPr>
          <a:xfrm>
            <a:off x="642255" y="511629"/>
            <a:ext cx="4876801" cy="22206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/>
          <a:srcRect l="20666" t="22699" r="21936" b="40476"/>
          <a:stretch/>
        </p:blipFill>
        <p:spPr>
          <a:xfrm>
            <a:off x="6259284" y="206829"/>
            <a:ext cx="4920343" cy="2525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8"/>
          <a:srcRect l="21428" t="16190" r="21810" b="49524"/>
          <a:stretch/>
        </p:blipFill>
        <p:spPr>
          <a:xfrm>
            <a:off x="653141" y="3369128"/>
            <a:ext cx="4865915" cy="23513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/>
          <a:srcRect l="20159" t="22222" r="23333" b="38254"/>
          <a:stretch/>
        </p:blipFill>
        <p:spPr>
          <a:xfrm>
            <a:off x="6259284" y="3009900"/>
            <a:ext cx="4844144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15" y="185058"/>
            <a:ext cx="11963400" cy="6672942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Skřítek</a:t>
            </a:r>
            <a:r>
              <a:rPr lang="ru-RU" i="1" dirty="0"/>
              <a:t> / Гном</a:t>
            </a:r>
            <a:r>
              <a:rPr lang="cs-CZ" i="1" dirty="0"/>
              <a:t>				 Starý hrad</a:t>
            </a:r>
            <a:r>
              <a:rPr lang="ru-RU" i="1" dirty="0"/>
              <a:t> / Старый замок</a:t>
            </a:r>
            <a:endParaRPr lang="cs-CZ" i="1" dirty="0"/>
          </a:p>
          <a:p>
            <a:pPr marL="0" indent="0">
              <a:buNone/>
            </a:pPr>
            <a:r>
              <a:rPr lang="cs-CZ" sz="1000" i="1" dirty="0">
                <a:hlinkClick r:id="rId2"/>
              </a:rPr>
              <a:t>https://www.youtube.com/watch?v=4ZXI6nvkzfA</a:t>
            </a:r>
            <a:r>
              <a:rPr lang="cs-CZ" sz="1000" i="1" dirty="0"/>
              <a:t> 			</a:t>
            </a:r>
            <a:r>
              <a:rPr lang="cs-CZ" sz="1000" i="1" dirty="0">
                <a:hlinkClick r:id="rId3"/>
              </a:rPr>
              <a:t>https://www.youtube.com/watch?v=LfC9B8exnBU</a:t>
            </a:r>
            <a:r>
              <a:rPr lang="cs-CZ" sz="1000" i="1" dirty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19651" t="16984" r="23333" b="48254"/>
          <a:stretch/>
        </p:blipFill>
        <p:spPr>
          <a:xfrm>
            <a:off x="853438" y="4474027"/>
            <a:ext cx="4887686" cy="23839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17728" t="14603" r="51250" b="31429"/>
          <a:stretch/>
        </p:blipFill>
        <p:spPr>
          <a:xfrm>
            <a:off x="87085" y="812724"/>
            <a:ext cx="2667001" cy="37011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/>
          <a:srcRect l="20286" t="26349" r="23079" b="37143"/>
          <a:stretch/>
        </p:blipFill>
        <p:spPr>
          <a:xfrm>
            <a:off x="6498768" y="1411437"/>
            <a:ext cx="4855029" cy="25037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57301" r="64192" b="9365"/>
          <a:stretch/>
        </p:blipFill>
        <p:spPr>
          <a:xfrm>
            <a:off x="8186053" y="4132867"/>
            <a:ext cx="3167744" cy="228600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3DEB8BB-A076-48FC-B8BC-C493560B1C46}"/>
              </a:ext>
            </a:extLst>
          </p:cNvPr>
          <p:cNvSpPr txBox="1"/>
          <p:nvPr/>
        </p:nvSpPr>
        <p:spPr>
          <a:xfrm>
            <a:off x="3468193" y="1944187"/>
            <a:ext cx="222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Tento obraz představuje malého skřítka, který se na svých křivých nožičkách kulhavě, těžkopádně pohybuje.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F8668AD-1277-4B84-8CD8-FBA44CA7A02B}"/>
              </a:ext>
            </a:extLst>
          </p:cNvPr>
          <p:cNvSpPr txBox="1"/>
          <p:nvPr/>
        </p:nvSpPr>
        <p:spPr>
          <a:xfrm>
            <a:off x="6342013" y="4132867"/>
            <a:ext cx="1844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Středověký hrad, před kterým stojí trubadúr zpívající svoji píseň.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61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239487"/>
            <a:ext cx="11927039" cy="650224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Hrající si děti</a:t>
            </a:r>
            <a:r>
              <a:rPr lang="ru-RU" i="1" dirty="0"/>
              <a:t>, </a:t>
            </a:r>
            <a:r>
              <a:rPr lang="cs-CZ" i="1" dirty="0" err="1"/>
              <a:t>Tuileries</a:t>
            </a:r>
            <a:r>
              <a:rPr lang="ru-RU" i="1" dirty="0"/>
              <a:t> / Тюильрийский </a:t>
            </a:r>
            <a:r>
              <a:rPr lang="cs-CZ" i="1" dirty="0"/>
              <a:t>		 Bydlo / </a:t>
            </a:r>
            <a:r>
              <a:rPr lang="ru-RU" dirty="0"/>
              <a:t>Скот</a:t>
            </a:r>
            <a:endParaRPr lang="cs-CZ" i="1" dirty="0"/>
          </a:p>
          <a:p>
            <a:pPr marL="0" indent="0">
              <a:buNone/>
            </a:pPr>
            <a:r>
              <a:rPr lang="ru-RU" i="1" dirty="0"/>
              <a:t>сад. Ссора детей после игры</a:t>
            </a:r>
            <a:r>
              <a:rPr lang="cs-CZ" i="1" dirty="0"/>
              <a:t>				</a:t>
            </a:r>
            <a:r>
              <a:rPr lang="cs-CZ" sz="1000" i="1" dirty="0">
                <a:hlinkClick r:id="rId2"/>
              </a:rPr>
              <a:t>https://www.youtube.com/watch?v=-czSuKVvqgk</a:t>
            </a:r>
            <a:r>
              <a:rPr lang="cs-CZ" sz="1000" i="1" dirty="0"/>
              <a:t> </a:t>
            </a:r>
          </a:p>
          <a:p>
            <a:pPr marL="0" indent="0">
              <a:buNone/>
            </a:pPr>
            <a:r>
              <a:rPr lang="cs-CZ" sz="1000" i="1" dirty="0">
                <a:hlinkClick r:id="rId3"/>
              </a:rPr>
              <a:t>https://www.youtube.com/watch?v=NlwAPrZZrCU</a:t>
            </a:r>
            <a:r>
              <a:rPr lang="cs-CZ" sz="1000" i="1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20603" t="18730" r="21557" b="61587"/>
          <a:stretch/>
        </p:blipFill>
        <p:spPr>
          <a:xfrm>
            <a:off x="239486" y="4248674"/>
            <a:ext cx="4958444" cy="13498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20159" t="58254" r="22064" b="24603"/>
          <a:stretch/>
        </p:blipFill>
        <p:spPr>
          <a:xfrm>
            <a:off x="244929" y="5576961"/>
            <a:ext cx="4953001" cy="11756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15461" t="26984" r="54190" b="17143"/>
          <a:stretch/>
        </p:blipFill>
        <p:spPr>
          <a:xfrm>
            <a:off x="4558393" y="698309"/>
            <a:ext cx="2410615" cy="35503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/>
          <a:srcRect l="20032" t="42699" r="22317" b="24444"/>
          <a:stretch/>
        </p:blipFill>
        <p:spPr>
          <a:xfrm>
            <a:off x="7188824" y="1087856"/>
            <a:ext cx="4942116" cy="22533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/>
          <a:srcRect l="6444" t="8889" r="43397" b="9841"/>
          <a:stretch/>
        </p:blipFill>
        <p:spPr>
          <a:xfrm>
            <a:off x="9434210" y="3429000"/>
            <a:ext cx="2623458" cy="340053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08E2DF-6E02-4140-A100-83B6A8DD4AB0}"/>
              </a:ext>
            </a:extLst>
          </p:cNvPr>
          <p:cNvSpPr txBox="1"/>
          <p:nvPr/>
        </p:nvSpPr>
        <p:spPr>
          <a:xfrm>
            <a:off x="239486" y="2107787"/>
            <a:ext cx="295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/>
              <a:t>Alej zahrad Tuileries, ve které je plno dětí s opatrovatelkami.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51954AE-DA7A-4C04-B5D8-80530725AF8F}"/>
              </a:ext>
            </a:extLst>
          </p:cNvPr>
          <p:cNvSpPr txBox="1"/>
          <p:nvPr/>
        </p:nvSpPr>
        <p:spPr>
          <a:xfrm>
            <a:off x="7315200" y="4248674"/>
            <a:ext cx="241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Polský vůz s ohromnými koly tažený voly.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82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971" y="206829"/>
            <a:ext cx="12006943" cy="6651171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Tanec kuřátek ve skořápkách /		 Samuel </a:t>
            </a:r>
            <a:r>
              <a:rPr lang="cs-CZ" i="1" dirty="0" err="1"/>
              <a:t>Goldenberg</a:t>
            </a:r>
            <a:r>
              <a:rPr lang="cs-CZ" i="1" dirty="0"/>
              <a:t> a </a:t>
            </a:r>
            <a:r>
              <a:rPr lang="cs-CZ" i="1" dirty="0" err="1"/>
              <a:t>Schlemiel</a:t>
            </a:r>
            <a:r>
              <a:rPr lang="cs-CZ" i="1" dirty="0"/>
              <a:t> /</a:t>
            </a:r>
          </a:p>
          <a:p>
            <a:pPr marL="0" indent="0">
              <a:buNone/>
            </a:pPr>
            <a:r>
              <a:rPr lang="ru-RU" i="1" dirty="0"/>
              <a:t>Балет невылупившихся птенцов</a:t>
            </a:r>
            <a:r>
              <a:rPr lang="cs-CZ" i="1" dirty="0"/>
              <a:t>	</a:t>
            </a:r>
            <a:r>
              <a:rPr lang="ru-RU" i="1" dirty="0"/>
              <a:t> Самуэль Гольденберг и Шмуйле</a:t>
            </a:r>
            <a:endParaRPr lang="cs-CZ" i="1" dirty="0"/>
          </a:p>
          <a:p>
            <a:pPr marL="0" indent="0">
              <a:buNone/>
            </a:pPr>
            <a:r>
              <a:rPr lang="cs-CZ" sz="1000" b="1" i="1" dirty="0">
                <a:hlinkClick r:id="rId2"/>
              </a:rPr>
              <a:t>https://www.youtube.com/watch?v=PHqf1R7VSKc</a:t>
            </a:r>
            <a:r>
              <a:rPr lang="cs-CZ" sz="1000" b="1" i="1" dirty="0"/>
              <a:t> 					</a:t>
            </a:r>
            <a:r>
              <a:rPr lang="cs-CZ" sz="1000" b="1" i="1" dirty="0">
                <a:hlinkClick r:id="rId3"/>
              </a:rPr>
              <a:t>https://www.youtube.com/watch?v=0e6d1dhFlEg</a:t>
            </a:r>
            <a:r>
              <a:rPr lang="cs-CZ" sz="1000" b="1" i="1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20032" t="36507" r="22571" b="27143"/>
          <a:stretch/>
        </p:blipFill>
        <p:spPr>
          <a:xfrm>
            <a:off x="239485" y="1371601"/>
            <a:ext cx="4920344" cy="24928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8" t="4207" r="3155" b="52301"/>
          <a:stretch/>
        </p:blipFill>
        <p:spPr>
          <a:xfrm>
            <a:off x="239485" y="3864430"/>
            <a:ext cx="2209800" cy="29826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l="20286" t="26984" r="22699" b="37937"/>
          <a:stretch/>
        </p:blipFill>
        <p:spPr>
          <a:xfrm>
            <a:off x="7217227" y="3167742"/>
            <a:ext cx="4887687" cy="24057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l="20159" t="37619" r="23080" b="46508"/>
          <a:stretch/>
        </p:blipFill>
        <p:spPr>
          <a:xfrm>
            <a:off x="7238999" y="5774870"/>
            <a:ext cx="4865915" cy="10885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4921" r="51687" b="53333"/>
          <a:stretch/>
        </p:blipFill>
        <p:spPr>
          <a:xfrm>
            <a:off x="4920341" y="3984172"/>
            <a:ext cx="2318658" cy="28629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5" t="5397" r="27272" b="53810"/>
          <a:stretch/>
        </p:blipFill>
        <p:spPr>
          <a:xfrm>
            <a:off x="5301343" y="1379764"/>
            <a:ext cx="2275116" cy="279762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0D6ED16-8E3D-4FCB-BB62-9B4403727C0C}"/>
              </a:ext>
            </a:extLst>
          </p:cNvPr>
          <p:cNvSpPr txBox="1"/>
          <p:nvPr/>
        </p:nvSpPr>
        <p:spPr>
          <a:xfrm>
            <a:off x="2727960" y="4480560"/>
            <a:ext cx="201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Gartmanův</a:t>
            </a:r>
            <a:r>
              <a:rPr lang="cs-CZ" i="1" dirty="0"/>
              <a:t> obraz jako kostýmní návrh pro balet </a:t>
            </a:r>
            <a:r>
              <a:rPr lang="cs-CZ" i="1" dirty="0" err="1"/>
              <a:t>Trilby</a:t>
            </a:r>
            <a:r>
              <a:rPr lang="cs-CZ" i="1" dirty="0"/>
              <a:t>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5E5BBF-EBCD-45B6-B268-920916CE6309}"/>
              </a:ext>
            </a:extLst>
          </p:cNvPr>
          <p:cNvSpPr txBox="1"/>
          <p:nvPr/>
        </p:nvSpPr>
        <p:spPr>
          <a:xfrm>
            <a:off x="7717973" y="1993578"/>
            <a:ext cx="330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Dva polští Židé, jeden bohatý, druhý chudý.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921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43" y="195943"/>
            <a:ext cx="12072257" cy="656408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Trh v Limoges /					 Katakomby /</a:t>
            </a:r>
          </a:p>
          <a:p>
            <a:pPr marL="0" indent="0">
              <a:buNone/>
            </a:pPr>
            <a:r>
              <a:rPr lang="ru-RU" i="1" dirty="0"/>
              <a:t>Лимож. Рынок. Большая новость</a:t>
            </a:r>
            <a:r>
              <a:rPr lang="cs-CZ" i="1" dirty="0"/>
              <a:t>		</a:t>
            </a:r>
            <a:r>
              <a:rPr lang="ru-RU" i="1" dirty="0"/>
              <a:t> Катакомбы. Римская гробница</a:t>
            </a:r>
            <a:endParaRPr lang="cs-CZ" i="1" dirty="0"/>
          </a:p>
          <a:p>
            <a:pPr marL="0" indent="0">
              <a:buNone/>
            </a:pPr>
            <a:r>
              <a:rPr lang="cs-CZ" sz="1000" i="1" dirty="0">
                <a:hlinkClick r:id="rId2"/>
              </a:rPr>
              <a:t>https://www.youtube.com/watch?v=nB-3k_AJY_I</a:t>
            </a:r>
            <a:r>
              <a:rPr lang="cs-CZ" sz="1000" i="1" dirty="0"/>
              <a:t> </a:t>
            </a:r>
            <a:r>
              <a:rPr lang="ru-RU" i="1" dirty="0"/>
              <a:t> </a:t>
            </a:r>
            <a:r>
              <a:rPr lang="cs-CZ" i="1" dirty="0"/>
              <a:t>				</a:t>
            </a:r>
            <a:r>
              <a:rPr lang="cs-CZ" sz="1000" i="1" dirty="0">
                <a:hlinkClick r:id="rId3"/>
              </a:rPr>
              <a:t>https://www.youtube.com/watch?v=dN3u1XxTur0</a:t>
            </a:r>
            <a:r>
              <a:rPr lang="cs-CZ" sz="1000" i="1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21047" t="30794" r="21429" b="37777"/>
          <a:stretch/>
        </p:blipFill>
        <p:spPr>
          <a:xfrm>
            <a:off x="119743" y="4376057"/>
            <a:ext cx="4931230" cy="21553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1746" t="15238" r="61555" b="32222"/>
          <a:stretch/>
        </p:blipFill>
        <p:spPr>
          <a:xfrm>
            <a:off x="3107798" y="1327137"/>
            <a:ext cx="2639860" cy="30235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1" t="56667" r="6430" b="8889"/>
          <a:stretch/>
        </p:blipFill>
        <p:spPr>
          <a:xfrm>
            <a:off x="8948058" y="3645626"/>
            <a:ext cx="3200400" cy="23622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/>
          <a:srcRect l="20539" t="41428" r="23207" b="25556"/>
          <a:stretch/>
        </p:blipFill>
        <p:spPr>
          <a:xfrm>
            <a:off x="6536872" y="1533796"/>
            <a:ext cx="4822372" cy="226423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421086" y="5884609"/>
            <a:ext cx="666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S mrtvými mrtvým jazykem / </a:t>
            </a:r>
          </a:p>
          <a:p>
            <a:r>
              <a:rPr lang="ru-RU" sz="2400" i="1" dirty="0"/>
              <a:t>С мёртвыми на мёртвом языке</a:t>
            </a:r>
            <a:endParaRPr lang="cs-CZ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199D2EF-CAEC-4543-B445-E9046CC74601}"/>
              </a:ext>
            </a:extLst>
          </p:cNvPr>
          <p:cNvSpPr txBox="1"/>
          <p:nvPr/>
        </p:nvSpPr>
        <p:spPr>
          <a:xfrm>
            <a:off x="527958" y="232094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Francouzské ženy vášnivě se hádající na trhu.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E19230-FDB3-4D1B-AD14-A18F5C279CE5}"/>
              </a:ext>
            </a:extLst>
          </p:cNvPr>
          <p:cNvSpPr txBox="1"/>
          <p:nvPr/>
        </p:nvSpPr>
        <p:spPr>
          <a:xfrm>
            <a:off x="6580414" y="4102653"/>
            <a:ext cx="2367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 tomto obrazu </a:t>
            </a:r>
            <a:r>
              <a:rPr lang="cs-CZ" i="1" dirty="0" err="1"/>
              <a:t>Gartman</a:t>
            </a:r>
            <a:r>
              <a:rPr lang="cs-CZ" i="1" dirty="0"/>
              <a:t> zobrazil sám sebe, jak si ve světle lampy prohlíží pařížské katakomby.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539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57" y="195944"/>
            <a:ext cx="11996057" cy="658585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Baba jaga / </a:t>
            </a:r>
            <a:r>
              <a:rPr lang="ru-RU" i="1" dirty="0"/>
              <a:t>Баба-Яга</a:t>
            </a:r>
            <a:r>
              <a:rPr lang="cs-CZ" i="1" dirty="0"/>
              <a:t>			Velká brána kyjevská / </a:t>
            </a:r>
            <a:r>
              <a:rPr lang="ru-RU" i="1" dirty="0"/>
              <a:t>Богатырские 							ворота. В стольном городе во Киеве</a:t>
            </a:r>
            <a:endParaRPr lang="cs-CZ" i="1" dirty="0"/>
          </a:p>
          <a:p>
            <a:pPr marL="0" indent="0">
              <a:buNone/>
            </a:pPr>
            <a:r>
              <a:rPr lang="cs-CZ" sz="1000" i="1" dirty="0">
                <a:hlinkClick r:id="rId2"/>
              </a:rPr>
              <a:t>https://www.youtube.com/watch?v=NSio2Bg-kUQ&amp;list=RD4ZXI6nvkzfA&amp;index=2</a:t>
            </a:r>
            <a:r>
              <a:rPr lang="cs-CZ" sz="1000" i="1" dirty="0"/>
              <a:t> 	</a:t>
            </a:r>
            <a:r>
              <a:rPr lang="cs-CZ" sz="1000" i="1" dirty="0">
                <a:hlinkClick r:id="rId3"/>
              </a:rPr>
              <a:t>https://www.youtube.com/watch?v=uM-ZpfwZMps</a:t>
            </a:r>
            <a:r>
              <a:rPr lang="cs-CZ" sz="1000" i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/>
          <a:stretch/>
        </p:blipFill>
        <p:spPr bwMode="auto">
          <a:xfrm>
            <a:off x="7342414" y="1220389"/>
            <a:ext cx="4762500" cy="25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2" t="50953" r="39082" b="3333"/>
          <a:stretch/>
        </p:blipFill>
        <p:spPr>
          <a:xfrm>
            <a:off x="3720737" y="3722914"/>
            <a:ext cx="2383972" cy="31350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3015" r="75904" b="51270"/>
          <a:stretch/>
        </p:blipFill>
        <p:spPr>
          <a:xfrm>
            <a:off x="6642462" y="3787037"/>
            <a:ext cx="2394858" cy="31350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/>
          <a:srcRect l="21174" t="22699" r="22571" b="42698"/>
          <a:stretch/>
        </p:blipFill>
        <p:spPr>
          <a:xfrm>
            <a:off x="150246" y="1317170"/>
            <a:ext cx="4822372" cy="23730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/>
          <a:srcRect l="39460" t="43809" r="30001" b="39842"/>
          <a:stretch/>
        </p:blipFill>
        <p:spPr>
          <a:xfrm>
            <a:off x="150246" y="3875313"/>
            <a:ext cx="2618015" cy="112123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AF88AC8-7E56-4EA3-8B92-B03849D06D18}"/>
              </a:ext>
            </a:extLst>
          </p:cNvPr>
          <p:cNvSpPr txBox="1"/>
          <p:nvPr/>
        </p:nvSpPr>
        <p:spPr>
          <a:xfrm>
            <a:off x="150246" y="5150507"/>
            <a:ext cx="359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Gartmanův</a:t>
            </a:r>
            <a:r>
              <a:rPr lang="cs-CZ" i="1" dirty="0"/>
              <a:t> obraz ukazuje hodiny ve formě domu Baby-Jagy, který stojí na kuří nožce. </a:t>
            </a:r>
            <a:r>
              <a:rPr lang="cs-CZ" i="1" dirty="0" err="1"/>
              <a:t>Musorgskij</a:t>
            </a:r>
            <a:r>
              <a:rPr lang="cs-CZ" i="1" dirty="0"/>
              <a:t> k tomu ještě přidal let Baby-Jagy na hmoždíři.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57B00CB-6A91-44F9-950D-2B1A715E3F95}"/>
              </a:ext>
            </a:extLst>
          </p:cNvPr>
          <p:cNvSpPr txBox="1"/>
          <p:nvPr/>
        </p:nvSpPr>
        <p:spPr>
          <a:xfrm>
            <a:off x="9037320" y="3992881"/>
            <a:ext cx="2899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Gartmanův</a:t>
            </a:r>
            <a:r>
              <a:rPr lang="cs-CZ" i="1" dirty="0"/>
              <a:t> obraz představuje architektonický návrh městské brány pro Kyjev v masivním staroruském stylu s kupolí ve tvaru slovanské helmy.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4459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 - operní tvorba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414" y="2018210"/>
            <a:ext cx="11985172" cy="505097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složitá geneze, téměř nelze uvádět bez zásahů, nejvíce Korsakov</a:t>
            </a:r>
          </a:p>
          <a:p>
            <a:r>
              <a:rPr lang="cs-CZ" dirty="0"/>
              <a:t>prototypy:</a:t>
            </a:r>
          </a:p>
          <a:p>
            <a:r>
              <a:rPr lang="cs-CZ" i="1" dirty="0"/>
              <a:t>Ženitba</a:t>
            </a:r>
            <a:r>
              <a:rPr lang="cs-CZ" dirty="0"/>
              <a:t> (1868) </a:t>
            </a:r>
          </a:p>
          <a:p>
            <a:pPr lvl="1"/>
            <a:r>
              <a:rPr lang="cs-CZ" dirty="0"/>
              <a:t>na Gogolův prozaický činoherní text – poprvé v dějinách opery!</a:t>
            </a:r>
          </a:p>
          <a:p>
            <a:pPr lvl="1"/>
            <a:r>
              <a:rPr lang="cs-CZ" dirty="0"/>
              <a:t>dosáhl zde svých uměleckých záměrů</a:t>
            </a:r>
          </a:p>
          <a:p>
            <a:r>
              <a:rPr lang="cs-CZ" i="1" dirty="0"/>
              <a:t>Národní hudební drama o prologu a 4 dějstvích Boris </a:t>
            </a:r>
            <a:r>
              <a:rPr lang="cs-CZ" i="1" dirty="0" err="1"/>
              <a:t>Godunov</a:t>
            </a:r>
            <a:r>
              <a:rPr lang="cs-CZ" i="1" dirty="0"/>
              <a:t>  </a:t>
            </a:r>
            <a:r>
              <a:rPr lang="cs-CZ" dirty="0"/>
              <a:t>(1868/9, 1871)</a:t>
            </a:r>
          </a:p>
          <a:p>
            <a:pPr lvl="1"/>
            <a:r>
              <a:rPr lang="cs-CZ" dirty="0"/>
              <a:t>libreto vlastní na námět Puškina a historického </a:t>
            </a:r>
            <a:r>
              <a:rPr lang="cs-CZ" dirty="0" err="1"/>
              <a:t>Karamzinova</a:t>
            </a:r>
            <a:r>
              <a:rPr lang="cs-CZ" dirty="0"/>
              <a:t> spisu</a:t>
            </a:r>
          </a:p>
          <a:p>
            <a:pPr lvl="1"/>
            <a:r>
              <a:rPr lang="cs-CZ" dirty="0"/>
              <a:t>děj z přelomu 16./17. století</a:t>
            </a:r>
          </a:p>
          <a:p>
            <a:pPr lvl="1"/>
            <a:r>
              <a:rPr lang="cs-CZ" dirty="0"/>
              <a:t>1. verze nepřípustná: harmonické a instrumentační novosti, chybějící milostná zápletka, nepřítomnost výrazné ženské postavy</a:t>
            </a:r>
          </a:p>
          <a:p>
            <a:pPr lvl="1"/>
            <a:r>
              <a:rPr lang="cs-CZ" dirty="0"/>
              <a:t>2. verze: přikomponované „polské scény“, které ale v celku vyzní cize</a:t>
            </a:r>
          </a:p>
          <a:p>
            <a:pPr lvl="1"/>
            <a:r>
              <a:rPr lang="cs-CZ" dirty="0"/>
              <a:t>před premiérou ještě škrty Nápravníka, byť Musorgským autorizované</a:t>
            </a:r>
          </a:p>
          <a:p>
            <a:pPr lvl="1"/>
            <a:r>
              <a:rPr lang="cs-CZ" dirty="0"/>
              <a:t>ve světě se tehdy ujala úprava Korsakova, která do díla zasahuje nejen instrumentačně, ale i kompozičně. Další verze, která je dnes nejhranější je </a:t>
            </a:r>
            <a:r>
              <a:rPr lang="cs-CZ" dirty="0" err="1"/>
              <a:t>Šostakovičova</a:t>
            </a:r>
            <a:r>
              <a:rPr lang="cs-CZ" dirty="0"/>
              <a:t>. Dnes snaha o návrat k původnímu Musorgského znění</a:t>
            </a:r>
          </a:p>
          <a:p>
            <a:pPr lvl="1"/>
            <a:r>
              <a:rPr lang="cs-CZ" dirty="0"/>
              <a:t>„lidová opera“? Nejlepší příklad operní realismu v ruské hudbě 19. století? – zkreslené, ovlivněné výkladem </a:t>
            </a:r>
            <a:r>
              <a:rPr lang="cs-CZ" dirty="0" err="1"/>
              <a:t>Stasova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87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Ruská národní škola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93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EF17D-5208-42FC-8E0F-B4B648A5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0260BB-3017-47FB-AD27-35636BB3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1" y="2103120"/>
            <a:ext cx="11811000" cy="457199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/>
              <a:t>psychologizující: expresivní part hrdiny, scény šílenství a smrti </a:t>
            </a:r>
          </a:p>
          <a:p>
            <a:pPr lvl="1"/>
            <a:r>
              <a:rPr lang="cs-CZ" dirty="0"/>
              <a:t>mohutné sborové scény, ve kterých je patrný religiózní moment</a:t>
            </a:r>
          </a:p>
          <a:p>
            <a:pPr lvl="1"/>
            <a:r>
              <a:rPr lang="cs-CZ" dirty="0"/>
              <a:t>nepravidelná struktura nápěvných frází, archaizující modální obraty, svébytná stylizace lidové písně i chrámového zpěvu</a:t>
            </a:r>
          </a:p>
          <a:p>
            <a:pPr lvl="1"/>
            <a:r>
              <a:rPr lang="cs-CZ" dirty="0"/>
              <a:t>titulní role: </a:t>
            </a:r>
            <a:r>
              <a:rPr lang="cs-CZ" dirty="0" err="1"/>
              <a:t>Fjodor</a:t>
            </a:r>
            <a:r>
              <a:rPr lang="cs-CZ" dirty="0"/>
              <a:t> </a:t>
            </a:r>
            <a:r>
              <a:rPr lang="cs-CZ" dirty="0" err="1"/>
              <a:t>Šaljapin</a:t>
            </a:r>
            <a:r>
              <a:rPr lang="cs-CZ" dirty="0"/>
              <a:t> (→ </a:t>
            </a:r>
            <a:r>
              <a:rPr lang="cs-CZ" dirty="0" err="1"/>
              <a:t>Stravinskij</a:t>
            </a:r>
            <a:r>
              <a:rPr lang="cs-CZ" dirty="0"/>
              <a:t>)</a:t>
            </a:r>
          </a:p>
          <a:p>
            <a:endParaRPr lang="cs-CZ" i="1" dirty="0"/>
          </a:p>
          <a:p>
            <a:r>
              <a:rPr lang="cs-CZ" i="1" dirty="0" err="1"/>
              <a:t>Chovanština</a:t>
            </a:r>
            <a:r>
              <a:rPr lang="cs-CZ" dirty="0"/>
              <a:t> (1880)</a:t>
            </a:r>
          </a:p>
          <a:p>
            <a:pPr lvl="1"/>
            <a:r>
              <a:rPr lang="cs-CZ" dirty="0"/>
              <a:t>historický námět, libreto vlastní na popud </a:t>
            </a:r>
            <a:r>
              <a:rPr lang="cs-CZ" dirty="0" err="1"/>
              <a:t>Stasova</a:t>
            </a:r>
            <a:endParaRPr lang="cs-CZ" dirty="0"/>
          </a:p>
          <a:p>
            <a:pPr lvl="1"/>
            <a:r>
              <a:rPr lang="cs-CZ" dirty="0"/>
              <a:t>„hudební drama lidu“ – výrazný pěvecký sbor ztělesňuje zástup lidu</a:t>
            </a:r>
          </a:p>
          <a:p>
            <a:pPr lvl="1"/>
            <a:r>
              <a:rPr lang="cs-CZ" dirty="0"/>
              <a:t>slavné číslo: scéna věštby sektářky </a:t>
            </a:r>
            <a:r>
              <a:rPr lang="cs-CZ" dirty="0" err="1"/>
              <a:t>Marfy</a:t>
            </a:r>
            <a:endParaRPr lang="cs-CZ" dirty="0"/>
          </a:p>
          <a:p>
            <a:pPr lvl="1"/>
            <a:r>
              <a:rPr lang="cs-CZ" dirty="0"/>
              <a:t>torzo provedl Korsakov, dále zasahovali Stravinský a Šostakovič</a:t>
            </a:r>
          </a:p>
          <a:p>
            <a:pPr lvl="1"/>
            <a:r>
              <a:rPr lang="cs-CZ" dirty="0"/>
              <a:t>v </a:t>
            </a:r>
            <a:r>
              <a:rPr lang="cs-CZ" dirty="0" err="1"/>
              <a:t>Mariinském</a:t>
            </a:r>
            <a:r>
              <a:rPr lang="cs-CZ" dirty="0"/>
              <a:t> divadle odmítnula</a:t>
            </a:r>
          </a:p>
          <a:p>
            <a:r>
              <a:rPr lang="cs-CZ" i="1" dirty="0" err="1"/>
              <a:t>Soročinský</a:t>
            </a:r>
            <a:r>
              <a:rPr lang="cs-CZ" i="1" dirty="0"/>
              <a:t> jarmark </a:t>
            </a:r>
            <a:r>
              <a:rPr lang="cs-CZ" dirty="0"/>
              <a:t>(1881) </a:t>
            </a:r>
          </a:p>
          <a:p>
            <a:pPr lvl="1"/>
            <a:r>
              <a:rPr lang="cs-CZ" dirty="0"/>
              <a:t>komická, podle Gogola</a:t>
            </a:r>
          </a:p>
          <a:p>
            <a:pPr lvl="1"/>
            <a:r>
              <a:rPr lang="cs-CZ" dirty="0"/>
              <a:t>dokončil až </a:t>
            </a:r>
            <a:r>
              <a:rPr lang="cs-CZ" dirty="0" err="1"/>
              <a:t>Ljadov</a:t>
            </a:r>
            <a:r>
              <a:rPr lang="cs-CZ" dirty="0"/>
              <a:t> a </a:t>
            </a:r>
            <a:r>
              <a:rPr lang="cs-CZ" dirty="0" err="1"/>
              <a:t>Kjui</a:t>
            </a:r>
            <a:r>
              <a:rPr lang="cs-CZ" dirty="0"/>
              <a:t>, redigoval </a:t>
            </a:r>
            <a:r>
              <a:rPr lang="cs-CZ" dirty="0" err="1"/>
              <a:t>Čerepnin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689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71" y="2090058"/>
            <a:ext cx="11854543" cy="4604656"/>
          </a:xfrm>
        </p:spPr>
        <p:txBody>
          <a:bodyPr>
            <a:normAutofit/>
          </a:bodyPr>
          <a:lstStyle/>
          <a:p>
            <a:r>
              <a:rPr lang="cs-CZ" dirty="0"/>
              <a:t>stejně jako u Wagnera mizí rozdíl mezi árií a recitativem, nejde ale o typy wagnerovského hudebního dramatu; typ „vokálního hudebního dramatu“ (?)</a:t>
            </a:r>
          </a:p>
          <a:p>
            <a:r>
              <a:rPr lang="cs-CZ" dirty="0"/>
              <a:t>významné sborové a taneční scény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jeho stěžejní díla jsou dnes známá téměř výhradně v úpravách jiných skladatelů</a:t>
            </a:r>
          </a:p>
          <a:p>
            <a:r>
              <a:rPr lang="cs-CZ" dirty="0"/>
              <a:t>instrumentální retuše: Korsakov → romantizující rysy (</a:t>
            </a:r>
            <a:r>
              <a:rPr lang="cs-CZ" i="1" dirty="0"/>
              <a:t>Noc na Lysé hoře</a:t>
            </a:r>
            <a:r>
              <a:rPr lang="cs-CZ" dirty="0"/>
              <a:t>, </a:t>
            </a:r>
            <a:r>
              <a:rPr lang="cs-CZ" i="1" dirty="0"/>
              <a:t>Boris </a:t>
            </a:r>
            <a:r>
              <a:rPr lang="cs-CZ" i="1" dirty="0" err="1"/>
              <a:t>Godunov</a:t>
            </a:r>
            <a:r>
              <a:rPr lang="cs-CZ" dirty="0"/>
              <a:t>, </a:t>
            </a:r>
            <a:r>
              <a:rPr lang="cs-CZ" i="1" dirty="0" err="1"/>
              <a:t>Chovanština</a:t>
            </a:r>
            <a:r>
              <a:rPr lang="cs-CZ" dirty="0"/>
              <a:t>)</a:t>
            </a:r>
          </a:p>
          <a:p>
            <a:r>
              <a:rPr lang="cs-CZ" dirty="0"/>
              <a:t>dodatečné redakce jeho oper: Šostakovič, </a:t>
            </a:r>
            <a:r>
              <a:rPr lang="cs-CZ" dirty="0" err="1"/>
              <a:t>Čerepnin</a:t>
            </a:r>
            <a:endParaRPr lang="cs-CZ" dirty="0"/>
          </a:p>
          <a:p>
            <a:r>
              <a:rPr lang="cs-CZ" dirty="0"/>
              <a:t>význam pro další generaci ruských autorů: </a:t>
            </a:r>
            <a:r>
              <a:rPr lang="cs-CZ" dirty="0" err="1"/>
              <a:t>Stravinskij</a:t>
            </a:r>
            <a:r>
              <a:rPr lang="cs-CZ" dirty="0"/>
              <a:t> (zvl. jeho ruské období), Šostakovič, </a:t>
            </a:r>
            <a:r>
              <a:rPr lang="cs-CZ" dirty="0" err="1"/>
              <a:t>Prokofjev</a:t>
            </a:r>
            <a:endParaRPr lang="cs-CZ" dirty="0"/>
          </a:p>
          <a:p>
            <a:r>
              <a:rPr lang="cs-CZ" dirty="0"/>
              <a:t>přesah do Francie: Debussy a </a:t>
            </a:r>
            <a:r>
              <a:rPr lang="cs-CZ" dirty="0" err="1"/>
              <a:t>Ravel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294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E5554-23CB-4917-9EF8-F8D8F2DA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50" y="753228"/>
            <a:ext cx="9613861" cy="1080938"/>
          </a:xfrm>
        </p:spPr>
        <p:txBody>
          <a:bodyPr>
            <a:normAutofit/>
          </a:bodyPr>
          <a:lstStyle/>
          <a:p>
            <a:r>
              <a:rPr lang="ru-RU" dirty="0"/>
              <a:t>Николай Андреевич Римский-Корсаков</a:t>
            </a:r>
            <a:br>
              <a:rPr lang="ru-RU" dirty="0"/>
            </a:br>
            <a:r>
              <a:rPr lang="cs-CZ" dirty="0"/>
              <a:t>18. 3. 1844 </a:t>
            </a:r>
            <a:r>
              <a:rPr lang="cs-CZ" dirty="0" err="1"/>
              <a:t>Tichvin</a:t>
            </a:r>
            <a:r>
              <a:rPr lang="cs-CZ" dirty="0"/>
              <a:t> - 21. 6. 1908 </a:t>
            </a:r>
            <a:r>
              <a:rPr lang="cs-CZ" dirty="0" err="1"/>
              <a:t>Lyubensk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DEB279-F621-4342-B2B3-4CAD2A3B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7" y="2013858"/>
            <a:ext cx="12028714" cy="47570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nejuniverzálnější z Hrstky, nejplodnější operní skladatel </a:t>
            </a:r>
          </a:p>
          <a:p>
            <a:r>
              <a:rPr lang="cs-CZ" dirty="0"/>
              <a:t>námořník, kadet, cesta kolem světa 1862 – 1865, po návratu kontakty s </a:t>
            </a:r>
            <a:r>
              <a:rPr lang="cs-CZ" dirty="0" err="1"/>
              <a:t>Balakirevem</a:t>
            </a:r>
            <a:r>
              <a:rPr lang="cs-CZ" dirty="0"/>
              <a:t> – zpočátku nadšen jeho záměry, brzy však uvědomění si absence hudebního vzdělání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1873 – 1884 inspektor vojenských námořnických orchestrů</a:t>
            </a:r>
          </a:p>
          <a:p>
            <a:r>
              <a:rPr lang="cs-CZ" dirty="0"/>
              <a:t>od 1871 profesor petrohradské konzervatoře, díky vlastní pracovitosti dosáhl vysokého stupně profesionality → respektovaný pedagog, žáci: zvl. N. N. </a:t>
            </a:r>
            <a:r>
              <a:rPr lang="cs-CZ" dirty="0" err="1"/>
              <a:t>Čerepnin</a:t>
            </a:r>
            <a:r>
              <a:rPr lang="cs-CZ" dirty="0"/>
              <a:t> (redakce oper Musorgského), </a:t>
            </a:r>
            <a:r>
              <a:rPr lang="cs-CZ" dirty="0" err="1"/>
              <a:t>Grečaninov</a:t>
            </a:r>
            <a:r>
              <a:rPr lang="cs-CZ" dirty="0"/>
              <a:t>, </a:t>
            </a:r>
            <a:r>
              <a:rPr lang="cs-CZ" dirty="0" err="1"/>
              <a:t>Glazunov</a:t>
            </a:r>
            <a:r>
              <a:rPr lang="cs-CZ" dirty="0"/>
              <a:t> aj.</a:t>
            </a:r>
          </a:p>
          <a:p>
            <a:endParaRPr lang="cs-CZ" dirty="0"/>
          </a:p>
          <a:p>
            <a:r>
              <a:rPr lang="cs-CZ" dirty="0"/>
              <a:t>1874 – 1881 spravoval Bezplatnou hudební školu</a:t>
            </a:r>
          </a:p>
          <a:p>
            <a:r>
              <a:rPr lang="cs-CZ" dirty="0"/>
              <a:t>1905 předčasně penzionován z politických důvodů</a:t>
            </a:r>
          </a:p>
          <a:p>
            <a:r>
              <a:rPr lang="cs-CZ" dirty="0"/>
              <a:t>považoval Čajkovského za svého rivala, velcí nepřátelé</a:t>
            </a:r>
          </a:p>
          <a:p>
            <a:r>
              <a:rPr lang="cs-CZ" dirty="0"/>
              <a:t>instrumentoval některá díla Musorgského a </a:t>
            </a:r>
            <a:r>
              <a:rPr lang="cs-CZ" dirty="0" err="1"/>
              <a:t>Borodina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204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401" y="778342"/>
            <a:ext cx="9613861" cy="1080938"/>
          </a:xfrm>
        </p:spPr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643" y="1996440"/>
            <a:ext cx="12028714" cy="516418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90. léta: kritika tehdejší hudební situace vč. žáka </a:t>
            </a:r>
            <a:r>
              <a:rPr lang="cs-CZ" dirty="0" err="1"/>
              <a:t>Glazunova</a:t>
            </a:r>
            <a:r>
              <a:rPr lang="cs-CZ" dirty="0"/>
              <a:t> (triviálnost, malá umělecká hodnota, umné harmonie, proplétání hlasů, sladké fráze…). Původní snaha o objevování (Musorgský: „</a:t>
            </a:r>
            <a:r>
              <a:rPr lang="cs-CZ" i="1" dirty="0"/>
              <a:t>K novým břehům!</a:t>
            </a:r>
            <a:r>
              <a:rPr lang="cs-CZ" dirty="0"/>
              <a:t>“) se stává manýrismem a opakováním stejných klišé</a:t>
            </a:r>
          </a:p>
          <a:p>
            <a:r>
              <a:rPr lang="cs-CZ" dirty="0"/>
              <a:t>nejskeptičtější na sklonku života: neskrýval odpor z hudby R. </a:t>
            </a:r>
            <a:r>
              <a:rPr lang="cs-CZ" dirty="0" err="1"/>
              <a:t>Strausse</a:t>
            </a:r>
            <a:r>
              <a:rPr lang="cs-CZ" dirty="0"/>
              <a:t>, A. N. </a:t>
            </a:r>
            <a:r>
              <a:rPr lang="cs-CZ" dirty="0" err="1"/>
              <a:t>Skrjabina</a:t>
            </a:r>
            <a:r>
              <a:rPr lang="cs-CZ" dirty="0"/>
              <a:t> a C. Debussyho, Wagnera přijímal jen s velkými výhradami</a:t>
            </a:r>
          </a:p>
          <a:p>
            <a:r>
              <a:rPr lang="cs-CZ" dirty="0"/>
              <a:t>po Berliozovi největší průkopník v oboru instrumentace (učebnice instrumentace </a:t>
            </a:r>
            <a:r>
              <a:rPr lang="ru-RU" i="1" dirty="0"/>
              <a:t>Основы оркестровки</a:t>
            </a:r>
            <a:r>
              <a:rPr lang="cs-CZ" dirty="0"/>
              <a:t>, 1873)</a:t>
            </a:r>
          </a:p>
          <a:p>
            <a:pPr lvl="1"/>
            <a:r>
              <a:rPr lang="cs-CZ" i="1" dirty="0"/>
              <a:t>Fantazie na srbská témata</a:t>
            </a:r>
          </a:p>
          <a:p>
            <a:pPr lvl="1"/>
            <a:r>
              <a:rPr lang="cs-CZ" i="1" dirty="0" err="1"/>
              <a:t>Sadko</a:t>
            </a:r>
            <a:r>
              <a:rPr lang="cs-CZ" dirty="0"/>
              <a:t> – symfonický obraz</a:t>
            </a:r>
          </a:p>
          <a:p>
            <a:pPr lvl="1"/>
            <a:r>
              <a:rPr lang="cs-CZ" i="1" dirty="0" err="1"/>
              <a:t>Antar</a:t>
            </a:r>
            <a:r>
              <a:rPr lang="cs-CZ" dirty="0"/>
              <a:t> – symfonie / symfonická suita</a:t>
            </a:r>
          </a:p>
          <a:p>
            <a:pPr lvl="1"/>
            <a:r>
              <a:rPr lang="cs-CZ" i="1" dirty="0"/>
              <a:t>Španělské capriccio</a:t>
            </a:r>
          </a:p>
          <a:p>
            <a:pPr lvl="1"/>
            <a:r>
              <a:rPr lang="cs-CZ" i="1" dirty="0"/>
              <a:t>Ruské Velikonoce</a:t>
            </a:r>
          </a:p>
          <a:p>
            <a:pPr lvl="1"/>
            <a:r>
              <a:rPr lang="cs-CZ" i="1" dirty="0"/>
              <a:t>Šeherezáda</a:t>
            </a:r>
            <a:r>
              <a:rPr lang="cs-CZ" dirty="0"/>
              <a:t>, op. 35 (1888)</a:t>
            </a:r>
            <a:r>
              <a:rPr lang="cs-CZ" i="1" dirty="0"/>
              <a:t> </a:t>
            </a:r>
            <a:r>
              <a:rPr lang="cs-CZ" dirty="0"/>
              <a:t>– 4větá, námět: </a:t>
            </a:r>
            <a:r>
              <a:rPr lang="cs-CZ" i="1" dirty="0"/>
              <a:t>Pohádky tisíce a jedné noci</a:t>
            </a:r>
          </a:p>
          <a:p>
            <a:pPr marL="1257300" lvl="2" indent="-342900">
              <a:buAutoNum type="arabicPeriod"/>
            </a:pPr>
            <a:r>
              <a:rPr lang="cs-CZ" i="1" dirty="0"/>
              <a:t>Moře a </a:t>
            </a:r>
            <a:r>
              <a:rPr lang="cs-CZ" i="1" dirty="0" err="1"/>
              <a:t>Sindibádův</a:t>
            </a:r>
            <a:r>
              <a:rPr lang="cs-CZ" i="1" dirty="0"/>
              <a:t> koráb</a:t>
            </a:r>
          </a:p>
          <a:p>
            <a:pPr marL="1257300" lvl="2" indent="-342900">
              <a:buAutoNum type="arabicPeriod"/>
            </a:pPr>
            <a:r>
              <a:rPr lang="cs-CZ" i="1" dirty="0"/>
              <a:t>O careviči Kalendáři</a:t>
            </a:r>
          </a:p>
          <a:p>
            <a:pPr marL="1257300" lvl="2" indent="-342900">
              <a:buAutoNum type="arabicPeriod"/>
            </a:pPr>
            <a:r>
              <a:rPr lang="cs-CZ" i="1" dirty="0"/>
              <a:t>Láska careviče a princezny </a:t>
            </a:r>
          </a:p>
          <a:p>
            <a:pPr marL="1257300" lvl="2" indent="-342900">
              <a:buAutoNum type="arabicPeriod"/>
            </a:pPr>
            <a:r>
              <a:rPr lang="cs-CZ" i="1" dirty="0"/>
              <a:t>Svátek v Bagdádu. Moře. Loď se tříští na útesu pod bronzovým jezdcem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455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1" y="2046514"/>
            <a:ext cx="12028714" cy="4724399"/>
          </a:xfrm>
        </p:spPr>
        <p:txBody>
          <a:bodyPr/>
          <a:lstStyle/>
          <a:p>
            <a:r>
              <a:rPr lang="cs-CZ" dirty="0"/>
              <a:t>podstata tvorby: opera </a:t>
            </a:r>
          </a:p>
          <a:p>
            <a:pPr lvl="1"/>
            <a:r>
              <a:rPr lang="cs-CZ" dirty="0"/>
              <a:t>jejich přehled ukazuje na skladatelův vývoj: radikální </a:t>
            </a:r>
            <a:r>
              <a:rPr lang="cs-CZ" i="1" dirty="0" err="1"/>
              <a:t>Pskoviťanka</a:t>
            </a:r>
            <a:r>
              <a:rPr lang="cs-CZ" dirty="0"/>
              <a:t> (1872) až zavržení estetiky Hrstky ve </a:t>
            </a:r>
            <a:r>
              <a:rPr lang="cs-CZ" i="1" dirty="0"/>
              <a:t>Zlatém kohoutkovi </a:t>
            </a:r>
          </a:p>
          <a:p>
            <a:pPr lvl="1"/>
            <a:r>
              <a:rPr lang="cs-CZ" dirty="0"/>
              <a:t>imaginární a nereálné světy zejm. na počátku století:</a:t>
            </a:r>
          </a:p>
          <a:p>
            <a:pPr lvl="2"/>
            <a:r>
              <a:rPr lang="cs-CZ" i="1" dirty="0" err="1"/>
              <a:t>Kostěj</a:t>
            </a:r>
            <a:r>
              <a:rPr lang="cs-CZ" i="1" dirty="0"/>
              <a:t> Nesmrtelný </a:t>
            </a:r>
            <a:r>
              <a:rPr lang="cs-CZ" dirty="0"/>
              <a:t>(1902)</a:t>
            </a:r>
          </a:p>
          <a:p>
            <a:pPr lvl="2"/>
            <a:r>
              <a:rPr lang="cs-CZ" i="1" dirty="0"/>
              <a:t>Pověst o neviditelném městě </a:t>
            </a:r>
            <a:r>
              <a:rPr lang="cs-CZ" i="1" dirty="0" err="1"/>
              <a:t>Kižeti</a:t>
            </a:r>
            <a:r>
              <a:rPr lang="cs-CZ" i="1" dirty="0"/>
              <a:t> a panně </a:t>
            </a:r>
            <a:r>
              <a:rPr lang="cs-CZ" i="1" dirty="0" err="1"/>
              <a:t>Fevronii</a:t>
            </a:r>
            <a:r>
              <a:rPr lang="cs-CZ" i="1" dirty="0"/>
              <a:t> </a:t>
            </a:r>
            <a:r>
              <a:rPr lang="cs-CZ" dirty="0"/>
              <a:t>(1905)</a:t>
            </a:r>
          </a:p>
          <a:p>
            <a:pPr lvl="2"/>
            <a:r>
              <a:rPr lang="cs-CZ" i="1" dirty="0"/>
              <a:t>Zlatý kohoutek </a:t>
            </a:r>
            <a:r>
              <a:rPr lang="cs-CZ" dirty="0"/>
              <a:t>(1907) – nejextrémnější, nejlepší operní dílo Korsakova</a:t>
            </a:r>
          </a:p>
          <a:p>
            <a:pPr lvl="3"/>
            <a:r>
              <a:rPr lang="cs-CZ" dirty="0"/>
              <a:t>orientální a pohádkový tón + ostrá (nejen politická) satira, reakce na revoluci a nepokoje v roce 1905</a:t>
            </a:r>
          </a:p>
          <a:p>
            <a:pPr lvl="3"/>
            <a:r>
              <a:rPr lang="cs-CZ" dirty="0"/>
              <a:t>princip divadla na divadle</a:t>
            </a:r>
          </a:p>
          <a:p>
            <a:pPr lvl="3"/>
            <a:r>
              <a:rPr lang="cs-CZ" dirty="0"/>
              <a:t>četná hudební klišé, ale záměrná a přesně cílená (pochodové rytmy, konvenční orientalismy aj.)</a:t>
            </a:r>
          </a:p>
          <a:p>
            <a:pPr lvl="3"/>
            <a:r>
              <a:rPr lang="cs-CZ" dirty="0"/>
              <a:t>kompoziční dokonalost, stylová syntéza</a:t>
            </a:r>
          </a:p>
          <a:p>
            <a:pPr lvl="3"/>
            <a:r>
              <a:rPr lang="cs-CZ" dirty="0"/>
              <a:t>dílo neguje všechno, z čeho samo vzešlo</a:t>
            </a:r>
          </a:p>
          <a:p>
            <a:pPr lvl="1"/>
            <a:r>
              <a:rPr lang="cs-CZ" i="1" dirty="0"/>
              <a:t>Mozart a </a:t>
            </a:r>
            <a:r>
              <a:rPr lang="cs-CZ" i="1" dirty="0" err="1"/>
              <a:t>Salieri</a:t>
            </a:r>
            <a:r>
              <a:rPr lang="cs-CZ" i="1" dirty="0"/>
              <a:t> </a:t>
            </a:r>
            <a:r>
              <a:rPr lang="cs-CZ" dirty="0"/>
              <a:t>(1897)</a:t>
            </a:r>
          </a:p>
          <a:p>
            <a:pPr lvl="1"/>
            <a:r>
              <a:rPr lang="cs-CZ" dirty="0"/>
              <a:t>pohádkové: </a:t>
            </a:r>
            <a:r>
              <a:rPr lang="cs-CZ" i="1" dirty="0" err="1"/>
              <a:t>Sadko</a:t>
            </a:r>
            <a:r>
              <a:rPr lang="cs-CZ" dirty="0"/>
              <a:t>, </a:t>
            </a:r>
            <a:r>
              <a:rPr lang="cs-CZ" i="1" dirty="0"/>
              <a:t>Sněhurka</a:t>
            </a:r>
            <a:r>
              <a:rPr lang="cs-CZ" dirty="0"/>
              <a:t>, </a:t>
            </a:r>
            <a:r>
              <a:rPr lang="cs-CZ" i="1" dirty="0"/>
              <a:t>Pohádka o caru </a:t>
            </a:r>
            <a:r>
              <a:rPr lang="cs-CZ" i="1" dirty="0" err="1"/>
              <a:t>Saltánovi</a:t>
            </a:r>
            <a:r>
              <a:rPr lang="cs-CZ" i="1" dirty="0"/>
              <a:t> </a:t>
            </a:r>
            <a:r>
              <a:rPr lang="cs-CZ" dirty="0"/>
              <a:t>(tato podle Puškina, na začátku 3. dějství </a:t>
            </a:r>
            <a:r>
              <a:rPr lang="cs-CZ" i="1" dirty="0"/>
              <a:t>Let čmeláka</a:t>
            </a:r>
            <a:r>
              <a:rPr lang="cs-CZ" dirty="0"/>
              <a:t>)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473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58F44-0DD1-44AC-A7C3-A231254A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6" y="622599"/>
            <a:ext cx="9902296" cy="1325944"/>
          </a:xfrm>
        </p:spPr>
        <p:txBody>
          <a:bodyPr>
            <a:normAutofit/>
          </a:bodyPr>
          <a:lstStyle/>
          <a:p>
            <a:r>
              <a:rPr lang="ru-RU" dirty="0"/>
              <a:t>Александр Порфирьевич Бородин</a:t>
            </a:r>
            <a:br>
              <a:rPr lang="cs-CZ" dirty="0"/>
            </a:br>
            <a:r>
              <a:rPr lang="cs-CZ" dirty="0"/>
              <a:t>12. 11. 1833 Petrohrad - 27. 2. 1887 Petrohrad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53C310-8A26-4506-B5A5-CE871DEB6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9172"/>
            <a:ext cx="12094029" cy="477882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vojenský lékař, později profesor organické chemie v Petrohradu – jeho hlavní obor, spolupracoval s Mendělejevem, sám napsal přes 40 odborných prací</a:t>
            </a:r>
          </a:p>
          <a:p>
            <a:r>
              <a:rPr lang="cs-CZ" dirty="0"/>
              <a:t>typický ruský představitel vzdělaných lidí ze střední třídy: v rámci oboru procestoval západní země, ovládal několik jazyků, byl politicky angažovaný, překládal odbornou literaturu, publikoval, přednášel, byl činný v dobročinných a společensky prospěšných aktivitách…</a:t>
            </a:r>
          </a:p>
          <a:p>
            <a:r>
              <a:rPr lang="cs-CZ" dirty="0"/>
              <a:t>hudbou se zabýval jen ze záliby a ve volných chvílích (první kompozice z konce 40. let), přesto kvalita a význam jeho kompozic tento záměr dalece přesahuje</a:t>
            </a:r>
          </a:p>
          <a:p>
            <a:r>
              <a:rPr lang="cs-CZ" dirty="0"/>
              <a:t>rozhodující: seznámení s </a:t>
            </a:r>
            <a:r>
              <a:rPr lang="cs-CZ" dirty="0" err="1"/>
              <a:t>Balakirevem</a:t>
            </a:r>
            <a:r>
              <a:rPr lang="cs-CZ" dirty="0"/>
              <a:t> → Borodinův učitel v kompozici → </a:t>
            </a:r>
            <a:r>
              <a:rPr lang="cs-CZ" i="1" dirty="0"/>
              <a:t>1. symfonie </a:t>
            </a:r>
            <a:r>
              <a:rPr lang="cs-CZ" dirty="0"/>
              <a:t>Es-dur (1867)</a:t>
            </a:r>
          </a:p>
          <a:p>
            <a:pPr lvl="1"/>
            <a:r>
              <a:rPr lang="cs-CZ" dirty="0"/>
              <a:t>raná kompozice, přesto už vyhraněný kompoziční styl (častá synkopická ostinata, sekundové souzvuky s obraty, kvartové akordy aj.)</a:t>
            </a:r>
          </a:p>
          <a:p>
            <a:pPr marL="0" indent="0">
              <a:buNone/>
            </a:pPr>
            <a:r>
              <a:rPr lang="cs-CZ" dirty="0"/>
              <a:t>Další dílo:  </a:t>
            </a:r>
          </a:p>
          <a:p>
            <a:r>
              <a:rPr lang="cs-CZ" dirty="0"/>
              <a:t>symfonie č. 2. h-moll </a:t>
            </a:r>
            <a:r>
              <a:rPr lang="cs-CZ" i="1" dirty="0"/>
              <a:t>Bohatýrská</a:t>
            </a:r>
            <a:r>
              <a:rPr lang="cs-CZ" dirty="0"/>
              <a:t> (1886) </a:t>
            </a:r>
          </a:p>
          <a:p>
            <a:pPr lvl="1"/>
            <a:r>
              <a:rPr lang="cs-CZ" dirty="0"/>
              <a:t>komponoval bezprostředně po úspěchu 1. symfonie</a:t>
            </a:r>
          </a:p>
          <a:p>
            <a:pPr lvl="1"/>
            <a:r>
              <a:rPr lang="cs-CZ" dirty="0"/>
              <a:t>úspěšná díky výraznému a originálnímu tématu v 1. větě</a:t>
            </a:r>
          </a:p>
          <a:p>
            <a:r>
              <a:rPr lang="cs-CZ" dirty="0"/>
              <a:t>ze 3. symfonie </a:t>
            </a:r>
            <a:r>
              <a:rPr lang="cs-CZ" i="1" dirty="0"/>
              <a:t>Nedokončené </a:t>
            </a:r>
            <a:r>
              <a:rPr lang="cs-CZ" dirty="0"/>
              <a:t>jen torzo (hrají se 2 věty)</a:t>
            </a:r>
          </a:p>
        </p:txBody>
      </p:sp>
    </p:spTree>
    <p:extLst>
      <p:ext uri="{BB962C8B-B14F-4D97-AF65-F5344CB8AC3E}">
        <p14:creationId xmlns:p14="http://schemas.microsoft.com/office/powerpoint/2010/main" val="4188073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DFBD9-4A59-4EF0-9D18-C9C600DA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924F78-F916-4621-9ECC-1F7BB8A3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1" y="2087880"/>
            <a:ext cx="11917680" cy="477011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jediná opera: </a:t>
            </a:r>
            <a:r>
              <a:rPr lang="cs-CZ" i="1" dirty="0"/>
              <a:t>Kníže Igor</a:t>
            </a:r>
          </a:p>
          <a:p>
            <a:pPr lvl="1"/>
            <a:r>
              <a:rPr lang="cs-CZ" dirty="0"/>
              <a:t>vznik na popud V. </a:t>
            </a:r>
            <a:r>
              <a:rPr lang="cs-CZ" dirty="0" err="1"/>
              <a:t>Stasova</a:t>
            </a:r>
            <a:r>
              <a:rPr lang="cs-CZ" dirty="0"/>
              <a:t> – autor libreta podle literární památky </a:t>
            </a:r>
            <a:r>
              <a:rPr lang="cs-CZ" i="1" dirty="0"/>
              <a:t>Slovo o pluku Igorově </a:t>
            </a:r>
            <a:r>
              <a:rPr lang="cs-CZ" dirty="0"/>
              <a:t>(?), dokončil až 1890 Korsakov a </a:t>
            </a:r>
            <a:r>
              <a:rPr lang="cs-CZ" dirty="0" err="1"/>
              <a:t>Glazunov</a:t>
            </a:r>
            <a:endParaRPr lang="cs-CZ" dirty="0"/>
          </a:p>
          <a:p>
            <a:pPr lvl="1"/>
            <a:r>
              <a:rPr lang="cs-CZ" dirty="0"/>
              <a:t>poprvé operní námět z ruského raného středověku</a:t>
            </a:r>
          </a:p>
          <a:p>
            <a:pPr lvl="1"/>
            <a:r>
              <a:rPr lang="cs-CZ" dirty="0"/>
              <a:t>nejnacionalističtější opera Hrstky</a:t>
            </a:r>
          </a:p>
          <a:p>
            <a:pPr lvl="1"/>
            <a:r>
              <a:rPr lang="cs-CZ" dirty="0"/>
              <a:t>dodnes živá část produkce, přestože: </a:t>
            </a:r>
          </a:p>
          <a:p>
            <a:pPr lvl="2"/>
            <a:r>
              <a:rPr lang="cs-CZ" dirty="0"/>
              <a:t>jde o heterogenní útvar – spíše kontrastní obrazy než hudební drama</a:t>
            </a:r>
          </a:p>
          <a:p>
            <a:pPr lvl="2"/>
            <a:r>
              <a:rPr lang="cs-CZ" dirty="0"/>
              <a:t>obsahuje extrémní patos (ve srovnání s tím, čeho hrdina v ději dosáhl)</a:t>
            </a:r>
          </a:p>
          <a:p>
            <a:pPr lvl="2"/>
            <a:r>
              <a:rPr lang="cs-CZ" dirty="0"/>
              <a:t>je uváděná bez posledního (třetího) dějství</a:t>
            </a:r>
          </a:p>
          <a:p>
            <a:pPr lvl="1"/>
            <a:r>
              <a:rPr lang="cs-CZ" dirty="0"/>
              <a:t>nejznámější čísla: </a:t>
            </a:r>
          </a:p>
          <a:p>
            <a:pPr lvl="2"/>
            <a:r>
              <a:rPr lang="cs-CZ" i="1" dirty="0" err="1"/>
              <a:t>Polovecké</a:t>
            </a:r>
            <a:r>
              <a:rPr lang="cs-CZ" i="1" dirty="0"/>
              <a:t> tance </a:t>
            </a:r>
            <a:r>
              <a:rPr lang="cs-CZ" dirty="0"/>
              <a:t>– taneční vložka se sborem a orchestrem z 2. dějství, jde o stylizované kavkazské tance, často prováděno samostatně koncertně</a:t>
            </a:r>
          </a:p>
          <a:p>
            <a:pPr lvl="2"/>
            <a:r>
              <a:rPr lang="cs-CZ" dirty="0"/>
              <a:t>píseň </a:t>
            </a:r>
            <a:r>
              <a:rPr lang="cs-CZ" i="1" dirty="0"/>
              <a:t>Uleť </a:t>
            </a:r>
            <a:r>
              <a:rPr lang="cs-CZ" i="1"/>
              <a:t>na křídlech větru</a:t>
            </a:r>
            <a:endParaRPr lang="cs-CZ" i="1" dirty="0"/>
          </a:p>
          <a:p>
            <a:r>
              <a:rPr lang="cs-CZ" dirty="0"/>
              <a:t>2 smyčcové kvartety, </a:t>
            </a:r>
            <a:r>
              <a:rPr lang="cs-CZ" dirty="0" err="1"/>
              <a:t>romansy</a:t>
            </a:r>
            <a:r>
              <a:rPr lang="cs-CZ" dirty="0"/>
              <a:t> aj.</a:t>
            </a:r>
          </a:p>
          <a:p>
            <a:r>
              <a:rPr lang="cs-CZ" i="1" dirty="0"/>
              <a:t>Ve střední Asii </a:t>
            </a:r>
            <a:r>
              <a:rPr lang="cs-CZ" dirty="0"/>
              <a:t>(1880) – pro symfonický orchestr, inspirace asijským folklórem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034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28CAB-CD1A-4E9D-A27E-CA14196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Skladatelé působící v Petrohradě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480990-25E4-4276-969A-4691D6FDB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8" y="2090057"/>
            <a:ext cx="11887200" cy="46373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/>
              <a:t>Владимир Васильевич Стасов</a:t>
            </a:r>
            <a:r>
              <a:rPr lang="cs-CZ" b="1" u="sng" dirty="0"/>
              <a:t> </a:t>
            </a:r>
            <a:r>
              <a:rPr lang="cs-CZ" dirty="0"/>
              <a:t>(1824 – 1896)</a:t>
            </a:r>
          </a:p>
          <a:p>
            <a:r>
              <a:rPr lang="cs-CZ" dirty="0"/>
              <a:t>historik a hudební kritik, původně úředník, ale bez skladatelských vloh</a:t>
            </a:r>
          </a:p>
          <a:p>
            <a:r>
              <a:rPr lang="cs-CZ" dirty="0"/>
              <a:t>carský knihovník, ředitel umělecko-historických sbírek v Petrohradě</a:t>
            </a:r>
            <a:r>
              <a:rPr lang="ru-RU" dirty="0"/>
              <a:t>, </a:t>
            </a:r>
            <a:r>
              <a:rPr lang="cs-CZ" dirty="0"/>
              <a:t>iniciátor mnoha výstav</a:t>
            </a:r>
          </a:p>
          <a:p>
            <a:r>
              <a:rPr lang="cs-CZ" dirty="0"/>
              <a:t>od 1854 kontakty s </a:t>
            </a:r>
            <a:r>
              <a:rPr lang="cs-CZ" dirty="0" err="1"/>
              <a:t>Balakirevem</a:t>
            </a:r>
            <a:r>
              <a:rPr lang="cs-CZ" dirty="0"/>
              <a:t> a </a:t>
            </a:r>
            <a:r>
              <a:rPr lang="cs-CZ" dirty="0" err="1"/>
              <a:t>Dargomyžským</a:t>
            </a:r>
            <a:r>
              <a:rPr lang="cs-CZ" dirty="0"/>
              <a:t> → formuloval program skladatelů Hrstky</a:t>
            </a:r>
          </a:p>
          <a:p>
            <a:r>
              <a:rPr lang="cs-CZ" dirty="0"/>
              <a:t>stati o ruské hudbě: </a:t>
            </a:r>
            <a:r>
              <a:rPr lang="cs-CZ" i="1" dirty="0"/>
              <a:t>O ruské hudební klasice </a:t>
            </a:r>
            <a:r>
              <a:rPr lang="cs-CZ" dirty="0"/>
              <a:t>(česky vyd. 1960), dále vydával práce o členech Hrstky, o Glinkovi (přes 30 titulů), vydal jejich korespondenci, shromažďoval rukopisy ruských umělců → ucelená sbírka dodnes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ru-RU" b="1" u="sng" dirty="0"/>
              <a:t>Антон Григорьевич Рубинштейн</a:t>
            </a:r>
            <a:r>
              <a:rPr lang="cs-CZ" b="1" u="sng" dirty="0"/>
              <a:t> </a:t>
            </a:r>
            <a:r>
              <a:rPr lang="cs-CZ" dirty="0"/>
              <a:t>(1829 – 1894)</a:t>
            </a:r>
          </a:p>
          <a:p>
            <a:r>
              <a:rPr lang="cs-CZ" dirty="0"/>
              <a:t>studia v Berlíně a ve Vídni, v Petrohradě dvorní dirigent a klavírista</a:t>
            </a:r>
          </a:p>
          <a:p>
            <a:r>
              <a:rPr lang="cs-CZ" dirty="0"/>
              <a:t>1862 zakladatel petrohradské konzervatoře, učitel P.  I. Čajkovského</a:t>
            </a:r>
          </a:p>
          <a:p>
            <a:r>
              <a:rPr lang="cs-CZ" dirty="0"/>
              <a:t>na svých koncertních turné navštívil mj. Prahu a Brno, v Lipsku ho slyšel L. Janáček</a:t>
            </a:r>
          </a:p>
          <a:p>
            <a:r>
              <a:rPr lang="cs-CZ" dirty="0"/>
              <a:t>bohatá kompoziční činnost, orientován na západní tvorbu (zvl. </a:t>
            </a:r>
            <a:r>
              <a:rPr lang="cs-CZ" dirty="0" err="1"/>
              <a:t>Meyerbeer</a:t>
            </a:r>
            <a:r>
              <a:rPr lang="cs-CZ" dirty="0"/>
              <a:t> a </a:t>
            </a:r>
            <a:r>
              <a:rPr lang="cs-CZ" dirty="0" err="1"/>
              <a:t>Mendelssohn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29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Skladatelé působící v Moskvě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361" y="2164080"/>
            <a:ext cx="11826240" cy="454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Николай Григорьевич Рубинштейн</a:t>
            </a:r>
            <a:r>
              <a:rPr lang="cs-CZ" b="1" u="sng" dirty="0"/>
              <a:t> </a:t>
            </a:r>
            <a:r>
              <a:rPr lang="cs-CZ" dirty="0"/>
              <a:t>(1835 – 1881)</a:t>
            </a:r>
          </a:p>
          <a:p>
            <a:r>
              <a:rPr lang="cs-CZ" dirty="0"/>
              <a:t>studia v Berlíně (společně s bratrem Antonem)</a:t>
            </a:r>
          </a:p>
          <a:p>
            <a:r>
              <a:rPr lang="cs-CZ" dirty="0"/>
              <a:t>klavírista, dirigent (uváděl díla současníků vč. Hrstky)</a:t>
            </a:r>
          </a:p>
          <a:p>
            <a:r>
              <a:rPr lang="cs-CZ" dirty="0"/>
              <a:t>zakladatel moskevské konzervatoře 1866, jeho žáci: Sergej </a:t>
            </a:r>
            <a:r>
              <a:rPr lang="cs-CZ" dirty="0" err="1"/>
              <a:t>Tanějev</a:t>
            </a:r>
            <a:r>
              <a:rPr lang="cs-CZ" dirty="0"/>
              <a:t> a Aleksandr </a:t>
            </a:r>
            <a:r>
              <a:rPr lang="cs-CZ" dirty="0" err="1"/>
              <a:t>Siloti</a:t>
            </a:r>
            <a:r>
              <a:rPr lang="cs-CZ" dirty="0"/>
              <a:t> (= budoucí učitelé </a:t>
            </a:r>
            <a:r>
              <a:rPr lang="cs-CZ" dirty="0" err="1"/>
              <a:t>Rachmaninova</a:t>
            </a:r>
            <a:r>
              <a:rPr lang="cs-CZ" dirty="0"/>
              <a:t> a </a:t>
            </a:r>
            <a:r>
              <a:rPr lang="cs-CZ" dirty="0" err="1"/>
              <a:t>Skrjabina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729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ruští skladatelé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43" y="2057400"/>
            <a:ext cx="11963400" cy="468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err="1"/>
              <a:t>Stanis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cs-CZ" b="1" u="sng" dirty="0" err="1"/>
              <a:t>aw</a:t>
            </a:r>
            <a:r>
              <a:rPr lang="cs-CZ" b="1" u="sng" dirty="0"/>
              <a:t> </a:t>
            </a:r>
            <a:r>
              <a:rPr lang="cs-CZ" b="1" u="sng" dirty="0" err="1"/>
              <a:t>Moniuszko</a:t>
            </a:r>
            <a:r>
              <a:rPr lang="cs-CZ" b="1" u="sng" dirty="0"/>
              <a:t> </a:t>
            </a:r>
            <a:r>
              <a:rPr lang="cs-CZ" dirty="0"/>
              <a:t>(1819 – 1872)</a:t>
            </a:r>
          </a:p>
          <a:p>
            <a:r>
              <a:rPr lang="cs-CZ" dirty="0"/>
              <a:t>polsko-litevský původ, kompozici studoval v Berlínské </a:t>
            </a:r>
            <a:r>
              <a:rPr lang="cs-CZ" dirty="0" err="1"/>
              <a:t>Singakademie</a:t>
            </a:r>
            <a:r>
              <a:rPr lang="cs-CZ" dirty="0"/>
              <a:t>, klavírista, varhaník</a:t>
            </a:r>
          </a:p>
          <a:p>
            <a:r>
              <a:rPr lang="cs-CZ" dirty="0"/>
              <a:t>působil ve Vilniusu, často koncertoval v Petrohradu, kde byl oceňován členy Mocné hrstky, zde učitelem </a:t>
            </a:r>
            <a:r>
              <a:rPr lang="cs-CZ" dirty="0" err="1"/>
              <a:t>Cesara</a:t>
            </a:r>
            <a:r>
              <a:rPr lang="cs-CZ" dirty="0"/>
              <a:t> </a:t>
            </a:r>
            <a:r>
              <a:rPr lang="cs-CZ" dirty="0" err="1"/>
              <a:t>Kjuie</a:t>
            </a:r>
            <a:endParaRPr lang="cs-CZ" dirty="0"/>
          </a:p>
          <a:p>
            <a:r>
              <a:rPr lang="cs-CZ" dirty="0"/>
              <a:t>vyučoval na konzervatoři ve Varšavě</a:t>
            </a:r>
          </a:p>
          <a:p>
            <a:r>
              <a:rPr lang="cs-CZ" dirty="0"/>
              <a:t>vnímán jako zakladatel národní hudby v Bělorusku a Litvě</a:t>
            </a:r>
          </a:p>
          <a:p>
            <a:r>
              <a:rPr lang="cs-CZ" dirty="0"/>
              <a:t>tvůrce polské národní opery (!) – zakladatelský význam: opera </a:t>
            </a:r>
            <a:r>
              <a:rPr lang="cs-CZ" i="1" dirty="0" err="1"/>
              <a:t>Halka</a:t>
            </a:r>
            <a:r>
              <a:rPr lang="cs-CZ" dirty="0"/>
              <a:t> (1847)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48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2078182"/>
            <a:ext cx="11875324" cy="467887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1805 bitva u Slavkova, po napoleonských válkách Rusko definitivně evropskou velmocí</a:t>
            </a:r>
          </a:p>
          <a:p>
            <a:r>
              <a:rPr lang="cs-CZ" dirty="0"/>
              <a:t>1812 porážka napoleonské armády → zvýšení národního sebevědomí</a:t>
            </a:r>
          </a:p>
          <a:p>
            <a:r>
              <a:rPr lang="cs-CZ" dirty="0"/>
              <a:t>po Vídeňském kongresu: car Mikuláš I. (1825 – 1855)</a:t>
            </a:r>
          </a:p>
          <a:p>
            <a:pPr lvl="1"/>
            <a:r>
              <a:rPr lang="cs-CZ" dirty="0"/>
              <a:t>děkabristé – zastánci VFR (povstání 1825), požadavky:</a:t>
            </a:r>
          </a:p>
          <a:p>
            <a:pPr lvl="2"/>
            <a:r>
              <a:rPr lang="cs-CZ" dirty="0"/>
              <a:t>perestrojka = zrušení carské vlády</a:t>
            </a:r>
          </a:p>
          <a:p>
            <a:pPr lvl="2"/>
            <a:r>
              <a:rPr lang="cs-CZ" dirty="0"/>
              <a:t>glasnosť  = svoboda slova a komunikace</a:t>
            </a:r>
          </a:p>
          <a:p>
            <a:pPr lvl="1"/>
            <a:r>
              <a:rPr lang="cs-CZ" dirty="0"/>
              <a:t>naprostá izolace Ruska od Evropy</a:t>
            </a:r>
          </a:p>
          <a:p>
            <a:pPr lvl="1"/>
            <a:r>
              <a:rPr lang="cs-CZ" dirty="0"/>
              <a:t>konzervativismus</a:t>
            </a:r>
          </a:p>
          <a:p>
            <a:pPr lvl="1"/>
            <a:r>
              <a:rPr lang="cs-CZ" dirty="0"/>
              <a:t>samoděržaví (= absolutismus)</a:t>
            </a:r>
          </a:p>
          <a:p>
            <a:r>
              <a:rPr lang="cs-CZ" dirty="0"/>
              <a:t>Alexandr II.  (1855 – 1881)</a:t>
            </a:r>
          </a:p>
          <a:p>
            <a:pPr lvl="1"/>
            <a:r>
              <a:rPr lang="cs-CZ" dirty="0"/>
              <a:t>zrušení nevolnictví 1861 (mužikové svobodnými rolníky)</a:t>
            </a:r>
          </a:p>
          <a:p>
            <a:pPr lvl="1"/>
            <a:r>
              <a:rPr lang="cs-CZ" dirty="0"/>
              <a:t>zavražděn</a:t>
            </a:r>
          </a:p>
          <a:p>
            <a:r>
              <a:rPr lang="cs-CZ" dirty="0"/>
              <a:t>Alexandr III. (1881 – 1894)</a:t>
            </a:r>
          </a:p>
          <a:p>
            <a:r>
              <a:rPr lang="cs-CZ" dirty="0"/>
              <a:t>Mikuláš II. (1894 – 1917)</a:t>
            </a:r>
          </a:p>
          <a:p>
            <a:pPr lvl="1"/>
            <a:r>
              <a:rPr lang="cs-CZ" dirty="0"/>
              <a:t>poslední ruský car, pak SSSR</a:t>
            </a:r>
          </a:p>
          <a:p>
            <a:r>
              <a:rPr lang="cs-CZ" dirty="0"/>
              <a:t>centra: Moskva, Petrohrad</a:t>
            </a:r>
          </a:p>
          <a:p>
            <a:endParaRPr lang="cs-CZ" dirty="0"/>
          </a:p>
          <a:p>
            <a:pPr marL="530352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2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34166"/>
            <a:ext cx="12100956" cy="514720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kultura – zcela náboženský charakter (mýty, báje…), nikdy neproběhla 100% sekularizace</a:t>
            </a:r>
          </a:p>
          <a:p>
            <a:r>
              <a:rPr lang="cs-CZ" dirty="0"/>
              <a:t>literatura – nejvýznamnější zdroj umění, supluje filozofii</a:t>
            </a:r>
          </a:p>
          <a:p>
            <a:pPr lvl="1"/>
            <a:r>
              <a:rPr lang="cs-CZ" dirty="0"/>
              <a:t>Alexandr Sergejevič Puškin (1799 – 1837)</a:t>
            </a:r>
          </a:p>
          <a:p>
            <a:pPr lvl="1"/>
            <a:r>
              <a:rPr lang="cs-CZ" dirty="0"/>
              <a:t>Nikolaj </a:t>
            </a:r>
            <a:r>
              <a:rPr lang="cs-CZ" dirty="0" err="1"/>
              <a:t>Vasiljevič</a:t>
            </a:r>
            <a:r>
              <a:rPr lang="cs-CZ" dirty="0"/>
              <a:t> Gogol (1809 – 1852)</a:t>
            </a:r>
          </a:p>
          <a:p>
            <a:pPr lvl="1"/>
            <a:r>
              <a:rPr lang="cs-CZ" dirty="0"/>
              <a:t>Michail </a:t>
            </a:r>
            <a:r>
              <a:rPr lang="cs-CZ" dirty="0" err="1"/>
              <a:t>Jurjevič</a:t>
            </a:r>
            <a:r>
              <a:rPr lang="cs-CZ" dirty="0"/>
              <a:t> </a:t>
            </a:r>
            <a:r>
              <a:rPr lang="cs-CZ" dirty="0" err="1"/>
              <a:t>Lermontov</a:t>
            </a:r>
            <a:r>
              <a:rPr lang="cs-CZ" dirty="0"/>
              <a:t> (1814 – 1841)</a:t>
            </a:r>
          </a:p>
          <a:p>
            <a:pPr lvl="1"/>
            <a:r>
              <a:rPr lang="cs-CZ" dirty="0" err="1"/>
              <a:t>Fjodor</a:t>
            </a:r>
            <a:r>
              <a:rPr lang="cs-CZ" dirty="0"/>
              <a:t> Michajlovič </a:t>
            </a:r>
            <a:r>
              <a:rPr lang="cs-CZ" dirty="0" err="1"/>
              <a:t>Dostojevskij</a:t>
            </a:r>
            <a:r>
              <a:rPr lang="cs-CZ" dirty="0"/>
              <a:t> (1821 – 1881)</a:t>
            </a:r>
          </a:p>
          <a:p>
            <a:pPr lvl="1"/>
            <a:r>
              <a:rPr lang="cs-CZ" dirty="0"/>
              <a:t>Lev Nikolajevič Tolstoj (1828 – 1910)</a:t>
            </a:r>
          </a:p>
          <a:p>
            <a:pPr lvl="1"/>
            <a:r>
              <a:rPr lang="cs-CZ" dirty="0"/>
              <a:t>tematický okruh námětů: </a:t>
            </a:r>
          </a:p>
          <a:p>
            <a:pPr lvl="2"/>
            <a:r>
              <a:rPr lang="cs-CZ" dirty="0"/>
              <a:t>hlavní postava</a:t>
            </a:r>
          </a:p>
          <a:p>
            <a:pPr lvl="3"/>
            <a:r>
              <a:rPr lang="cs-CZ" dirty="0"/>
              <a:t>padlý hrdina v boji za vlast (hrdina = vyšší princip, vzor) (M. P. </a:t>
            </a:r>
            <a:r>
              <a:rPr lang="cs-CZ" dirty="0" err="1"/>
              <a:t>Musorgskij</a:t>
            </a:r>
            <a:r>
              <a:rPr lang="cs-CZ" dirty="0"/>
              <a:t>: </a:t>
            </a:r>
            <a:r>
              <a:rPr lang="cs-CZ" i="1" dirty="0" err="1"/>
              <a:t>Chovanština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zbytečný člověk, citlivý jedinec (typ Evžena Oněgina, </a:t>
            </a:r>
            <a:r>
              <a:rPr lang="cs-CZ" dirty="0" err="1"/>
              <a:t>Pečorina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ruský lid (→ sbory: M. I. </a:t>
            </a:r>
            <a:r>
              <a:rPr lang="cs-CZ" dirty="0" err="1"/>
              <a:t>Glinka</a:t>
            </a:r>
            <a:r>
              <a:rPr lang="cs-CZ" dirty="0"/>
              <a:t>: </a:t>
            </a:r>
            <a:r>
              <a:rPr lang="cs-CZ" i="1" dirty="0"/>
              <a:t>Ivan </a:t>
            </a:r>
            <a:r>
              <a:rPr lang="cs-CZ" i="1" dirty="0" err="1"/>
              <a:t>Susanin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rozlehlá ruská příroda (P. I. Čajkovskij: </a:t>
            </a:r>
            <a:r>
              <a:rPr lang="cs-CZ" i="1" dirty="0"/>
              <a:t>Roční doby</a:t>
            </a:r>
            <a:r>
              <a:rPr lang="cs-CZ" dirty="0"/>
              <a:t>, op. 37b – např. </a:t>
            </a:r>
            <a:r>
              <a:rPr lang="cs-CZ" i="1" dirty="0"/>
              <a:t>Listopad</a:t>
            </a:r>
            <a:r>
              <a:rPr lang="cs-CZ" dirty="0"/>
              <a:t>: </a:t>
            </a:r>
            <a:r>
              <a:rPr lang="cs-CZ" i="1" dirty="0"/>
              <a:t>Jízda trojkou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kritika politické situace (N. A. R.-Korsakov: </a:t>
            </a:r>
            <a:r>
              <a:rPr lang="cs-CZ" i="1" dirty="0"/>
              <a:t>Zlatý kohoutek</a:t>
            </a:r>
            <a:r>
              <a:rPr lang="cs-CZ" dirty="0"/>
              <a:t>)</a:t>
            </a:r>
          </a:p>
          <a:p>
            <a:r>
              <a:rPr lang="cs-CZ" dirty="0"/>
              <a:t>pravoslavná církev (v hudbě: symbolika, vyzvánění zvonů…)</a:t>
            </a:r>
          </a:p>
          <a:p>
            <a:r>
              <a:rPr lang="cs-CZ" dirty="0"/>
              <a:t>orientální vlivy (např. M. I. </a:t>
            </a:r>
            <a:r>
              <a:rPr lang="cs-CZ" dirty="0" err="1"/>
              <a:t>Glinka</a:t>
            </a:r>
            <a:r>
              <a:rPr lang="cs-CZ" dirty="0"/>
              <a:t>: </a:t>
            </a:r>
            <a:r>
              <a:rPr lang="cs-CZ" i="1" dirty="0"/>
              <a:t>Ruslan a Ludmila </a:t>
            </a:r>
            <a:r>
              <a:rPr lang="cs-CZ" dirty="0"/>
              <a:t>– pentatonika)</a:t>
            </a:r>
          </a:p>
          <a:p>
            <a:r>
              <a:rPr lang="cs-CZ" dirty="0"/>
              <a:t>lidová kultura: </a:t>
            </a:r>
          </a:p>
          <a:p>
            <a:pPr lvl="1"/>
            <a:r>
              <a:rPr lang="cs-CZ" dirty="0"/>
              <a:t>tance: chorovod, kozák, </a:t>
            </a:r>
            <a:r>
              <a:rPr lang="cs-CZ" dirty="0" err="1"/>
              <a:t>kamarinskaja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sbírky lidových písní – pořizovali Čajkovskij, </a:t>
            </a:r>
            <a:r>
              <a:rPr lang="cs-CZ" dirty="0" err="1"/>
              <a:t>Ljadov</a:t>
            </a:r>
            <a:r>
              <a:rPr lang="cs-CZ" dirty="0"/>
              <a:t>, zejm. Korsakov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36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Hudební život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03" y="2131621"/>
            <a:ext cx="11994078" cy="472637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počátek 19. stol. zcela pod vlivem evropského importu</a:t>
            </a:r>
          </a:p>
          <a:p>
            <a:pPr lvl="1"/>
            <a:r>
              <a:rPr lang="cs-CZ" dirty="0"/>
              <a:t>opery (italské od pol. 17. stol. a francouzské) v ruských překladech</a:t>
            </a:r>
          </a:p>
          <a:p>
            <a:pPr lvl="1"/>
            <a:r>
              <a:rPr lang="cs-CZ" dirty="0"/>
              <a:t>produkce zahraničních umělců</a:t>
            </a:r>
          </a:p>
          <a:p>
            <a:pPr lvl="1"/>
            <a:r>
              <a:rPr lang="cs-CZ" dirty="0"/>
              <a:t>studia ruských umělců v Evropě (absence hudebních institucí v Rusku)</a:t>
            </a:r>
          </a:p>
          <a:p>
            <a:pPr lvl="1"/>
            <a:r>
              <a:rPr lang="cs-CZ" dirty="0"/>
              <a:t>nevolnické kapely: módní francouzský a italský repertoár, ruské lidové písně</a:t>
            </a:r>
          </a:p>
          <a:p>
            <a:pPr lvl="1"/>
            <a:r>
              <a:rPr lang="cs-CZ" dirty="0"/>
              <a:t>forma opery - realizace nejvyšších národních hudebních cílů, rozvoj až v dílech domácích autorů cca od pol. 18. století</a:t>
            </a:r>
          </a:p>
          <a:p>
            <a:pPr lvl="1"/>
            <a:endParaRPr lang="cs-CZ" dirty="0"/>
          </a:p>
          <a:p>
            <a:r>
              <a:rPr lang="cs-CZ" dirty="0"/>
              <a:t>hudební instituce</a:t>
            </a:r>
          </a:p>
          <a:p>
            <a:pPr lvl="1"/>
            <a:r>
              <a:rPr lang="cs-CZ" dirty="0"/>
              <a:t>konzervatoře</a:t>
            </a:r>
          </a:p>
          <a:p>
            <a:pPr lvl="2"/>
            <a:r>
              <a:rPr lang="cs-CZ" dirty="0"/>
              <a:t>Petrohrad (dnes Petrohradská státní konzervatoř N. A. Rimského-Korsakova Leninova řádu) – založil 1862 Anton </a:t>
            </a:r>
            <a:r>
              <a:rPr lang="cs-CZ" dirty="0" err="1"/>
              <a:t>Rubinštejn</a:t>
            </a:r>
            <a:r>
              <a:rPr lang="cs-CZ" dirty="0"/>
              <a:t> (bratr Nikolaje)</a:t>
            </a:r>
          </a:p>
          <a:p>
            <a:pPr lvl="2"/>
            <a:r>
              <a:rPr lang="cs-CZ" dirty="0"/>
              <a:t>Moskva (dnes Moskevská státní konzervatoř P. I. Čajkovského) – založil 1866 Nikolaj </a:t>
            </a:r>
            <a:r>
              <a:rPr lang="cs-CZ" dirty="0" err="1"/>
              <a:t>Rubinštejn</a:t>
            </a:r>
            <a:endParaRPr lang="cs-CZ" dirty="0"/>
          </a:p>
          <a:p>
            <a:pPr lvl="1"/>
            <a:r>
              <a:rPr lang="cs-CZ" dirty="0"/>
              <a:t>divadla</a:t>
            </a:r>
          </a:p>
          <a:p>
            <a:pPr lvl="2"/>
            <a:r>
              <a:rPr lang="cs-CZ" dirty="0"/>
              <a:t>Moskva: Velké a Malé divadlo</a:t>
            </a:r>
          </a:p>
          <a:p>
            <a:pPr lvl="2"/>
            <a:r>
              <a:rPr lang="cs-CZ" dirty="0"/>
              <a:t>Petrohrad: </a:t>
            </a:r>
            <a:r>
              <a:rPr lang="cs-CZ" dirty="0" err="1"/>
              <a:t>Alexandrino</a:t>
            </a:r>
            <a:r>
              <a:rPr lang="cs-CZ" dirty="0"/>
              <a:t> a </a:t>
            </a:r>
            <a:r>
              <a:rPr lang="cs-CZ" dirty="0" err="1"/>
              <a:t>Mariinské</a:t>
            </a:r>
            <a:r>
              <a:rPr lang="cs-CZ" dirty="0"/>
              <a:t> divadlo</a:t>
            </a:r>
          </a:p>
        </p:txBody>
      </p:sp>
    </p:spTree>
    <p:extLst>
      <p:ext uri="{BB962C8B-B14F-4D97-AF65-F5344CB8AC3E}">
        <p14:creationId xmlns:p14="http://schemas.microsoft.com/office/powerpoint/2010/main" val="123942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8F299-1C33-408D-9290-8E137BFF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RUSKÁ NÁRODNÍ ŠKOLA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CB385-E2BF-4B2C-A599-D6A1FA63D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Michail </a:t>
            </a:r>
            <a:r>
              <a:rPr lang="cs-CZ" dirty="0" err="1"/>
              <a:t>Ivanovič</a:t>
            </a:r>
            <a:r>
              <a:rPr lang="cs-CZ" dirty="0"/>
              <a:t> </a:t>
            </a:r>
            <a:r>
              <a:rPr lang="cs-CZ" dirty="0" err="1"/>
              <a:t>Glinka</a:t>
            </a:r>
            <a:r>
              <a:rPr lang="cs-CZ" dirty="0"/>
              <a:t> (1804 – 1857)</a:t>
            </a:r>
          </a:p>
          <a:p>
            <a:r>
              <a:rPr lang="cs-CZ" dirty="0"/>
              <a:t>Alexandr Sergejevič </a:t>
            </a:r>
            <a:r>
              <a:rPr lang="cs-CZ" dirty="0" err="1"/>
              <a:t>Dargomyžskij</a:t>
            </a:r>
            <a:r>
              <a:rPr lang="cs-CZ" dirty="0"/>
              <a:t> (1813 – 1869)</a:t>
            </a:r>
          </a:p>
          <a:p>
            <a:r>
              <a:rPr lang="cs-CZ" dirty="0"/>
              <a:t>Mocná hrstka</a:t>
            </a:r>
          </a:p>
          <a:p>
            <a:pPr lvl="1"/>
            <a:r>
              <a:rPr lang="cs-CZ" dirty="0" err="1"/>
              <a:t>Milij</a:t>
            </a:r>
            <a:r>
              <a:rPr lang="cs-CZ" dirty="0"/>
              <a:t> Alexejevič </a:t>
            </a:r>
            <a:r>
              <a:rPr lang="cs-CZ" dirty="0" err="1"/>
              <a:t>Balakirev</a:t>
            </a:r>
            <a:r>
              <a:rPr lang="cs-CZ" dirty="0"/>
              <a:t> (1837 – 1910)</a:t>
            </a:r>
          </a:p>
          <a:p>
            <a:pPr lvl="1"/>
            <a:r>
              <a:rPr lang="cs-CZ" dirty="0"/>
              <a:t>César </a:t>
            </a:r>
            <a:r>
              <a:rPr lang="cs-CZ" dirty="0" err="1"/>
              <a:t>Antonovič</a:t>
            </a:r>
            <a:r>
              <a:rPr lang="cs-CZ" dirty="0"/>
              <a:t> </a:t>
            </a:r>
            <a:r>
              <a:rPr lang="cs-CZ" dirty="0" err="1"/>
              <a:t>Kjui</a:t>
            </a:r>
            <a:r>
              <a:rPr lang="cs-CZ" dirty="0"/>
              <a:t> (1835 – 1918)</a:t>
            </a:r>
          </a:p>
          <a:p>
            <a:pPr lvl="1"/>
            <a:r>
              <a:rPr lang="cs-CZ" dirty="0"/>
              <a:t>Alexandr </a:t>
            </a:r>
            <a:r>
              <a:rPr lang="cs-CZ" dirty="0" err="1"/>
              <a:t>Porfirjevič</a:t>
            </a:r>
            <a:r>
              <a:rPr lang="cs-CZ" dirty="0"/>
              <a:t> </a:t>
            </a:r>
            <a:r>
              <a:rPr lang="cs-CZ" dirty="0" err="1"/>
              <a:t>Borodin</a:t>
            </a:r>
            <a:r>
              <a:rPr lang="cs-CZ" dirty="0"/>
              <a:t> (1833 – 1887)</a:t>
            </a:r>
          </a:p>
          <a:p>
            <a:pPr lvl="1"/>
            <a:r>
              <a:rPr lang="cs-CZ" dirty="0" err="1"/>
              <a:t>Modest</a:t>
            </a:r>
            <a:r>
              <a:rPr lang="cs-CZ" dirty="0"/>
              <a:t> Petrovič </a:t>
            </a:r>
            <a:r>
              <a:rPr lang="cs-CZ" dirty="0" err="1"/>
              <a:t>Musorgskij</a:t>
            </a:r>
            <a:r>
              <a:rPr lang="cs-CZ" dirty="0"/>
              <a:t> (1839 – 1881)</a:t>
            </a:r>
          </a:p>
          <a:p>
            <a:pPr lvl="1"/>
            <a:r>
              <a:rPr lang="cs-CZ" dirty="0"/>
              <a:t>Nikolaj </a:t>
            </a:r>
            <a:r>
              <a:rPr lang="cs-CZ" dirty="0" err="1"/>
              <a:t>Andrejevič</a:t>
            </a:r>
            <a:r>
              <a:rPr lang="cs-CZ" dirty="0"/>
              <a:t> </a:t>
            </a:r>
            <a:r>
              <a:rPr lang="cs-CZ" dirty="0" err="1"/>
              <a:t>Rimskij</a:t>
            </a:r>
            <a:r>
              <a:rPr lang="cs-CZ" dirty="0"/>
              <a:t>-Korsakov (1844 – 1908)</a:t>
            </a:r>
          </a:p>
          <a:p>
            <a:r>
              <a:rPr lang="cs-CZ" dirty="0"/>
              <a:t>Alexandr </a:t>
            </a:r>
            <a:r>
              <a:rPr lang="cs-CZ" dirty="0" err="1"/>
              <a:t>Konstantinovič</a:t>
            </a:r>
            <a:r>
              <a:rPr lang="cs-CZ" dirty="0"/>
              <a:t> </a:t>
            </a:r>
            <a:r>
              <a:rPr lang="cs-CZ" dirty="0" err="1"/>
              <a:t>Glazunov</a:t>
            </a:r>
            <a:r>
              <a:rPr lang="cs-CZ" dirty="0"/>
              <a:t> (1865 – 1936)</a:t>
            </a:r>
          </a:p>
        </p:txBody>
      </p:sp>
    </p:spTree>
    <p:extLst>
      <p:ext uri="{BB962C8B-B14F-4D97-AF65-F5344CB8AC3E}">
        <p14:creationId xmlns:p14="http://schemas.microsoft.com/office/powerpoint/2010/main" val="197991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4E228-08D9-4BC8-8551-F5FE1CF2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Михаил Иванович Глинка</a:t>
            </a:r>
            <a:br>
              <a:rPr lang="cs-CZ" dirty="0"/>
            </a:br>
            <a:r>
              <a:rPr lang="cs-CZ" dirty="0"/>
              <a:t>1. 6. 1804 </a:t>
            </a:r>
            <a:r>
              <a:rPr lang="cs-CZ" dirty="0" err="1"/>
              <a:t>Smolensk</a:t>
            </a:r>
            <a:r>
              <a:rPr lang="cs-CZ" dirty="0"/>
              <a:t> - 15. 2. 1857 Berlín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8F5CAC-3E48-450A-A54E-1E6CF937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278965"/>
            <a:ext cx="11830929" cy="444539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první skladatel s charakteristicky ruským projevem: „zakladatel ruské národní školy“, „otec ruské hudby“…</a:t>
            </a:r>
          </a:p>
          <a:p>
            <a:r>
              <a:rPr lang="cs-CZ" dirty="0"/>
              <a:t>zakladatel ruské národní opery, obdivován </a:t>
            </a:r>
            <a:r>
              <a:rPr lang="cs-CZ" dirty="0" err="1"/>
              <a:t>Lisztem</a:t>
            </a:r>
            <a:r>
              <a:rPr lang="cs-CZ" dirty="0"/>
              <a:t> a Berliozem</a:t>
            </a:r>
          </a:p>
          <a:p>
            <a:r>
              <a:rPr lang="cs-CZ" dirty="0"/>
              <a:t>původně klavírista a houslista (jeden z jeho učitelů byl John </a:t>
            </a:r>
            <a:r>
              <a:rPr lang="cs-CZ" dirty="0" err="1"/>
              <a:t>Field</a:t>
            </a:r>
            <a:r>
              <a:rPr lang="cs-CZ" dirty="0"/>
              <a:t>)</a:t>
            </a:r>
          </a:p>
          <a:p>
            <a:r>
              <a:rPr lang="cs-CZ" dirty="0"/>
              <a:t>sekretářem na ministerstvu → prostor pro kompozici</a:t>
            </a:r>
          </a:p>
          <a:p>
            <a:r>
              <a:rPr lang="cs-CZ" dirty="0"/>
              <a:t>od 20. let intenzivní zájem o kompozici</a:t>
            </a:r>
          </a:p>
          <a:p>
            <a:r>
              <a:rPr lang="cs-CZ" dirty="0"/>
              <a:t>1830 – 1834 studia v Evropě </a:t>
            </a:r>
          </a:p>
          <a:p>
            <a:pPr lvl="1"/>
            <a:r>
              <a:rPr lang="cs-CZ" dirty="0"/>
              <a:t>hudební studia v Miláně, ve Vídni a v Berlíně</a:t>
            </a:r>
          </a:p>
          <a:p>
            <a:pPr lvl="1"/>
            <a:r>
              <a:rPr lang="cs-CZ" dirty="0"/>
              <a:t>setkání s </a:t>
            </a:r>
            <a:r>
              <a:rPr lang="cs-CZ" dirty="0" err="1"/>
              <a:t>Mendelssohnem</a:t>
            </a:r>
            <a:r>
              <a:rPr lang="cs-CZ" dirty="0"/>
              <a:t> a Berliozem</a:t>
            </a:r>
          </a:p>
          <a:p>
            <a:pPr lvl="1"/>
            <a:r>
              <a:rPr lang="cs-CZ" dirty="0"/>
              <a:t>vliv pro jeho umělecké operní snahy: </a:t>
            </a:r>
            <a:r>
              <a:rPr lang="cs-CZ" dirty="0" err="1"/>
              <a:t>Donizetti</a:t>
            </a:r>
            <a:r>
              <a:rPr lang="cs-CZ" dirty="0"/>
              <a:t> a </a:t>
            </a:r>
            <a:r>
              <a:rPr lang="cs-CZ" dirty="0" err="1"/>
              <a:t>Bellini</a:t>
            </a:r>
            <a:endParaRPr lang="cs-CZ" dirty="0"/>
          </a:p>
          <a:p>
            <a:r>
              <a:rPr lang="cs-CZ" dirty="0"/>
              <a:t>1836 návrat do Ruska</a:t>
            </a:r>
          </a:p>
          <a:p>
            <a:pPr lvl="1"/>
            <a:r>
              <a:rPr lang="cs-CZ" dirty="0"/>
              <a:t>nadšení pro ruskou literaturu a umění, víra v génia lidové tvorby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44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97D44-7871-4A5A-9C3B-D83B6EBF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D0CBB7-94BD-4A64-A169-EA7BF2BF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9" y="2067951"/>
            <a:ext cx="11802794" cy="465640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jeho rané instrumentální kompozice jsou typicky </a:t>
            </a:r>
            <a:r>
              <a:rPr lang="cs-CZ" dirty="0" err="1"/>
              <a:t>biedermaierovské</a:t>
            </a:r>
            <a:endParaRPr lang="cs-CZ" dirty="0"/>
          </a:p>
          <a:p>
            <a:r>
              <a:rPr lang="cs-CZ" dirty="0"/>
              <a:t>charakteristické: bohatá instrumentace, citace lidových melodií + vytváření vlastních nápěvů v lidovém duchu</a:t>
            </a:r>
          </a:p>
          <a:p>
            <a:r>
              <a:rPr lang="cs-CZ" dirty="0"/>
              <a:t>operní tvorba:</a:t>
            </a:r>
          </a:p>
          <a:p>
            <a:pPr lvl="1"/>
            <a:r>
              <a:rPr lang="cs-CZ" dirty="0"/>
              <a:t>vychází dramaticky z </a:t>
            </a:r>
            <a:r>
              <a:rPr lang="cs-CZ" dirty="0" err="1"/>
              <a:t>Cherubiniho</a:t>
            </a:r>
            <a:endParaRPr lang="cs-CZ" dirty="0"/>
          </a:p>
          <a:p>
            <a:pPr lvl="1"/>
            <a:r>
              <a:rPr lang="cs-CZ" dirty="0"/>
              <a:t>následující dvě představují zástupce jeho operní tvorby</a:t>
            </a:r>
          </a:p>
          <a:p>
            <a:pPr lvl="1"/>
            <a:r>
              <a:rPr lang="cs-CZ" i="1" dirty="0"/>
              <a:t>Život za cara </a:t>
            </a:r>
            <a:r>
              <a:rPr lang="cs-CZ" dirty="0"/>
              <a:t>/ </a:t>
            </a:r>
            <a:r>
              <a:rPr lang="cs-CZ" i="1" dirty="0"/>
              <a:t>Ivan </a:t>
            </a:r>
            <a:r>
              <a:rPr lang="cs-CZ" i="1" dirty="0" err="1"/>
              <a:t>Susanin</a:t>
            </a:r>
            <a:r>
              <a:rPr lang="cs-CZ" dirty="0"/>
              <a:t> (1836)</a:t>
            </a:r>
          </a:p>
          <a:p>
            <a:pPr lvl="2"/>
            <a:r>
              <a:rPr lang="cs-CZ" dirty="0"/>
              <a:t>děj z poč. 17. stol.: sedlák se obětoval, aby zachránil život mladého cara → naprosto souznělo s nacionální politikou Glinkovy doby</a:t>
            </a:r>
          </a:p>
          <a:p>
            <a:pPr lvl="2"/>
            <a:r>
              <a:rPr lang="cs-CZ" dirty="0"/>
              <a:t>silný patriotický podtón, černobílá charakteristika postav, bezmezná oddanost carovi, obrovské sborové scény</a:t>
            </a:r>
          </a:p>
          <a:p>
            <a:pPr lvl="1"/>
            <a:r>
              <a:rPr lang="cs-CZ" i="1" dirty="0"/>
              <a:t>Ruslan a Ludmila </a:t>
            </a:r>
            <a:r>
              <a:rPr lang="cs-CZ" dirty="0"/>
              <a:t>(1842)</a:t>
            </a:r>
            <a:endParaRPr lang="cs-CZ" i="1" dirty="0"/>
          </a:p>
          <a:p>
            <a:pPr lvl="2"/>
            <a:r>
              <a:rPr lang="cs-CZ" dirty="0"/>
              <a:t>pohádková, lidové melodie a orientalismy (celotónová stupnice → vliv na Hrstku)</a:t>
            </a:r>
          </a:p>
          <a:p>
            <a:pPr lvl="1"/>
            <a:r>
              <a:rPr lang="cs-CZ" dirty="0"/>
              <a:t>po formální stránce jsou obě hybridní útvary: ruská operní produkce + francouzské a italské vzory</a:t>
            </a:r>
          </a:p>
          <a:p>
            <a:r>
              <a:rPr lang="cs-CZ" dirty="0"/>
              <a:t>orchestrální</a:t>
            </a:r>
          </a:p>
          <a:p>
            <a:pPr lvl="1"/>
            <a:r>
              <a:rPr lang="cs-CZ" i="1" dirty="0" err="1"/>
              <a:t>Kamarinskaja</a:t>
            </a:r>
            <a:r>
              <a:rPr lang="cs-CZ" dirty="0"/>
              <a:t> (1848) – fantazie</a:t>
            </a:r>
          </a:p>
          <a:p>
            <a:pPr lvl="1"/>
            <a:r>
              <a:rPr lang="cs-CZ" i="1" dirty="0"/>
              <a:t>Letní noc v Madridu </a:t>
            </a:r>
            <a:r>
              <a:rPr lang="cs-CZ" dirty="0"/>
              <a:t>(1851) – ouvertura, inspirace španělským pobytem</a:t>
            </a:r>
          </a:p>
          <a:p>
            <a:r>
              <a:rPr lang="cs-CZ" dirty="0"/>
              <a:t>písně: </a:t>
            </a:r>
            <a:r>
              <a:rPr lang="cs-CZ" i="1" dirty="0"/>
              <a:t>Vlastenecká píseň </a:t>
            </a:r>
            <a:r>
              <a:rPr lang="cs-CZ" dirty="0"/>
              <a:t>– 1990–2000 oficiální hymna Ruské federace</a:t>
            </a:r>
          </a:p>
          <a:p>
            <a:r>
              <a:rPr lang="cs-CZ" dirty="0"/>
              <a:t>klavírní skladby, komorní hudba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49209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Vlastní 7">
      <a:dk1>
        <a:sysClr val="windowText" lastClr="000000"/>
      </a:dk1>
      <a:lt1>
        <a:sysClr val="window" lastClr="FFFFFF"/>
      </a:lt1>
      <a:dk2>
        <a:srgbClr val="0070C0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12025</TotalTime>
  <Words>5078</Words>
  <Application>Microsoft Office PowerPoint</Application>
  <PresentationFormat>Širokoúhlá obrazovka</PresentationFormat>
  <Paragraphs>441</Paragraphs>
  <Slides>39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Berlín</vt:lpstr>
      <vt:lpstr>Národní školy I.:  úvod, Rusko</vt:lpstr>
      <vt:lpstr>Fenomén národních škol</vt:lpstr>
      <vt:lpstr>Ruská národní škola</vt:lpstr>
      <vt:lpstr>Politická situace</vt:lpstr>
      <vt:lpstr>Inspirační zdroje</vt:lpstr>
      <vt:lpstr>Hudební život</vt:lpstr>
      <vt:lpstr>1. RUSKÁ NÁRODNÍ ŠKOLA</vt:lpstr>
      <vt:lpstr>Михаил Иванович Глинка 1. 6. 1804 Smolensk - 15. 2. 1857 Berlín</vt:lpstr>
      <vt:lpstr>Dílo</vt:lpstr>
      <vt:lpstr>Александр Сергеевич Даргомыжский  14. 1. 1813 Trojickoje – 17. 1. 1869 Petrohrad</vt:lpstr>
      <vt:lpstr>Situace kolem nástupu Hrstky</vt:lpstr>
      <vt:lpstr>Могучая кучка</vt:lpstr>
      <vt:lpstr>Prezentace aplikace PowerPoint</vt:lpstr>
      <vt:lpstr>Prezentace aplikace PowerPoint</vt:lpstr>
      <vt:lpstr>Милий Алексеевич балакиев 2. 1. 1837 Nižnij Novgorod - 29. 5. 1910 Moskva</vt:lpstr>
      <vt:lpstr>Prezentace aplikace PowerPoint</vt:lpstr>
      <vt:lpstr>Цэзарь Антонович Кюи 18. 1. 1835 Vilnius - 26. 3. 1918 Petrohrad</vt:lpstr>
      <vt:lpstr>Další dílo</vt:lpstr>
      <vt:lpstr>Модест Петрович Мусоргский 21. 3. 1839 Karevo - 28. 3. 1881 Petrohrad</vt:lpstr>
      <vt:lpstr>Dílo - vokální</vt:lpstr>
      <vt:lpstr>Prezentace aplikace PowerPoint</vt:lpstr>
      <vt:lpstr>Dílo - orchestrální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Dílo - operní tvorba</vt:lpstr>
      <vt:lpstr>Prezentace aplikace PowerPoint</vt:lpstr>
      <vt:lpstr>Prezentace aplikace PowerPoint</vt:lpstr>
      <vt:lpstr>Николай Андреевич Римский-Корсаков 18. 3. 1844 Tichvin - 21. 6. 1908 Lyubensk</vt:lpstr>
      <vt:lpstr>Dílo</vt:lpstr>
      <vt:lpstr>Prezentace aplikace PowerPoint</vt:lpstr>
      <vt:lpstr>Александр Порфирьевич Бородин 12. 11. 1833 Petrohrad - 27. 2. 1887 Petrohrad</vt:lpstr>
      <vt:lpstr>Prezentace aplikace PowerPoint</vt:lpstr>
      <vt:lpstr>Skladatelé působící v Petrohradě</vt:lpstr>
      <vt:lpstr>Skladatelé působící v Moskvě</vt:lpstr>
      <vt:lpstr>Další ruští skladatelé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školy</dc:title>
  <dc:creator>Lenka Kučerová</dc:creator>
  <cp:lastModifiedBy>Lenka Kučerová</cp:lastModifiedBy>
  <cp:revision>598</cp:revision>
  <dcterms:created xsi:type="dcterms:W3CDTF">2018-08-13T09:11:57Z</dcterms:created>
  <dcterms:modified xsi:type="dcterms:W3CDTF">2021-11-18T06:54:02Z</dcterms:modified>
</cp:coreProperties>
</file>