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79" r:id="rId4"/>
    <p:sldId id="284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33CC"/>
    <a:srgbClr val="0000CC"/>
    <a:srgbClr val="6254B4"/>
    <a:srgbClr val="3548D3"/>
    <a:srgbClr val="3B0EFA"/>
    <a:srgbClr val="4C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95671-EA8D-4765-BAED-F6F71B46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2EA42F-91E3-4818-A98B-72131E9D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06688-B6A3-4D69-9610-5CF3551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7DA4D-E694-4E60-BE3D-A2AFF7AB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01B8A-867A-4620-A62E-FF5D0329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4963F-2130-49BA-AEC3-5BDE4A9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853FE-F392-4E21-8D87-2ED9F4ADB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037A2A-E9F4-427F-96BC-1CC7950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91287-1F1D-4F61-82DB-CAA481AC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673CB5-96D0-4D68-A9F0-8395876C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1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D693BE-6476-482A-B665-854D605E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3658EB-4B6B-4720-AB00-90E5A549A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77E12-1550-4D2A-B817-D3EDD327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C8F3EE-568F-48DA-A371-A9135181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D937A-0D69-443F-9EFD-5F11A711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1CC4-2D04-4EC4-AA5D-1F8A645D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3143A-8E5A-46D4-BC05-4F62ABE2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39995-1107-49FC-A867-8C5EEE6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92A4F-C217-4537-88E1-AD253B7B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714D1-6775-4364-8B52-D609BF9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8C7DE-BA0C-4200-B6CE-EA11FB02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2A2E6B-AABC-4406-B87D-E1563F4D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890F9-A951-4604-919D-B3D92136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9A66B-EBA5-4DFD-A0C4-A09A180E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41AF7-D8AC-4FA3-9889-0F79BB6A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7CEA3-4137-4277-B415-14DBB256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CBD93-C020-4EF5-A8EF-F9455F9F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DB6903-9019-4111-89B3-E1752C4A7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4B26B9-A8B0-4F21-A56E-9A9A8DE1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CA9602-CFD6-4AF8-9780-D3B45B8F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214C99-AEC3-4857-9F84-33401BCF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539F8-ACF3-44D5-8F3B-1FDEBA2D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5E1A34-45F4-4968-9B01-1E1944CE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CDAAF-9DC3-4FB3-BD05-221B8458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115E95-21BC-4B32-BE4C-5A725A64A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6CD70D-82BD-427B-B2A7-8E6B4B20A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D3FBF5-B2FF-41A1-AF71-A42CA34F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A72378-9B79-443B-B5E3-F47AE0CA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62F1C6-EF61-478D-8929-3BBE166E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0820-F9F4-40A1-8208-026BD701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28A847-4373-4D7C-A9D7-D627AF26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AC1AE-4D2C-4185-87F0-07CC6971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B1BBAB-1D8F-44A7-88C5-8B027F94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13A7B4-1806-4EFB-87CF-3A446F42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26A4D4-5836-4C2F-8902-DBBB5F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0A0B7A-E84B-4F21-9D8E-434343A7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9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E8AFF-3B4E-490D-8516-43CDDC70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5B755-F9AC-4AAA-87D6-5A10A41A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67A55A-984F-4A59-88A2-1BE34323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CBD0C-2C88-49B8-BCE7-B56D9EB0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B0100-0A08-4F07-BC1D-F50E1638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88D26-6A33-4E6E-ABA3-3BB57B3B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A7A4B-3388-4D5C-8232-8F76C6B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1B4890-6260-4376-87D0-0AE018158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E0D52F-087F-4F70-82B6-2CDBFF9EE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41462-B7C9-468B-BE67-BEE741F0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2A262F-6048-4BCD-97AD-F726EE6D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AAD0CB-2E54-46C2-9339-C281A146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0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896E88-70C3-49DA-BDBB-A7381708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90E518-9083-4A30-8FBA-61873831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9F70FA-A20B-43D0-9035-9771EC52B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84B7-4AD1-44A4-B0E7-7D8D9BA2946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CE2BA-0D8A-469D-BD0D-E2F2081A9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2B034A-624F-41F0-AAD9-38A61B006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0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511" y="959244"/>
            <a:ext cx="500236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Studijní materiály k distanční výuce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3778" y="4750893"/>
            <a:ext cx="5578099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matematických disciplín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2800" dirty="0">
                <a:solidFill>
                  <a:schemeClr val="bg1"/>
                </a:solidFill>
              </a:rPr>
              <a:t>podzim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</p:txBody>
      </p:sp>
    </p:spTree>
    <p:extLst>
      <p:ext uri="{BB962C8B-B14F-4D97-AF65-F5344CB8AC3E}">
        <p14:creationId xmlns:p14="http://schemas.microsoft.com/office/powerpoint/2010/main" val="227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6"/>
    </mc:Choice>
    <mc:Fallback xmlns="">
      <p:transition spd="slow" advTm="997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233" y="451268"/>
            <a:ext cx="4979788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Množiny na 1. stupni ZŠ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3778" y="4750893"/>
            <a:ext cx="5578099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matematických disciplín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2800" dirty="0">
                <a:solidFill>
                  <a:schemeClr val="bg1"/>
                </a:solidFill>
              </a:rPr>
              <a:t>podzim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0ECC90FD-6D41-4590-8E45-9AE08BB97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5"/>
    </mc:Choice>
    <mc:Fallback xmlns="">
      <p:transition spd="slow" advTm="3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>
            <a:normAutofit/>
          </a:bodyPr>
          <a:lstStyle/>
          <a:p>
            <a:r>
              <a:rPr lang="cs-CZ" dirty="0"/>
              <a:t>Jedním ze základních úkolů matematiky na 1. stupni ZŠ je vybudování pojmu přirozeného čísla a osvojení si početních výkonů s přirozenými čísly. </a:t>
            </a:r>
          </a:p>
          <a:p>
            <a:r>
              <a:rPr lang="cs-CZ" dirty="0"/>
              <a:t>Zavedení přirozených čísel, vztahů mezi nimi a operací s nimi se opírá o pojem množina. </a:t>
            </a:r>
          </a:p>
          <a:p>
            <a:r>
              <a:rPr lang="cs-CZ" dirty="0"/>
              <a:t>Se samotným pojmem množina se na 1. stupni ZŠ nesetkáme, ale množiny jsou prostředkem, který umožňuje pochopit podstatu probírané látky.</a:t>
            </a:r>
          </a:p>
          <a:p>
            <a:r>
              <a:rPr lang="cs-CZ" dirty="0"/>
              <a:t>Zástupcem pojmu množina jsou slova: soubor, souhrn, skupina apod. Na 1. stupni ZŠ pak pracujeme například se skupinou dětí, se třídou žáků, s hejnem ptáků, se stádem oveček, s miskou s ovocem apod.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8A822C4-F5FE-4E15-88A9-11593E0CF40C}"/>
              </a:ext>
            </a:extLst>
          </p:cNvPr>
          <p:cNvSpPr txBox="1">
            <a:spLocks/>
          </p:cNvSpPr>
          <p:nvPr/>
        </p:nvSpPr>
        <p:spPr>
          <a:xfrm>
            <a:off x="1095022" y="590550"/>
            <a:ext cx="9132711" cy="88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000" dirty="0"/>
              <a:t>Množiny</a:t>
            </a:r>
            <a:endParaRPr lang="cs-CZ" dirty="0"/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3162F184-6D7F-4C44-A682-906849584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87"/>
    </mc:Choice>
    <mc:Fallback xmlns="">
      <p:transition spd="slow" advTm="8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>
            <a:normAutofit/>
          </a:bodyPr>
          <a:lstStyle/>
          <a:p>
            <a:pPr marL="230400" lvl="1">
              <a:spcBef>
                <a:spcPts val="1000"/>
              </a:spcBef>
            </a:pP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D1D119-9815-4BFB-93FD-3E444F58776B}"/>
              </a:ext>
            </a:extLst>
          </p:cNvPr>
          <p:cNvSpPr txBox="1"/>
          <p:nvPr/>
        </p:nvSpPr>
        <p:spPr>
          <a:xfrm>
            <a:off x="2937683" y="5067121"/>
            <a:ext cx="665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Ukázka </a:t>
            </a:r>
            <a:r>
              <a:rPr lang="cs-CZ" sz="2400" b="1" dirty="0"/>
              <a:t>množin</a:t>
            </a:r>
            <a:r>
              <a:rPr lang="cs-CZ" sz="2400" dirty="0"/>
              <a:t> z učebnice matematiky pro 1. ročník nakladatelství Studio 1+1/Alter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CC338A3-85E9-454F-80E3-0BAF0788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5" y="200432"/>
            <a:ext cx="3391586" cy="471623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F4E3DED-00C1-458A-B0A3-240C3A4D0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09" y="1072388"/>
            <a:ext cx="5473982" cy="2972321"/>
          </a:xfrm>
          <a:prstGeom prst="rect">
            <a:avLst/>
          </a:prstGeom>
        </p:spPr>
      </p:pic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ED27B59B-65D6-4E85-B682-54AFDD84A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94"/>
    </mc:Choice>
    <mc:Fallback>
      <p:transition spd="slow" advTm="6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>
            <a:normAutofit/>
          </a:bodyPr>
          <a:lstStyle/>
          <a:p>
            <a:pPr marL="230400" lvl="1">
              <a:spcBef>
                <a:spcPts val="1000"/>
              </a:spcBef>
            </a:pP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D1D119-9815-4BFB-93FD-3E444F58776B}"/>
              </a:ext>
            </a:extLst>
          </p:cNvPr>
          <p:cNvSpPr txBox="1"/>
          <p:nvPr/>
        </p:nvSpPr>
        <p:spPr>
          <a:xfrm>
            <a:off x="2937683" y="5067121"/>
            <a:ext cx="665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Ukázka </a:t>
            </a:r>
            <a:r>
              <a:rPr lang="cs-CZ" sz="2400" b="1" dirty="0"/>
              <a:t>množin</a:t>
            </a:r>
            <a:r>
              <a:rPr lang="cs-CZ" sz="2400" dirty="0"/>
              <a:t> z učebnice matematiky pro 1. ročník nakladatelství Alter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C603DB-789E-44D2-BE48-5187C20C5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" y="1257053"/>
            <a:ext cx="5195227" cy="27392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D5A146-ED3D-412A-A15E-890F4933D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49" y="1257054"/>
            <a:ext cx="5334257" cy="2739213"/>
          </a:xfrm>
          <a:prstGeom prst="rect">
            <a:avLst/>
          </a:prstGeom>
        </p:spPr>
      </p:pic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5FA8C8B7-B02B-4C7A-94C0-30696DE32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0"/>
    </mc:Choice>
    <mc:Fallback>
      <p:transition spd="slow" advTm="44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>
            <a:normAutofit/>
          </a:bodyPr>
          <a:lstStyle/>
          <a:p>
            <a:pPr marL="230400" lvl="1">
              <a:spcBef>
                <a:spcPts val="1000"/>
              </a:spcBef>
            </a:pP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D1D119-9815-4BFB-93FD-3E444F58776B}"/>
              </a:ext>
            </a:extLst>
          </p:cNvPr>
          <p:cNvSpPr txBox="1"/>
          <p:nvPr/>
        </p:nvSpPr>
        <p:spPr>
          <a:xfrm>
            <a:off x="2222339" y="5067121"/>
            <a:ext cx="737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Ukázka </a:t>
            </a:r>
            <a:r>
              <a:rPr lang="cs-CZ" sz="2400" b="1" dirty="0"/>
              <a:t>množin</a:t>
            </a:r>
            <a:r>
              <a:rPr lang="cs-CZ" sz="2400" dirty="0"/>
              <a:t> z učebnice matematiky pro 1. a 4. ročník nakladatelství Alter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31E56-E49D-4469-A028-8BEA2BC0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0" y="1411111"/>
            <a:ext cx="5029045" cy="22338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BC54EB-1179-4547-AADB-1A487A061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46" y="1296103"/>
            <a:ext cx="5399065" cy="3010326"/>
          </a:xfrm>
          <a:prstGeom prst="rect">
            <a:avLst/>
          </a:prstGeom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E7E372C-AD73-44E5-9000-1916E88AE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73"/>
    </mc:Choice>
    <mc:Fallback>
      <p:transition spd="slow" advTm="5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/>
          <a:lstStyle/>
          <a:p>
            <a:r>
              <a:rPr lang="cs-CZ" dirty="0"/>
              <a:t>Důležitou úlohu hrají množiny při grafickém znázornění slovních úloh.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8A822C4-F5FE-4E15-88A9-11593E0CF40C}"/>
              </a:ext>
            </a:extLst>
          </p:cNvPr>
          <p:cNvSpPr txBox="1">
            <a:spLocks/>
          </p:cNvSpPr>
          <p:nvPr/>
        </p:nvSpPr>
        <p:spPr>
          <a:xfrm>
            <a:off x="1095022" y="590550"/>
            <a:ext cx="9132711" cy="88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4CE4339-3F3B-446A-A6FB-6F56615F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8" y="2006939"/>
            <a:ext cx="5199888" cy="21275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73E0B1-9B19-4BAC-8BF2-B92C10732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6939"/>
            <a:ext cx="5193792" cy="37246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5229DD-C0E7-43BD-956A-C54D168BF211}"/>
              </a:ext>
            </a:extLst>
          </p:cNvPr>
          <p:cNvSpPr txBox="1"/>
          <p:nvPr/>
        </p:nvSpPr>
        <p:spPr>
          <a:xfrm>
            <a:off x="395112" y="4662059"/>
            <a:ext cx="598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Ukázka využití </a:t>
            </a:r>
            <a:r>
              <a:rPr lang="cs-CZ" sz="2400" b="1" dirty="0"/>
              <a:t>množin</a:t>
            </a:r>
            <a:r>
              <a:rPr lang="cs-CZ" sz="2400" dirty="0"/>
              <a:t> při grafickém znázornění slovních úloh - učebnice matematiky pro 3. ročník nakladatelství Alter (využití operace sjednocení disjunktních množin)</a:t>
            </a:r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14E54C1A-0101-496D-AD16-9DB4425E1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29"/>
    </mc:Choice>
    <mc:Fallback>
      <p:transition spd="slow" advTm="51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16A674D-0633-4A2B-9027-1EF658D2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9" y="1411111"/>
            <a:ext cx="10428110" cy="485633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8A822C4-F5FE-4E15-88A9-11593E0CF40C}"/>
              </a:ext>
            </a:extLst>
          </p:cNvPr>
          <p:cNvSpPr txBox="1">
            <a:spLocks/>
          </p:cNvSpPr>
          <p:nvPr/>
        </p:nvSpPr>
        <p:spPr>
          <a:xfrm>
            <a:off x="1095022" y="590550"/>
            <a:ext cx="9132711" cy="88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5229DD-C0E7-43BD-956A-C54D168BF211}"/>
              </a:ext>
            </a:extLst>
          </p:cNvPr>
          <p:cNvSpPr txBox="1"/>
          <p:nvPr/>
        </p:nvSpPr>
        <p:spPr>
          <a:xfrm>
            <a:off x="582615" y="3969350"/>
            <a:ext cx="525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Ukázka využití </a:t>
            </a:r>
            <a:r>
              <a:rPr lang="cs-CZ" sz="2400" b="1" dirty="0"/>
              <a:t>množin</a:t>
            </a:r>
            <a:r>
              <a:rPr lang="cs-CZ" sz="2400" dirty="0"/>
              <a:t> při grafickém znázornění slovních úloh - učebnice matematiky pro 3. ročník nakladatelství Alter (využití operace průniku množin)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C5F128-651F-4A64-8A2E-E5C437986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7" y="824937"/>
            <a:ext cx="6436759" cy="24159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580F81-415E-4AF2-ABD2-E1DF29A60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14" y="3395384"/>
            <a:ext cx="5840593" cy="2299360"/>
          </a:xfrm>
          <a:prstGeom prst="rect">
            <a:avLst/>
          </a:prstGeom>
        </p:spPr>
      </p:pic>
      <p:pic>
        <p:nvPicPr>
          <p:cNvPr id="12" name="Obrázek 11" descr="Obsah obrázku kreslení&#10;&#10;Popis byl vytvořen automaticky">
            <a:extLst>
              <a:ext uri="{FF2B5EF4-FFF2-40B4-BE49-F238E27FC236}">
                <a16:creationId xmlns:a16="http://schemas.microsoft.com/office/drawing/2014/main" id="{D5196CCB-06EE-46CB-B85F-0AC7832D5A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11852" r="7476" b="9267"/>
          <a:stretch/>
        </p:blipFill>
        <p:spPr>
          <a:xfrm>
            <a:off x="8437944" y="694480"/>
            <a:ext cx="2430684" cy="1307939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75079F7-8CE5-4E7D-ADBC-88F79C0084D0}"/>
              </a:ext>
            </a:extLst>
          </p:cNvPr>
          <p:cNvCxnSpPr/>
          <p:nvPr/>
        </p:nvCxnSpPr>
        <p:spPr>
          <a:xfrm flipH="1">
            <a:off x="5590572" y="1471084"/>
            <a:ext cx="3889094" cy="982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7ABAD02-5C52-471A-8EA0-FE4B2192A573}"/>
              </a:ext>
            </a:extLst>
          </p:cNvPr>
          <p:cNvCxnSpPr>
            <a:cxnSpLocks/>
          </p:cNvCxnSpPr>
          <p:nvPr/>
        </p:nvCxnSpPr>
        <p:spPr>
          <a:xfrm flipH="1">
            <a:off x="9369778" y="1625558"/>
            <a:ext cx="316089" cy="2778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B6CD0072-5061-419F-98D0-98C13752E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49"/>
    </mc:Choice>
    <mc:Fallback>
      <p:transition spd="slow" advTm="2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264</Words>
  <Application>Microsoft Office PowerPoint</Application>
  <PresentationFormat>Širokoúhlá obrazovka</PresentationFormat>
  <Paragraphs>58</Paragraphs>
  <Slides>8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Studijní materiály k distanční výuce</vt:lpstr>
      <vt:lpstr>Množiny na 1. stupni ZŠ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distanční výuky</dc:title>
  <dc:creator>Jitka Panáčová</dc:creator>
  <cp:lastModifiedBy>Jitka Panáčová</cp:lastModifiedBy>
  <cp:revision>94</cp:revision>
  <dcterms:created xsi:type="dcterms:W3CDTF">2020-03-16T22:04:37Z</dcterms:created>
  <dcterms:modified xsi:type="dcterms:W3CDTF">2020-12-03T13:10:53Z</dcterms:modified>
</cp:coreProperties>
</file>