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7" r:id="rId2"/>
  </p:sldMasterIdLst>
  <p:sldIdLst>
    <p:sldId id="267" r:id="rId3"/>
    <p:sldId id="266" r:id="rId4"/>
    <p:sldId id="265" r:id="rId5"/>
    <p:sldId id="268" r:id="rId6"/>
    <p:sldId id="264" r:id="rId7"/>
    <p:sldId id="263" r:id="rId8"/>
    <p:sldId id="262" r:id="rId9"/>
    <p:sldId id="261" r:id="rId10"/>
    <p:sldId id="260" r:id="rId11"/>
    <p:sldId id="258" r:id="rId12"/>
    <p:sldId id="25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417A8A-7BB1-62D2-FDA7-2486114E7571}" v="49" dt="2021-03-22T10:11:09.589"/>
    <p1510:client id="{6E5928A2-3269-D05C-354B-034AC90235C9}" v="1346" dt="2021-03-21T17:45:03.192"/>
    <p1510:client id="{8F666023-A53A-565F-F312-5071965ABDE2}" v="5" dt="2021-03-22T09:10:42.751"/>
    <p1510:client id="{FA11D713-84CC-4F81-DEAC-BCF576566D17}" v="14" dt="2021-03-15T16:49:13.6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99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Aritmetika 2 – jaro 2021 </a:t>
            </a:r>
            <a:br>
              <a:rPr lang="cs-CZ" dirty="0"/>
            </a:br>
            <a:r>
              <a:rPr lang="cs-CZ" sz="3200" dirty="0"/>
              <a:t>4. prezentace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Mgr. Helena </a:t>
            </a:r>
            <a:r>
              <a:rPr lang="cs-CZ" err="1"/>
              <a:t>Durnová</a:t>
            </a:r>
            <a:r>
              <a:rPr lang="cs-CZ"/>
              <a:t>, Ph.D.</a:t>
            </a:r>
          </a:p>
          <a:p>
            <a:r>
              <a:rPr lang="cs-CZ"/>
              <a:t>RNDr. Petra Bušková</a:t>
            </a:r>
          </a:p>
        </p:txBody>
      </p:sp>
    </p:spTree>
    <p:extLst>
      <p:ext uri="{BB962C8B-B14F-4D97-AF65-F5344CB8AC3E}">
        <p14:creationId xmlns:p14="http://schemas.microsoft.com/office/powerpoint/2010/main" val="112812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4179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7808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1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 Určete všechny přirozené společné dělitele čísel: 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a)   60, 36                 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b)   48, 72, 0                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c)   24, -132, 54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b="1" dirty="0">
                <a:ea typeface="+mn-lt"/>
                <a:cs typeface="+mn-lt"/>
              </a:rPr>
              <a:t>Příklad 2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K číslu  </a:t>
            </a:r>
            <a:r>
              <a:rPr lang="cs-CZ" sz="2000" i="1" dirty="0">
                <a:ea typeface="+mn-lt"/>
                <a:cs typeface="+mn-lt"/>
              </a:rPr>
              <a:t>a </a:t>
            </a:r>
            <a:r>
              <a:rPr lang="cs-CZ" sz="2000" dirty="0">
                <a:ea typeface="+mn-lt"/>
                <a:cs typeface="+mn-lt"/>
              </a:rPr>
              <a:t>= 51  najděte číslo b  tak, aby  D(</a:t>
            </a:r>
            <a:r>
              <a:rPr lang="cs-CZ" sz="2000" i="1" dirty="0" err="1">
                <a:ea typeface="+mn-lt"/>
                <a:cs typeface="+mn-lt"/>
              </a:rPr>
              <a:t>a,b</a:t>
            </a:r>
            <a:r>
              <a:rPr lang="cs-CZ" sz="2000" dirty="0">
                <a:ea typeface="+mn-lt"/>
                <a:cs typeface="+mn-lt"/>
              </a:rPr>
              <a:t>) = 17. 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sz="2000" b="1" dirty="0">
                <a:ea typeface="+mn-lt"/>
                <a:cs typeface="+mn-lt"/>
              </a:rPr>
              <a:t>Příklad 3</a:t>
            </a:r>
            <a:endParaRPr lang="cs-CZ" sz="2000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Najděte dvě přirozená čísla,  jejichž součet je 432 a největší společný dělitel je 36. </a:t>
            </a: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sz="24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2626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1628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381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4</a:t>
            </a:r>
            <a:endParaRPr lang="cs-CZ" dirty="0"/>
          </a:p>
          <a:p>
            <a:pPr marL="251460" indent="-179705">
              <a:buNone/>
            </a:pPr>
            <a:r>
              <a:rPr lang="cs-CZ" sz="2000" dirty="0"/>
              <a:t>Největší společný dělitel dvou přirozených čísel je 24. Jedno z nich je dvojnásobkem </a:t>
            </a:r>
            <a:endParaRPr lang="cs-CZ" sz="2000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/>
              <a:t>druhého. Která jsou to čísla? </a:t>
            </a:r>
            <a:endParaRPr lang="cs-CZ" sz="2000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000" b="1" dirty="0"/>
              <a:t>Příklad 5</a:t>
            </a:r>
            <a:endParaRPr lang="cs-CZ" sz="2000" b="1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Určete pomocí rozkladu na prvočinitele i pomocí </a:t>
            </a:r>
            <a:r>
              <a:rPr lang="cs-CZ" sz="2000" dirty="0" err="1">
                <a:ea typeface="+mn-lt"/>
                <a:cs typeface="+mn-lt"/>
              </a:rPr>
              <a:t>Eukleidova</a:t>
            </a:r>
            <a:r>
              <a:rPr lang="cs-CZ" sz="2000" dirty="0">
                <a:ea typeface="+mn-lt"/>
                <a:cs typeface="+mn-lt"/>
              </a:rPr>
              <a:t> algoritmu:   </a:t>
            </a: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a)  D(455, 273)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b)  D(360, 504)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c)  D(90, 108, 84)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d)  D(568, 426, 355) </a:t>
            </a:r>
          </a:p>
          <a:p>
            <a:pPr marL="71755" indent="0">
              <a:buNone/>
            </a:pPr>
            <a:endParaRPr lang="cs-CZ" sz="20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3053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Největší společný dělitel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15448"/>
            <a:ext cx="10753200" cy="4515136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cs typeface="Arial"/>
              </a:rPr>
              <a:t>Jak už název napovídá, největší společný dělitel dvou přirozených čísel je ten největší ze všech společných dělitelů.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Např. čísla 50 a 60 mají následující společné dělitele: 1, 2, 5, 10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Největší z těchto společných dělitelů je číslo 10. Formálně řečeno: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Definice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3. Společný dělitel </a:t>
            </a:r>
            <a:r>
              <a:rPr lang="cs-CZ" dirty="0">
                <a:ea typeface="+mn-lt"/>
                <a:cs typeface="+mn-lt"/>
              </a:rPr>
              <a:t>přirozených čísel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je každé přirozené číslo </a:t>
            </a:r>
            <a:r>
              <a:rPr lang="cs-CZ" i="1" dirty="0">
                <a:ea typeface="+mn-lt"/>
                <a:cs typeface="+mn-lt"/>
              </a:rPr>
              <a:t>d</a:t>
            </a:r>
            <a:r>
              <a:rPr lang="cs-CZ" dirty="0">
                <a:ea typeface="+mn-lt"/>
                <a:cs typeface="+mn-lt"/>
              </a:rPr>
              <a:t>,  pro které platí  </a:t>
            </a:r>
            <a:r>
              <a:rPr lang="cs-CZ" i="1" dirty="0" err="1">
                <a:ea typeface="+mn-lt"/>
                <a:cs typeface="+mn-lt"/>
              </a:rPr>
              <a:t>d</a:t>
            </a:r>
            <a:r>
              <a:rPr lang="cs-CZ" dirty="0" err="1">
                <a:ea typeface="+mn-lt"/>
                <a:cs typeface="+mn-lt"/>
              </a:rPr>
              <a:t>│</a:t>
            </a:r>
            <a:r>
              <a:rPr lang="cs-CZ" i="1" dirty="0" err="1">
                <a:ea typeface="+mn-lt"/>
                <a:cs typeface="+mn-lt"/>
              </a:rPr>
              <a:t>a</a:t>
            </a:r>
            <a:r>
              <a:rPr lang="cs-CZ" dirty="0">
                <a:ea typeface="+mn-lt"/>
                <a:cs typeface="+mn-lt"/>
              </a:rPr>
              <a:t>  a   </a:t>
            </a:r>
            <a:r>
              <a:rPr lang="cs-CZ" i="1" dirty="0" err="1">
                <a:ea typeface="+mn-lt"/>
                <a:cs typeface="+mn-lt"/>
              </a:rPr>
              <a:t>d</a:t>
            </a:r>
            <a:r>
              <a:rPr lang="cs-CZ" dirty="0" err="1">
                <a:ea typeface="+mn-lt"/>
                <a:cs typeface="+mn-lt"/>
              </a:rPr>
              <a:t>│</a:t>
            </a:r>
            <a:r>
              <a:rPr lang="cs-CZ" i="1" dirty="0" err="1">
                <a:ea typeface="+mn-lt"/>
                <a:cs typeface="+mn-lt"/>
              </a:rPr>
              <a:t>b</a:t>
            </a:r>
            <a:r>
              <a:rPr lang="cs-CZ" i="1" dirty="0">
                <a:ea typeface="+mn-lt"/>
                <a:cs typeface="+mn-lt"/>
              </a:rPr>
              <a:t>.</a:t>
            </a:r>
            <a:r>
              <a:rPr lang="cs-CZ" dirty="0">
                <a:ea typeface="+mn-lt"/>
                <a:cs typeface="+mn-lt"/>
              </a:rPr>
              <a:t> </a:t>
            </a:r>
          </a:p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Definice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4. Největší společný dělitel</a:t>
            </a:r>
            <a:r>
              <a:rPr lang="cs-CZ" dirty="0">
                <a:ea typeface="+mn-lt"/>
                <a:cs typeface="+mn-lt"/>
              </a:rPr>
              <a:t> přirozených čísel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je ten ze společných dělitelů, který je dělitelný všemi společnými děliteli. Označujeme   </a:t>
            </a:r>
            <a:r>
              <a:rPr lang="cs-CZ" b="1" dirty="0">
                <a:ea typeface="+mn-lt"/>
                <a:cs typeface="+mn-lt"/>
              </a:rPr>
              <a:t>D(</a:t>
            </a:r>
            <a:r>
              <a:rPr lang="cs-CZ" b="1" i="1" dirty="0" err="1">
                <a:ea typeface="+mn-lt"/>
                <a:cs typeface="+mn-lt"/>
              </a:rPr>
              <a:t>a,b</a:t>
            </a:r>
            <a:r>
              <a:rPr lang="cs-CZ" b="1" dirty="0">
                <a:ea typeface="+mn-lt"/>
                <a:cs typeface="+mn-lt"/>
              </a:rPr>
              <a:t>).</a:t>
            </a:r>
            <a:r>
              <a:rPr lang="cs-CZ" dirty="0">
                <a:ea typeface="+mn-lt"/>
                <a:cs typeface="+mn-lt"/>
              </a:rPr>
              <a:t> 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>
              <a:cs typeface="Arial"/>
            </a:endParaRPr>
          </a:p>
        </p:txBody>
      </p:sp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9FBCCFA5-6534-4A9F-A49E-D6B69F69D9FF}"/>
              </a:ext>
            </a:extLst>
          </p:cNvPr>
          <p:cNvSpPr/>
          <p:nvPr/>
        </p:nvSpPr>
        <p:spPr bwMode="auto">
          <a:xfrm>
            <a:off x="528277" y="3797401"/>
            <a:ext cx="10759108" cy="260427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6467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4D0F3E-F430-4CAA-B45C-5AAFF9232B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9B4FD4-7B68-4628-A01F-BB174A1A1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Hledání největšího společného dělitele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C9DF8A-99FD-41AE-A2F5-C451D9055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15448"/>
            <a:ext cx="10753200" cy="4585475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Největšího společného dělitele dvou přirozených čísel lze najít třemi způsoby:</a:t>
            </a:r>
          </a:p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(a) využitím definice; </a:t>
            </a:r>
          </a:p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(b) pomocí tzv. </a:t>
            </a:r>
            <a:r>
              <a:rPr lang="cs-CZ" b="1" dirty="0" err="1">
                <a:ea typeface="+mn-lt"/>
                <a:cs typeface="+mn-lt"/>
              </a:rPr>
              <a:t>Eukleidova</a:t>
            </a:r>
            <a:r>
              <a:rPr lang="cs-CZ" b="1" dirty="0">
                <a:ea typeface="+mn-lt"/>
                <a:cs typeface="+mn-lt"/>
              </a:rPr>
              <a:t> algoritmu; </a:t>
            </a:r>
          </a:p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(c) pomocí rozkladu na součin prvočinitelů.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Hledání s využitím definice lze použít u malých čísel, u větších je spíše neobratné.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Hledání pomocí rozkladu na prvočísla se učí na ZŠ.</a:t>
            </a:r>
          </a:p>
          <a:p>
            <a:pPr marL="71755" indent="0">
              <a:buNone/>
            </a:pPr>
            <a:r>
              <a:rPr lang="cs-CZ" dirty="0" err="1">
                <a:cs typeface="Arial"/>
              </a:rPr>
              <a:t>Eukleidův</a:t>
            </a:r>
            <a:r>
              <a:rPr lang="cs-CZ" dirty="0">
                <a:cs typeface="Arial"/>
              </a:rPr>
              <a:t> algoritmu nabízí silný nástroj pro hledání největšího společného dělitele.</a:t>
            </a:r>
          </a:p>
        </p:txBody>
      </p:sp>
    </p:spTree>
    <p:extLst>
      <p:ext uri="{BB962C8B-B14F-4D97-AF65-F5344CB8AC3E}">
        <p14:creationId xmlns:p14="http://schemas.microsoft.com/office/powerpoint/2010/main" val="4119271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25FE97-3609-4E07-9C7D-3D44CB3F60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4D8C09-8565-465A-AACB-4EDF0EF89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Příklad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2CE59BD-68D1-4FA9-9403-E499D3478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 i="1" u="sng" dirty="0">
                <a:ea typeface="+mn-lt"/>
                <a:cs typeface="+mn-lt"/>
              </a:rPr>
              <a:t>Příklad: </a:t>
            </a:r>
            <a:r>
              <a:rPr lang="cs-CZ" i="1" dirty="0">
                <a:ea typeface="+mn-lt"/>
                <a:cs typeface="+mn-lt"/>
              </a:rPr>
              <a:t>Určete množinu všech společných dělitelů čísel 24 a 30 a největší společný dělitel čísel 24 a 30.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b="1" i="1" dirty="0">
                <a:ea typeface="+mn-lt"/>
                <a:cs typeface="+mn-lt"/>
              </a:rPr>
              <a:t>Řešení:</a:t>
            </a:r>
            <a:r>
              <a:rPr lang="cs-CZ" dirty="0">
                <a:ea typeface="+mn-lt"/>
                <a:cs typeface="+mn-lt"/>
              </a:rPr>
              <a:t> Číslo 24 je dělitelné čísly  1, 2, 3, 4, 6, 8, 12, 24. Číslo 30 je dělitelné čísly 1, 2, 3, 5,  6, 10, 15, 30. 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Množina všech společných dělitelů čísel 24 a 30 je průnik těchto dvou množin, tj. množina {1, 2, 3, 6}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Největší společný dělitel  D(24,30) = 6.  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Toto číslo je dělitelné všemi menšími společnými děliteli, tj. platí: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  1 | 6 ,  2 | 6 ,  3 | 6 ,  6 | 6  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0107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DDFA27-FBF5-49E6-BCEA-1C4CA1C174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20E423-AB72-4767-A57B-F51E48BD0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Věta (</a:t>
            </a:r>
            <a:r>
              <a:rPr lang="cs-CZ" dirty="0" err="1">
                <a:cs typeface="Arial"/>
              </a:rPr>
              <a:t>Eukleidův</a:t>
            </a:r>
            <a:r>
              <a:rPr lang="cs-CZ" dirty="0">
                <a:cs typeface="Arial"/>
              </a:rPr>
              <a:t> algoritmus)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67D1FC-C97A-4352-8BA8-4D49A570E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154" y="1363756"/>
            <a:ext cx="11433138" cy="486682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Věta 5. </a:t>
            </a:r>
            <a:r>
              <a:rPr lang="cs-CZ" dirty="0">
                <a:ea typeface="+mn-lt"/>
                <a:cs typeface="+mn-lt"/>
              </a:rPr>
              <a:t>Jestliže přirozené číslo </a:t>
            </a:r>
            <a:r>
              <a:rPr lang="cs-CZ" i="1" dirty="0">
                <a:ea typeface="+mn-lt"/>
                <a:cs typeface="+mn-lt"/>
              </a:rPr>
              <a:t>a</a:t>
            </a:r>
            <a:r>
              <a:rPr lang="cs-CZ" dirty="0">
                <a:ea typeface="+mn-lt"/>
                <a:cs typeface="+mn-lt"/>
              </a:rPr>
              <a:t> dává při dělení nenulovým přirozeným číslem </a:t>
            </a:r>
            <a:r>
              <a:rPr lang="cs-CZ" i="1" dirty="0">
                <a:ea typeface="+mn-lt"/>
                <a:cs typeface="+mn-lt"/>
              </a:rPr>
              <a:t>b</a:t>
            </a:r>
            <a:r>
              <a:rPr lang="cs-CZ" dirty="0">
                <a:ea typeface="+mn-lt"/>
                <a:cs typeface="+mn-lt"/>
              </a:rPr>
              <a:t> nenulový zbytek </a:t>
            </a:r>
            <a:r>
              <a:rPr lang="cs-CZ" i="1" dirty="0">
                <a:ea typeface="+mn-lt"/>
                <a:cs typeface="+mn-lt"/>
              </a:rPr>
              <a:t>z</a:t>
            </a:r>
            <a:r>
              <a:rPr lang="cs-CZ" dirty="0">
                <a:ea typeface="+mn-lt"/>
                <a:cs typeface="+mn-lt"/>
              </a:rPr>
              <a:t>, tzn. </a:t>
            </a:r>
            <a:r>
              <a:rPr lang="cs-CZ" i="1" dirty="0">
                <a:ea typeface="+mn-lt"/>
                <a:cs typeface="+mn-lt"/>
              </a:rPr>
              <a:t>a = b . q + z</a:t>
            </a:r>
            <a:r>
              <a:rPr lang="cs-CZ" dirty="0">
                <a:ea typeface="+mn-lt"/>
                <a:cs typeface="+mn-lt"/>
              </a:rPr>
              <a:t>  (přičemž </a:t>
            </a:r>
            <a:r>
              <a:rPr lang="cs-CZ" i="1" dirty="0">
                <a:ea typeface="+mn-lt"/>
                <a:cs typeface="+mn-lt"/>
              </a:rPr>
              <a:t>z &lt; b),</a:t>
            </a:r>
            <a:r>
              <a:rPr lang="cs-CZ" dirty="0">
                <a:ea typeface="+mn-lt"/>
                <a:cs typeface="+mn-lt"/>
              </a:rPr>
              <a:t> pak platí, že </a:t>
            </a:r>
            <a:r>
              <a:rPr lang="cs-CZ" b="1" dirty="0">
                <a:ea typeface="+mn-lt"/>
                <a:cs typeface="+mn-lt"/>
              </a:rPr>
              <a:t>množina všech společných dělitelů čísel  </a:t>
            </a:r>
            <a:r>
              <a:rPr lang="cs-CZ" b="1" i="1" dirty="0">
                <a:ea typeface="+mn-lt"/>
                <a:cs typeface="+mn-lt"/>
              </a:rPr>
              <a:t>a, b</a:t>
            </a:r>
            <a:r>
              <a:rPr lang="cs-CZ" b="1" dirty="0">
                <a:ea typeface="+mn-lt"/>
                <a:cs typeface="+mn-lt"/>
              </a:rPr>
              <a:t>  je množinou všech společných dělitelů čísel  </a:t>
            </a:r>
            <a:r>
              <a:rPr lang="cs-CZ" b="1" i="1" dirty="0">
                <a:ea typeface="+mn-lt"/>
                <a:cs typeface="+mn-lt"/>
              </a:rPr>
              <a:t>b, z</a:t>
            </a:r>
            <a:r>
              <a:rPr lang="cs-CZ" dirty="0">
                <a:ea typeface="+mn-lt"/>
                <a:cs typeface="+mn-lt"/>
              </a:rPr>
              <a:t>. </a:t>
            </a:r>
            <a:endParaRPr lang="cs-CZ"/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Dále platí: Největší společný dělitel čísel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je roven největšímu společnému děliteli čísel  b, z, tj.  D(</a:t>
            </a:r>
            <a:r>
              <a:rPr lang="cs-CZ" i="1" dirty="0" err="1">
                <a:ea typeface="+mn-lt"/>
                <a:cs typeface="+mn-lt"/>
              </a:rPr>
              <a:t>a,b</a:t>
            </a:r>
            <a:r>
              <a:rPr lang="cs-CZ" dirty="0">
                <a:ea typeface="+mn-lt"/>
                <a:cs typeface="+mn-lt"/>
              </a:rPr>
              <a:t>) = D(</a:t>
            </a:r>
            <a:r>
              <a:rPr lang="cs-CZ" i="1" dirty="0" err="1">
                <a:ea typeface="+mn-lt"/>
                <a:cs typeface="+mn-lt"/>
              </a:rPr>
              <a:t>b,z</a:t>
            </a:r>
            <a:r>
              <a:rPr lang="cs-CZ" dirty="0">
                <a:ea typeface="+mn-lt"/>
                <a:cs typeface="+mn-lt"/>
              </a:rPr>
              <a:t>). </a:t>
            </a: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Tím převádíme úkol určit D(</a:t>
            </a:r>
            <a:r>
              <a:rPr lang="cs-CZ" dirty="0" err="1">
                <a:ea typeface="+mn-lt"/>
                <a:cs typeface="+mn-lt"/>
              </a:rPr>
              <a:t>a,b</a:t>
            </a:r>
            <a:r>
              <a:rPr lang="cs-CZ" dirty="0">
                <a:ea typeface="+mn-lt"/>
                <a:cs typeface="+mn-lt"/>
              </a:rPr>
              <a:t>) na určení D(</a:t>
            </a:r>
            <a:r>
              <a:rPr lang="cs-CZ" i="1" dirty="0" err="1">
                <a:ea typeface="+mn-lt"/>
                <a:cs typeface="+mn-lt"/>
              </a:rPr>
              <a:t>b,z</a:t>
            </a:r>
            <a:r>
              <a:rPr lang="cs-CZ" dirty="0">
                <a:ea typeface="+mn-lt"/>
                <a:cs typeface="+mn-lt"/>
              </a:rPr>
              <a:t>). To je výhodné, neboť čísla </a:t>
            </a:r>
            <a:r>
              <a:rPr lang="cs-CZ" i="1" dirty="0">
                <a:ea typeface="+mn-lt"/>
                <a:cs typeface="+mn-lt"/>
              </a:rPr>
              <a:t>b </a:t>
            </a:r>
            <a:r>
              <a:rPr lang="cs-CZ" dirty="0">
                <a:ea typeface="+mn-lt"/>
                <a:cs typeface="+mn-lt"/>
              </a:rPr>
              <a:t>a z jsou menší než čísla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.  </a:t>
            </a:r>
            <a:r>
              <a:rPr lang="cs-CZ" b="1" dirty="0">
                <a:ea typeface="+mn-lt"/>
                <a:cs typeface="+mn-lt"/>
              </a:rPr>
              <a:t>Důkaz</a:t>
            </a:r>
            <a:r>
              <a:rPr lang="cs-CZ" dirty="0">
                <a:ea typeface="+mn-lt"/>
                <a:cs typeface="+mn-lt"/>
              </a:rPr>
              <a:t> je uveden v ZEA,  s. 189.</a:t>
            </a: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i="1" dirty="0">
                <a:ea typeface="+mn-lt"/>
                <a:cs typeface="+mn-lt"/>
              </a:rPr>
              <a:t>Na větě 5. je založen postup výpočtu největšího společného dělitele dvou přirozených čísel nazývaný </a:t>
            </a:r>
            <a:r>
              <a:rPr lang="cs-CZ" b="1" i="1" dirty="0" err="1">
                <a:ea typeface="+mn-lt"/>
                <a:cs typeface="+mn-lt"/>
              </a:rPr>
              <a:t>Eukleidův</a:t>
            </a:r>
            <a:r>
              <a:rPr lang="cs-CZ" b="1" i="1" dirty="0">
                <a:ea typeface="+mn-lt"/>
                <a:cs typeface="+mn-lt"/>
              </a:rPr>
              <a:t> algoritmus. </a:t>
            </a:r>
            <a:r>
              <a:rPr lang="cs-CZ" i="1" dirty="0">
                <a:ea typeface="+mn-lt"/>
                <a:cs typeface="+mn-lt"/>
              </a:rPr>
              <a:t> </a:t>
            </a:r>
            <a:endParaRPr lang="cs-CZ" i="1">
              <a:cs typeface="Arial"/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ED00BAD7-7B74-4D39-9F87-C8791577F293}"/>
              </a:ext>
            </a:extLst>
          </p:cNvPr>
          <p:cNvSpPr/>
          <p:nvPr/>
        </p:nvSpPr>
        <p:spPr bwMode="auto">
          <a:xfrm>
            <a:off x="5639538" y="1801861"/>
            <a:ext cx="2159808" cy="480374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8D689E0C-981F-4C40-BDF4-B5D65393B6CD}"/>
              </a:ext>
            </a:extLst>
          </p:cNvPr>
          <p:cNvSpPr/>
          <p:nvPr/>
        </p:nvSpPr>
        <p:spPr bwMode="auto">
          <a:xfrm>
            <a:off x="5909169" y="3560322"/>
            <a:ext cx="2429439" cy="527267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33FB1F83-0DA6-4207-83D8-9E72A4FD3AEE}"/>
              </a:ext>
            </a:extLst>
          </p:cNvPr>
          <p:cNvSpPr/>
          <p:nvPr/>
        </p:nvSpPr>
        <p:spPr bwMode="auto">
          <a:xfrm>
            <a:off x="465917" y="1272857"/>
            <a:ext cx="11444484" cy="281326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33364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2276A2-1714-4CF0-A008-CAF9B7A44D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2B4B0E-4D5C-4869-92D9-5A97A67F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4493"/>
            <a:ext cx="10753200" cy="768098"/>
          </a:xfrm>
        </p:spPr>
        <p:txBody>
          <a:bodyPr/>
          <a:lstStyle/>
          <a:p>
            <a:r>
              <a:rPr lang="cs-CZ" dirty="0" err="1">
                <a:cs typeface="Arial"/>
              </a:rPr>
              <a:t>Eukleidův</a:t>
            </a:r>
            <a:r>
              <a:rPr lang="cs-CZ" dirty="0">
                <a:cs typeface="Arial"/>
              </a:rPr>
              <a:t> algoritmus (řešený příklad)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3CEBDC-13E9-4F6A-9B64-43A8BE30F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05370"/>
            <a:ext cx="10753200" cy="4527682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 b="1" i="1" u="sng" dirty="0">
                <a:ea typeface="+mn-lt"/>
                <a:cs typeface="+mn-lt"/>
              </a:rPr>
              <a:t>Příklad:</a:t>
            </a:r>
            <a:r>
              <a:rPr lang="cs-CZ" dirty="0">
                <a:ea typeface="+mn-lt"/>
                <a:cs typeface="+mn-lt"/>
              </a:rPr>
              <a:t> Zjistěte  D (268, 80), tj. největšího společného dělitele čísel 268 a 80, pomocí </a:t>
            </a:r>
            <a:r>
              <a:rPr lang="cs-CZ" dirty="0" err="1">
                <a:ea typeface="+mn-lt"/>
                <a:cs typeface="+mn-lt"/>
              </a:rPr>
              <a:t>Eukleidova</a:t>
            </a:r>
            <a:r>
              <a:rPr lang="cs-CZ" dirty="0">
                <a:ea typeface="+mn-lt"/>
                <a:cs typeface="+mn-lt"/>
              </a:rPr>
              <a:t> algoritmu. </a:t>
            </a:r>
            <a:endParaRPr lang="cs-CZ">
              <a:cs typeface="Arial"/>
            </a:endParaRPr>
          </a:p>
          <a:p>
            <a:pPr marL="251460" indent="-179705">
              <a:buNone/>
            </a:pPr>
            <a:endParaRPr lang="cs-CZ" b="1" i="1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b="1" i="1" dirty="0">
                <a:ea typeface="+mn-lt"/>
                <a:cs typeface="+mn-lt"/>
              </a:rPr>
              <a:t>Řešení:</a:t>
            </a:r>
            <a:r>
              <a:rPr lang="cs-CZ" dirty="0">
                <a:ea typeface="+mn-lt"/>
                <a:cs typeface="+mn-lt"/>
              </a:rPr>
              <a:t>         268 :  80 = 3   neboli    268 = 80 . 3 + 28 (zbytek 28)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  D (80, 28):   80 : 28 = 2                      80 = 28 . 2 + 24 (zbytek 24)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  D (28, 24):   28 : 24 = 1                      28 = 24. 1 +  4    (zbytek 4)</a:t>
            </a:r>
            <a:endParaRPr lang="en-US">
              <a:cs typeface="Arial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  D (24, 4):     24 :  4  =  6                      24 = 6 . 4            (zbytek 0)</a:t>
            </a:r>
            <a:endParaRPr lang="cs-CZ">
              <a:cs typeface="Arial"/>
            </a:endParaRPr>
          </a:p>
          <a:p>
            <a:pPr marL="251460" indent="-179705">
              <a:buNone/>
            </a:pP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Největší společný dělitel  čísel 268 a 80 je  číslo 4, tj. poslední nenulový zbytek  při postupném dělení. </a:t>
            </a:r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6224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4A78EA-4C7D-42A1-95B3-7234616553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B4F784-7756-4291-AECB-020026572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32842"/>
            <a:ext cx="10753200" cy="959576"/>
          </a:xfrm>
        </p:spPr>
        <p:txBody>
          <a:bodyPr/>
          <a:lstStyle/>
          <a:p>
            <a:r>
              <a:rPr lang="cs-CZ" dirty="0">
                <a:cs typeface="Arial"/>
              </a:rPr>
              <a:t>Rozšíření definice (největšího) společného dělitele na tři a více čísel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8CF36D-B1FC-4987-A9FE-47CD41362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26" y="1718740"/>
            <a:ext cx="10753200" cy="4474208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 </a:t>
            </a:r>
            <a:r>
              <a:rPr lang="cs-CZ" dirty="0">
                <a:ea typeface="+mn-lt"/>
                <a:cs typeface="+mn-lt"/>
              </a:rPr>
              <a:t>Definice 3 (společný dělitel dvou čísel)  a  Definici 4 (největší společný dělitel dvou čísel D (</a:t>
            </a:r>
            <a:r>
              <a:rPr lang="cs-CZ" i="1" dirty="0">
                <a:ea typeface="+mn-lt"/>
                <a:cs typeface="+mn-lt"/>
              </a:rPr>
              <a:t>a</a:t>
            </a:r>
            <a:r>
              <a:rPr lang="cs-CZ" dirty="0">
                <a:ea typeface="+mn-lt"/>
                <a:cs typeface="+mn-lt"/>
              </a:rPr>
              <a:t>, </a:t>
            </a:r>
            <a:r>
              <a:rPr lang="cs-CZ" i="1" dirty="0">
                <a:ea typeface="+mn-lt"/>
                <a:cs typeface="+mn-lt"/>
              </a:rPr>
              <a:t>b</a:t>
            </a:r>
            <a:r>
              <a:rPr lang="cs-CZ" dirty="0">
                <a:ea typeface="+mn-lt"/>
                <a:cs typeface="+mn-lt"/>
              </a:rPr>
              <a:t>)) lze rozšířit na libovolný konečný počet přirozených čísel. </a:t>
            </a:r>
          </a:p>
          <a:p>
            <a:pPr marL="251460" indent="-179705">
              <a:buNone/>
            </a:pP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dirty="0">
                <a:cs typeface="Arial"/>
              </a:rPr>
              <a:t>Příklad: Hledáme společné dělitele čísel 12, 27 a 36.</a:t>
            </a:r>
          </a:p>
          <a:p>
            <a:pPr marL="251460" indent="-179705">
              <a:buNone/>
            </a:pPr>
            <a:r>
              <a:rPr lang="cs-CZ" dirty="0">
                <a:cs typeface="Arial"/>
              </a:rPr>
              <a:t>Společnými děliteli čísel 12 a 27 jsou čísla 1 a 3; D (12, 27) = 3.</a:t>
            </a: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Společnými děliteli čísel 27 a 36 jsou číslo 1, 3 a 9; D (27, 36) = 9.</a:t>
            </a:r>
          </a:p>
          <a:p>
            <a:pPr marL="251460" indent="-179705">
              <a:buNone/>
            </a:pPr>
            <a:r>
              <a:rPr lang="cs-CZ" dirty="0">
                <a:cs typeface="Arial"/>
              </a:rPr>
              <a:t>Společnými děliteli čísel 12 a 36 jsou číslo 1, 2, 3, 4, 6 a 12; </a:t>
            </a:r>
          </a:p>
          <a:p>
            <a:pPr marL="251460" indent="-179705">
              <a:buNone/>
            </a:pPr>
            <a:r>
              <a:rPr lang="cs-CZ" dirty="0">
                <a:cs typeface="Arial"/>
              </a:rPr>
              <a:t>D (12, 36) = 12. Tedy D (12, 27, 36) = 3.</a:t>
            </a:r>
          </a:p>
        </p:txBody>
      </p:sp>
    </p:spTree>
    <p:extLst>
      <p:ext uri="{BB962C8B-B14F-4D97-AF65-F5344CB8AC3E}">
        <p14:creationId xmlns:p14="http://schemas.microsoft.com/office/powerpoint/2010/main" val="1521694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A8ACE1-F1FF-4F07-B352-105CA65E6B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49E530-6497-481E-AC53-7148FDEE7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Čísla soudělná a nesoudělná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102D859-8E86-472D-9B73-E36E12BCD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2033"/>
            <a:ext cx="10753200" cy="4878551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Libovolná dvě čísla mají vždy alespoň jednoho společného dělitele.</a:t>
            </a: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Tím je číslo 1. Pokud jiného společného dělitele nemají, nazývají se </a:t>
            </a:r>
            <a:r>
              <a:rPr lang="cs-CZ" b="1" dirty="0">
                <a:ea typeface="+mn-lt"/>
                <a:cs typeface="+mn-lt"/>
              </a:rPr>
              <a:t>nesoudělná</a:t>
            </a:r>
            <a:r>
              <a:rPr lang="cs-CZ" dirty="0">
                <a:ea typeface="+mn-lt"/>
                <a:cs typeface="+mn-lt"/>
              </a:rPr>
              <a:t>; v opačném případě se nazývají </a:t>
            </a:r>
            <a:r>
              <a:rPr lang="cs-CZ" b="1" dirty="0">
                <a:ea typeface="+mn-lt"/>
                <a:cs typeface="+mn-lt"/>
              </a:rPr>
              <a:t>soudělná</a:t>
            </a:r>
            <a:r>
              <a:rPr lang="cs-CZ" dirty="0">
                <a:ea typeface="+mn-lt"/>
                <a:cs typeface="+mn-lt"/>
              </a:rPr>
              <a:t>. </a:t>
            </a:r>
          </a:p>
          <a:p>
            <a:pPr marL="251460" indent="-179705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Formálně: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Definice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5. </a:t>
            </a:r>
            <a:r>
              <a:rPr lang="cs-CZ" dirty="0">
                <a:ea typeface="+mn-lt"/>
                <a:cs typeface="+mn-lt"/>
              </a:rPr>
              <a:t>Přirozená čísla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se nazývají </a:t>
            </a:r>
            <a:r>
              <a:rPr lang="cs-CZ" b="1" dirty="0">
                <a:ea typeface="+mn-lt"/>
                <a:cs typeface="+mn-lt"/>
              </a:rPr>
              <a:t>nesoudělná</a:t>
            </a:r>
            <a:r>
              <a:rPr lang="cs-CZ" dirty="0">
                <a:ea typeface="+mn-lt"/>
                <a:cs typeface="+mn-lt"/>
              </a:rPr>
              <a:t>, právě když je jejich největší společný dělitel roven 1. </a:t>
            </a: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Stručně píšeme:    D(</a:t>
            </a:r>
            <a:r>
              <a:rPr lang="cs-CZ" i="1" dirty="0" err="1">
                <a:ea typeface="+mn-lt"/>
                <a:cs typeface="+mn-lt"/>
              </a:rPr>
              <a:t>a,b</a:t>
            </a:r>
            <a:r>
              <a:rPr lang="cs-CZ" dirty="0">
                <a:ea typeface="+mn-lt"/>
                <a:cs typeface="+mn-lt"/>
              </a:rPr>
              <a:t>) = 1 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Definice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6. </a:t>
            </a:r>
            <a:r>
              <a:rPr lang="cs-CZ" dirty="0">
                <a:ea typeface="+mn-lt"/>
                <a:cs typeface="+mn-lt"/>
              </a:rPr>
              <a:t>Přirozená čísla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se nazývají </a:t>
            </a:r>
            <a:r>
              <a:rPr lang="cs-CZ" b="1" dirty="0">
                <a:ea typeface="+mn-lt"/>
                <a:cs typeface="+mn-lt"/>
              </a:rPr>
              <a:t>soudělná</a:t>
            </a:r>
            <a:r>
              <a:rPr lang="cs-CZ" dirty="0">
                <a:ea typeface="+mn-lt"/>
                <a:cs typeface="+mn-lt"/>
              </a:rPr>
              <a:t>, právě když je jejich největší společný dělitel větší než 1. Stručně: D(</a:t>
            </a:r>
            <a:r>
              <a:rPr lang="cs-CZ" i="1" dirty="0" err="1">
                <a:ea typeface="+mn-lt"/>
                <a:cs typeface="+mn-lt"/>
              </a:rPr>
              <a:t>a,b</a:t>
            </a:r>
            <a:r>
              <a:rPr lang="cs-CZ" dirty="0">
                <a:ea typeface="+mn-lt"/>
                <a:cs typeface="+mn-lt"/>
              </a:rPr>
              <a:t>) </a:t>
            </a:r>
            <a:r>
              <a:rPr lang="en-US" dirty="0">
                <a:ea typeface="+mn-lt"/>
                <a:cs typeface="+mn-lt"/>
              </a:rPr>
              <a:t>&gt; 1.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>
              <a:ea typeface="+mn-lt"/>
              <a:cs typeface="+mn-lt"/>
            </a:endParaRPr>
          </a:p>
          <a:p>
            <a:pPr marL="251460" indent="-179705">
              <a:buNone/>
            </a:pPr>
            <a:endParaRPr lang="cs-CZ" dirty="0">
              <a:cs typeface="Arial"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0DA77BCA-1FD1-4D35-B267-A37011BB73F2}"/>
              </a:ext>
            </a:extLst>
          </p:cNvPr>
          <p:cNvSpPr/>
          <p:nvPr/>
        </p:nvSpPr>
        <p:spPr bwMode="auto">
          <a:xfrm>
            <a:off x="493108" y="3548600"/>
            <a:ext cx="11210023" cy="2297450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78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F07540-FEB3-467F-945B-98D398A469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2E5AC7-AB86-42F9-805A-D88F15F2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Příklady: čísla soudělná a nesoudělná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A846B0-E27B-4F15-9970-E0F3AB88B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cs typeface="Arial"/>
              </a:rPr>
              <a:t>Podobně jako Definice 3 a 4 lze Definice 5 a 6 rozšířit na libovolný konečný počet přirozených čísel. </a:t>
            </a:r>
            <a:endParaRPr lang="cs-CZ" dirty="0"/>
          </a:p>
          <a:p>
            <a:pPr marL="251460" indent="-179705">
              <a:buNone/>
            </a:pP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i="1" dirty="0">
                <a:ea typeface="+mn-lt"/>
                <a:cs typeface="+mn-lt"/>
              </a:rPr>
              <a:t>Příklady:</a:t>
            </a:r>
            <a:r>
              <a:rPr lang="cs-CZ" dirty="0">
                <a:ea typeface="+mn-lt"/>
                <a:cs typeface="+mn-lt"/>
              </a:rPr>
              <a:t> </a:t>
            </a:r>
          </a:p>
          <a:p>
            <a:pPr marL="251460" indent="-179705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Čísla  4, 7, 6, 9  jsou nesoudělná, protože  D(4,7,6,9) = 1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Čísla   8, 12, 32   jsou soudělná, protože  D(8, 12, 32) = 4 </a:t>
            </a:r>
            <a:endParaRPr lang="cs-CZ" dirty="0"/>
          </a:p>
          <a:p>
            <a:pPr marL="251460" indent="-179705"/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68198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Motiv systému Office</vt:lpstr>
      <vt:lpstr>Prezentace_MU_CZ</vt:lpstr>
      <vt:lpstr>Aritmetika 2 – jaro 2021  4. prezentace</vt:lpstr>
      <vt:lpstr>Největší společný dělitel</vt:lpstr>
      <vt:lpstr>Hledání největšího společného dělitele</vt:lpstr>
      <vt:lpstr>Příklad</vt:lpstr>
      <vt:lpstr>Věta (Eukleidův algoritmus)</vt:lpstr>
      <vt:lpstr>Eukleidův algoritmus (řešený příklad)</vt:lpstr>
      <vt:lpstr>Rozšíření definice (největšího) společného dělitele na tři a více čísel</vt:lpstr>
      <vt:lpstr>Čísla soudělná a nesoudělná</vt:lpstr>
      <vt:lpstr>Příklady: čísla soudělná a nesoudělná</vt:lpstr>
      <vt:lpstr>Příklady</vt:lpstr>
      <vt:lpstr>Příklady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309</cp:revision>
  <dcterms:created xsi:type="dcterms:W3CDTF">2021-03-15T16:48:00Z</dcterms:created>
  <dcterms:modified xsi:type="dcterms:W3CDTF">2021-03-22T10:11:12Z</dcterms:modified>
</cp:coreProperties>
</file>