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69" r:id="rId7"/>
    <p:sldId id="271" r:id="rId8"/>
    <p:sldId id="272" r:id="rId9"/>
    <p:sldId id="268" r:id="rId10"/>
    <p:sldId id="258" r:id="rId11"/>
    <p:sldId id="25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AB5D4-FA36-478C-B2D3-E57FC7CDFC18}" vWet="4" dt="2021-03-29T10:56:30.823"/>
    <p1510:client id="{63BB04F9-DE51-BF8E-8DE6-42E06B11A11A}" v="97" dt="2021-03-29T10:56:52.377"/>
    <p1510:client id="{6472BB9F-102C-2000-BF7B-EF4A198AE676}" v="208" dt="2021-04-06T02:41:22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5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2021 </a:t>
            </a:r>
            <a:br>
              <a:rPr lang="cs-CZ" dirty="0"/>
            </a:br>
            <a:r>
              <a:rPr lang="cs-CZ" sz="3200" dirty="0"/>
              <a:t>6. prezentace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Helena </a:t>
            </a:r>
            <a:r>
              <a:rPr lang="cs-CZ" err="1"/>
              <a:t>Durnová</a:t>
            </a:r>
            <a:r>
              <a:rPr lang="cs-CZ"/>
              <a:t>, Ph.D.</a:t>
            </a:r>
          </a:p>
          <a:p>
            <a:r>
              <a:rPr lang="cs-CZ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Rozklad přirozeného čísla na součin prvočinitelů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3963343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sz="2400" b="1" dirty="0">
                <a:ea typeface="+mn-lt"/>
                <a:cs typeface="+mn-lt"/>
              </a:rPr>
              <a:t>Prvočíselný rozklad přirozeného čísla</a:t>
            </a:r>
            <a:r>
              <a:rPr lang="cs-CZ" sz="2400" dirty="0">
                <a:ea typeface="+mn-lt"/>
                <a:cs typeface="+mn-lt"/>
              </a:rPr>
              <a:t>  využíváme především  k výpočtu největšího společného dělitele  a nejmenšího společného násobku daných čísel a k určení počtu všech přirozených dělitelů daného přirozeného čísla. 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Příklady - prvočíselný rozklad: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132 = 2 </a:t>
            </a:r>
            <a:r>
              <a:rPr lang="cs-CZ" sz="2400" b="1" dirty="0">
                <a:ea typeface="+mn-lt"/>
                <a:cs typeface="+mn-lt"/>
              </a:rPr>
              <a:t>•</a:t>
            </a:r>
            <a:r>
              <a:rPr lang="cs-CZ" sz="2400" b="1" dirty="0">
                <a:cs typeface="Arial"/>
              </a:rPr>
              <a:t> 2 • 3 </a:t>
            </a:r>
            <a:r>
              <a:rPr lang="cs-CZ" sz="2400" b="1" dirty="0">
                <a:ea typeface="+mn-lt"/>
                <a:cs typeface="+mn-lt"/>
              </a:rPr>
              <a:t>• </a:t>
            </a:r>
            <a:r>
              <a:rPr lang="cs-CZ" sz="2400" b="1" dirty="0">
                <a:cs typeface="Arial"/>
              </a:rPr>
              <a:t>11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121 = 11 </a:t>
            </a:r>
            <a:r>
              <a:rPr lang="cs-CZ" sz="2400" b="1" dirty="0">
                <a:ea typeface="+mn-lt"/>
                <a:cs typeface="+mn-lt"/>
              </a:rPr>
              <a:t>• 11</a:t>
            </a: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72 = 2 • 2 • 2 • 3 • 3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251460" indent="-179705">
              <a:buNone/>
            </a:pPr>
            <a:endParaRPr lang="cs-CZ" sz="2400" b="1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436920"/>
          </a:xfrm>
        </p:spPr>
        <p:txBody>
          <a:bodyPr/>
          <a:lstStyle/>
          <a:p>
            <a:r>
              <a:rPr lang="cs-CZ" sz="3200" dirty="0"/>
              <a:t>Výpočet největšího společného dělitele a nejmenšího společného násobku z rozkladu daných čísel  na součin prvočinitelů.</a:t>
            </a:r>
            <a:r>
              <a:rPr lang="cs-CZ" sz="3200" b="0" dirty="0"/>
              <a:t> 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27726"/>
            <a:ext cx="10753200" cy="340427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Největší společný dělitel</a:t>
            </a:r>
            <a:r>
              <a:rPr lang="cs-CZ" dirty="0">
                <a:ea typeface="+mn-lt"/>
                <a:cs typeface="+mn-lt"/>
              </a:rPr>
              <a:t> daných přirozených čísel je součinem všech prvočinitelů, kteří se současně vyskytují v prvočíselných rozkladech všech daných čísel, a to s nejmenším s vyskytujících se exponentů.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Nejmenší společný násobek</a:t>
            </a:r>
            <a:r>
              <a:rPr lang="cs-CZ" dirty="0">
                <a:ea typeface="+mn-lt"/>
                <a:cs typeface="+mn-lt"/>
              </a:rPr>
              <a:t> daných čísel je součinem všech různých prvočinitelů, kteří se vyskytují v rozkladech daných čísel, a to v největší mocnině.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2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B5327E-5013-45E2-B5D4-E7AB764907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DCFBA5-512E-448B-B996-89C7ECCBC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D92128-F920-4375-971F-0AEDFE2B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95334"/>
          </a:xfrm>
        </p:spPr>
        <p:txBody>
          <a:bodyPr/>
          <a:lstStyle/>
          <a:p>
            <a:r>
              <a:rPr lang="cs-CZ" dirty="0">
                <a:cs typeface="Arial"/>
              </a:rPr>
              <a:t>Hledání D(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a n(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pomocí prvočíselného rozkladu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042BD7-7602-4D58-AD25-50C21D9F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56933"/>
            <a:ext cx="10753200" cy="357506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b="1" i="1" u="sng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i="1" u="sng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 dirty="0">
                <a:ea typeface="+mn-lt"/>
                <a:cs typeface="+mn-lt"/>
              </a:rPr>
              <a:t>Zjistěte </a:t>
            </a:r>
            <a:r>
              <a:rPr lang="cs-CZ" dirty="0">
                <a:ea typeface="+mn-lt"/>
                <a:cs typeface="+mn-lt"/>
              </a:rPr>
              <a:t> D(108, 90)  a   n(108, 90).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 b="1" i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          108 =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3      </a:t>
            </a:r>
            <a:r>
              <a:rPr lang="cs-CZ" dirty="0">
                <a:ea typeface="+mn-lt"/>
                <a:cs typeface="+mn-lt"/>
              </a:rPr>
              <a:t>     90 = 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. 5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                   D(108, 90) =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=  18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                    n(108, 90) = 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</a:t>
            </a:r>
            <a:r>
              <a:rPr lang="cs-CZ" dirty="0">
                <a:ea typeface="+mn-lt"/>
                <a:cs typeface="+mn-lt"/>
              </a:rPr>
              <a:t>. 5 = 540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88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469830-8148-4680-95E2-48469577C0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DB86D-E348-4DED-8084-89D64CDF2A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FEC99-5354-4F74-BEB6-77F012E7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Určení počtu dělitelů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Věta: Je </a:t>
                </a:r>
                <a:r>
                  <a:rPr lang="cs-CZ" dirty="0" err="1">
                    <a:cs typeface="Arial"/>
                  </a:rPr>
                  <a:t>li</a:t>
                </a:r>
                <a:r>
                  <a:rPr lang="cs-CZ" dirty="0">
                    <a:cs typeface="Arial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cs-CZ" dirty="0"/>
                  <a:t>…</a:t>
                </a:r>
                <a:r>
                  <a:rPr lang="cs-CZ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endParaRPr lang="cs-CZ" dirty="0"/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rozklad přirozeného čísla a </a:t>
                </a:r>
                <a:r>
                  <a:rPr lang="en-GB" dirty="0">
                    <a:cs typeface="Arial"/>
                  </a:rPr>
                  <a:t>&gt; 1 </a:t>
                </a:r>
                <a:r>
                  <a:rPr lang="en-US" dirty="0" err="1">
                    <a:cs typeface="Arial"/>
                  </a:rPr>
                  <a:t>na</a:t>
                </a:r>
                <a:r>
                  <a:rPr lang="en-US" dirty="0">
                    <a:cs typeface="Arial"/>
                  </a:rPr>
                  <a:t> </a:t>
                </a:r>
                <a:r>
                  <a:rPr lang="en-US" dirty="0" err="1">
                    <a:cs typeface="Arial"/>
                  </a:rPr>
                  <a:t>prvo</a:t>
                </a:r>
                <a:r>
                  <a:rPr lang="cs-CZ" dirty="0">
                    <a:cs typeface="Arial"/>
                  </a:rPr>
                  <a:t>činitele, pak počet dělitelů čísla a je určen vztahem</a:t>
                </a:r>
              </a:p>
              <a:p>
                <a:pPr marL="71755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+1)(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𝑒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</m:t>
                    </m:r>
                  </m:oMath>
                </a14:m>
                <a:r>
                  <a:rPr lang="cs-CZ" dirty="0">
                    <a:cs typeface="Arial"/>
                  </a:rPr>
                  <a:t>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𝑘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  <m:t>+1</m:t>
                        </m:r>
                      </m:e>
                    </m:d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Všechny přirozené dělitele čísla a určíme jako všechny možné součiny prvočinitelů, přičemž každý prvočinitel, probíhá všechny mocniny od 0. po tu, ve které se vyskytují v rozkladu.</a:t>
                </a:r>
              </a:p>
            </p:txBody>
          </p:sp>
        </mc:Choice>
        <mc:Fallback xmlns="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b="-36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62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>
                <a:cs typeface="Arial"/>
              </a:rPr>
              <a:t>Příklad</a:t>
            </a:r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Zjistěte počet všech přirozených dělitelů čísla 90 a napište je všechny.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𝟗𝟎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𝟐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𝟓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neobsahující č. 5		</a:t>
                </a: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obsahující č. 5	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1	1	3	9		5	1	3	9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1</a:t>
                </a:r>
                <a:r>
                  <a:rPr lang="cs-CZ" sz="2400" b="1" i="1" dirty="0">
                    <a:ea typeface="+mn-lt"/>
                    <a:cs typeface="+mn-lt"/>
                  </a:rPr>
                  <a:t>	1	3	9		</a:t>
                </a:r>
                <a:r>
                  <a:rPr lang="cs-CZ" sz="2400" dirty="0">
                    <a:ea typeface="+mn-lt"/>
                    <a:cs typeface="+mn-lt"/>
                  </a:rPr>
                  <a:t>1</a:t>
                </a:r>
                <a:r>
                  <a:rPr lang="cs-CZ" sz="2400" b="1" i="1" dirty="0">
                    <a:ea typeface="+mn-lt"/>
                    <a:cs typeface="+mn-lt"/>
                  </a:rPr>
                  <a:t>	5	15	45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2</a:t>
                </a:r>
                <a:r>
                  <a:rPr lang="cs-CZ" sz="2400" b="1" i="1" dirty="0">
                    <a:ea typeface="+mn-lt"/>
                    <a:cs typeface="+mn-lt"/>
                  </a:rPr>
                  <a:t>	2	6	18		</a:t>
                </a:r>
                <a:r>
                  <a:rPr lang="cs-CZ" sz="2400" dirty="0">
                    <a:ea typeface="+mn-lt"/>
                    <a:cs typeface="+mn-lt"/>
                  </a:rPr>
                  <a:t>2</a:t>
                </a:r>
                <a:r>
                  <a:rPr lang="cs-CZ" sz="2400" b="1" i="1" dirty="0">
                    <a:ea typeface="+mn-lt"/>
                    <a:cs typeface="+mn-lt"/>
                  </a:rPr>
                  <a:t>	10	30	90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Číslo 90 má 12 přirozených dělitelů.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  <a:blipFill>
                <a:blip r:embed="rId2"/>
                <a:stretch>
                  <a:fillRect l="-999" t="-1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10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1. Vypočítejte     a)   D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[n(84, 54), n(24, 132)]  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0" lvl="2" indent="-228600">
              <a:spcAft>
                <a:spcPts val="400"/>
              </a:spcAft>
              <a:buFont typeface="+mj-lt"/>
              <a:buAutoNum type="alphaLcParenR" startAt="2"/>
              <a:tabLst>
                <a:tab pos="1485900" algn="l"/>
              </a:tabLst>
            </a:pP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n[D(84, 132), n(24, 54)]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0" lvl="2" indent="-228600">
              <a:spcAft>
                <a:spcPts val="400"/>
              </a:spcAft>
              <a:buFont typeface="+mj-lt"/>
              <a:buAutoNum type="alphaLcParenR" startAt="2"/>
              <a:tabLst>
                <a:tab pos="14859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Zjistěte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zda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platí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  D[n(48, 72), n(48, 144)] =    n [48, D(72, 144)]  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3. Určete nejmenší nenulové přirozené číslo, kterým je třeba násobit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číslo 1224, abychom dostali druhou mocninu přirozeného čísla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b) číslo 600, abychom dostali třetí mocninu přirozeného čísla.</a:t>
            </a:r>
          </a:p>
        </p:txBody>
      </p:sp>
    </p:spTree>
    <p:extLst>
      <p:ext uri="{BB962C8B-B14F-4D97-AF65-F5344CB8AC3E}">
        <p14:creationId xmlns:p14="http://schemas.microsoft.com/office/powerpoint/2010/main" val="415262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968716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4. Určete všechny přirozené dělitele čísel   68,   360,  504.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5. Určete počet všech přirozených dělitelů čísel   420,  824,  687.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6. Obdélník o rozměrech 56cm  a  98cm se má rozdělit příčkami rovnoběžnými se stranami obdélníku na čtverce co možná největší. Kolik bude čtverců a jak velká bude jejich strana?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7. V krabici jsou tužky. Víme, že je jich více než 200 a méně než 300 a že se dají svázat do svazků po 10  a po 12. Kolik je tužek  krabici?</a:t>
            </a: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541F00-5B15-490D-BF05-D515EAEBB8E9}">
  <ds:schemaRefs>
    <ds:schemaRef ds:uri="a248b50f-04c3-43c7-88f4-d651881e6eee"/>
    <ds:schemaRef ds:uri="aead6d3a-feb0-4a8c-9062-9bbd8c74d7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F762602-471B-4D1A-9456-40B4DA843C6C}">
  <ds:schemaRefs>
    <ds:schemaRef ds:uri="a248b50f-04c3-43c7-88f4-d651881e6eee"/>
    <ds:schemaRef ds:uri="aead6d3a-feb0-4a8c-9062-9bbd8c74d73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654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Tahoma</vt:lpstr>
      <vt:lpstr>Wingdings</vt:lpstr>
      <vt:lpstr>Prezentace_MU_CZ</vt:lpstr>
      <vt:lpstr>Aritmetika 2 – jaro 2021  6. prezentace</vt:lpstr>
      <vt:lpstr>Rozklad přirozeného čísla na součin prvočinitelů</vt:lpstr>
      <vt:lpstr>Výpočet největšího společného dělitele a nejmenšího společného násobku z rozkladu daných čísel  na součin prvočinitelů. </vt:lpstr>
      <vt:lpstr>Hledání D(a,b) a n(a,b) pomocí prvočíselného rozkladu</vt:lpstr>
      <vt:lpstr>Určení počtu dělitelů</vt:lpstr>
      <vt:lpstr>Příklad</vt:lpstr>
      <vt:lpstr>Příklady</vt:lpstr>
      <vt:lpstr>Příklady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lektor</cp:lastModifiedBy>
  <cp:revision>74</cp:revision>
  <dcterms:created xsi:type="dcterms:W3CDTF">2021-03-15T16:48:00Z</dcterms:created>
  <dcterms:modified xsi:type="dcterms:W3CDTF">2021-04-08T16:59:25Z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