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57" r:id="rId4"/>
    <p:sldId id="258" r:id="rId5"/>
    <p:sldId id="259" r:id="rId6"/>
    <p:sldId id="260" r:id="rId7"/>
    <p:sldId id="273" r:id="rId8"/>
    <p:sldId id="264" r:id="rId9"/>
    <p:sldId id="265" r:id="rId10"/>
    <p:sldId id="266" r:id="rId11"/>
    <p:sldId id="270" r:id="rId12"/>
    <p:sldId id="279" r:id="rId13"/>
    <p:sldId id="271" r:id="rId14"/>
    <p:sldId id="288" r:id="rId15"/>
    <p:sldId id="278" r:id="rId16"/>
    <p:sldId id="280" r:id="rId17"/>
    <p:sldId id="267" r:id="rId18"/>
    <p:sldId id="292" r:id="rId19"/>
    <p:sldId id="268" r:id="rId20"/>
    <p:sldId id="269" r:id="rId21"/>
    <p:sldId id="272" r:id="rId22"/>
    <p:sldId id="274" r:id="rId23"/>
    <p:sldId id="277" r:id="rId24"/>
    <p:sldId id="281" r:id="rId25"/>
    <p:sldId id="282" r:id="rId26"/>
    <p:sldId id="283" r:id="rId27"/>
    <p:sldId id="284" r:id="rId28"/>
    <p:sldId id="275" r:id="rId29"/>
    <p:sldId id="285" r:id="rId30"/>
    <p:sldId id="286" r:id="rId31"/>
    <p:sldId id="287" r:id="rId32"/>
    <p:sldId id="293" r:id="rId33"/>
    <p:sldId id="296" r:id="rId34"/>
    <p:sldId id="295" r:id="rId35"/>
    <p:sldId id="276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956383-B84A-40B8-9738-34AF039C8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AC45DB3-106A-4FCA-9654-AE161D1CB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8665DE-D99D-48FF-A4C6-0D6F295BB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CE6-609E-4639-A2F8-3315982D8341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06F189-18C7-440F-8331-F57EDF6F1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A3C63F-AB86-4D86-A01F-9F4350E85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BDD-B963-4771-9CDA-FFE96AC323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67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69492-3B3A-42D5-8B31-FDEA6EF9D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106C842-60D3-45BA-B154-8FD823EFB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B01A3C-574D-498A-BAA3-D35E91ACF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CE6-609E-4639-A2F8-3315982D8341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A97E2A-C940-4294-BC12-0ED3F2AF9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1EA681-8C94-41A9-8A5D-20BD86FC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BDD-B963-4771-9CDA-FFE96AC323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62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F673D90-2844-4B2A-AD58-DB1D58F16D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D308102-0068-4A41-8B8D-D6C2A28D2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999392-420C-4967-834E-5B1F36D1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CE6-609E-4639-A2F8-3315982D8341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DD2B03-9B04-48B2-AC90-F894BCCD7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0C3215-6241-4BF6-8668-3CF40EEE7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BDD-B963-4771-9CDA-FFE96AC323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34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178A99-68FC-4153-B271-5529BC4E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299F33-9B82-403E-B3A6-154BE822B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F41789-7E5F-422C-97F4-467618E2B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CE6-609E-4639-A2F8-3315982D8341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39D8BB-1E48-42DE-A61A-D8602D63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AC03F6-626D-406B-A43E-BF287C48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BDD-B963-4771-9CDA-FFE96AC323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43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67EB4E-AE82-4496-801D-E880701B5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7302D09-D6AE-42CA-B031-D121316E2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28CD4D-35BD-4966-95F9-B3AEBD42E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CE6-609E-4639-A2F8-3315982D8341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96A4A0-2322-4378-89B4-5D0AFE79F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EC1446-A9B8-46B3-A410-C314D3CF7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BDD-B963-4771-9CDA-FFE96AC323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1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3AAFDD-7E4F-489E-92A9-EDA38902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A27F3D-0CC6-4AC9-BF42-F6CCFCF0F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5A32B69-86E5-4F52-8296-FEE967F08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9B2C4C5-82A4-42F2-AC0D-8DBDE9F15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CE6-609E-4639-A2F8-3315982D8341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F8635A-13B6-4707-AC24-52FFFF806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44F041-FCF9-4CA1-B279-BF0EA476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BDD-B963-4771-9CDA-FFE96AC323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26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FB479F-AA19-4D54-A221-144BFA52E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A9A0203-A423-4A77-886C-DA9B04CDE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3DB26E1-4616-416E-91EF-BE8B2DB2F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D733DFB-8694-4AA3-A4EA-E170256D21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0967848-6FB6-44EA-92ED-2EEF1D3C5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BC8394E-5E4A-4744-B732-076C89A5A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CE6-609E-4639-A2F8-3315982D8341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43ABB3E-A26F-4EB7-AE35-2BB6D2D9C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61D085C-54C9-471F-800D-E7458A63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BDD-B963-4771-9CDA-FFE96AC323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18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DFED4A-52AD-4345-B84E-531D4E90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D921BFF-7159-4B5B-A16E-F3AFC7F7F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CE6-609E-4639-A2F8-3315982D8341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E9A8882-E92B-4A96-85CA-81F1D9967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312B3DF-3CFB-469E-BA1D-430FD6FD3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BDD-B963-4771-9CDA-FFE96AC323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6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3106781-3177-4A5C-AA16-AC9041D7C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CE6-609E-4639-A2F8-3315982D8341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2270858-36A6-4007-9482-27502659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A9C9664-068C-406B-BE0D-DA2E9A5A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BDD-B963-4771-9CDA-FFE96AC323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76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1523A0-7A0A-490E-AEEE-5F858F07A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57B42E-227A-451B-8414-FC7808745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6B956DE-B649-4EB0-A08E-73829C972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8588172-27C1-4E55-BE95-EAE621909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CE6-609E-4639-A2F8-3315982D8341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716E6A2-5C13-4146-A81C-A7350E20D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6956F98-8545-4B45-A2D6-6C5C758D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BDD-B963-4771-9CDA-FFE96AC323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32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DEDC2-038F-416A-9735-9350CEE88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5E3652F-F9B5-4B03-BCF2-3D241E9129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B859F9C-D1E0-4E3C-9495-40E296EC3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78C5970-5B54-4A1A-90CF-D5A447514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CE6-609E-4639-A2F8-3315982D8341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3FA949-11CC-48D3-9726-995809701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089C4E-CC9F-45EC-89E6-CBBCC296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5BDD-B963-4771-9CDA-FFE96AC323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85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73EB4C4-8CC9-48D0-8985-6BE84669B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197D85-6344-4205-88A6-2F325DD41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238A32-55D3-4102-9534-C2C6A9ADAD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91CE6-609E-4639-A2F8-3315982D8341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224FD7-8F2E-44F9-978E-BF73A0F65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03DC16-8499-4802-9AB8-1C7A843B67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05BDD-B963-4771-9CDA-FFE96AC323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60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do/rect/el/estud/pedf/js18/pohybove_aktivity/web/pages/02-01-02-kompenzacni.html#prettyPhoto/0/" TargetMode="External"/><Relationship Id="rId2" Type="http://schemas.openxmlformats.org/officeDocument/2006/relationships/hyperlink" Target="https://is.muni.cz/do/rect/el/estud/pedf/js18/pohybove_aktivity/web/pages/02-01-02-kompenzacni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s.muni.cz/do/rect/el/estud/pedf/js18/pohybove_aktivity/web/pages/02-01-03-kondicni.html" TargetMode="External"/><Relationship Id="rId4" Type="http://schemas.openxmlformats.org/officeDocument/2006/relationships/hyperlink" Target="https://is.muni.cz/do/rect/el/estud/pedf/js18/pohybove_aktivity/web/pages/02-01-02-kompenzacni.html#prettyPhoto/1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rect/el/estud/pedf/js19/abeceda/web/pages/kapitola2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is.muni.cz/do/rect/el/estud/pedf/js18/pohybove_aktivity/web/pages/01-04-01-svalova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1FF440-2E9A-4D5E-BF23-E91EB6925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5669" y="1159795"/>
            <a:ext cx="9937262" cy="2796176"/>
          </a:xfrm>
        </p:spPr>
        <p:txBody>
          <a:bodyPr anchor="b">
            <a:normAutofit fontScale="90000"/>
          </a:bodyPr>
          <a:lstStyle/>
          <a:p>
            <a:br>
              <a:rPr lang="cs-CZ" sz="7400" b="1" dirty="0"/>
            </a:br>
            <a:r>
              <a:rPr lang="cs-CZ" sz="2700" dirty="0"/>
              <a:t>ITVk24, ITVk041 </a:t>
            </a:r>
            <a:r>
              <a:rPr lang="cs-CZ" sz="2700" b="1" dirty="0"/>
              <a:t>Základy zdravotní tělesné výchovy a psychomotoriky</a:t>
            </a:r>
            <a:br>
              <a:rPr lang="cs-CZ" sz="4000" b="1" dirty="0"/>
            </a:br>
            <a:br>
              <a:rPr lang="cs-CZ" sz="4000" b="1" dirty="0"/>
            </a:br>
            <a:r>
              <a:rPr lang="cs-CZ" sz="4000" dirty="0"/>
              <a:t> </a:t>
            </a:r>
            <a:br>
              <a:rPr lang="cs-CZ" sz="7400" b="1" dirty="0"/>
            </a:br>
            <a:r>
              <a:rPr lang="cs-CZ" b="1" dirty="0"/>
              <a:t>Základy zdravotní tělesné výchovy</a:t>
            </a:r>
            <a:br>
              <a:rPr lang="cs-CZ" dirty="0"/>
            </a:br>
            <a:endParaRPr lang="cs-CZ" sz="40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96501B5-B6F3-4A1B-804E-05DE6C25C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4582814"/>
            <a:ext cx="9684042" cy="1312657"/>
          </a:xfrm>
        </p:spPr>
        <p:txBody>
          <a:bodyPr anchor="t">
            <a:normAutofit/>
          </a:bodyPr>
          <a:lstStyle/>
          <a:p>
            <a:pPr algn="r"/>
            <a:endParaRPr lang="cs-CZ" sz="2200" dirty="0"/>
          </a:p>
          <a:p>
            <a:pPr algn="r"/>
            <a:r>
              <a:rPr lang="cs-CZ" sz="2200" dirty="0"/>
              <a:t>Hana Šeráková</a:t>
            </a:r>
          </a:p>
          <a:p>
            <a:pPr algn="r"/>
            <a:r>
              <a:rPr lang="cs-CZ" sz="2200" dirty="0"/>
              <a:t>jarní semestr 2022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A81F4AD-7321-4CF4-9649-960BCE1CA47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0984" y="4990960"/>
            <a:ext cx="2621772" cy="904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365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43212E-8B91-411A-880C-0912FC5D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760" y="4009541"/>
            <a:ext cx="6803787" cy="1853052"/>
          </a:xfrm>
        </p:spPr>
        <p:txBody>
          <a:bodyPr anchor="b">
            <a:noAutofit/>
          </a:bodyPr>
          <a:lstStyle/>
          <a:p>
            <a:r>
              <a:rPr lang="cs-CZ" sz="6000" b="1" dirty="0">
                <a:effectLst/>
                <a:ea typeface="Times New Roman" panose="02020603050405020304" pitchFamily="18" charset="0"/>
              </a:rPr>
              <a:t>Hluboký stabilizační systém páteře</a:t>
            </a:r>
            <a:endParaRPr lang="cs-CZ" sz="6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1D768-A620-4401-B3E4-7D9D2771E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398" y="950374"/>
            <a:ext cx="3648461" cy="2246769"/>
          </a:xfrm>
        </p:spPr>
        <p:txBody>
          <a:bodyPr anchor="ctr"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bránice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svaly pánevního dna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příčný břišní sval</a:t>
            </a:r>
          </a:p>
          <a:p>
            <a:r>
              <a:rPr lang="cs-CZ" sz="2000" dirty="0">
                <a:effectLst/>
                <a:ea typeface="Times New Roman" panose="02020603050405020304" pitchFamily="18" charset="0"/>
              </a:rPr>
              <a:t>krátké svaly v nejhlubší vrstvě podél páteře</a:t>
            </a:r>
            <a:endParaRPr lang="cs-CZ" sz="20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2D3ADF8-273B-4FF6-96F6-C68BAB772B62}"/>
              </a:ext>
            </a:extLst>
          </p:cNvPr>
          <p:cNvSpPr txBox="1"/>
          <p:nvPr/>
        </p:nvSpPr>
        <p:spPr>
          <a:xfrm>
            <a:off x="895602" y="1107906"/>
            <a:ext cx="531966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svaly účastnící se na vzpřímeném držení těla proti gravitaci při veškerých činnostech,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jejich aktivace je automatická,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při dysfunkci přebírají jejich funkce svaly povrchové a dochází k napětí ve svalech, blokádám a bolestivým stavům.</a:t>
            </a:r>
          </a:p>
          <a:p>
            <a:endParaRPr lang="cs-CZ" sz="2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241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43212E-8B91-411A-880C-0912FC5D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825" y="4377164"/>
            <a:ext cx="2931319" cy="1337699"/>
          </a:xfrm>
        </p:spPr>
        <p:txBody>
          <a:bodyPr anchor="b">
            <a:normAutofit fontScale="90000"/>
          </a:bodyPr>
          <a:lstStyle/>
          <a:p>
            <a:r>
              <a:rPr lang="cs-CZ" sz="6000" b="1" dirty="0"/>
              <a:t>Držení těla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1D768-A620-4401-B3E4-7D9D2771E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781878"/>
            <a:ext cx="6636558" cy="5267229"/>
          </a:xfrm>
        </p:spPr>
        <p:txBody>
          <a:bodyPr anchor="ctr">
            <a:normAutofit fontScale="92500" lnSpcReduction="10000"/>
          </a:bodyPr>
          <a:lstStyle/>
          <a:p>
            <a:r>
              <a:rPr lang="cs-CZ" sz="2000" b="1" dirty="0">
                <a:effectLst/>
                <a:ea typeface="Times New Roman" panose="02020603050405020304" pitchFamily="18" charset="0"/>
              </a:rPr>
              <a:t>DT je složitý vnější projev stavu hybného systému člověka, ovlivňuje ho mimo jiné celkové zdraví, psychika… =&gt; je odrazem našeho tělesného i duševního zdraví.</a:t>
            </a:r>
          </a:p>
          <a:p>
            <a:r>
              <a:rPr lang="cs-CZ" sz="2000" b="1" dirty="0">
                <a:effectLst/>
                <a:ea typeface="Times New Roman" panose="02020603050405020304" pitchFamily="18" charset="0"/>
              </a:rPr>
              <a:t>Optimální DT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(někdy nazývané 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správné držení těla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– SDT)</a:t>
            </a:r>
          </a:p>
          <a:p>
            <a:pPr lvl="1"/>
            <a:r>
              <a:rPr lang="cs-CZ" sz="2000" dirty="0">
                <a:effectLst/>
                <a:ea typeface="Times New Roman" panose="02020603050405020304" pitchFamily="18" charset="0"/>
              </a:rPr>
              <a:t>vyvážení a souhra mezi hlubokým stabilizačním svalovým systémem a povrchovými svaly</a:t>
            </a:r>
          </a:p>
          <a:p>
            <a:pPr lvl="1"/>
            <a:r>
              <a:rPr lang="cs-CZ" sz="2000" dirty="0">
                <a:effectLst/>
                <a:ea typeface="Times New Roman" panose="02020603050405020304" pitchFamily="18" charset="0"/>
              </a:rPr>
              <a:t>souhra mezi jednotlivými tělními bloky</a:t>
            </a:r>
          </a:p>
          <a:p>
            <a:pPr lvl="1"/>
            <a:r>
              <a:rPr lang="cs-CZ" sz="2000" dirty="0">
                <a:ea typeface="Times New Roman" panose="02020603050405020304" pitchFamily="18" charset="0"/>
              </a:rPr>
              <a:t>d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říve: souhra mezi svaly fázickými a posturálními (tonickými, statickými), dnes se více hovoří o hlubokém stabilizačním systému v souhře se svaly posturálními a fázickými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Při spuštění olovnice ze záhlaví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krční lordóza – děti 2 cm, dospělí 3–5 cm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bederní lordóza – děti 2,5–3 cm, dospělí 3–5 cm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lang="cs-CZ" sz="2000" dirty="0">
                <a:effectLst/>
                <a:ea typeface="Times New Roman" panose="02020603050405020304" pitchFamily="18" charset="0"/>
              </a:rPr>
              <a:t>Příklady testů DT: Adamsův = předklon; Mathias = předpažit 30 s; Jaroš a Lomíček; Klain, Thomas a další.</a:t>
            </a:r>
          </a:p>
          <a:p>
            <a:r>
              <a:rPr lang="cs-CZ" sz="2000" b="1" dirty="0">
                <a:effectLst/>
                <a:ea typeface="Times New Roman" panose="02020603050405020304" pitchFamily="18" charset="0"/>
              </a:rPr>
              <a:t>Rozdíly v DT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: během dne, věk, pohlaví (gravidita), profese, sport, psychika, oblečení....</a:t>
            </a:r>
          </a:p>
          <a:p>
            <a:endParaRPr lang="cs-CZ" sz="1100" dirty="0"/>
          </a:p>
        </p:txBody>
      </p:sp>
      <p:pic>
        <p:nvPicPr>
          <p:cNvPr id="5" name="Obrázek 4" descr="Obsah obrázku oblečení&#10;&#10;Popis byl vytvořen automaticky">
            <a:extLst>
              <a:ext uri="{FF2B5EF4-FFF2-40B4-BE49-F238E27FC236}">
                <a16:creationId xmlns:a16="http://schemas.microsoft.com/office/drawing/2014/main" id="{98D4F207-D131-49FC-A9FE-96C7AB9E8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25" y="1201260"/>
            <a:ext cx="1051651" cy="2659610"/>
          </a:xfrm>
          <a:prstGeom prst="rect">
            <a:avLst/>
          </a:prstGeom>
        </p:spPr>
      </p:pic>
      <p:pic>
        <p:nvPicPr>
          <p:cNvPr id="7" name="Obrázek 6" descr="Obsah obrázku oblečení, kalhotové, žena&#10;&#10;Popis byl vytvořen automaticky">
            <a:extLst>
              <a:ext uri="{FF2B5EF4-FFF2-40B4-BE49-F238E27FC236}">
                <a16:creationId xmlns:a16="http://schemas.microsoft.com/office/drawing/2014/main" id="{0DC976E4-F799-4160-9C73-B213BD9B0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59" y="1205070"/>
            <a:ext cx="784928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3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43212E-8B91-411A-880C-0912FC5D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427" y="4377164"/>
            <a:ext cx="3580868" cy="1337699"/>
          </a:xfrm>
        </p:spPr>
        <p:txBody>
          <a:bodyPr anchor="b">
            <a:normAutofit fontScale="90000"/>
          </a:bodyPr>
          <a:lstStyle/>
          <a:p>
            <a:r>
              <a:rPr lang="cs-CZ" sz="6000" b="1" dirty="0"/>
              <a:t>Držení těla ve stoji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1D768-A620-4401-B3E4-7D9D2771E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781878"/>
            <a:ext cx="6636558" cy="5267229"/>
          </a:xfrm>
        </p:spPr>
        <p:txBody>
          <a:bodyPr anchor="ctr">
            <a:normAutofit/>
          </a:bodyPr>
          <a:lstStyle/>
          <a:p>
            <a:r>
              <a:rPr lang="cs-CZ" sz="2000" b="1" dirty="0">
                <a:effectLst/>
                <a:ea typeface="Times New Roman" panose="02020603050405020304" pitchFamily="18" charset="0"/>
              </a:rPr>
              <a:t>Znaky ideálního (správného) držení těla:</a:t>
            </a:r>
          </a:p>
          <a:p>
            <a:r>
              <a:rPr lang="cs-CZ" sz="2000" dirty="0"/>
              <a:t>celá postava vznosné držení; zakřivení páteře je přirozené, bez velkých vyklenutí </a:t>
            </a:r>
          </a:p>
          <a:p>
            <a:r>
              <a:rPr lang="cs-CZ" sz="2000" dirty="0"/>
              <a:t>hlava – krk osa krku je kolmá k zemi; brada s krkem svírají úhel 90° </a:t>
            </a:r>
          </a:p>
          <a:p>
            <a:r>
              <a:rPr lang="cs-CZ" sz="2000" dirty="0"/>
              <a:t>ramena - jsou rozložena do šířky a svěšena dolů, stejná výška ramen </a:t>
            </a:r>
          </a:p>
          <a:p>
            <a:r>
              <a:rPr lang="cs-CZ" sz="2000" dirty="0"/>
              <a:t>hrudník (horní část) - vypjat vpřed; lopatky neodstávají </a:t>
            </a:r>
          </a:p>
          <a:p>
            <a:r>
              <a:rPr lang="cs-CZ" sz="2000" dirty="0"/>
              <a:t>břicho, pánev, boky - břicho ploché; pánev je horním koncem zatažena vzad (lehce podsazena), okraje kostí kyčelních ve stejné výšce; obrys boků symetrický </a:t>
            </a:r>
          </a:p>
          <a:p>
            <a:r>
              <a:rPr lang="cs-CZ" sz="2000" dirty="0"/>
              <a:t>dolní končetiny - osa hlezna, kolene a kyčle leží v jedné ose; nožní klenba je správně vyklenutá (nohy přirozeně napneme, neprohýbáme vzad, váha na celých chodidlech)</a:t>
            </a:r>
            <a:endParaRPr lang="cs-CZ" sz="2000" dirty="0">
              <a:effectLst/>
              <a:ea typeface="Times New Roman" panose="02020603050405020304" pitchFamily="18" charset="0"/>
            </a:endParaRPr>
          </a:p>
          <a:p>
            <a:endParaRPr lang="cs-CZ" sz="1100" dirty="0"/>
          </a:p>
        </p:txBody>
      </p:sp>
      <p:pic>
        <p:nvPicPr>
          <p:cNvPr id="7" name="Obrázek 6" descr="Obsah obrázku oblečení&#10;&#10;Popis byl vytvořen automaticky">
            <a:extLst>
              <a:ext uri="{FF2B5EF4-FFF2-40B4-BE49-F238E27FC236}">
                <a16:creationId xmlns:a16="http://schemas.microsoft.com/office/drawing/2014/main" id="{69ED8CBF-03A4-4D4E-BD65-8D5682A4D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546" y="831158"/>
            <a:ext cx="1304616" cy="329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60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43212E-8B91-411A-880C-0912FC5D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760" y="4412394"/>
            <a:ext cx="3526534" cy="1337699"/>
          </a:xfrm>
        </p:spPr>
        <p:txBody>
          <a:bodyPr anchor="b">
            <a:normAutofit fontScale="90000"/>
          </a:bodyPr>
          <a:lstStyle/>
          <a:p>
            <a:r>
              <a:rPr lang="cs-CZ" sz="6000" b="1" dirty="0"/>
              <a:t>Vadné držení těla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1D768-A620-4401-B3E4-7D9D2771E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946" y="1066800"/>
            <a:ext cx="6068278" cy="4831016"/>
          </a:xfrm>
        </p:spPr>
        <p:txBody>
          <a:bodyPr anchor="ctr">
            <a:noAutofit/>
          </a:bodyPr>
          <a:lstStyle/>
          <a:p>
            <a:r>
              <a:rPr lang="cs-CZ" sz="2000" b="1" dirty="0">
                <a:effectLst/>
                <a:ea typeface="Calibri" panose="020F0502020204030204" pitchFamily="34" charset="0"/>
              </a:rPr>
              <a:t>= odchylky od správného DT</a:t>
            </a:r>
          </a:p>
          <a:p>
            <a:r>
              <a:rPr lang="cs-CZ" sz="2000" dirty="0"/>
              <a:t>celá postava zakřivení páteře vpřed a vzad zvětšeno, případně jinak deformováno, chabé držení</a:t>
            </a:r>
          </a:p>
          <a:p>
            <a:r>
              <a:rPr lang="cs-CZ" sz="2000" dirty="0"/>
              <a:t>hlava – kosa krku je vychýlena vpřed; brada předsunuta, hlava v záklonu</a:t>
            </a:r>
          </a:p>
          <a:p>
            <a:r>
              <a:rPr lang="cs-CZ" sz="2000" dirty="0"/>
              <a:t>Ramena  - vytažena vzhůru nebo předsunuta vpřed, nestejná výše ramen ů</a:t>
            </a:r>
          </a:p>
          <a:p>
            <a:r>
              <a:rPr lang="cs-CZ" sz="2000" dirty="0"/>
              <a:t>hrudník (horní část)  -  propadlý hrudník; hrudní část páteře vyklenutá dozadu; odstávající lopatky</a:t>
            </a:r>
          </a:p>
          <a:p>
            <a:r>
              <a:rPr lang="cs-CZ" sz="2000" dirty="0"/>
              <a:t>břicho, pánev, boky – břicho vyklenuté; pánev překlopena vpřed, sešikmená; nesymetrický obrys boků</a:t>
            </a:r>
          </a:p>
          <a:p>
            <a:r>
              <a:rPr lang="cs-CZ" sz="2000" dirty="0"/>
              <a:t>dolní končetiny osa hlezna, kolene a kyčle  -  osa hlezna, kolene a kyčle neleží v jedné ose – nejčastěji vbočená kolena („x“) nebo vybočená kolena („o“), vbočené postavení hlezenního kloubu; ploché nohy (podélně, příčně)</a:t>
            </a:r>
          </a:p>
        </p:txBody>
      </p:sp>
      <p:pic>
        <p:nvPicPr>
          <p:cNvPr id="7170" name="Picture 2" descr="3 Jak a proč zlepšit držení těla v tréninku a běžném životě – Jiří Květoň">
            <a:extLst>
              <a:ext uri="{FF2B5EF4-FFF2-40B4-BE49-F238E27FC236}">
                <a16:creationId xmlns:a16="http://schemas.microsoft.com/office/drawing/2014/main" id="{B3BB6BD7-AB90-4B77-BC8C-421FDD0A0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96" y="812744"/>
            <a:ext cx="4032491" cy="248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Obsah obrázku oblečení, kalhotové, žena&#10;&#10;Popis byl vytvořen automaticky">
            <a:extLst>
              <a:ext uri="{FF2B5EF4-FFF2-40B4-BE49-F238E27FC236}">
                <a16:creationId xmlns:a16="http://schemas.microsoft.com/office/drawing/2014/main" id="{0468251C-CD36-4FE5-AEF9-9FBB22DF4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632" y="3397653"/>
            <a:ext cx="784928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09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43212E-8B91-411A-880C-0912FC5D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960" y="4406023"/>
            <a:ext cx="3526534" cy="1337699"/>
          </a:xfrm>
        </p:spPr>
        <p:txBody>
          <a:bodyPr anchor="b">
            <a:normAutofit fontScale="90000"/>
          </a:bodyPr>
          <a:lstStyle/>
          <a:p>
            <a:r>
              <a:rPr lang="cs-CZ" sz="6000" b="1" dirty="0"/>
              <a:t>Správné DT v sedu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1D768-A620-4401-B3E4-7D9D2771E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946" y="1066800"/>
            <a:ext cx="6068278" cy="4831016"/>
          </a:xfrm>
        </p:spPr>
        <p:txBody>
          <a:bodyPr anchor="ctr">
            <a:noAutofit/>
          </a:bodyPr>
          <a:lstStyle/>
          <a:p>
            <a:r>
              <a:rPr lang="cs-CZ" sz="2000" dirty="0">
                <a:effectLst/>
                <a:ea typeface="Calibri" panose="020F0502020204030204" pitchFamily="34" charset="0"/>
              </a:rPr>
              <a:t>záda narovnaná, opřená o opěradlo (v oblasti beder), páteř je plně rozvinuta,</a:t>
            </a:r>
          </a:p>
          <a:p>
            <a:r>
              <a:rPr lang="cs-CZ" sz="2000" dirty="0">
                <a:effectLst/>
                <a:ea typeface="Calibri" panose="020F0502020204030204" pitchFamily="34" charset="0"/>
              </a:rPr>
              <a:t> hlava hledí zpříma, je v prodloužení páteře</a:t>
            </a:r>
          </a:p>
          <a:p>
            <a:r>
              <a:rPr lang="cs-CZ" sz="2000" dirty="0">
                <a:effectLst/>
                <a:ea typeface="Calibri" panose="020F0502020204030204" pitchFamily="34" charset="0"/>
              </a:rPr>
              <a:t>ramena jsou uvolněná, lehce stlačená vzad a dolů, </a:t>
            </a:r>
          </a:p>
          <a:p>
            <a:r>
              <a:rPr lang="cs-CZ" sz="2000" dirty="0">
                <a:effectLst/>
                <a:ea typeface="Calibri" panose="020F0502020204030204" pitchFamily="34" charset="0"/>
              </a:rPr>
              <a:t>dolní končetiny jsou u sebe, mezi stehny svírají úhel zhruba 45 stupňů, stehna by měla být ve vodorovné poloze, kyčle by měly být maximálně v úrovni kolen, spíše trochu výše,</a:t>
            </a:r>
          </a:p>
          <a:p>
            <a:r>
              <a:rPr lang="cs-CZ" sz="2000" dirty="0">
                <a:effectLst/>
                <a:ea typeface="Calibri" panose="020F0502020204030204" pitchFamily="34" charset="0"/>
              </a:rPr>
              <a:t> kolena ohnuta do úhlu 90 stupňů a více</a:t>
            </a:r>
          </a:p>
          <a:p>
            <a:r>
              <a:rPr lang="cs-CZ" sz="2000" dirty="0">
                <a:ea typeface="Calibri" panose="020F0502020204030204" pitchFamily="34" charset="0"/>
              </a:rPr>
              <a:t>chodidla celou plochou na zemi („ukotvení“)</a:t>
            </a:r>
            <a:endParaRPr lang="cs-CZ" sz="2000" dirty="0">
              <a:effectLst/>
              <a:ea typeface="Calibri" panose="020F0502020204030204" pitchFamily="34" charset="0"/>
            </a:endParaRPr>
          </a:p>
          <a:p>
            <a:endParaRPr lang="cs-CZ" sz="2000" dirty="0"/>
          </a:p>
        </p:txBody>
      </p:sp>
      <p:pic>
        <p:nvPicPr>
          <p:cNvPr id="8194" name="Picture 2" descr="správné držení těla">
            <a:extLst>
              <a:ext uri="{FF2B5EF4-FFF2-40B4-BE49-F238E27FC236}">
                <a16:creationId xmlns:a16="http://schemas.microsoft.com/office/drawing/2014/main" id="{BD8F5CEE-442F-44E1-88E5-310C06241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4" y="934002"/>
            <a:ext cx="2009775" cy="305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56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43212E-8B91-411A-880C-0912FC5D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5" y="4377164"/>
            <a:ext cx="3234970" cy="1337699"/>
          </a:xfrm>
        </p:spPr>
        <p:txBody>
          <a:bodyPr anchor="b">
            <a:normAutofit fontScale="90000"/>
          </a:bodyPr>
          <a:lstStyle/>
          <a:p>
            <a:r>
              <a:rPr lang="cs-CZ" sz="6000" b="1" dirty="0"/>
              <a:t>Držení těla v sedu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6A3E34F7-7CD4-4064-AE09-2F796864A63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186" y="790033"/>
            <a:ext cx="6736846" cy="52743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CF69189-D590-41D3-8615-66685FFC61FA}"/>
              </a:ext>
            </a:extLst>
          </p:cNvPr>
          <p:cNvSpPr txBox="1"/>
          <p:nvPr/>
        </p:nvSpPr>
        <p:spPr>
          <a:xfrm>
            <a:off x="1192696" y="1285461"/>
            <a:ext cx="276156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Zdravotní dopady nesprávného sezení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(Zdroj: www.sedus.cz)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14426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43212E-8B91-411A-880C-0912FC5D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5" y="4377164"/>
            <a:ext cx="3234970" cy="1337699"/>
          </a:xfrm>
        </p:spPr>
        <p:txBody>
          <a:bodyPr anchor="b">
            <a:normAutofit fontScale="90000"/>
          </a:bodyPr>
          <a:lstStyle/>
          <a:p>
            <a:r>
              <a:rPr lang="cs-CZ" sz="6000" b="1" dirty="0"/>
              <a:t>Držení těla v sedu</a:t>
            </a:r>
          </a:p>
        </p:txBody>
      </p:sp>
      <p:pic>
        <p:nvPicPr>
          <p:cNvPr id="11" name="obrázek 1">
            <a:extLst>
              <a:ext uri="{FF2B5EF4-FFF2-40B4-BE49-F238E27FC236}">
                <a16:creationId xmlns:a16="http://schemas.microsoft.com/office/drawing/2014/main" id="{A178ABC0-86E8-447E-90B5-2C2F3CB2042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329" y="1346891"/>
            <a:ext cx="6791404" cy="41642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29A75DB-5F34-43D5-BE17-2A1506CE71B4}"/>
              </a:ext>
            </a:extLst>
          </p:cNvPr>
          <p:cNvSpPr txBox="1"/>
          <p:nvPr/>
        </p:nvSpPr>
        <p:spPr>
          <a:xfrm>
            <a:off x="941876" y="1143137"/>
            <a:ext cx="2842724" cy="204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Správná poloha při práci s  počítačem – pravidlo pravých úhlů </a:t>
            </a:r>
          </a:p>
          <a:p>
            <a:pPr>
              <a:lnSpc>
                <a:spcPct val="150000"/>
              </a:lnSpc>
            </a:pPr>
            <a:r>
              <a:rPr lang="cs-CZ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Zdroj: www.kancelarske-sluzby.cz, www.ergonomie.cz)</a:t>
            </a:r>
          </a:p>
        </p:txBody>
      </p:sp>
    </p:spTree>
    <p:extLst>
      <p:ext uri="{BB962C8B-B14F-4D97-AF65-F5344CB8AC3E}">
        <p14:creationId xmlns:p14="http://schemas.microsoft.com/office/powerpoint/2010/main" val="20721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43212E-8B91-411A-880C-0912FC5D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760" y="4538030"/>
            <a:ext cx="5717540" cy="1337699"/>
          </a:xfrm>
        </p:spPr>
        <p:txBody>
          <a:bodyPr anchor="b">
            <a:normAutofit fontScale="90000"/>
          </a:bodyPr>
          <a:lstStyle/>
          <a:p>
            <a:r>
              <a:rPr lang="cs-CZ" sz="6000" b="1" dirty="0"/>
              <a:t>Svalové dysbalance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1D768-A620-4401-B3E4-7D9D2771E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911" y="1116533"/>
            <a:ext cx="5414265" cy="3373527"/>
          </a:xfrm>
        </p:spPr>
        <p:txBody>
          <a:bodyPr anchor="ctr">
            <a:normAutofit fontScale="92500" lnSpcReduction="10000"/>
          </a:bodyPr>
          <a:lstStyle/>
          <a:p>
            <a:r>
              <a:rPr lang="cs-CZ" sz="2000" b="1" dirty="0">
                <a:effectLst/>
                <a:ea typeface="Calibri" panose="020F0502020204030204" pitchFamily="34" charset="0"/>
              </a:rPr>
              <a:t>= svalová nerovnováha v určitých tělních segmentech, zpravidla u svalů na opačných stranách kloubů</a:t>
            </a:r>
          </a:p>
          <a:p>
            <a:r>
              <a:rPr lang="cs-CZ" sz="2000" dirty="0"/>
              <a:t>Působí svaly posturální (s tendencí zkracování) proti svalům </a:t>
            </a:r>
            <a:r>
              <a:rPr lang="cs-CZ" sz="2000" dirty="0" err="1"/>
              <a:t>fázickým</a:t>
            </a:r>
            <a:r>
              <a:rPr lang="cs-CZ" sz="2000" dirty="0"/>
              <a:t> (s tendencí ochabovat)</a:t>
            </a:r>
          </a:p>
          <a:p>
            <a:r>
              <a:rPr lang="cs-CZ" sz="2000" b="1" dirty="0"/>
              <a:t>Horní zkřížený syndrom </a:t>
            </a:r>
            <a:r>
              <a:rPr lang="cs-CZ" sz="2000" dirty="0"/>
              <a:t>– v oblasti hrudníku (obrázek)</a:t>
            </a:r>
          </a:p>
          <a:p>
            <a:r>
              <a:rPr lang="cs-CZ" sz="2000" b="1" dirty="0"/>
              <a:t>Dolní zkřížený syndrom </a:t>
            </a:r>
            <a:r>
              <a:rPr lang="cs-CZ" sz="2000" dirty="0"/>
              <a:t>– v oblasti pánve, břicha a beder (svaly v oblasti beder a sval </a:t>
            </a:r>
            <a:r>
              <a:rPr lang="cs-CZ" sz="2000" dirty="0" err="1"/>
              <a:t>bedrokyčlostehenní</a:t>
            </a:r>
            <a:r>
              <a:rPr lang="cs-CZ" sz="2000" dirty="0"/>
              <a:t> x svaly břišní a hýžďové)</a:t>
            </a:r>
          </a:p>
          <a:p>
            <a:r>
              <a:rPr lang="cs-CZ" sz="2000" dirty="0"/>
              <a:t>Vrstvový syndrom – kombinace obou</a:t>
            </a:r>
          </a:p>
          <a:p>
            <a:endParaRPr lang="cs-CZ" sz="2000" dirty="0"/>
          </a:p>
        </p:txBody>
      </p:sp>
      <p:pic>
        <p:nvPicPr>
          <p:cNvPr id="11268" name="Picture 4" descr="hornizkrizenysyndrom">
            <a:extLst>
              <a:ext uri="{FF2B5EF4-FFF2-40B4-BE49-F238E27FC236}">
                <a16:creationId xmlns:a16="http://schemas.microsoft.com/office/drawing/2014/main" id="{39F59C37-974E-4E66-914A-3D9644236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24" y="824209"/>
            <a:ext cx="333375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7A57916-72C0-4535-B6E2-C99761C13FDE}"/>
              </a:ext>
            </a:extLst>
          </p:cNvPr>
          <p:cNvSpPr txBox="1"/>
          <p:nvPr/>
        </p:nvSpPr>
        <p:spPr>
          <a:xfrm flipH="1">
            <a:off x="1462495" y="4151506"/>
            <a:ext cx="2726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Horní zkřížený syndrom</a:t>
            </a:r>
          </a:p>
        </p:txBody>
      </p:sp>
    </p:spTree>
    <p:extLst>
      <p:ext uri="{BB962C8B-B14F-4D97-AF65-F5344CB8AC3E}">
        <p14:creationId xmlns:p14="http://schemas.microsoft.com/office/powerpoint/2010/main" val="3995213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43212E-8B91-411A-880C-0912FC5D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760" y="4538030"/>
            <a:ext cx="9938346" cy="1337699"/>
          </a:xfrm>
        </p:spPr>
        <p:txBody>
          <a:bodyPr anchor="b">
            <a:normAutofit fontScale="90000"/>
          </a:bodyPr>
          <a:lstStyle/>
          <a:p>
            <a:r>
              <a:rPr lang="cs-CZ" sz="6000" b="1" dirty="0"/>
              <a:t>Svalové dysbalance – příklady testů</a:t>
            </a:r>
          </a:p>
        </p:txBody>
      </p:sp>
      <p:pic>
        <p:nvPicPr>
          <p:cNvPr id="1026" name="Picture 2" descr="5 CVIKŮ, jak správně doma posilovat břicho pro začátečníky a mírně  pokročilé | iSport365.cz">
            <a:extLst>
              <a:ext uri="{FF2B5EF4-FFF2-40B4-BE49-F238E27FC236}">
                <a16:creationId xmlns:a16="http://schemas.microsoft.com/office/drawing/2014/main" id="{B6AD05DE-0BD4-44F3-B2BC-FA77829B0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32" y="2612704"/>
            <a:ext cx="4245037" cy="20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fesionální trenér » Kineziologický rozbor">
            <a:extLst>
              <a:ext uri="{FF2B5EF4-FFF2-40B4-BE49-F238E27FC236}">
                <a16:creationId xmlns:a16="http://schemas.microsoft.com/office/drawing/2014/main" id="{4B0D0032-FD14-41F0-A342-4AC937700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17" y="2366624"/>
            <a:ext cx="2975772" cy="223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013C336-8FBD-44C2-919E-1440D45642D2}"/>
              </a:ext>
            </a:extLst>
          </p:cNvPr>
          <p:cNvSpPr txBox="1"/>
          <p:nvPr/>
        </p:nvSpPr>
        <p:spPr>
          <a:xfrm>
            <a:off x="1127760" y="871458"/>
            <a:ext cx="46190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Příklad testování posturálních svalů</a:t>
            </a:r>
          </a:p>
          <a:p>
            <a:pPr algn="just"/>
            <a:r>
              <a:rPr lang="cs-CZ" dirty="0"/>
              <a:t>Test na přímý sval </a:t>
            </a:r>
            <a:r>
              <a:rPr lang="cs-CZ" dirty="0" err="1"/>
              <a:t>bedrokyčlostehenní</a:t>
            </a:r>
            <a:r>
              <a:rPr lang="cs-CZ" dirty="0"/>
              <a:t> a sval přímý stehenní – správně: vodorovně stehno a pravý úhel v koleni - na obrázku oba svaly zkrácené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4A01669-95C5-4717-9355-A67C4888C155}"/>
              </a:ext>
            </a:extLst>
          </p:cNvPr>
          <p:cNvSpPr txBox="1"/>
          <p:nvPr/>
        </p:nvSpPr>
        <p:spPr>
          <a:xfrm>
            <a:off x="6232809" y="844699"/>
            <a:ext cx="5158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Příklad testování fázických svalů</a:t>
            </a:r>
          </a:p>
          <a:p>
            <a:pPr algn="just"/>
            <a:r>
              <a:rPr lang="cs-CZ" dirty="0"/>
              <a:t>Test na přímý sval břišní – správně – plynulé zvednutí po spodní úhly lopatek, pravidelný oblouk, nezvedat nohy, ne švihem</a:t>
            </a:r>
          </a:p>
        </p:txBody>
      </p:sp>
    </p:spTree>
    <p:extLst>
      <p:ext uri="{BB962C8B-B14F-4D97-AF65-F5344CB8AC3E}">
        <p14:creationId xmlns:p14="http://schemas.microsoft.com/office/powerpoint/2010/main" val="3147757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43212E-8B91-411A-880C-0912FC5D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31" y="4071022"/>
            <a:ext cx="5414265" cy="1802715"/>
          </a:xfrm>
        </p:spPr>
        <p:txBody>
          <a:bodyPr anchor="b">
            <a:noAutofit/>
          </a:bodyPr>
          <a:lstStyle/>
          <a:p>
            <a:r>
              <a:rPr lang="cs-CZ" sz="6000" b="1" dirty="0"/>
              <a:t>Zdravotní tělesná výchova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1D768-A620-4401-B3E4-7D9D2771E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4163" y="932536"/>
            <a:ext cx="5414265" cy="4941201"/>
          </a:xfrm>
        </p:spPr>
        <p:txBody>
          <a:bodyPr anchor="ctr"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je určena zdravotně oslabeným jedincům, jde o specifickou nástavbu TV 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dirty="0">
                <a:effectLst/>
                <a:ea typeface="Times New Roman" panose="02020603050405020304" pitchFamily="18" charset="0"/>
              </a:rPr>
              <a:t>vybranými metodami působíme na zmírnění, příp. odstranění oslabení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v mnoha školách nejsou pro zdravotní tělesnou výchovu (dále Zdr. TV) podmínky a není organizována, možnosti volnočasových aktivit v oblasti Zdr. TV omezené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nejčastější oslabení vadné držení těla (VDT), oslabení vnitřních orgánů je méně časté, ale aktuální stav může být závažnější, velmi často výskyt svalových dysbalancí (celkově, lokálně)</a:t>
            </a:r>
          </a:p>
          <a:p>
            <a:r>
              <a:rPr lang="cs-CZ" sz="2000" dirty="0">
                <a:effectLst/>
                <a:ea typeface="Times New Roman" panose="02020603050405020304" pitchFamily="18" charset="0"/>
              </a:rPr>
              <a:t>ani zdravotně oslabené dítě či dospělý se neobejdou bez pohybu!!!</a:t>
            </a:r>
            <a:r>
              <a:rPr lang="cs-CZ" sz="2000" dirty="0">
                <a:effectLst/>
                <a:ea typeface="Calibri" panose="020F0502020204030204" pitchFamily="34" charset="0"/>
              </a:rPr>
              <a:t>  </a:t>
            </a:r>
          </a:p>
          <a:p>
            <a:endParaRPr lang="cs-CZ" sz="1100" dirty="0"/>
          </a:p>
        </p:txBody>
      </p:sp>
      <p:pic>
        <p:nvPicPr>
          <p:cNvPr id="10246" name="Picture 6" descr="Cvičení podle typu postavy - jablko, hruška, chlapec | Aktin">
            <a:extLst>
              <a:ext uri="{FF2B5EF4-FFF2-40B4-BE49-F238E27FC236}">
                <a16:creationId xmlns:a16="http://schemas.microsoft.com/office/drawing/2014/main" id="{52B08D6B-0C80-499F-B757-FCBC7FDFB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22" y="984263"/>
            <a:ext cx="4214233" cy="259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02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1FF440-2E9A-4D5E-BF23-E91EB6925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582" y="1164636"/>
            <a:ext cx="2489612" cy="1539552"/>
          </a:xfrm>
        </p:spPr>
        <p:txBody>
          <a:bodyPr anchor="b">
            <a:normAutofit fontScale="90000"/>
          </a:bodyPr>
          <a:lstStyle/>
          <a:p>
            <a:pPr algn="l"/>
            <a:r>
              <a:rPr lang="cs-CZ" sz="7400" b="1" dirty="0"/>
              <a:t>Obsah</a:t>
            </a:r>
            <a:br>
              <a:rPr lang="cs-CZ" sz="7400" b="1" dirty="0"/>
            </a:br>
            <a:endParaRPr lang="cs-CZ" sz="74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96501B5-B6F3-4A1B-804E-05DE6C25C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0458" y="1757721"/>
            <a:ext cx="9078285" cy="4282334"/>
          </a:xfrm>
        </p:spPr>
        <p:txBody>
          <a:bodyPr anchor="t">
            <a:normAutofit/>
          </a:bodyPr>
          <a:lstStyle/>
          <a:p>
            <a:pPr algn="l"/>
            <a:r>
              <a:rPr lang="cs-CZ" sz="2200" dirty="0"/>
              <a:t>Podpůrně-pohybová soustava						3</a:t>
            </a:r>
          </a:p>
          <a:p>
            <a:pPr algn="l"/>
            <a:r>
              <a:rPr lang="cs-CZ" sz="2200" dirty="0"/>
              <a:t>Držení těla								11</a:t>
            </a:r>
          </a:p>
          <a:p>
            <a:pPr algn="l"/>
            <a:r>
              <a:rPr lang="cs-CZ" sz="2200" dirty="0"/>
              <a:t>Svalové dysbalance							17</a:t>
            </a:r>
          </a:p>
          <a:p>
            <a:pPr algn="l"/>
            <a:r>
              <a:rPr lang="cs-CZ" sz="2200" dirty="0"/>
              <a:t>Zdravotní tělesná výchova						19</a:t>
            </a:r>
          </a:p>
          <a:p>
            <a:pPr algn="l"/>
            <a:r>
              <a:rPr lang="cs-CZ" sz="2200" dirty="0"/>
              <a:t>Druhy oslabení								21</a:t>
            </a:r>
          </a:p>
          <a:p>
            <a:pPr algn="l"/>
            <a:r>
              <a:rPr lang="cs-CZ" sz="2200" dirty="0"/>
              <a:t>Základní prostředky zdravotní tělesné výchovy				26</a:t>
            </a:r>
          </a:p>
          <a:p>
            <a:pPr algn="l"/>
            <a:r>
              <a:rPr lang="cs-CZ" sz="2200" dirty="0"/>
              <a:t>Vyrovnávací (kompenzační) cvičení					28</a:t>
            </a:r>
          </a:p>
          <a:p>
            <a:pPr algn="l"/>
            <a:r>
              <a:rPr lang="cs-CZ" sz="2200" dirty="0"/>
              <a:t>Příklady cvičení při oslabení podpůrně-pohybové soustavy		32</a:t>
            </a:r>
          </a:p>
          <a:p>
            <a:pPr algn="l"/>
            <a:r>
              <a:rPr lang="cs-CZ" sz="2200" dirty="0"/>
              <a:t>Tělovýchovné chvilky a učení v pohybu					34</a:t>
            </a:r>
          </a:p>
          <a:p>
            <a:pPr algn="l"/>
            <a:r>
              <a:rPr lang="cs-CZ" sz="2200" dirty="0"/>
              <a:t>Závěr 									35</a:t>
            </a:r>
          </a:p>
        </p:txBody>
      </p:sp>
      <p:pic>
        <p:nvPicPr>
          <p:cNvPr id="8" name="Picture 2" descr="Aby pohyb měl smysl | FitZone Olomouc">
            <a:extLst>
              <a:ext uri="{FF2B5EF4-FFF2-40B4-BE49-F238E27FC236}">
                <a16:creationId xmlns:a16="http://schemas.microsoft.com/office/drawing/2014/main" id="{A89454E1-9467-4EF3-BD52-0B1AA666E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684" y="5481863"/>
            <a:ext cx="871489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051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717B7004-C7AE-43A3-9810-0C21B9195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143134"/>
              </p:ext>
            </p:extLst>
          </p:nvPr>
        </p:nvGraphicFramePr>
        <p:xfrm>
          <a:off x="5043487" y="991979"/>
          <a:ext cx="6215739" cy="49052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99174">
                  <a:extLst>
                    <a:ext uri="{9D8B030D-6E8A-4147-A177-3AD203B41FA5}">
                      <a16:colId xmlns:a16="http://schemas.microsoft.com/office/drawing/2014/main" val="1063600339"/>
                    </a:ext>
                  </a:extLst>
                </a:gridCol>
                <a:gridCol w="2537582">
                  <a:extLst>
                    <a:ext uri="{9D8B030D-6E8A-4147-A177-3AD203B41FA5}">
                      <a16:colId xmlns:a16="http://schemas.microsoft.com/office/drawing/2014/main" val="1875679333"/>
                    </a:ext>
                  </a:extLst>
                </a:gridCol>
                <a:gridCol w="2378983">
                  <a:extLst>
                    <a:ext uri="{9D8B030D-6E8A-4147-A177-3AD203B41FA5}">
                      <a16:colId xmlns:a16="http://schemas.microsoft.com/office/drawing/2014/main" val="57030071"/>
                    </a:ext>
                  </a:extLst>
                </a:gridCol>
              </a:tblGrid>
              <a:tr h="516341"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Zdravotní skupina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Charakteristika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Forma TV, sport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962746"/>
                  </a:ext>
                </a:extLst>
              </a:tr>
              <a:tr h="1032681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Jedinci zdraví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Školní TV v plném rozsahu pro daný věk a pohlaví, výkonnostní a vrcholový sport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388572"/>
                  </a:ext>
                </a:extLst>
              </a:tr>
              <a:tr h="1290852"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Jedinci s drobnými zdravotními odchylkami od sk. 1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Školní TV v plném rozsahu pro daný věk a pohlaví, výkonnostní sport na nižší úrovni, rekreační sport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15410"/>
                  </a:ext>
                </a:extLst>
              </a:tr>
              <a:tr h="1807193"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Jedinci oslabení</a:t>
                      </a:r>
                    </a:p>
                    <a:p>
                      <a:pPr algn="l"/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(jedinci s trvalými nebo dočasnými odchylkami tělesného vývoje, tělesné stavby a zdravotního stavu)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Zdravotní tělesná výchova, školní TV s omezením (urč. cvičení, PA nebo míry zatížení), rekreační a výkonnostní sport s ohledem na oslabení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18038"/>
                  </a:ext>
                </a:extLst>
              </a:tr>
              <a:tr h="258170"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Jedinci nemocní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Léčebná TV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211824"/>
                  </a:ext>
                </a:extLst>
              </a:tr>
            </a:tbl>
          </a:graphicData>
        </a:graphic>
      </p:graphicFrame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EB2D78B-F691-4C1D-9352-BF65BF11F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408" y="3993734"/>
            <a:ext cx="3452446" cy="2011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6000" dirty="0"/>
              <a:t>Zdravotní skupiny</a:t>
            </a:r>
          </a:p>
        </p:txBody>
      </p:sp>
      <p:pic>
        <p:nvPicPr>
          <p:cNvPr id="9218" name="Picture 2" descr="Tvá Výzva">
            <a:extLst>
              <a:ext uri="{FF2B5EF4-FFF2-40B4-BE49-F238E27FC236}">
                <a16:creationId xmlns:a16="http://schemas.microsoft.com/office/drawing/2014/main" id="{A64E7149-3A91-43D2-AE2B-C377FB2FA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441" y="913365"/>
            <a:ext cx="28575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514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43212E-8B91-411A-880C-0912FC5D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760" y="4212709"/>
            <a:ext cx="2931319" cy="1337699"/>
          </a:xfrm>
        </p:spPr>
        <p:txBody>
          <a:bodyPr anchor="b">
            <a:normAutofit fontScale="90000"/>
          </a:bodyPr>
          <a:lstStyle/>
          <a:p>
            <a:r>
              <a:rPr lang="cs-CZ" sz="6000" b="1" dirty="0"/>
              <a:t>Druhy oslabení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1D768-A620-4401-B3E4-7D9D2771E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3183" y="738256"/>
            <a:ext cx="6105378" cy="5377920"/>
          </a:xfrm>
        </p:spPr>
        <p:txBody>
          <a:bodyPr anchor="ctr">
            <a:normAutofit lnSpcReduction="10000"/>
          </a:bodyPr>
          <a:lstStyle/>
          <a:p>
            <a:r>
              <a:rPr lang="cs-CZ" sz="2000" b="1" dirty="0">
                <a:effectLst/>
                <a:ea typeface="Times New Roman" panose="02020603050405020304" pitchFamily="18" charset="0"/>
              </a:rPr>
              <a:t>Podpůrně pohybový systém</a:t>
            </a: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oslabení trupu (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hyperkyfózy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,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hyperlordózy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, skoliózy,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vertebrogenní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poruchy, poúrazové a pooperační stavy)</a:t>
            </a:r>
          </a:p>
          <a:p>
            <a:pPr marL="342900" lvl="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oslabení DK (ploché nohy, vrozené luxace kyčelních kloubů, DMO, parézy a jiné deformity, poúrazové a pooperační stavy)</a:t>
            </a:r>
          </a:p>
          <a:p>
            <a:pPr marL="342900" lvl="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oslabení HK (DMO, parézy a jiné deformity, poúrazové a pooperační stavy)</a:t>
            </a:r>
          </a:p>
          <a:p>
            <a:pPr marL="342900" lvl="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poruchy svalového systému – svalové dysbalance, VDT</a:t>
            </a:r>
          </a:p>
          <a:p>
            <a:pPr marL="0" indent="0">
              <a:buNone/>
            </a:pPr>
            <a:endParaRPr lang="cs-CZ" sz="2000" dirty="0">
              <a:effectLst/>
              <a:ea typeface="Times New Roman" panose="02020603050405020304" pitchFamily="18" charset="0"/>
            </a:endParaRPr>
          </a:p>
          <a:p>
            <a:r>
              <a:rPr lang="cs-CZ" sz="2000" dirty="0">
                <a:effectLst/>
                <a:ea typeface="Times New Roman" panose="02020603050405020304" pitchFamily="18" charset="0"/>
              </a:rPr>
              <a:t>Cvičení všeobecně rozvíjejícího charakteru s omezením působení hmotnosti těla (pohyb ve vodě, na kole), bez tvrdých doskoků, ne dlouhé statické polohy (stoj, sed ve strnulé poloze), statická silová cvičení (přetahy, přetlaky) a dlouhodobá jednotvárná chůze.</a:t>
            </a:r>
          </a:p>
          <a:p>
            <a:endParaRPr lang="cs-CZ" sz="1100" dirty="0"/>
          </a:p>
        </p:txBody>
      </p:sp>
      <p:pic>
        <p:nvPicPr>
          <p:cNvPr id="7170" name="Picture 2" descr="KOTVA“ CZ.1.07/1.4.00/21.3537">
            <a:extLst>
              <a:ext uri="{FF2B5EF4-FFF2-40B4-BE49-F238E27FC236}">
                <a16:creationId xmlns:a16="http://schemas.microsoft.com/office/drawing/2014/main" id="{F8796CE8-1824-45C2-B483-D10041FFB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" y="1307592"/>
            <a:ext cx="3584996" cy="200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87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43212E-8B91-411A-880C-0912FC5D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759" y="3973559"/>
            <a:ext cx="2931319" cy="1337699"/>
          </a:xfrm>
        </p:spPr>
        <p:txBody>
          <a:bodyPr anchor="b">
            <a:normAutofit fontScale="90000"/>
          </a:bodyPr>
          <a:lstStyle/>
          <a:p>
            <a:r>
              <a:rPr lang="cs-CZ" sz="6000" b="1" dirty="0"/>
              <a:t>Druhy oslabení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1D768-A620-4401-B3E4-7D9D2771E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002" y="872197"/>
            <a:ext cx="6023084" cy="5176911"/>
          </a:xfrm>
        </p:spPr>
        <p:txBody>
          <a:bodyPr anchor="ctr">
            <a:normAutofit lnSpcReduction="10000"/>
          </a:bodyPr>
          <a:lstStyle/>
          <a:p>
            <a:r>
              <a:rPr lang="cs-CZ" sz="2000" b="1" dirty="0">
                <a:effectLst/>
                <a:ea typeface="Times New Roman" panose="02020603050405020304" pitchFamily="18" charset="0"/>
              </a:rPr>
              <a:t>Respirační systém</a:t>
            </a: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bronchitidy</a:t>
            </a:r>
          </a:p>
          <a:p>
            <a:pPr marL="342900" lvl="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astma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bronchiale</a:t>
            </a: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stavy po zápalu plic</a:t>
            </a:r>
          </a:p>
          <a:p>
            <a:r>
              <a:rPr lang="cs-CZ" sz="2000" dirty="0">
                <a:effectLst/>
                <a:ea typeface="Times New Roman" panose="02020603050405020304" pitchFamily="18" charset="0"/>
              </a:rPr>
              <a:t>Cvičení v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bezalergenním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prostředí, astmatici bez vytrvalostních zatížení.</a:t>
            </a:r>
          </a:p>
          <a:p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b="1" dirty="0">
                <a:effectLst/>
                <a:ea typeface="Times New Roman" panose="02020603050405020304" pitchFamily="18" charset="0"/>
              </a:rPr>
              <a:t> </a:t>
            </a:r>
            <a:endParaRPr lang="cs-CZ" sz="2000" dirty="0">
              <a:effectLst/>
              <a:ea typeface="Times New Roman" panose="02020603050405020304" pitchFamily="18" charset="0"/>
            </a:endParaRPr>
          </a:p>
          <a:p>
            <a:r>
              <a:rPr lang="cs-CZ" sz="2000" b="1" dirty="0">
                <a:effectLst/>
                <a:ea typeface="Times New Roman" panose="02020603050405020304" pitchFamily="18" charset="0"/>
              </a:rPr>
              <a:t>Kardiovaskulární systém</a:t>
            </a: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srdeční vady a stavy po operacích</a:t>
            </a:r>
          </a:p>
          <a:p>
            <a:pPr marL="342900" lvl="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hypertenze</a:t>
            </a:r>
          </a:p>
          <a:p>
            <a:pPr marL="342900" lvl="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ICHS</a:t>
            </a:r>
          </a:p>
          <a:p>
            <a:pPr marL="342900" lvl="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stavy po infarktu myokardu</a:t>
            </a:r>
          </a:p>
          <a:p>
            <a:r>
              <a:rPr lang="cs-CZ" sz="2000" dirty="0">
                <a:effectLst/>
                <a:ea typeface="Times New Roman" panose="02020603050405020304" pitchFamily="18" charset="0"/>
              </a:rPr>
              <a:t>Cvičení určí lékař, bez vysokého fyzického zatížení.</a:t>
            </a:r>
          </a:p>
          <a:p>
            <a:endParaRPr lang="cs-CZ" sz="1100" dirty="0"/>
          </a:p>
        </p:txBody>
      </p:sp>
      <p:pic>
        <p:nvPicPr>
          <p:cNvPr id="6150" name="Picture 6" descr="KOTVA“ CZ.1.07/1.4.00/21.3537">
            <a:extLst>
              <a:ext uri="{FF2B5EF4-FFF2-40B4-BE49-F238E27FC236}">
                <a16:creationId xmlns:a16="http://schemas.microsoft.com/office/drawing/2014/main" id="{97736DFF-101C-489F-9DA1-3D98F733F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59" y="1307592"/>
            <a:ext cx="3191607" cy="178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119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43212E-8B91-411A-880C-0912FC5D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760" y="4212709"/>
            <a:ext cx="2931319" cy="1337699"/>
          </a:xfrm>
        </p:spPr>
        <p:txBody>
          <a:bodyPr anchor="b">
            <a:normAutofit fontScale="90000"/>
          </a:bodyPr>
          <a:lstStyle/>
          <a:p>
            <a:r>
              <a:rPr lang="cs-CZ" sz="6000" b="1" dirty="0"/>
              <a:t>Druhy oslabení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1D768-A620-4401-B3E4-7D9D2771E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901148"/>
            <a:ext cx="6768672" cy="5147959"/>
          </a:xfrm>
        </p:spPr>
        <p:txBody>
          <a:bodyPr anchor="ctr">
            <a:noAutofit/>
          </a:bodyPr>
          <a:lstStyle/>
          <a:p>
            <a:r>
              <a:rPr lang="cs-CZ" sz="2000" b="1" dirty="0">
                <a:effectLst/>
                <a:ea typeface="Times New Roman" panose="02020603050405020304" pitchFamily="18" charset="0"/>
              </a:rPr>
              <a:t>Metabolické a endokrinologické poruchy</a:t>
            </a: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diabetes (I. a II. typ)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obezita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endokrinní poruchy</a:t>
            </a:r>
          </a:p>
          <a:p>
            <a:r>
              <a:rPr lang="cs-CZ" sz="2000" dirty="0">
                <a:effectLst/>
                <a:ea typeface="Times New Roman" panose="02020603050405020304" pitchFamily="18" charset="0"/>
              </a:rPr>
              <a:t>Cvičení určí lékař, bez vysokého fyzického zatížení, u obézních vyloučit náročná cvičení zatěžující podpůrně pohybový a kardiovaskulární systém (vhodný pohyb ve vodě, na kole).</a:t>
            </a:r>
          </a:p>
          <a:p>
            <a:pPr marL="0" indent="0">
              <a:buNone/>
            </a:pPr>
            <a:r>
              <a:rPr lang="cs-CZ" sz="2000" b="1" dirty="0">
                <a:effectLst/>
                <a:ea typeface="Times New Roman" panose="02020603050405020304" pitchFamily="18" charset="0"/>
              </a:rPr>
              <a:t> </a:t>
            </a: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b="1" dirty="0">
                <a:effectLst/>
                <a:ea typeface="Times New Roman" panose="02020603050405020304" pitchFamily="18" charset="0"/>
              </a:rPr>
              <a:t> Poruchy trávicího systému </a:t>
            </a: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funkční, orgánové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stavy po operacích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po onemocnění žaludku, střev a infekčních chorobách</a:t>
            </a:r>
          </a:p>
          <a:p>
            <a:r>
              <a:rPr lang="cs-CZ" sz="2000" dirty="0">
                <a:effectLst/>
                <a:ea typeface="Times New Roman" panose="02020603050405020304" pitchFamily="18" charset="0"/>
              </a:rPr>
              <a:t>Pomalé postupné zatěžování, přiměřená pravidelná strava – bez vysoké fyzické zátěže a stresu.</a:t>
            </a:r>
          </a:p>
          <a:p>
            <a:endParaRPr lang="cs-CZ" sz="2000" dirty="0"/>
          </a:p>
        </p:txBody>
      </p:sp>
      <p:pic>
        <p:nvPicPr>
          <p:cNvPr id="5122" name="Picture 2" descr="KOTVA“ CZ.1.07/1.4.00/21.3537">
            <a:extLst>
              <a:ext uri="{FF2B5EF4-FFF2-40B4-BE49-F238E27FC236}">
                <a16:creationId xmlns:a16="http://schemas.microsoft.com/office/drawing/2014/main" id="{0D2A6EC7-7766-4EB4-9F1F-1494F73B1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" y="1307592"/>
            <a:ext cx="3263714" cy="182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461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43212E-8B91-411A-880C-0912FC5D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760" y="4212709"/>
            <a:ext cx="2931319" cy="1337699"/>
          </a:xfrm>
        </p:spPr>
        <p:txBody>
          <a:bodyPr anchor="b">
            <a:normAutofit fontScale="90000"/>
          </a:bodyPr>
          <a:lstStyle/>
          <a:p>
            <a:r>
              <a:rPr lang="cs-CZ" sz="6000" b="1" dirty="0"/>
              <a:t>Druhy oslabení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1D768-A620-4401-B3E4-7D9D2771E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901148"/>
            <a:ext cx="6642063" cy="5147959"/>
          </a:xfrm>
        </p:spPr>
        <p:txBody>
          <a:bodyPr anchor="ctr">
            <a:normAutofit fontScale="92500" lnSpcReduction="20000"/>
          </a:bodyPr>
          <a:lstStyle/>
          <a:p>
            <a:r>
              <a:rPr lang="cs-CZ" sz="1900" b="1" dirty="0">
                <a:effectLst/>
                <a:ea typeface="Times New Roman" panose="02020603050405020304" pitchFamily="18" charset="0"/>
              </a:rPr>
              <a:t>Nervová a neuropsychická oslabení</a:t>
            </a:r>
            <a:endParaRPr lang="cs-CZ" sz="19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900" dirty="0">
                <a:effectLst/>
                <a:ea typeface="Times New Roman" panose="02020603050405020304" pitchFamily="18" charset="0"/>
              </a:rPr>
              <a:t>nervová oslabení (stavy po zánětech, záchvatovité stavy, stavy po mozkových příhodách, stavy po operacích, chronická onemocnění CNS – roztroušená skleróza mozkomíšní, Parkinsonův syndrom)</a:t>
            </a:r>
          </a:p>
          <a:p>
            <a:pPr marL="342900" lvl="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900" dirty="0">
                <a:effectLst/>
                <a:ea typeface="Times New Roman" panose="02020603050405020304" pitchFamily="18" charset="0"/>
              </a:rPr>
              <a:t>psychické choroby (neurózy)</a:t>
            </a:r>
          </a:p>
          <a:p>
            <a:pPr marL="342900" lvl="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900" dirty="0">
                <a:effectLst/>
                <a:ea typeface="Times New Roman" panose="02020603050405020304" pitchFamily="18" charset="0"/>
              </a:rPr>
              <a:t>neuropsychická oslabení (LMD, EPI)</a:t>
            </a:r>
          </a:p>
          <a:p>
            <a:pPr marL="342900" lvl="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900" dirty="0">
                <a:effectLst/>
                <a:ea typeface="Times New Roman" panose="02020603050405020304" pitchFamily="18" charset="0"/>
              </a:rPr>
              <a:t>mentální oslabení</a:t>
            </a:r>
          </a:p>
          <a:p>
            <a:r>
              <a:rPr lang="cs-CZ" sz="1900" dirty="0">
                <a:effectLst/>
                <a:ea typeface="Times New Roman" panose="02020603050405020304" pitchFamily="18" charset="0"/>
              </a:rPr>
              <a:t>Pomalé postupné zatěžování, přiměřená pravidelná strava – bez vysoké fyzické zátěže a stresu, vhodná psychomotorika, jóga ...</a:t>
            </a:r>
          </a:p>
          <a:p>
            <a:pPr marL="0" indent="0">
              <a:buNone/>
            </a:pPr>
            <a:r>
              <a:rPr lang="cs-CZ" sz="1900" b="1" dirty="0">
                <a:effectLst/>
                <a:ea typeface="Times New Roman" panose="02020603050405020304" pitchFamily="18" charset="0"/>
              </a:rPr>
              <a:t> </a:t>
            </a:r>
            <a:endParaRPr lang="cs-CZ" sz="19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900" b="1" dirty="0">
                <a:effectLst/>
                <a:ea typeface="Times New Roman" panose="02020603050405020304" pitchFamily="18" charset="0"/>
              </a:rPr>
              <a:t> </a:t>
            </a:r>
            <a:endParaRPr lang="cs-CZ" sz="1900" dirty="0">
              <a:effectLst/>
              <a:ea typeface="Times New Roman" panose="02020603050405020304" pitchFamily="18" charset="0"/>
            </a:endParaRPr>
          </a:p>
          <a:p>
            <a:r>
              <a:rPr lang="cs-CZ" sz="1900" b="1" dirty="0">
                <a:effectLst/>
                <a:ea typeface="Times New Roman" panose="02020603050405020304" pitchFamily="18" charset="0"/>
              </a:rPr>
              <a:t>Smyslová oslabení</a:t>
            </a:r>
            <a:endParaRPr lang="cs-CZ" sz="19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900" dirty="0">
                <a:effectLst/>
                <a:ea typeface="Times New Roman" panose="02020603050405020304" pitchFamily="18" charset="0"/>
              </a:rPr>
              <a:t>poruchy zraku (šeroslepost, barvoslepost, zbytky zraku)</a:t>
            </a:r>
          </a:p>
          <a:p>
            <a:pPr marL="342900" lvl="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900" dirty="0">
                <a:effectLst/>
                <a:ea typeface="Times New Roman" panose="02020603050405020304" pitchFamily="18" charset="0"/>
              </a:rPr>
              <a:t>poruchy sluchu </a:t>
            </a:r>
          </a:p>
          <a:p>
            <a:pPr marL="342900" lvl="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900" dirty="0">
                <a:effectLst/>
                <a:ea typeface="Times New Roman" panose="02020603050405020304" pitchFamily="18" charset="0"/>
              </a:rPr>
              <a:t>poruchy řeči</a:t>
            </a:r>
          </a:p>
          <a:p>
            <a:r>
              <a:rPr lang="cs-CZ" sz="1900" dirty="0">
                <a:effectLst/>
                <a:ea typeface="Times New Roman" panose="02020603050405020304" pitchFamily="18" charset="0"/>
              </a:rPr>
              <a:t>Nevhodné jsou pohybové hry vyžadující rychlou prostorovou orientaci, otřesy, doskoky, rychlé změny poloh těla, dlouhé setrvání hlavou dolů, vhodná psychomotorika, jóga ...</a:t>
            </a:r>
          </a:p>
          <a:p>
            <a:endParaRPr lang="cs-CZ" sz="1100" dirty="0"/>
          </a:p>
        </p:txBody>
      </p:sp>
      <p:pic>
        <p:nvPicPr>
          <p:cNvPr id="4098" name="Picture 2" descr="KOTVA“ CZ.1.07/1.4.00/21.3537">
            <a:extLst>
              <a:ext uri="{FF2B5EF4-FFF2-40B4-BE49-F238E27FC236}">
                <a16:creationId xmlns:a16="http://schemas.microsoft.com/office/drawing/2014/main" id="{8D90CB4F-5012-435E-B41B-268F597DD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22" y="1307592"/>
            <a:ext cx="3369339" cy="188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96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43212E-8B91-411A-880C-0912FC5D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945" y="4213362"/>
            <a:ext cx="2931319" cy="1337699"/>
          </a:xfrm>
        </p:spPr>
        <p:txBody>
          <a:bodyPr anchor="b">
            <a:normAutofit fontScale="90000"/>
          </a:bodyPr>
          <a:lstStyle/>
          <a:p>
            <a:r>
              <a:rPr lang="cs-CZ" sz="6000" b="1" dirty="0"/>
              <a:t>Druhy oslabení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1D768-A620-4401-B3E4-7D9D2771E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5790" y="971487"/>
            <a:ext cx="5414265" cy="5147959"/>
          </a:xfrm>
        </p:spPr>
        <p:txBody>
          <a:bodyPr anchor="ctr">
            <a:normAutofit lnSpcReduction="10000"/>
          </a:bodyPr>
          <a:lstStyle/>
          <a:p>
            <a:r>
              <a:rPr lang="cs-CZ" sz="2000" b="1" dirty="0">
                <a:effectLst/>
                <a:ea typeface="Times New Roman" panose="02020603050405020304" pitchFamily="18" charset="0"/>
              </a:rPr>
              <a:t>Gynekologická oslabení</a:t>
            </a: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orgánové a funkční (poruchy menstruačního cyklu, zánětlivé stavy, stavy po operacích)</a:t>
            </a:r>
          </a:p>
          <a:p>
            <a:pPr marL="342900" lvl="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klimaktérium</a:t>
            </a:r>
          </a:p>
          <a:p>
            <a:pPr marL="342900" lvl="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gravidita a šestinedělí</a:t>
            </a:r>
          </a:p>
          <a:p>
            <a:r>
              <a:rPr lang="cs-CZ" sz="2000" dirty="0">
                <a:effectLst/>
                <a:ea typeface="Times New Roman" panose="02020603050405020304" pitchFamily="18" charset="0"/>
              </a:rPr>
              <a:t>Cvičení dle aktuálního zdravotního stavu, po dohodě s lékařem apod.</a:t>
            </a:r>
          </a:p>
          <a:p>
            <a:pPr marL="0" indent="0">
              <a:buNone/>
            </a:pPr>
            <a:r>
              <a:rPr lang="cs-CZ" sz="2000" b="1" dirty="0">
                <a:effectLst/>
                <a:ea typeface="Times New Roman" panose="02020603050405020304" pitchFamily="18" charset="0"/>
              </a:rPr>
              <a:t> </a:t>
            </a:r>
            <a:endParaRPr lang="cs-CZ" sz="2000" dirty="0">
              <a:effectLst/>
              <a:ea typeface="Times New Roman" panose="02020603050405020304" pitchFamily="18" charset="0"/>
            </a:endParaRPr>
          </a:p>
          <a:p>
            <a:r>
              <a:rPr lang="cs-CZ" sz="2000" b="1" dirty="0">
                <a:effectLst/>
                <a:ea typeface="Times New Roman" panose="02020603050405020304" pitchFamily="18" charset="0"/>
              </a:rPr>
              <a:t>Oslabení ve starším věku</a:t>
            </a: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osteoporóza</a:t>
            </a:r>
          </a:p>
          <a:p>
            <a:pPr marL="342900" lvl="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artrózy</a:t>
            </a:r>
          </a:p>
          <a:p>
            <a:pPr marL="342900" lvl="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oslabení smyslů</a:t>
            </a:r>
          </a:p>
          <a:p>
            <a:pPr marL="342900" lvl="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poruchy srdečního rytmu</a:t>
            </a:r>
          </a:p>
          <a:p>
            <a:r>
              <a:rPr lang="cs-CZ" sz="2000" dirty="0">
                <a:effectLst/>
                <a:ea typeface="Times New Roman" panose="02020603050405020304" pitchFamily="18" charset="0"/>
              </a:rPr>
              <a:t>Cvičení dle aktuálního zdravotního stavu, po dohodě s lékařem apod.</a:t>
            </a:r>
          </a:p>
          <a:p>
            <a:endParaRPr lang="cs-CZ" sz="1100" dirty="0"/>
          </a:p>
        </p:txBody>
      </p:sp>
      <p:pic>
        <p:nvPicPr>
          <p:cNvPr id="3074" name="Picture 2" descr="KOTVA“ CZ.1.07/1.4.00/21.3537">
            <a:extLst>
              <a:ext uri="{FF2B5EF4-FFF2-40B4-BE49-F238E27FC236}">
                <a16:creationId xmlns:a16="http://schemas.microsoft.com/office/drawing/2014/main" id="{BECCDD22-79A2-4B9D-962F-52EAD2AF6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59" y="1500771"/>
            <a:ext cx="3276955" cy="183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437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43212E-8B91-411A-880C-0912FC5D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588" y="3849610"/>
            <a:ext cx="3526534" cy="2214541"/>
          </a:xfrm>
        </p:spPr>
        <p:txBody>
          <a:bodyPr anchor="b">
            <a:normAutofit fontScale="90000"/>
          </a:bodyPr>
          <a:lstStyle/>
          <a:p>
            <a:r>
              <a:rPr lang="cs-CZ" sz="6000" b="1" dirty="0"/>
              <a:t>Základní prostředky </a:t>
            </a:r>
            <a:r>
              <a:rPr lang="cs-CZ" sz="6000" b="1" dirty="0" err="1"/>
              <a:t>Zdr</a:t>
            </a:r>
            <a:r>
              <a:rPr lang="cs-CZ" sz="6000" b="1" dirty="0"/>
              <a:t>. TV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1D768-A620-4401-B3E4-7D9D2771E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6147" y="761887"/>
            <a:ext cx="5414265" cy="5147959"/>
          </a:xfrm>
        </p:spPr>
        <p:txBody>
          <a:bodyPr anchor="ctr">
            <a:normAutofit lnSpcReduction="10000"/>
          </a:bodyPr>
          <a:lstStyle/>
          <a:p>
            <a:r>
              <a:rPr lang="cs-CZ" sz="2000" b="1" dirty="0">
                <a:effectLst/>
                <a:ea typeface="Times New Roman" panose="02020603050405020304" pitchFamily="18" charset="0"/>
              </a:rPr>
              <a:t>Základní cvičební polohy:</a:t>
            </a: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leh, leh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pokrčmo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, leh na břiše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sed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zkřižný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skrčmo (turecký sed), sed, sed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pokrčmo</a:t>
            </a: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klek sedmo, vzpor klečmo, klek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ea typeface="Times New Roman" panose="02020603050405020304" pitchFamily="18" charset="0"/>
              </a:rPr>
              <a:t>s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toj</a:t>
            </a:r>
          </a:p>
          <a:p>
            <a:pPr marL="800100" lvl="1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dirty="0">
                <a:effectLst/>
                <a:ea typeface="Times New Roman" panose="02020603050405020304" pitchFamily="18" charset="0"/>
              </a:rPr>
              <a:t>Při nácviku správného provedení kompenzačních cvičení začínáme v nejjednodušších (nejnižších) polohách a postupně přecházíme k vyšším</a:t>
            </a:r>
          </a:p>
          <a:p>
            <a:pPr marL="0" indent="0">
              <a:buNone/>
            </a:pPr>
            <a:endParaRPr lang="cs-CZ" sz="2000" dirty="0">
              <a:effectLst/>
              <a:ea typeface="Times New Roman" panose="02020603050405020304" pitchFamily="18" charset="0"/>
            </a:endParaRPr>
          </a:p>
          <a:p>
            <a:r>
              <a:rPr lang="cs-CZ" sz="2000" b="1" dirty="0">
                <a:effectLst/>
                <a:ea typeface="Times New Roman" panose="02020603050405020304" pitchFamily="18" charset="0"/>
              </a:rPr>
              <a:t>Organizační formy zdravotní TV</a:t>
            </a: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cvičební jednotka (45 nebo 60 min, 1 až 3x týdně)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víkendové akce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týdenní až čtrnáctidenní soustředění, příp. delší pobyty</a:t>
            </a:r>
          </a:p>
          <a:p>
            <a:endParaRPr lang="cs-CZ" sz="11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D47DCBF-F72F-4587-9B57-78BB69D5D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588" y="793849"/>
            <a:ext cx="2865992" cy="268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03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43212E-8B91-411A-880C-0912FC5D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715" y="3872793"/>
            <a:ext cx="3526534" cy="2214541"/>
          </a:xfrm>
        </p:spPr>
        <p:txBody>
          <a:bodyPr anchor="b">
            <a:normAutofit fontScale="90000"/>
          </a:bodyPr>
          <a:lstStyle/>
          <a:p>
            <a:r>
              <a:rPr lang="cs-CZ" sz="6000" b="1" dirty="0"/>
              <a:t>Základní prostředky </a:t>
            </a:r>
            <a:r>
              <a:rPr lang="cs-CZ" sz="6000" b="1" dirty="0" err="1"/>
              <a:t>Zdr</a:t>
            </a:r>
            <a:r>
              <a:rPr lang="cs-CZ" sz="6000" b="1" dirty="0"/>
              <a:t>. TV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1D768-A620-4401-B3E4-7D9D2771E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190" y="767097"/>
            <a:ext cx="5414265" cy="5320237"/>
          </a:xfrm>
        </p:spPr>
        <p:txBody>
          <a:bodyPr anchor="ctr">
            <a:normAutofit fontScale="92500" lnSpcReduction="10000"/>
          </a:bodyPr>
          <a:lstStyle/>
          <a:p>
            <a:r>
              <a:rPr lang="cs-CZ" sz="2000" b="1" dirty="0">
                <a:effectLst/>
                <a:ea typeface="Times New Roman" panose="02020603050405020304" pitchFamily="18" charset="0"/>
              </a:rPr>
              <a:t>Vyrovnávací (kompenzační) cvičení:</a:t>
            </a: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dirty="0">
                <a:effectLst/>
                <a:ea typeface="Times New Roman" panose="02020603050405020304" pitchFamily="18" charset="0"/>
              </a:rPr>
              <a:t>uvolňovací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dirty="0">
                <a:effectLst/>
                <a:ea typeface="Times New Roman" panose="02020603050405020304" pitchFamily="18" charset="0"/>
              </a:rPr>
              <a:t>protahovací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dirty="0">
                <a:effectLst/>
                <a:ea typeface="Times New Roman" panose="02020603050405020304" pitchFamily="18" charset="0"/>
              </a:rPr>
              <a:t>posilovací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dechová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relaxační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vytrvalostní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rovnovážná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dirty="0">
                <a:effectLst/>
                <a:ea typeface="Times New Roman" panose="02020603050405020304" pitchFamily="18" charset="0"/>
              </a:rPr>
              <a:t>cvičení pro vypracování kvalitních pohybových a posturálních stereotypů</a:t>
            </a:r>
          </a:p>
          <a:p>
            <a:pPr marL="0" indent="0">
              <a:buNone/>
            </a:pPr>
            <a:endParaRPr lang="cs-CZ" sz="2000" dirty="0">
              <a:effectLst/>
              <a:ea typeface="Times New Roman" panose="02020603050405020304" pitchFamily="18" charset="0"/>
            </a:endParaRPr>
          </a:p>
          <a:p>
            <a:r>
              <a:rPr lang="cs-CZ" sz="2000" b="1" dirty="0">
                <a:effectLst/>
                <a:ea typeface="Times New Roman" panose="02020603050405020304" pitchFamily="18" charset="0"/>
              </a:rPr>
              <a:t>Obsah cvičení se přizpůsobuje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: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druhu oslabení, zdravotnímu stavu, věku a pohlaví, pohybové zdatnosti a zkušenostem, funkční zdatnosti, zájmu cvičenců, prostředí </a:t>
            </a:r>
          </a:p>
          <a:p>
            <a:endParaRPr lang="cs-CZ" sz="1100" dirty="0"/>
          </a:p>
        </p:txBody>
      </p:sp>
      <p:pic>
        <p:nvPicPr>
          <p:cNvPr id="1026" name="Picture 2" descr="Pestré cvičení - SVČ Sluníčko Lomnice nad Popelkou">
            <a:extLst>
              <a:ext uri="{FF2B5EF4-FFF2-40B4-BE49-F238E27FC236}">
                <a16:creationId xmlns:a16="http://schemas.microsoft.com/office/drawing/2014/main" id="{42DACCE4-66CC-4FA5-B406-1DF92CFFB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15" y="926707"/>
            <a:ext cx="3092220" cy="280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223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43212E-8B91-411A-880C-0912FC5D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733" y="3043116"/>
            <a:ext cx="7124363" cy="3005991"/>
          </a:xfrm>
        </p:spPr>
        <p:txBody>
          <a:bodyPr anchor="b">
            <a:normAutofit/>
          </a:bodyPr>
          <a:lstStyle/>
          <a:p>
            <a:r>
              <a:rPr lang="cs-CZ" sz="6000" b="1" dirty="0"/>
              <a:t>Vyrovnávací (kompenzační)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1D768-A620-4401-B3E4-7D9D2771E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397" y="782942"/>
            <a:ext cx="9937806" cy="3378241"/>
          </a:xfrm>
        </p:spPr>
        <p:txBody>
          <a:bodyPr anchor="ctr">
            <a:normAutofit/>
          </a:bodyPr>
          <a:lstStyle/>
          <a:p>
            <a:r>
              <a:rPr lang="cs-CZ" sz="2000" b="1" dirty="0">
                <a:effectLst/>
                <a:ea typeface="Times New Roman" panose="02020603050405020304" pitchFamily="18" charset="0"/>
              </a:rPr>
              <a:t>Cvičení uvolňovací (též kloubně – mobilizační) </a:t>
            </a:r>
          </a:p>
          <a:p>
            <a:r>
              <a:rPr lang="cs-CZ" sz="2000" dirty="0">
                <a:effectLst/>
                <a:ea typeface="Times New Roman" panose="02020603050405020304" pitchFamily="18" charset="0"/>
              </a:rPr>
              <a:t>cílem je zlepšení kloubní pohyblivosti – při pravidelnosti zlepšení prokrvení svalů, činnosti kloubů, úprava svalového napětí a svalové nerovnováhy. Pohyby se provádí všemi směry, zvolna, s minimálním svalovým úsilím, do krajních poloh, daný kloub v nezatíženém stavu, bez rychlých švihových pohybů. </a:t>
            </a:r>
          </a:p>
          <a:p>
            <a:r>
              <a:rPr lang="cs-CZ" sz="2000" dirty="0">
                <a:effectLst/>
                <a:ea typeface="Times New Roman" panose="02020603050405020304" pitchFamily="18" charset="0"/>
              </a:rPr>
              <a:t>Nepoužívat velkých a rychlých švihových pohybů!</a:t>
            </a:r>
          </a:p>
          <a:p>
            <a:r>
              <a:rPr lang="cs-CZ" sz="2000" dirty="0">
                <a:effectLst/>
                <a:ea typeface="Times New Roman" panose="02020603050405020304" pitchFamily="18" charset="0"/>
              </a:rPr>
              <a:t>Druhy pohybů sloužící k uvolnění – pomalé kroužení, komíhání uvolněnou končetinou, vytřásání, pasivní pohyb do krajních poloh, aktivní pohyb do krajních poloh. Jedná-li se o pohyb aktivní, mluvíme o automobilizaci – nejčastěji v souvislosti se svaly kolem páteře (např. spinální cvičení).</a:t>
            </a:r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87741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43212E-8B91-411A-880C-0912FC5D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733" y="3043116"/>
            <a:ext cx="7124363" cy="3005991"/>
          </a:xfrm>
        </p:spPr>
        <p:txBody>
          <a:bodyPr anchor="b">
            <a:normAutofit/>
          </a:bodyPr>
          <a:lstStyle/>
          <a:p>
            <a:r>
              <a:rPr lang="cs-CZ" sz="6000" b="1" dirty="0"/>
              <a:t>Vyrovnávací (kompenzační)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1D768-A620-4401-B3E4-7D9D2771E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397" y="862412"/>
            <a:ext cx="9937806" cy="3378241"/>
          </a:xfrm>
        </p:spPr>
        <p:txBody>
          <a:bodyPr anchor="ctr">
            <a:noAutofit/>
          </a:bodyPr>
          <a:lstStyle/>
          <a:p>
            <a:r>
              <a:rPr lang="cs-CZ" sz="2000" b="1" dirty="0">
                <a:effectLst/>
                <a:ea typeface="Times New Roman" panose="02020603050405020304" pitchFamily="18" charset="0"/>
              </a:rPr>
              <a:t>Cvičení protahovací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 </a:t>
            </a:r>
          </a:p>
          <a:p>
            <a:r>
              <a:rPr lang="cs-CZ" sz="2000" dirty="0">
                <a:effectLst/>
                <a:ea typeface="Times New Roman" panose="02020603050405020304" pitchFamily="18" charset="0"/>
              </a:rPr>
              <a:t>cílené 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protažení řízeným, vedeným a plně kontrolovaným pohybem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, především u svalů s tendencí ke zkracování nebo již zkrácených (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posturální svaly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). Nutná pravidelnost, po 48 hodinách účinek protahování mizí. Protahováním svalů zvětšujeme i kloubní pohyblivost, ale jen do příslušné fyziologické normy – hypermobilita je pro pohybový systém nepříznivější a hůře odstranitelná než snížená kloubní pohyblivost (při hypermobilitě se zmenší statická stabilita).</a:t>
            </a:r>
          </a:p>
          <a:p>
            <a:r>
              <a:rPr lang="cs-CZ" sz="2000" dirty="0">
                <a:effectLst/>
                <a:ea typeface="Times New Roman" panose="02020603050405020304" pitchFamily="18" charset="0"/>
              </a:rPr>
              <a:t>Protahovací cvičení vždy předchází cvičením posilovacím!!!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dirty="0">
                <a:effectLst/>
                <a:ea typeface="Times New Roman" panose="02020603050405020304" pitchFamily="18" charset="0"/>
              </a:rPr>
              <a:t>Strečink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– strečink statický, dynamický, staticko-dynamický. 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dirty="0" err="1">
                <a:effectLst/>
                <a:ea typeface="Times New Roman" panose="02020603050405020304" pitchFamily="18" charset="0"/>
              </a:rPr>
              <a:t>Postizometrická</a:t>
            </a:r>
            <a:r>
              <a:rPr lang="cs-CZ" sz="2000" b="1">
                <a:effectLst/>
                <a:ea typeface="Times New Roman" panose="02020603050405020304" pitchFamily="18" charset="0"/>
              </a:rPr>
              <a:t> </a:t>
            </a:r>
            <a:r>
              <a:rPr lang="cs-CZ" sz="2000" b="1">
                <a:ea typeface="Times New Roman" panose="02020603050405020304" pitchFamily="18" charset="0"/>
              </a:rPr>
              <a:t>relaxace (PIR)</a:t>
            </a:r>
            <a:r>
              <a:rPr lang="cs-CZ" sz="200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– uvolnění svalu po předchozím napětí, používá se hlavně v léčebné rehabilitaci (izometrická kontrakce, uvolnění a protažení svalu).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02837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Triangle 7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43212E-8B91-411A-880C-0912FC5D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760" y="4212709"/>
            <a:ext cx="8232296" cy="1337699"/>
          </a:xfrm>
        </p:spPr>
        <p:txBody>
          <a:bodyPr anchor="b">
            <a:normAutofit/>
          </a:bodyPr>
          <a:lstStyle/>
          <a:p>
            <a:r>
              <a:rPr lang="cs-CZ" sz="5100" b="1" dirty="0"/>
              <a:t>Podpůrně-pohybová soustava</a:t>
            </a:r>
          </a:p>
        </p:txBody>
      </p:sp>
      <p:pic>
        <p:nvPicPr>
          <p:cNvPr id="2050" name="Picture 2" descr="Kostra cloveka - model &quot;Hugo&quot; s ohebnou pateri">
            <a:extLst>
              <a:ext uri="{FF2B5EF4-FFF2-40B4-BE49-F238E27FC236}">
                <a16:creationId xmlns:a16="http://schemas.microsoft.com/office/drawing/2014/main" id="{106B30B7-2EE4-4155-A984-76F4B8B7E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633"/>
          <a:stretch/>
        </p:blipFill>
        <p:spPr bwMode="auto">
          <a:xfrm>
            <a:off x="1445862" y="1190764"/>
            <a:ext cx="2618647" cy="249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1D768-A620-4401-B3E4-7D9D2771E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917" y="1045833"/>
            <a:ext cx="5414265" cy="3464093"/>
          </a:xfrm>
        </p:spPr>
        <p:txBody>
          <a:bodyPr anchor="ctr">
            <a:normAutofit lnSpcReduction="10000"/>
          </a:bodyPr>
          <a:lstStyle/>
          <a:p>
            <a:r>
              <a:rPr lang="cs-CZ" sz="2000" b="1" dirty="0">
                <a:effectLst/>
                <a:latin typeface="+mj-lt"/>
                <a:ea typeface="Times New Roman" panose="02020603050405020304" pitchFamily="18" charset="0"/>
              </a:rPr>
              <a:t>Pasivní složka</a:t>
            </a:r>
            <a:endParaRPr lang="cs-CZ" sz="2000" dirty="0">
              <a:effectLst/>
              <a:latin typeface="+mj-lt"/>
              <a:ea typeface="Times New Roman" panose="02020603050405020304" pitchFamily="18" charset="0"/>
            </a:endParaRPr>
          </a:p>
          <a:p>
            <a:pPr lvl="1"/>
            <a:r>
              <a:rPr lang="cs-CZ" sz="2000" dirty="0">
                <a:effectLst/>
                <a:latin typeface="+mj-lt"/>
                <a:ea typeface="Times New Roman" panose="02020603050405020304" pitchFamily="18" charset="0"/>
              </a:rPr>
              <a:t>základem je kostra</a:t>
            </a:r>
          </a:p>
          <a:p>
            <a:pPr lvl="1"/>
            <a:r>
              <a:rPr lang="cs-CZ" sz="2000" dirty="0">
                <a:effectLst/>
                <a:latin typeface="+mj-lt"/>
                <a:ea typeface="Times New Roman" panose="02020603050405020304" pitchFamily="18" charset="0"/>
              </a:rPr>
              <a:t>pevná konstrukce těla</a:t>
            </a:r>
          </a:p>
          <a:p>
            <a:r>
              <a:rPr lang="cs-CZ" sz="2000" b="1" dirty="0">
                <a:effectLst/>
                <a:latin typeface="+mj-lt"/>
                <a:ea typeface="Times New Roman" panose="02020603050405020304" pitchFamily="18" charset="0"/>
              </a:rPr>
              <a:t>Aktivní složka</a:t>
            </a:r>
            <a:endParaRPr lang="cs-CZ" sz="2000" dirty="0">
              <a:effectLst/>
              <a:latin typeface="+mj-lt"/>
              <a:ea typeface="Times New Roman" panose="02020603050405020304" pitchFamily="18" charset="0"/>
            </a:endParaRPr>
          </a:p>
          <a:p>
            <a:pPr lvl="1"/>
            <a:r>
              <a:rPr lang="cs-CZ" sz="2000" dirty="0">
                <a:effectLst/>
                <a:latin typeface="+mj-lt"/>
                <a:ea typeface="Times New Roman" panose="02020603050405020304" pitchFamily="18" charset="0"/>
              </a:rPr>
              <a:t>svaly řízené z ústředního nervstva</a:t>
            </a:r>
          </a:p>
          <a:p>
            <a:pPr lvl="1"/>
            <a:r>
              <a:rPr lang="cs-CZ" sz="2000" dirty="0">
                <a:effectLst/>
                <a:latin typeface="+mj-lt"/>
                <a:ea typeface="Times New Roman" panose="02020603050405020304" pitchFamily="18" charset="0"/>
              </a:rPr>
              <a:t>kompenzuje nevýhody rozčlánkování kostry na jednotlivé části spojené klouby</a:t>
            </a:r>
          </a:p>
          <a:p>
            <a:r>
              <a:rPr lang="cs-CZ" sz="2000" b="1" dirty="0">
                <a:latin typeface="+mj-lt"/>
              </a:rPr>
              <a:t>Řídící složka</a:t>
            </a:r>
          </a:p>
          <a:p>
            <a:pPr lvl="1"/>
            <a:r>
              <a:rPr lang="cs-CZ" sz="2000" dirty="0">
                <a:latin typeface="+mj-lt"/>
              </a:rPr>
              <a:t>centrální nervová soustava</a:t>
            </a:r>
          </a:p>
          <a:p>
            <a:pPr lvl="1"/>
            <a:r>
              <a:rPr lang="cs-CZ" sz="2000" dirty="0">
                <a:latin typeface="+mj-lt"/>
              </a:rPr>
              <a:t>periferní nervstvo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035397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43212E-8B91-411A-880C-0912FC5D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733" y="3043116"/>
            <a:ext cx="7124363" cy="3005991"/>
          </a:xfrm>
        </p:spPr>
        <p:txBody>
          <a:bodyPr anchor="b">
            <a:normAutofit/>
          </a:bodyPr>
          <a:lstStyle/>
          <a:p>
            <a:r>
              <a:rPr lang="cs-CZ" sz="6000" b="1" dirty="0"/>
              <a:t>Vyrovnávací (kompenzační)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1D768-A620-4401-B3E4-7D9D2771E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397" y="782942"/>
            <a:ext cx="9937806" cy="3378241"/>
          </a:xfrm>
        </p:spPr>
        <p:txBody>
          <a:bodyPr anchor="ctr">
            <a:normAutofit/>
          </a:bodyPr>
          <a:lstStyle/>
          <a:p>
            <a:r>
              <a:rPr lang="cs-CZ" sz="2000" b="1" dirty="0">
                <a:effectLst/>
                <a:ea typeface="Times New Roman" panose="02020603050405020304" pitchFamily="18" charset="0"/>
              </a:rPr>
              <a:t>Cvičení posilovací </a:t>
            </a:r>
          </a:p>
          <a:p>
            <a:r>
              <a:rPr lang="cs-CZ" sz="2000" b="1" dirty="0">
                <a:effectLst/>
                <a:ea typeface="Times New Roman" panose="02020603050405020304" pitchFamily="18" charset="0"/>
              </a:rPr>
              <a:t>cílem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je 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zvýšit funkční zdatnost svalů převážně fázických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(svaly mají tendenci snižovat svalový tonus, ochabovat). Upřednostňujeme cvičení dynamická, nejdříve bez zátěže, po vytvoření správných návyků můžeme využít vhodné pomůcky.</a:t>
            </a:r>
          </a:p>
          <a:p>
            <a:r>
              <a:rPr lang="cs-CZ" sz="2000" dirty="0">
                <a:effectLst/>
                <a:ea typeface="Times New Roman" panose="02020603050405020304" pitchFamily="18" charset="0"/>
              </a:rPr>
              <a:t>U dětí se zaměřujeme na svaly hýžďové, břišní a dolní fixátory lopatek.</a:t>
            </a:r>
          </a:p>
          <a:p>
            <a:r>
              <a:rPr lang="cs-CZ" sz="2000" dirty="0">
                <a:effectLst/>
                <a:ea typeface="Times New Roman" panose="02020603050405020304" pitchFamily="18" charset="0"/>
              </a:rPr>
              <a:t>Při cvičení nezadržovat dech, trup zvedat obloukovitě a pomalu, před posilováním protáhnout antagonisty, mezi cviky možné zařadit uvolnění.</a:t>
            </a:r>
          </a:p>
          <a:p>
            <a:r>
              <a:rPr lang="cs-CZ" sz="2000" dirty="0">
                <a:effectLst/>
                <a:ea typeface="Times New Roman" panose="02020603050405020304" pitchFamily="18" charset="0"/>
              </a:rPr>
              <a:t>Nevhodná cvičení – leh na zádech, natažené DK nízko nad zemí (např. psaní čísel) nebo leh na břiše a zanožit současně obě nohy (zvýšená práce zádových svalů).</a:t>
            </a:r>
          </a:p>
        </p:txBody>
      </p:sp>
    </p:spTree>
    <p:extLst>
      <p:ext uri="{BB962C8B-B14F-4D97-AF65-F5344CB8AC3E}">
        <p14:creationId xmlns:p14="http://schemas.microsoft.com/office/powerpoint/2010/main" val="38998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43212E-8B91-411A-880C-0912FC5D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733" y="3043116"/>
            <a:ext cx="7124363" cy="3005991"/>
          </a:xfrm>
        </p:spPr>
        <p:txBody>
          <a:bodyPr anchor="b">
            <a:normAutofit/>
          </a:bodyPr>
          <a:lstStyle/>
          <a:p>
            <a:r>
              <a:rPr lang="cs-CZ" sz="6000" b="1" dirty="0"/>
              <a:t>Vyrovnávací (kompenzační)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1D768-A620-4401-B3E4-7D9D2771E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397" y="1032262"/>
            <a:ext cx="9937806" cy="3378241"/>
          </a:xfrm>
        </p:spPr>
        <p:txBody>
          <a:bodyPr anchor="ctr">
            <a:normAutofit fontScale="85000" lnSpcReduction="20000"/>
          </a:bodyPr>
          <a:lstStyle/>
          <a:p>
            <a:r>
              <a:rPr lang="cs-CZ" sz="2000" b="1" dirty="0">
                <a:ea typeface="Times New Roman" panose="02020603050405020304" pitchFamily="18" charset="0"/>
              </a:rPr>
              <a:t>Cvičení uvolňovací, protahovací posilovací a další (dechová, relaxační, vytrvalostní ...)</a:t>
            </a:r>
          </a:p>
          <a:p>
            <a:endParaRPr lang="cs-CZ" sz="2000" b="1" dirty="0">
              <a:ea typeface="Times New Roman" panose="02020603050405020304" pitchFamily="18" charset="0"/>
            </a:endParaRPr>
          </a:p>
          <a:p>
            <a:r>
              <a:rPr lang="cs-CZ" sz="2000" b="1" dirty="0">
                <a:effectLst/>
                <a:ea typeface="Times New Roman" panose="02020603050405020304" pitchFamily="18" charset="0"/>
              </a:rPr>
              <a:t>Podrobnější text v publikaci Zdravotně preventivní pohybové aktivity autorů Janošková, Šeráková, Mužík:</a:t>
            </a:r>
          </a:p>
          <a:p>
            <a:r>
              <a:rPr lang="cs-CZ" sz="2000" dirty="0">
                <a:hlinkClick r:id="rId2"/>
              </a:rPr>
              <a:t>https://is.muni.cz/do/rect/el/estud/pedf/js18/pohybove_aktivity/web/pages/02-01-02-kompenzacni.html</a:t>
            </a:r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/>
              <a:t>Videa ke cvičení z téže publikace</a:t>
            </a:r>
          </a:p>
          <a:p>
            <a:r>
              <a:rPr lang="cs-CZ" sz="2000" dirty="0"/>
              <a:t>Cvičení  bez pomůcek</a:t>
            </a:r>
            <a:r>
              <a:rPr lang="cs-CZ" sz="2000" dirty="0">
                <a:hlinkClick r:id="rId3"/>
              </a:rPr>
              <a:t> https://is.muni.cz/do/rect/el/estud/pedf/js18/pohybove_aktivity/web/pages/02-01-02-kompenzacni.html#prettyPhoto/0/</a:t>
            </a:r>
            <a:endParaRPr lang="cs-CZ" sz="2000" dirty="0"/>
          </a:p>
          <a:p>
            <a:r>
              <a:rPr lang="cs-CZ" sz="2000" dirty="0"/>
              <a:t>Cvičení na židlích </a:t>
            </a:r>
            <a:r>
              <a:rPr lang="cs-CZ" sz="2000" dirty="0">
                <a:hlinkClick r:id="rId4"/>
              </a:rPr>
              <a:t>https://is.muni.cz/do/rect/el/estud/pedf/js18/pohybove_aktivity/web/pages/02-01-02-kompenzacni.html#prettyPhoto/1/</a:t>
            </a:r>
            <a:endParaRPr lang="cs-CZ" sz="2000" dirty="0"/>
          </a:p>
          <a:p>
            <a:r>
              <a:rPr lang="cs-CZ" sz="2000" dirty="0"/>
              <a:t>Text a videa </a:t>
            </a:r>
            <a:r>
              <a:rPr lang="cs-CZ" sz="2000" dirty="0">
                <a:hlinkClick r:id="rId5"/>
              </a:rPr>
              <a:t>https://is.muni.cz/do/rect/el/estud/pedf/js18/pohybove_aktivity/web/pages/02-01-03-kondicni.html</a:t>
            </a:r>
            <a:endParaRPr lang="cs-CZ" sz="2000" dirty="0"/>
          </a:p>
          <a:p>
            <a:endParaRPr lang="cs-CZ" sz="2000" dirty="0"/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9773260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43212E-8B91-411A-880C-0912FC5D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733" y="3043116"/>
            <a:ext cx="10283985" cy="3005991"/>
          </a:xfrm>
        </p:spPr>
        <p:txBody>
          <a:bodyPr anchor="b">
            <a:normAutofit/>
          </a:bodyPr>
          <a:lstStyle/>
          <a:p>
            <a:r>
              <a:rPr lang="cs-CZ" sz="5400" b="1" dirty="0"/>
              <a:t>Příklady cvičení při oslabení podpůrně-pohybové soustavy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1D768-A620-4401-B3E4-7D9D2771E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397" y="623276"/>
            <a:ext cx="9937806" cy="3958056"/>
          </a:xfrm>
        </p:spPr>
        <p:txBody>
          <a:bodyPr anchor="ctr">
            <a:normAutofit/>
          </a:bodyPr>
          <a:lstStyle/>
          <a:p>
            <a:r>
              <a:rPr lang="cs-CZ" sz="1800" b="1" dirty="0">
                <a:effectLst/>
                <a:ea typeface="Times New Roman" panose="02020603050405020304" pitchFamily="18" charset="0"/>
              </a:rPr>
              <a:t>Chabé DT – 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snížení svalového napětí hlavních svalových skupin, prohloubení zakřivení páteře → </a:t>
            </a:r>
            <a:r>
              <a:rPr lang="cs-CZ" sz="1800" b="1" dirty="0">
                <a:effectLst/>
                <a:ea typeface="Times New Roman" panose="02020603050405020304" pitchFamily="18" charset="0"/>
              </a:rPr>
              <a:t>posilování svalů zádových, </a:t>
            </a:r>
            <a:r>
              <a:rPr lang="cs-CZ" sz="1800" b="1" dirty="0" err="1">
                <a:effectLst/>
                <a:ea typeface="Times New Roman" panose="02020603050405020304" pitchFamily="18" charset="0"/>
              </a:rPr>
              <a:t>mezilopatkových</a:t>
            </a:r>
            <a:r>
              <a:rPr lang="cs-CZ" sz="1800" b="1" dirty="0">
                <a:effectLst/>
                <a:ea typeface="Times New Roman" panose="02020603050405020304" pitchFamily="18" charset="0"/>
              </a:rPr>
              <a:t>, břišních a hýžďových, posilování HK a DK (včetně klenby nožní), přímivé cviky</a:t>
            </a:r>
          </a:p>
          <a:p>
            <a:r>
              <a:rPr lang="cs-CZ" sz="1800" b="1" dirty="0">
                <a:effectLst/>
                <a:ea typeface="Times New Roman" panose="02020603050405020304" pitchFamily="18" charset="0"/>
              </a:rPr>
              <a:t>Zvětšená hrudní kyfóza – 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„kulatá záda“ v oblasti hrudníku, ochablé vzpřimovače páteře a mezilopatkové svaly, zkrácené svaly prsní, ochablé břišní svaly → </a:t>
            </a:r>
            <a:r>
              <a:rPr lang="cs-CZ" sz="1800" b="1" dirty="0">
                <a:effectLst/>
                <a:ea typeface="Times New Roman" panose="02020603050405020304" pitchFamily="18" charset="0"/>
              </a:rPr>
              <a:t>vyrovnání tonu svalů na přední a zadní straně hrudníku: posilování vzpřimovačů páteře a svalů </a:t>
            </a:r>
            <a:r>
              <a:rPr lang="cs-CZ" sz="1800" b="1" dirty="0" err="1">
                <a:effectLst/>
                <a:ea typeface="Times New Roman" panose="02020603050405020304" pitchFamily="18" charset="0"/>
              </a:rPr>
              <a:t>mezilopatkových</a:t>
            </a:r>
            <a:r>
              <a:rPr lang="cs-CZ" sz="1800" b="1" dirty="0">
                <a:effectLst/>
                <a:ea typeface="Times New Roman" panose="02020603050405020304" pitchFamily="18" charset="0"/>
              </a:rPr>
              <a:t> a břišních, protahování prsních svalů, cviky na správné postavení pánve - vše propojené se správným dýcháním</a:t>
            </a:r>
          </a:p>
          <a:p>
            <a:r>
              <a:rPr lang="cs-CZ" sz="1800" b="1" dirty="0">
                <a:effectLst/>
                <a:ea typeface="Times New Roman" panose="02020603050405020304" pitchFamily="18" charset="0"/>
              </a:rPr>
              <a:t>Zvětšená bederní lordóza 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– velké prohnutí v oblasti beder, zvětšený sklon pánve vpřed, zkrácené a nepružné svaly beder, ochablé svaly břišní a hýžďové → </a:t>
            </a:r>
            <a:r>
              <a:rPr lang="cs-CZ" sz="1800" b="1" dirty="0">
                <a:effectLst/>
                <a:ea typeface="Times New Roman" panose="02020603050405020304" pitchFamily="18" charset="0"/>
              </a:rPr>
              <a:t>uvolňovací a protahovací cvičení pro oblast beder, přední stranu kyčlí a zadní stranu stehen, posilovací cvičení pro oblast břicha a hýždí</a:t>
            </a:r>
          </a:p>
        </p:txBody>
      </p:sp>
    </p:spTree>
    <p:extLst>
      <p:ext uri="{BB962C8B-B14F-4D97-AF65-F5344CB8AC3E}">
        <p14:creationId xmlns:p14="http://schemas.microsoft.com/office/powerpoint/2010/main" val="10513900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43212E-8B91-411A-880C-0912FC5D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733" y="3043116"/>
            <a:ext cx="10283985" cy="3005991"/>
          </a:xfrm>
        </p:spPr>
        <p:txBody>
          <a:bodyPr anchor="b">
            <a:normAutofit/>
          </a:bodyPr>
          <a:lstStyle/>
          <a:p>
            <a:r>
              <a:rPr lang="cs-CZ" sz="5400" b="1" dirty="0"/>
              <a:t>Příklady cvičení při oslabení podpůrně-pohybové soustavy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1D768-A620-4401-B3E4-7D9D2771E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397" y="623276"/>
            <a:ext cx="9937806" cy="3958056"/>
          </a:xfrm>
        </p:spPr>
        <p:txBody>
          <a:bodyPr anchor="ctr">
            <a:normAutofit/>
          </a:bodyPr>
          <a:lstStyle/>
          <a:p>
            <a:r>
              <a:rPr lang="cs-CZ" sz="1800" b="1" dirty="0">
                <a:effectLst/>
                <a:ea typeface="Times New Roman" panose="02020603050405020304" pitchFamily="18" charset="0"/>
              </a:rPr>
              <a:t>Skolióza (skoliotické držení těla) – 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není deformita páteře, ale jen funkční porucha; jde o vychýlení páteře do strany, které lze vyrovnat svalovým úsilím, vzniká oslabením svalů v konkrétních úsecích páteře, asymetrií zatížení svalů, šikmým postavením pánve (např. nestejná délka končetin), nesprávným návykem (např. sezení, nošení aktovky na jednom rameni apod.), jednostranným zatěžováním (sport – např. tenis nebo v zaměstnání) → </a:t>
            </a:r>
            <a:r>
              <a:rPr lang="cs-CZ" sz="1800" b="1" dirty="0">
                <a:effectLst/>
                <a:ea typeface="Times New Roman" panose="02020603050405020304" pitchFamily="18" charset="0"/>
              </a:rPr>
              <a:t>uvolňovací cvičení páteře pro pohyblivost do všech směrů, protahování a posilování svalů trupu – rovnováha svalových skupin na přední a zadní straně trupu a pravolevá rovnováha svalů (rotační cviky vleže, cviky „do kříže“ končetin apod.)</a:t>
            </a:r>
          </a:p>
        </p:txBody>
      </p:sp>
    </p:spTree>
    <p:extLst>
      <p:ext uri="{BB962C8B-B14F-4D97-AF65-F5344CB8AC3E}">
        <p14:creationId xmlns:p14="http://schemas.microsoft.com/office/powerpoint/2010/main" val="9290369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43212E-8B91-411A-880C-0912FC5D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733" y="3043116"/>
            <a:ext cx="7124363" cy="3005991"/>
          </a:xfrm>
        </p:spPr>
        <p:txBody>
          <a:bodyPr anchor="b">
            <a:normAutofit/>
          </a:bodyPr>
          <a:lstStyle/>
          <a:p>
            <a:r>
              <a:rPr lang="cs-CZ" sz="6000" b="1" dirty="0"/>
              <a:t>Tělovýchovné chvilky, učení v pohybu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1D768-A620-4401-B3E4-7D9D2771E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397" y="782942"/>
            <a:ext cx="9937806" cy="3378241"/>
          </a:xfrm>
        </p:spPr>
        <p:txBody>
          <a:bodyPr anchor="ctr">
            <a:normAutofit/>
          </a:bodyPr>
          <a:lstStyle/>
          <a:p>
            <a:r>
              <a:rPr lang="cs-CZ" sz="2000" b="1" dirty="0">
                <a:effectLst/>
                <a:ea typeface="Times New Roman" panose="02020603050405020304" pitchFamily="18" charset="0"/>
              </a:rPr>
              <a:t>Tělovýchovné chvilky </a:t>
            </a:r>
          </a:p>
          <a:p>
            <a:r>
              <a:rPr lang="cs-CZ" sz="2000" dirty="0">
                <a:effectLst/>
                <a:ea typeface="Times New Roman" panose="02020603050405020304" pitchFamily="18" charset="0"/>
              </a:rPr>
              <a:t>2 – 3 minutové přerušení výuky za účelem cvičení – protažení, pohybová hra, cvičení s básničkou, jóga apod.</a:t>
            </a:r>
          </a:p>
          <a:p>
            <a:r>
              <a:rPr lang="cs-CZ" sz="2000" b="1" dirty="0">
                <a:effectLst/>
                <a:ea typeface="Times New Roman" panose="02020603050405020304" pitchFamily="18" charset="0"/>
              </a:rPr>
              <a:t>Učení v pohybu</a:t>
            </a:r>
          </a:p>
          <a:p>
            <a:r>
              <a:rPr lang="cs-CZ" sz="2000" dirty="0">
                <a:effectLst/>
                <a:ea typeface="Times New Roman" panose="02020603050405020304" pitchFamily="18" charset="0"/>
              </a:rPr>
              <a:t>Zařazení pohybových aktivit přímo do výuky, bez jejího přerušení - získávání a opakování </a:t>
            </a:r>
            <a:r>
              <a:rPr lang="cs-CZ" sz="2000" dirty="0">
                <a:ea typeface="Times New Roman" panose="02020603050405020304" pitchFamily="18" charset="0"/>
              </a:rPr>
              <a:t>znalostí pomocí pohybu</a:t>
            </a:r>
          </a:p>
          <a:p>
            <a:r>
              <a:rPr lang="cs-CZ" sz="2000" dirty="0">
                <a:ea typeface="Times New Roman" panose="02020603050405020304" pitchFamily="18" charset="0"/>
                <a:hlinkClick r:id="rId2"/>
              </a:rPr>
              <a:t>https://is.muni.cz/do/rect/el/estud/pedf/js19/abeceda/web/pages/kapitola2.html</a:t>
            </a:r>
            <a:r>
              <a:rPr lang="cs-CZ" sz="2000" dirty="0">
                <a:ea typeface="Times New Roman" panose="02020603050405020304" pitchFamily="18" charset="0"/>
              </a:rPr>
              <a:t> (kapitoly 2.1 až 2.3)</a:t>
            </a:r>
          </a:p>
          <a:p>
            <a:endParaRPr lang="cs-CZ" sz="2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248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1D768-A620-4401-B3E4-7D9D2771E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698" y="5099435"/>
            <a:ext cx="3922044" cy="6530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3600" b="1" dirty="0">
                <a:effectLst/>
                <a:ea typeface="Calibri" panose="020F0502020204030204" pitchFamily="34" charset="0"/>
              </a:rPr>
              <a:t>Děkuji za pozornost</a:t>
            </a:r>
            <a:endParaRPr lang="cs-CZ" sz="3600" dirty="0">
              <a:effectLst/>
              <a:ea typeface="Calibri" panose="020F0502020204030204" pitchFamily="34" charset="0"/>
            </a:endParaRPr>
          </a:p>
          <a:p>
            <a:endParaRPr lang="cs-CZ" sz="110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92470CA1-D9AD-4CBC-93DF-E6EF87D9C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87" y="921114"/>
            <a:ext cx="5152647" cy="4831379"/>
          </a:xfrm>
          <a:prstGeom prst="rect">
            <a:avLst/>
          </a:prstGeom>
        </p:spPr>
      </p:pic>
      <p:pic>
        <p:nvPicPr>
          <p:cNvPr id="17" name="Picture 2" descr="Pestré cvičení - SVČ Sluníčko Lomnice nad Popelkou">
            <a:extLst>
              <a:ext uri="{FF2B5EF4-FFF2-40B4-BE49-F238E27FC236}">
                <a16:creationId xmlns:a16="http://schemas.microsoft.com/office/drawing/2014/main" id="{45E7C16D-198B-4BEA-987B-B99F6B562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991" y="1063060"/>
            <a:ext cx="4126578" cy="373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13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Triangle 7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43212E-8B91-411A-880C-0912FC5D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012" y="4400759"/>
            <a:ext cx="8232296" cy="1337699"/>
          </a:xfrm>
        </p:spPr>
        <p:txBody>
          <a:bodyPr anchor="b">
            <a:normAutofit/>
          </a:bodyPr>
          <a:lstStyle/>
          <a:p>
            <a:r>
              <a:rPr lang="cs-CZ" sz="6000" b="1" dirty="0"/>
              <a:t>Kosterní soustava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1D768-A620-4401-B3E4-7D9D2771E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813" y="877436"/>
            <a:ext cx="5414265" cy="3670851"/>
          </a:xfrm>
        </p:spPr>
        <p:txBody>
          <a:bodyPr anchor="ctr">
            <a:normAutofit fontScale="92500" lnSpcReduction="20000"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000" dirty="0">
                <a:effectLst/>
                <a:latin typeface="+mj-lt"/>
                <a:ea typeface="Calibri" panose="020F0502020204030204" pitchFamily="34" charset="0"/>
              </a:rPr>
              <a:t>. </a:t>
            </a:r>
            <a:r>
              <a:rPr lang="cs-CZ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Kosti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cs-CZ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tvoří podpůrný a ochranný systém, 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cs-CZ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upínají se na ně svaly a plní funkci pák pohybujících se působením svalů, 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cs-CZ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zabezpečují minerální homeostázu v organismu, 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cs-CZ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jsou krvetvornými (hematogenními) orgány,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200" dirty="0">
                <a:effectLst/>
                <a:latin typeface="+mj-lt"/>
                <a:ea typeface="Calibri" panose="020F0502020204030204" pitchFamily="34" charset="0"/>
              </a:rPr>
              <a:t>jsou energetickým rezervoárem (žlutá kostní dřeň</a:t>
            </a:r>
            <a:r>
              <a:rPr lang="cs-CZ" sz="2200" dirty="0">
                <a:latin typeface="+mj-lt"/>
                <a:ea typeface="Calibri" panose="020F0502020204030204" pitchFamily="34" charset="0"/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cs-CZ" sz="2200" dirty="0">
              <a:latin typeface="+mj-lt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200" b="1" dirty="0">
                <a:effectLst/>
                <a:latin typeface="+mj-lt"/>
                <a:ea typeface="Calibri" panose="020F0502020204030204" pitchFamily="34" charset="0"/>
              </a:rPr>
              <a:t>kostra</a:t>
            </a:r>
            <a:r>
              <a:rPr lang="cs-CZ" sz="2200" dirty="0">
                <a:effectLst/>
                <a:latin typeface="+mj-lt"/>
                <a:ea typeface="Calibri" panose="020F0502020204030204" pitchFamily="34" charset="0"/>
              </a:rPr>
              <a:t> tvoří 18 % tělesné hmotnosti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200" dirty="0">
                <a:latin typeface="+mj-lt"/>
                <a:ea typeface="Calibri" panose="020F0502020204030204" pitchFamily="34" charset="0"/>
              </a:rPr>
              <a:t>c</a:t>
            </a:r>
            <a:r>
              <a:rPr lang="cs-CZ" sz="2200" dirty="0">
                <a:effectLst/>
                <a:latin typeface="+mj-lt"/>
                <a:ea typeface="Calibri" panose="020F0502020204030204" pitchFamily="34" charset="0"/>
              </a:rPr>
              <a:t>elkový počet kostí kostry dospělého jedince je 206, u dětí je udáván počet 300</a:t>
            </a:r>
            <a:endParaRPr lang="cs-CZ" sz="2200" dirty="0">
              <a:latin typeface="+mj-lt"/>
            </a:endParaRPr>
          </a:p>
          <a:p>
            <a:pPr>
              <a:spcBef>
                <a:spcPts val="0"/>
              </a:spcBef>
            </a:pPr>
            <a:endParaRPr lang="cs-CZ" sz="2000" dirty="0">
              <a:latin typeface="+mj-lt"/>
            </a:endParaRPr>
          </a:p>
        </p:txBody>
      </p:sp>
      <p:pic>
        <p:nvPicPr>
          <p:cNvPr id="3074" name="Picture 2" descr="A35/1 - Stehenní kost (Femur) - HELAGO-CZ, s.r.o. - Vybavení laboratoří a  lékáren, dodávka výukových pomůcek, zdravotních simulátorů, projekce a  výroba nábytku">
            <a:extLst>
              <a:ext uri="{FF2B5EF4-FFF2-40B4-BE49-F238E27FC236}">
                <a16:creationId xmlns:a16="http://schemas.microsoft.com/office/drawing/2014/main" id="{ECD96041-C734-4D37-AE10-965D63A93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22" y="1227400"/>
            <a:ext cx="2680199" cy="268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82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Triangle 7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43212E-8B91-411A-880C-0912FC5D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165" y="4388934"/>
            <a:ext cx="3371848" cy="1337699"/>
          </a:xfrm>
        </p:spPr>
        <p:txBody>
          <a:bodyPr anchor="b">
            <a:normAutofit/>
          </a:bodyPr>
          <a:lstStyle/>
          <a:p>
            <a:r>
              <a:rPr lang="cs-CZ" sz="6000" b="1" dirty="0"/>
              <a:t>Kostra</a:t>
            </a:r>
          </a:p>
        </p:txBody>
      </p:sp>
      <p:pic>
        <p:nvPicPr>
          <p:cNvPr id="4098" name="Picture 2" descr="Biologie a somatologie člověka Páteř člověka - ppt stáhnout">
            <a:extLst>
              <a:ext uri="{FF2B5EF4-FFF2-40B4-BE49-F238E27FC236}">
                <a16:creationId xmlns:a16="http://schemas.microsoft.com/office/drawing/2014/main" id="{CAEE7049-753F-4223-8060-59058786EE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5" r="9848" b="-3"/>
          <a:stretch/>
        </p:blipFill>
        <p:spPr bwMode="auto">
          <a:xfrm>
            <a:off x="1192694" y="1010348"/>
            <a:ext cx="3711853" cy="35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1D768-A620-4401-B3E4-7D9D2771E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5790" y="1107907"/>
            <a:ext cx="5414265" cy="4884931"/>
          </a:xfrm>
        </p:spPr>
        <p:txBody>
          <a:bodyPr anchor="ctr">
            <a:normAutofit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b="1" dirty="0">
                <a:latin typeface="+mj-lt"/>
                <a:ea typeface="Calibri" panose="020F0502020204030204" pitchFamily="34" charset="0"/>
              </a:rPr>
              <a:t>Páteř</a:t>
            </a:r>
            <a:endParaRPr lang="cs-CZ" sz="2000" b="1" dirty="0">
              <a:effectLst/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cs-CZ" sz="2000" dirty="0">
                <a:effectLst/>
                <a:latin typeface="+mj-lt"/>
                <a:ea typeface="Calibri" panose="020F0502020204030204" pitchFamily="34" charset="0"/>
              </a:rPr>
              <a:t>Je tvořena </a:t>
            </a:r>
            <a:r>
              <a:rPr lang="cs-CZ" sz="2000" b="1" dirty="0">
                <a:effectLst/>
                <a:latin typeface="+mj-lt"/>
                <a:ea typeface="Calibri" panose="020F0502020204030204" pitchFamily="34" charset="0"/>
              </a:rPr>
              <a:t>33–34 obratli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</a:rPr>
              <a:t> a dále meziobratlovými spoji. </a:t>
            </a:r>
          </a:p>
          <a:p>
            <a:pPr>
              <a:spcAft>
                <a:spcPts val="800"/>
              </a:spcAft>
            </a:pPr>
            <a:r>
              <a:rPr lang="cs-CZ" sz="2000" dirty="0">
                <a:effectLst/>
                <a:latin typeface="+mj-lt"/>
                <a:ea typeface="Calibri" panose="020F0502020204030204" pitchFamily="34" charset="0"/>
              </a:rPr>
              <a:t>Dělí se na 5 oddílů – </a:t>
            </a:r>
            <a:r>
              <a:rPr lang="cs-CZ" sz="2000" b="1" dirty="0">
                <a:effectLst/>
                <a:latin typeface="+mj-lt"/>
                <a:ea typeface="Calibri" panose="020F0502020204030204" pitchFamily="34" charset="0"/>
              </a:rPr>
              <a:t>krční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</a:rPr>
              <a:t> (cervikální, C, 7 obratlů), </a:t>
            </a:r>
            <a:r>
              <a:rPr lang="cs-CZ" sz="2000" b="1" dirty="0">
                <a:effectLst/>
                <a:latin typeface="+mj-lt"/>
                <a:ea typeface="Calibri" panose="020F0502020204030204" pitchFamily="34" charset="0"/>
              </a:rPr>
              <a:t>hrudní 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</a:rPr>
              <a:t>(</a:t>
            </a:r>
            <a:r>
              <a:rPr lang="cs-CZ" sz="2000" dirty="0" err="1">
                <a:effectLst/>
                <a:latin typeface="+mj-lt"/>
                <a:ea typeface="Calibri" panose="020F0502020204030204" pitchFamily="34" charset="0"/>
              </a:rPr>
              <a:t>thorakální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cs-CZ" sz="2000" dirty="0" err="1">
                <a:effectLst/>
                <a:latin typeface="+mj-lt"/>
                <a:ea typeface="Calibri" panose="020F0502020204030204" pitchFamily="34" charset="0"/>
              </a:rPr>
              <a:t>Th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</a:rPr>
              <a:t>, 12 obratlů), </a:t>
            </a:r>
            <a:r>
              <a:rPr lang="cs-CZ" sz="2000" b="1" dirty="0">
                <a:effectLst/>
                <a:latin typeface="+mj-lt"/>
                <a:ea typeface="Calibri" panose="020F0502020204030204" pitchFamily="34" charset="0"/>
              </a:rPr>
              <a:t>bederní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</a:rPr>
              <a:t> (lumbální, L, 5 obratlů), </a:t>
            </a:r>
            <a:r>
              <a:rPr lang="cs-CZ" sz="2000" b="1" dirty="0">
                <a:effectLst/>
                <a:latin typeface="+mj-lt"/>
                <a:ea typeface="Calibri" panose="020F0502020204030204" pitchFamily="34" charset="0"/>
              </a:rPr>
              <a:t>křížová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</a:rPr>
              <a:t> (sakrální, S, 5 obratlů v dospělosti srůstají v kost křížovou – os </a:t>
            </a:r>
            <a:r>
              <a:rPr lang="cs-CZ" sz="2000" dirty="0" err="1">
                <a:effectLst/>
                <a:latin typeface="+mj-lt"/>
                <a:ea typeface="Calibri" panose="020F0502020204030204" pitchFamily="34" charset="0"/>
              </a:rPr>
              <a:t>sacrum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</a:rPr>
              <a:t>), </a:t>
            </a:r>
            <a:r>
              <a:rPr lang="cs-CZ" sz="2000" b="1" dirty="0">
                <a:effectLst/>
                <a:latin typeface="+mj-lt"/>
                <a:ea typeface="Calibri" panose="020F0502020204030204" pitchFamily="34" charset="0"/>
              </a:rPr>
              <a:t>kostrč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</a:rPr>
              <a:t> (os </a:t>
            </a:r>
            <a:r>
              <a:rPr lang="cs-CZ" sz="2000" dirty="0" err="1">
                <a:effectLst/>
                <a:latin typeface="+mj-lt"/>
                <a:ea typeface="Calibri" panose="020F0502020204030204" pitchFamily="34" charset="0"/>
              </a:rPr>
              <a:t>coccygis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</a:rPr>
              <a:t>, Co, 4–5 obratlů spojených v kost kostrční ). </a:t>
            </a:r>
          </a:p>
          <a:p>
            <a:pPr>
              <a:spcAft>
                <a:spcPts val="800"/>
              </a:spcAft>
            </a:pPr>
            <a:r>
              <a:rPr lang="cs-CZ" sz="2000" dirty="0">
                <a:effectLst/>
                <a:latin typeface="+mj-lt"/>
                <a:ea typeface="Calibri" panose="020F0502020204030204" pitchFamily="34" charset="0"/>
              </a:rPr>
              <a:t>Je </a:t>
            </a:r>
            <a:r>
              <a:rPr lang="cs-CZ" sz="2000" b="1" dirty="0">
                <a:effectLst/>
                <a:latin typeface="+mj-lt"/>
                <a:ea typeface="Calibri" panose="020F0502020204030204" pitchFamily="34" charset="0"/>
              </a:rPr>
              <a:t>dvakrát esovitě prohnutá 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</a:rPr>
              <a:t>v předozadní (sagitální) rovině a může tak pružně reagovat na zátěž, odrážet nárazy a vyrovnávat tlak. 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1">
              <a:spcAft>
                <a:spcPts val="800"/>
              </a:spcAft>
            </a:pPr>
            <a:r>
              <a:rPr lang="cs-CZ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Krční a bederní lordóza (prohnutí směrem vpřed), hrudní a </a:t>
            </a:r>
            <a:r>
              <a:rPr lang="cs-CZ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křížovo</a:t>
            </a:r>
            <a:r>
              <a:rPr lang="cs-CZ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-kostrční kyfóza (prohnutí směrem vzad)</a:t>
            </a:r>
          </a:p>
        </p:txBody>
      </p:sp>
    </p:spTree>
    <p:extLst>
      <p:ext uri="{BB962C8B-B14F-4D97-AF65-F5344CB8AC3E}">
        <p14:creationId xmlns:p14="http://schemas.microsoft.com/office/powerpoint/2010/main" val="1652082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43212E-8B91-411A-880C-0912FC5D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760" y="4212709"/>
            <a:ext cx="2931319" cy="1337699"/>
          </a:xfrm>
        </p:spPr>
        <p:txBody>
          <a:bodyPr anchor="b">
            <a:normAutofit/>
          </a:bodyPr>
          <a:lstStyle/>
          <a:p>
            <a:r>
              <a:rPr lang="cs-CZ" sz="6000" b="1" dirty="0"/>
              <a:t>Kostra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1D025CD-9AB2-48E8-944C-754BC3C52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96" r="-3" b="33"/>
          <a:stretch/>
        </p:blipFill>
        <p:spPr>
          <a:xfrm>
            <a:off x="1123359" y="1107907"/>
            <a:ext cx="2935720" cy="2799692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1D768-A620-4401-B3E4-7D9D2771E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1107906"/>
            <a:ext cx="5414265" cy="4941201"/>
          </a:xfrm>
        </p:spPr>
        <p:txBody>
          <a:bodyPr anchor="ctr">
            <a:normAutofit lnSpcReduction="10000"/>
          </a:bodyPr>
          <a:lstStyle/>
          <a:p>
            <a:r>
              <a:rPr lang="cs-CZ" sz="1800" b="1" dirty="0">
                <a:effectLst/>
                <a:ea typeface="Calibri" panose="020F0502020204030204" pitchFamily="34" charset="0"/>
              </a:rPr>
              <a:t>Lebka</a:t>
            </a:r>
            <a:r>
              <a:rPr lang="cs-CZ" sz="1800" dirty="0">
                <a:effectLst/>
                <a:ea typeface="Calibri" panose="020F0502020204030204" pitchFamily="34" charset="0"/>
              </a:rPr>
              <a:t> (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cranium</a:t>
            </a:r>
            <a:r>
              <a:rPr lang="cs-CZ" sz="1800" dirty="0">
                <a:effectLst/>
                <a:ea typeface="Calibri" panose="020F0502020204030204" pitchFamily="34" charset="0"/>
              </a:rPr>
              <a:t>) je pevná a pružná kostěná schránka pro mozek a smyslové orgány. Má obličejovou a mozkovou část.  </a:t>
            </a:r>
          </a:p>
          <a:p>
            <a:r>
              <a:rPr lang="cs-CZ" sz="1800" b="1" dirty="0">
                <a:effectLst/>
                <a:ea typeface="Calibri" panose="020F0502020204030204" pitchFamily="34" charset="0"/>
              </a:rPr>
              <a:t>Hrudník</a:t>
            </a:r>
            <a:r>
              <a:rPr lang="cs-CZ" sz="1800" dirty="0">
                <a:effectLst/>
                <a:ea typeface="Calibri" panose="020F0502020204030204" pitchFamily="34" charset="0"/>
              </a:rPr>
              <a:t> (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thorax</a:t>
            </a:r>
            <a:r>
              <a:rPr lang="cs-CZ" sz="1800" dirty="0">
                <a:effectLst/>
                <a:ea typeface="Calibri" panose="020F0502020204030204" pitchFamily="34" charset="0"/>
              </a:rPr>
              <a:t>) vytváří pevnou, prostornou a současně elastickou schránku pro důležité orgány (orgány soustavy dýchací, srdečně cévní a dalších) a je oporou pro svaly zabezpečující dýchací pohyby. Tvoří ho </a:t>
            </a:r>
            <a:r>
              <a:rPr lang="cs-CZ" sz="1800" b="1" dirty="0">
                <a:effectLst/>
                <a:ea typeface="Calibri" panose="020F0502020204030204" pitchFamily="34" charset="0"/>
              </a:rPr>
              <a:t>12 párů žeber</a:t>
            </a:r>
            <a:r>
              <a:rPr lang="cs-CZ" sz="1800" dirty="0">
                <a:effectLst/>
                <a:ea typeface="Calibri" panose="020F0502020204030204" pitchFamily="34" charset="0"/>
              </a:rPr>
              <a:t>, </a:t>
            </a:r>
            <a:r>
              <a:rPr lang="cs-CZ" sz="1800" b="1" dirty="0">
                <a:effectLst/>
                <a:ea typeface="Calibri" panose="020F0502020204030204" pitchFamily="34" charset="0"/>
              </a:rPr>
              <a:t>hrudní obratle </a:t>
            </a:r>
            <a:r>
              <a:rPr lang="cs-CZ" sz="1800" dirty="0">
                <a:effectLst/>
                <a:ea typeface="Calibri" panose="020F0502020204030204" pitchFamily="34" charset="0"/>
              </a:rPr>
              <a:t>a </a:t>
            </a:r>
            <a:r>
              <a:rPr lang="cs-CZ" sz="1800" b="1" dirty="0">
                <a:effectLst/>
                <a:ea typeface="Calibri" panose="020F0502020204030204" pitchFamily="34" charset="0"/>
              </a:rPr>
              <a:t>hrudní kost. </a:t>
            </a:r>
            <a:r>
              <a:rPr lang="cs-CZ" sz="1800" dirty="0">
                <a:effectLst/>
                <a:ea typeface="Calibri" panose="020F0502020204030204" pitchFamily="34" charset="0"/>
              </a:rPr>
              <a:t> </a:t>
            </a:r>
          </a:p>
          <a:p>
            <a:r>
              <a:rPr lang="cs-CZ" sz="1800" b="1" dirty="0">
                <a:effectLst/>
                <a:ea typeface="Calibri" panose="020F0502020204030204" pitchFamily="34" charset="0"/>
              </a:rPr>
              <a:t>Horní končetina </a:t>
            </a:r>
            <a:r>
              <a:rPr lang="cs-CZ" sz="1800" dirty="0">
                <a:effectLst/>
                <a:ea typeface="Calibri" panose="020F0502020204030204" pitchFamily="34" charset="0"/>
              </a:rPr>
              <a:t>má úchopové funkce, je velmi pohyblivá. Je tvořena </a:t>
            </a:r>
            <a:r>
              <a:rPr lang="cs-CZ" sz="1800" b="1" dirty="0">
                <a:effectLst/>
                <a:ea typeface="Calibri" panose="020F0502020204030204" pitchFamily="34" charset="0"/>
              </a:rPr>
              <a:t>pletencem ramenním a volnou končetinou</a:t>
            </a:r>
            <a:r>
              <a:rPr lang="cs-CZ" sz="1800" dirty="0">
                <a:effectLst/>
                <a:ea typeface="Calibri" panose="020F0502020204030204" pitchFamily="34" charset="0"/>
              </a:rPr>
              <a:t>. K pletenci ramennímu je řazena kost klíční, lopatka a ramenní kloub. Ramenní kloub je nejpohyblivější a nejvolnější kloub v těle.</a:t>
            </a:r>
          </a:p>
          <a:p>
            <a:r>
              <a:rPr lang="cs-CZ" sz="1800" b="1" dirty="0">
                <a:effectLst/>
                <a:ea typeface="Calibri" panose="020F0502020204030204" pitchFamily="34" charset="0"/>
              </a:rPr>
              <a:t>Pánev </a:t>
            </a:r>
            <a:r>
              <a:rPr lang="cs-CZ" sz="1800" dirty="0">
                <a:effectLst/>
                <a:ea typeface="Calibri" panose="020F0502020204030204" pitchFamily="34" charset="0"/>
              </a:rPr>
              <a:t>(pelvis) prstencovitým nálevkovitým tvarem vytváří kostěnou schránku pro vnitřní orgány pohlavní, trávicí a močové soustavy. Je spojovacím článkem mezi trupem a dolními končetinami. Přenáší hmotnost horní části těla na </a:t>
            </a:r>
            <a:r>
              <a:rPr lang="cs-CZ" sz="1800" b="1" dirty="0">
                <a:effectLst/>
                <a:ea typeface="Calibri" panose="020F0502020204030204" pitchFamily="34" charset="0"/>
              </a:rPr>
              <a:t>dolní končetiny</a:t>
            </a:r>
            <a:r>
              <a:rPr lang="cs-CZ" sz="1800" dirty="0">
                <a:effectLst/>
                <a:ea typeface="Calibri" panose="020F0502020204030204" pitchFamily="34" charset="0"/>
              </a:rPr>
              <a:t>, jsou na ní úpony svalů trupu i DK. Volná DK – stehenní kost (nejdelší), kolenní kloub (nejsložitější)</a:t>
            </a:r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333837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43212E-8B91-411A-880C-0912FC5D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760" y="4212709"/>
            <a:ext cx="2931319" cy="1337699"/>
          </a:xfrm>
        </p:spPr>
        <p:txBody>
          <a:bodyPr anchor="b">
            <a:normAutofit fontScale="90000"/>
          </a:bodyPr>
          <a:lstStyle/>
          <a:p>
            <a:r>
              <a:rPr lang="cs-CZ" sz="6000" b="1" dirty="0"/>
              <a:t>Svalová soustava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1D768-A620-4401-B3E4-7D9D2771E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5790" y="956615"/>
            <a:ext cx="5414265" cy="4941201"/>
          </a:xfrm>
        </p:spPr>
        <p:txBody>
          <a:bodyPr anchor="ctr">
            <a:normAutofit lnSpcReduction="10000"/>
          </a:bodyPr>
          <a:lstStyle/>
          <a:p>
            <a:r>
              <a:rPr lang="cs-CZ" sz="2000" dirty="0">
                <a:effectLst/>
                <a:ea typeface="Calibri" panose="020F0502020204030204" pitchFamily="34" charset="0"/>
              </a:rPr>
              <a:t>Umožňuje pohyb v kloubech či změny velikosti a tvaru tělních dutin, vzpřímený postoj a správnou polohu kostí v kloubech.  </a:t>
            </a:r>
          </a:p>
          <a:p>
            <a:r>
              <a:rPr lang="cs-CZ" sz="2000" dirty="0">
                <a:effectLst/>
                <a:ea typeface="Calibri" panose="020F0502020204030204" pitchFamily="34" charset="0"/>
              </a:rPr>
              <a:t>Svaly podle typu svalové tkáně dělíme na </a:t>
            </a:r>
            <a:r>
              <a:rPr lang="cs-CZ" sz="2000" b="1" dirty="0">
                <a:effectLst/>
                <a:ea typeface="Calibri" panose="020F0502020204030204" pitchFamily="34" charset="0"/>
              </a:rPr>
              <a:t>hladké</a:t>
            </a:r>
            <a:r>
              <a:rPr lang="cs-CZ" sz="2000" dirty="0">
                <a:effectLst/>
                <a:ea typeface="Calibri" panose="020F0502020204030204" pitchFamily="34" charset="0"/>
              </a:rPr>
              <a:t>, </a:t>
            </a:r>
            <a:r>
              <a:rPr lang="cs-CZ" sz="2000" b="1" dirty="0">
                <a:effectLst/>
                <a:ea typeface="Calibri" panose="020F0502020204030204" pitchFamily="34" charset="0"/>
              </a:rPr>
              <a:t>srdeční</a:t>
            </a:r>
            <a:r>
              <a:rPr lang="cs-CZ" sz="2000" dirty="0">
                <a:effectLst/>
                <a:ea typeface="Calibri" panose="020F0502020204030204" pitchFamily="34" charset="0"/>
              </a:rPr>
              <a:t> a </a:t>
            </a:r>
            <a:r>
              <a:rPr lang="cs-CZ" sz="2000" b="1" dirty="0">
                <a:effectLst/>
                <a:ea typeface="Calibri" panose="020F0502020204030204" pitchFamily="34" charset="0"/>
              </a:rPr>
              <a:t>příčně pruhované (kosterní).</a:t>
            </a:r>
            <a:r>
              <a:rPr lang="cs-CZ" sz="2000" dirty="0">
                <a:effectLst/>
                <a:ea typeface="Calibri" panose="020F0502020204030204" pitchFamily="34" charset="0"/>
              </a:rPr>
              <a:t> </a:t>
            </a:r>
          </a:p>
          <a:p>
            <a:r>
              <a:rPr lang="cs-CZ" sz="2000" dirty="0">
                <a:effectLst/>
                <a:ea typeface="Calibri" panose="020F0502020204030204" pitchFamily="34" charset="0"/>
              </a:rPr>
              <a:t>V těle je přibližně 650 různých svalů, z toho je přibližně 450 kosterních svalů. Stabilitu páteře a pohyby v drobných meziobratlových kloubech zajišťuje přibližně 150 svalů. </a:t>
            </a:r>
          </a:p>
          <a:p>
            <a:r>
              <a:rPr lang="cs-CZ" sz="2000" dirty="0">
                <a:ea typeface="Calibri" panose="020F0502020204030204" pitchFamily="34" charset="0"/>
              </a:rPr>
              <a:t>Lze je dělit z různých hledisek, podle </a:t>
            </a:r>
            <a:r>
              <a:rPr lang="cs-CZ" sz="2000" b="1" dirty="0">
                <a:ea typeface="Calibri" panose="020F0502020204030204" pitchFamily="34" charset="0"/>
              </a:rPr>
              <a:t>funkce je dělíme na svaly posturální, fázické a svaly hlubokého stabilizačního systému.</a:t>
            </a:r>
          </a:p>
          <a:p>
            <a:r>
              <a:rPr lang="cs-CZ" sz="2000" b="1" dirty="0"/>
              <a:t>Podrobnější informace </a:t>
            </a:r>
            <a:r>
              <a:rPr lang="cs-CZ" sz="20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2"/>
              </a:rPr>
              <a:t>https://is.muni.cz/do/rect/el/estud/pedf/js18/pohybove_aktivity/web/pages/01-04-01-svalova.html</a:t>
            </a:r>
            <a:endParaRPr lang="cs-CZ" sz="2000" dirty="0">
              <a:effectLst/>
              <a:ea typeface="Times New Roman" panose="02020603050405020304" pitchFamily="18" charset="0"/>
            </a:endParaRPr>
          </a:p>
          <a:p>
            <a:endParaRPr lang="cs-CZ" sz="1100" dirty="0"/>
          </a:p>
        </p:txBody>
      </p:sp>
      <p:pic>
        <p:nvPicPr>
          <p:cNvPr id="5122" name="Picture 2" descr="10 zajímavých faktů o lidských svalech - Kulturistika.com">
            <a:extLst>
              <a:ext uri="{FF2B5EF4-FFF2-40B4-BE49-F238E27FC236}">
                <a16:creationId xmlns:a16="http://schemas.microsoft.com/office/drawing/2014/main" id="{DEF6960A-D964-4E01-BA89-232E8CED9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02" y="1233681"/>
            <a:ext cx="4174546" cy="235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49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43212E-8B91-411A-880C-0912FC5D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760" y="4082428"/>
            <a:ext cx="2931319" cy="1707278"/>
          </a:xfrm>
        </p:spPr>
        <p:txBody>
          <a:bodyPr anchor="b">
            <a:normAutofit fontScale="90000"/>
          </a:bodyPr>
          <a:lstStyle/>
          <a:p>
            <a:r>
              <a:rPr lang="cs-CZ" sz="6000" b="1" dirty="0"/>
              <a:t>Svaly posturální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1D768-A620-4401-B3E4-7D9D2771E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9975" y="967831"/>
            <a:ext cx="5414265" cy="5114916"/>
          </a:xfrm>
        </p:spPr>
        <p:txBody>
          <a:bodyPr anchor="ctr">
            <a:normAutofit lnSpcReduction="10000"/>
          </a:bodyPr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cs-CZ" sz="2000" dirty="0"/>
              <a:t>svaly šíjové (krční část vzpřimovačů páteře)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cs-CZ" sz="2000" dirty="0"/>
              <a:t>horní část trapézového svalu a zdvihač lopatky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cs-CZ" sz="2000" dirty="0"/>
              <a:t>velký a malý prsní sval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cs-CZ" sz="2000" dirty="0"/>
              <a:t>svaly bederní (bederní část vzpřimovačů páteře a čtyřhranný sval bederní)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cs-CZ" sz="2000" dirty="0"/>
              <a:t>dvojhlavý sval pažní (biceps), ohýbače prstů a ruky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cs-CZ" sz="2000" dirty="0"/>
              <a:t>ohýbače kyčle (sval </a:t>
            </a:r>
            <a:r>
              <a:rPr lang="cs-CZ" sz="2000" dirty="0" err="1"/>
              <a:t>bedrokyčlostehenní</a:t>
            </a:r>
            <a:r>
              <a:rPr lang="cs-CZ" sz="2000" dirty="0"/>
              <a:t>, přímý stehenní sval = dlouhá hlava čtyřhlavého stehenního svalu)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cs-CZ" sz="2000" dirty="0"/>
              <a:t>přitahovače stehna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cs-CZ" sz="2000" dirty="0"/>
              <a:t>ohýbače kolenního kloubu (na zadní straně stehna, </a:t>
            </a:r>
            <a:r>
              <a:rPr lang="cs-CZ" sz="2000" dirty="0" err="1"/>
              <a:t>dvoukloubové</a:t>
            </a:r>
            <a:r>
              <a:rPr lang="cs-CZ" sz="2000" dirty="0"/>
              <a:t> svaly – dvouhlavý sval stehenní, sval </a:t>
            </a:r>
            <a:r>
              <a:rPr lang="cs-CZ" sz="2000" dirty="0" err="1"/>
              <a:t>poloblanitý</a:t>
            </a:r>
            <a:r>
              <a:rPr lang="cs-CZ" sz="2000" dirty="0"/>
              <a:t> a </a:t>
            </a:r>
            <a:r>
              <a:rPr lang="cs-CZ" sz="2000" dirty="0" err="1"/>
              <a:t>pološlašitý</a:t>
            </a:r>
            <a:r>
              <a:rPr lang="cs-CZ" sz="2000" dirty="0"/>
              <a:t>, napínač stehenní povázky)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cs-CZ" sz="2000" dirty="0"/>
              <a:t>trojhlavý sval lýtkový</a:t>
            </a:r>
          </a:p>
          <a:p>
            <a:endParaRPr lang="cs-CZ" sz="11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2D3ADF8-273B-4FF6-96F6-C68BAB772B62}"/>
              </a:ext>
            </a:extLst>
          </p:cNvPr>
          <p:cNvSpPr txBox="1"/>
          <p:nvPr/>
        </p:nvSpPr>
        <p:spPr>
          <a:xfrm>
            <a:off x="1104385" y="967831"/>
            <a:ext cx="350486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effectLst/>
                <a:ea typeface="Times New Roman" panose="02020603050405020304" pitchFamily="18" charset="0"/>
              </a:rPr>
              <a:t>Svaly posturální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(červená vlákna)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převážně držení těla a jeho částí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pracují s napětím, staticky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mají tendenci ke 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ZKRÁCENÍ = PROTAHUJEME</a:t>
            </a:r>
            <a:endParaRPr lang="cs-CZ" sz="2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55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43212E-8B91-411A-880C-0912FC5D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838" y="3983662"/>
            <a:ext cx="4148093" cy="1707278"/>
          </a:xfrm>
        </p:spPr>
        <p:txBody>
          <a:bodyPr anchor="b">
            <a:normAutofit fontScale="90000"/>
          </a:bodyPr>
          <a:lstStyle/>
          <a:p>
            <a:r>
              <a:rPr lang="cs-CZ" sz="6000" b="1" dirty="0"/>
              <a:t>Svaly převážně  fázické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1D768-A620-4401-B3E4-7D9D2771E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1705" y="807347"/>
            <a:ext cx="5414265" cy="4413573"/>
          </a:xfrm>
        </p:spPr>
        <p:txBody>
          <a:bodyPr anchor="ctr"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ohýbače krku a hlavy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mezilopatkové svaly (sval rombický, střední a spodní část svalu trapézového)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svaly paží (zejména sval deltový)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svaly břišní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svaly hýžďové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některé části natahovače kolenního kloubu (čtyřhlavého svalu stehenního – zbývající hlavy)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svaly na přední a boční straně bérce, svaly klenby nožní</a:t>
            </a:r>
            <a:endParaRPr lang="cs-CZ" sz="20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2D3ADF8-273B-4FF6-96F6-C68BAB772B62}"/>
              </a:ext>
            </a:extLst>
          </p:cNvPr>
          <p:cNvSpPr txBox="1"/>
          <p:nvPr/>
        </p:nvSpPr>
        <p:spPr>
          <a:xfrm>
            <a:off x="895602" y="1107906"/>
            <a:ext cx="373507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effectLst/>
                <a:ea typeface="Times New Roman" panose="02020603050405020304" pitchFamily="18" charset="0"/>
              </a:rPr>
              <a:t>Svaly převážně fázické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(bílá vlákna)</a:t>
            </a:r>
          </a:p>
          <a:p>
            <a:pPr marL="800100" lvl="1" indent="-342900">
              <a:buFont typeface="Times New Roman" panose="02020603050405020304" pitchFamily="18" charset="0"/>
              <a:buChar char="-"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zajišťují převážně pohybovou činnost</a:t>
            </a:r>
          </a:p>
          <a:p>
            <a:pPr marL="800100" lvl="1" indent="-342900">
              <a:buFont typeface="Times New Roman" panose="02020603050405020304" pitchFamily="18" charset="0"/>
              <a:buChar char="-"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pracují dynamicky, ale rychle se unaví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mají tendenci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 OCHABOVAT = ZPEVŇUJEME, POSILUJEME</a:t>
            </a:r>
            <a:endParaRPr lang="cs-CZ" sz="2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5783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5310</TotalTime>
  <Words>3225</Words>
  <Application>Microsoft Office PowerPoint</Application>
  <PresentationFormat>Širokoúhlá obrazovka</PresentationFormat>
  <Paragraphs>286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Symbol</vt:lpstr>
      <vt:lpstr>Times New Roman</vt:lpstr>
      <vt:lpstr>Wingdings</vt:lpstr>
      <vt:lpstr>Motiv Office</vt:lpstr>
      <vt:lpstr> ITVk24, ITVk041 Základy zdravotní tělesné výchovy a psychomotoriky    Základy zdravotní tělesné výchovy </vt:lpstr>
      <vt:lpstr>Obsah </vt:lpstr>
      <vt:lpstr>Podpůrně-pohybová soustava</vt:lpstr>
      <vt:lpstr>Kosterní soustava</vt:lpstr>
      <vt:lpstr>Kostra</vt:lpstr>
      <vt:lpstr>Kostra</vt:lpstr>
      <vt:lpstr>Svalová soustava</vt:lpstr>
      <vt:lpstr>Svaly posturální</vt:lpstr>
      <vt:lpstr>Svaly převážně  fázické</vt:lpstr>
      <vt:lpstr>Hluboký stabilizační systém páteře</vt:lpstr>
      <vt:lpstr>Držení těla</vt:lpstr>
      <vt:lpstr>Držení těla ve stoji</vt:lpstr>
      <vt:lpstr>Vadné držení těla</vt:lpstr>
      <vt:lpstr>Správné DT v sedu</vt:lpstr>
      <vt:lpstr>Držení těla v sedu</vt:lpstr>
      <vt:lpstr>Držení těla v sedu</vt:lpstr>
      <vt:lpstr>Svalové dysbalance</vt:lpstr>
      <vt:lpstr>Svalové dysbalance – příklady testů</vt:lpstr>
      <vt:lpstr>Zdravotní tělesná výchova</vt:lpstr>
      <vt:lpstr>Prezentace aplikace PowerPoint</vt:lpstr>
      <vt:lpstr>Druhy oslabení</vt:lpstr>
      <vt:lpstr>Druhy oslabení</vt:lpstr>
      <vt:lpstr>Druhy oslabení</vt:lpstr>
      <vt:lpstr>Druhy oslabení</vt:lpstr>
      <vt:lpstr>Druhy oslabení</vt:lpstr>
      <vt:lpstr>Základní prostředky Zdr. TV</vt:lpstr>
      <vt:lpstr>Základní prostředky Zdr. TV</vt:lpstr>
      <vt:lpstr>Vyrovnávací (kompenzační) cvičení</vt:lpstr>
      <vt:lpstr>Vyrovnávací (kompenzační) cvičení</vt:lpstr>
      <vt:lpstr>Vyrovnávací (kompenzační) cvičení</vt:lpstr>
      <vt:lpstr>Vyrovnávací (kompenzační) cvičení</vt:lpstr>
      <vt:lpstr>Příklady cvičení při oslabení podpůrně-pohybové soustavy</vt:lpstr>
      <vt:lpstr>Příklady cvičení při oslabení podpůrně-pohybové soustavy</vt:lpstr>
      <vt:lpstr>Tělovýchovné chvilky, učení v pohybu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Zdravotní tělesná výchova</dc:title>
  <dc:creator>Hana Šeráková</dc:creator>
  <cp:lastModifiedBy>Hana Šeráková</cp:lastModifiedBy>
  <cp:revision>51</cp:revision>
  <dcterms:created xsi:type="dcterms:W3CDTF">2020-11-26T20:24:01Z</dcterms:created>
  <dcterms:modified xsi:type="dcterms:W3CDTF">2022-02-22T20:34:11Z</dcterms:modified>
</cp:coreProperties>
</file>