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162a5d72c2_1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162a5d72c2_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162a5d72c2_1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162a5d72c2_1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162a5d72c2_1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162a5d72c2_1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162a5d72c2_1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162a5d72c2_1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162a5d72c2_1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162a5d72c2_1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162a5d72c2_1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162a5d72c2_1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162a5d72c2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162a5d72c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16072d9ab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16072d9ab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162a5d72c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162a5d72c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16072d9ab0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16072d9ab0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16072d9ab0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16072d9ab0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162a5d72c2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162a5d72c2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162a5d72c2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162a5d72c2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162a5d72c2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162a5d72c2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162a5d72c2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162a5d72c2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9.jpg"/><Relationship Id="rId4" Type="http://schemas.openxmlformats.org/officeDocument/2006/relationships/image" Target="../media/image3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youtube.com/watch?v=_lB5WLqXljM" TargetMode="External"/><Relationship Id="rId4" Type="http://schemas.openxmlformats.org/officeDocument/2006/relationships/image" Target="../media/image20.jpg"/><Relationship Id="rId5" Type="http://schemas.openxmlformats.org/officeDocument/2006/relationships/image" Target="../media/image2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youtube.com/watch?v=_lB5WLqXljM" TargetMode="External"/><Relationship Id="rId4" Type="http://schemas.openxmlformats.org/officeDocument/2006/relationships/image" Target="../media/image23.jpg"/><Relationship Id="rId5" Type="http://schemas.openxmlformats.org/officeDocument/2006/relationships/image" Target="../media/image21.jpg"/><Relationship Id="rId6" Type="http://schemas.openxmlformats.org/officeDocument/2006/relationships/image" Target="../media/image2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radiocustica.cz/ladislav-mirvis-mirvald-ticha-8261130" TargetMode="External"/><Relationship Id="rId4" Type="http://schemas.openxmlformats.org/officeDocument/2006/relationships/image" Target="../media/image28.jpg"/><Relationship Id="rId5" Type="http://schemas.openxmlformats.org/officeDocument/2006/relationships/image" Target="../media/image2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movementdiary.com/" TargetMode="External"/><Relationship Id="rId4" Type="http://schemas.openxmlformats.org/officeDocument/2006/relationships/image" Target="../media/image2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kulturni-noviny.cz/nezavisle-vydavatelske-a-medialni-druzstvo/archiv/prilohy/2021/off-005-2021/denik-petra-nikla-30.-srpna-12.-zari-2021" TargetMode="External"/><Relationship Id="rId4" Type="http://schemas.openxmlformats.org/officeDocument/2006/relationships/hyperlink" Target="https://www.kulturni-noviny.cz/nezavisle-vydavatelske-a-medialni-druzstvo/archiv/online/2021/14-2021/denik-magdaleny-deverove-21.-cervna-4.-cervence-2021" TargetMode="External"/><Relationship Id="rId5" Type="http://schemas.openxmlformats.org/officeDocument/2006/relationships/hyperlink" Target="https://www.kulturni-noviny.cz/nezavisle-vydavatelske-a-medialni-druzstvo/archiv/online/2021/16-2021/denik-kateriny-olivove-19.-cervence-1.-srpna-2021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artsandculture.google.com/story/9AWxmDksayhmJA?hl=en" TargetMode="External"/><Relationship Id="rId4" Type="http://schemas.openxmlformats.org/officeDocument/2006/relationships/image" Target="../media/image19.jpg"/><Relationship Id="rId5" Type="http://schemas.openxmlformats.org/officeDocument/2006/relationships/image" Target="../media/image8.jpg"/><Relationship Id="rId6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newbarbizon.wixsite.com/new-barbizon" TargetMode="External"/><Relationship Id="rId4" Type="http://schemas.openxmlformats.org/officeDocument/2006/relationships/image" Target="../media/image18.jpg"/><Relationship Id="rId5" Type="http://schemas.openxmlformats.org/officeDocument/2006/relationships/image" Target="../media/image2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1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youtube.com/watch?v=I5VghhMsIic" TargetMode="External"/><Relationship Id="rId4" Type="http://schemas.openxmlformats.org/officeDocument/2006/relationships/hyperlink" Target="https://cs.wikipedia.org/wiki/Re%C5%BEis%C3%A9r" TargetMode="External"/><Relationship Id="rId5" Type="http://schemas.openxmlformats.org/officeDocument/2006/relationships/hyperlink" Target="https://cs.wikipedia.org/wiki/B%C3%A1sn%C3%ADk" TargetMode="External"/><Relationship Id="rId6" Type="http://schemas.openxmlformats.org/officeDocument/2006/relationships/hyperlink" Target="https://cs.wikipedia.org/wiki/Fotograf" TargetMode="External"/><Relationship Id="rId7" Type="http://schemas.openxmlformats.org/officeDocument/2006/relationships/image" Target="../media/image10.jpg"/><Relationship Id="rId8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artmuseum.cz/umelec.php?art_id=511" TargetMode="External"/><Relationship Id="rId4" Type="http://schemas.openxmlformats.org/officeDocument/2006/relationships/image" Target="../media/image11.jpg"/><Relationship Id="rId5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Relationship Id="rId4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Relationship Id="rId4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Relationship Id="rId4" Type="http://schemas.openxmlformats.org/officeDocument/2006/relationships/image" Target="../media/image15.jpg"/><Relationship Id="rId5" Type="http://schemas.openxmlformats.org/officeDocument/2006/relationships/image" Target="../media/image16.jpg"/><Relationship Id="rId6" Type="http://schemas.openxmlformats.org/officeDocument/2006/relationships/image" Target="../media/image14.jpg"/><Relationship Id="rId7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Deník, seník, nočník, krajník, sběrník…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Příklady umělců využívajících deníkové záznamy:</a:t>
            </a:r>
            <a:endParaRPr sz="31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Zachycování proměn</a:t>
            </a:r>
            <a:endParaRPr/>
          </a:p>
        </p:txBody>
      </p:sp>
      <p:sp>
        <p:nvSpPr>
          <p:cNvPr id="129" name="Google Shape;129;p22"/>
          <p:cNvSpPr txBox="1"/>
          <p:nvPr>
            <p:ph idx="1" type="body"/>
          </p:nvPr>
        </p:nvSpPr>
        <p:spPr>
          <a:xfrm>
            <a:off x="311700" y="4262125"/>
            <a:ext cx="8520600" cy="30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</a:rPr>
              <a:t>KON.DOM </a:t>
            </a:r>
            <a:r>
              <a:rPr lang="en" sz="1500">
                <a:solidFill>
                  <a:schemeClr val="dk1"/>
                </a:solidFill>
              </a:rPr>
              <a:t>- (Konceptuální domácnost) duo čes. Performerů - Klarisa Kleinerová a Jan Kratochvíla. Zachycují svojí podobu v proměnách   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+"/>
            </a:pPr>
            <a:r>
              <a:rPr lang="en" sz="1500">
                <a:solidFill>
                  <a:schemeClr val="dk1"/>
                </a:solidFill>
              </a:rPr>
              <a:t>Václav Stratil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b="1" sz="1500">
              <a:solidFill>
                <a:schemeClr val="dk1"/>
              </a:solidFill>
            </a:endParaRPr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4409399" cy="293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82200" y="1170125"/>
            <a:ext cx="4409399" cy="293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Zachycování proměn</a:t>
            </a:r>
            <a:endParaRPr/>
          </a:p>
        </p:txBody>
      </p:sp>
      <p:sp>
        <p:nvSpPr>
          <p:cNvPr id="137" name="Google Shape;137;p23"/>
          <p:cNvSpPr txBox="1"/>
          <p:nvPr>
            <p:ph idx="1" type="body"/>
          </p:nvPr>
        </p:nvSpPr>
        <p:spPr>
          <a:xfrm>
            <a:off x="311700" y="4262125"/>
            <a:ext cx="8520600" cy="30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1500">
                <a:solidFill>
                  <a:schemeClr val="dk1"/>
                </a:solidFill>
              </a:rPr>
              <a:t>Michal Kindernay </a:t>
            </a:r>
            <a:r>
              <a:rPr lang="en" sz="1500">
                <a:solidFill>
                  <a:schemeClr val="dk1"/>
                </a:solidFill>
              </a:rPr>
              <a:t>- interaktivní videodeníky - čidla, kamery - stav oblohy, smog, envirotémata </a:t>
            </a:r>
            <a:r>
              <a:rPr lang="en" sz="1500" u="sng">
                <a:solidFill>
                  <a:schemeClr val="hlink"/>
                </a:solidFill>
                <a:hlinkClick r:id="rId3"/>
              </a:rPr>
              <a:t>https://www.youtube.com/watch?v=_lB5WLqXljM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b="1" sz="1500">
              <a:solidFill>
                <a:schemeClr val="dk1"/>
              </a:solidFill>
            </a:endParaRPr>
          </a:p>
        </p:txBody>
      </p:sp>
      <p:pic>
        <p:nvPicPr>
          <p:cNvPr id="138" name="Google Shape;13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650" y="1081375"/>
            <a:ext cx="4175477" cy="234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57475" y="1081375"/>
            <a:ext cx="4473744" cy="234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Zachycování proměn</a:t>
            </a:r>
            <a:endParaRPr/>
          </a:p>
        </p:txBody>
      </p:sp>
      <p:sp>
        <p:nvSpPr>
          <p:cNvPr id="145" name="Google Shape;145;p24"/>
          <p:cNvSpPr txBox="1"/>
          <p:nvPr>
            <p:ph idx="1" type="body"/>
          </p:nvPr>
        </p:nvSpPr>
        <p:spPr>
          <a:xfrm>
            <a:off x="311700" y="4262125"/>
            <a:ext cx="8520600" cy="30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1500">
                <a:solidFill>
                  <a:schemeClr val="dk1"/>
                </a:solidFill>
              </a:rPr>
              <a:t>Michal Kindernay </a:t>
            </a:r>
            <a:r>
              <a:rPr lang="en" sz="1500">
                <a:solidFill>
                  <a:schemeClr val="dk1"/>
                </a:solidFill>
              </a:rPr>
              <a:t>- interaktivní videodeníky - čidla, kamery - stav oblohy, smog, envirotémata </a:t>
            </a:r>
            <a:r>
              <a:rPr lang="en" sz="1500" u="sng">
                <a:solidFill>
                  <a:schemeClr val="hlink"/>
                </a:solidFill>
                <a:hlinkClick r:id="rId3"/>
              </a:rPr>
              <a:t>https://www.youtube.com/watch?v=_lB5WLqXljM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b="1" sz="1500">
              <a:solidFill>
                <a:schemeClr val="dk1"/>
              </a:solidFill>
            </a:endParaRPr>
          </a:p>
        </p:txBody>
      </p:sp>
      <p:pic>
        <p:nvPicPr>
          <p:cNvPr id="146" name="Google Shape;14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7185" y="1170093"/>
            <a:ext cx="4309550" cy="2186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2600" y="1170100"/>
            <a:ext cx="4313971" cy="21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59542" y="318092"/>
            <a:ext cx="1072750" cy="114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Zachycování stavu</a:t>
            </a:r>
            <a:endParaRPr/>
          </a:p>
        </p:txBody>
      </p:sp>
      <p:sp>
        <p:nvSpPr>
          <p:cNvPr id="154" name="Google Shape;154;p25"/>
          <p:cNvSpPr txBox="1"/>
          <p:nvPr>
            <p:ph idx="1" type="body"/>
          </p:nvPr>
        </p:nvSpPr>
        <p:spPr>
          <a:xfrm>
            <a:off x="311700" y="4262125"/>
            <a:ext cx="8520600" cy="30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1500">
                <a:solidFill>
                  <a:schemeClr val="dk1"/>
                </a:solidFill>
              </a:rPr>
              <a:t>Ladislav Mirvis Mirvald: TICHA</a:t>
            </a:r>
            <a:r>
              <a:rPr b="1" lang="en" sz="1500">
                <a:solidFill>
                  <a:schemeClr val="dk1"/>
                </a:solidFill>
              </a:rPr>
              <a:t> </a:t>
            </a:r>
            <a:r>
              <a:rPr lang="en" sz="1500">
                <a:solidFill>
                  <a:schemeClr val="dk1"/>
                </a:solidFill>
              </a:rPr>
              <a:t>- </a:t>
            </a:r>
            <a:r>
              <a:rPr lang="en" sz="1100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https://www.radiocustica.cz/ladislav-mirvis-mirvald-ticha-8261130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100">
                <a:solidFill>
                  <a:schemeClr val="dk1"/>
                </a:solidFill>
              </a:rPr>
              <a:t>typ audio deniku behem korony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23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b="1" sz="1500">
              <a:solidFill>
                <a:schemeClr val="dk1"/>
              </a:solidFill>
            </a:endParaRPr>
          </a:p>
        </p:txBody>
      </p:sp>
      <p:pic>
        <p:nvPicPr>
          <p:cNvPr id="155" name="Google Shape;15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170125"/>
            <a:ext cx="4410476" cy="293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15276" y="1170125"/>
            <a:ext cx="4276324" cy="2401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Reakce na prostředí</a:t>
            </a:r>
            <a:endParaRPr/>
          </a:p>
        </p:txBody>
      </p:sp>
      <p:sp>
        <p:nvSpPr>
          <p:cNvPr id="162" name="Google Shape;162;p26"/>
          <p:cNvSpPr txBox="1"/>
          <p:nvPr>
            <p:ph idx="1" type="body"/>
          </p:nvPr>
        </p:nvSpPr>
        <p:spPr>
          <a:xfrm>
            <a:off x="311700" y="4262125"/>
            <a:ext cx="8520600" cy="30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1500">
                <a:solidFill>
                  <a:schemeClr val="dk1"/>
                </a:solidFill>
              </a:rPr>
              <a:t>Masumi Saito - MOVEMENT DIARY </a:t>
            </a:r>
            <a:r>
              <a:rPr lang="en" sz="1500" u="sng">
                <a:solidFill>
                  <a:schemeClr val="hlink"/>
                </a:solidFill>
                <a:hlinkClick r:id="rId3"/>
              </a:rPr>
              <a:t>https://www.movementdiary.com/</a:t>
            </a:r>
            <a:r>
              <a:rPr lang="en" sz="1500">
                <a:solidFill>
                  <a:schemeClr val="dk1"/>
                </a:solidFill>
              </a:rPr>
              <a:t> (</a:t>
            </a:r>
            <a:r>
              <a:rPr lang="en" sz="1500">
                <a:solidFill>
                  <a:schemeClr val="dk1"/>
                </a:solidFill>
              </a:rPr>
              <a:t>13,24,46)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400">
                <a:solidFill>
                  <a:schemeClr val="dk1"/>
                </a:solidFill>
              </a:rPr>
              <a:t>j</a:t>
            </a:r>
            <a:r>
              <a:rPr lang="en" sz="1400">
                <a:solidFill>
                  <a:schemeClr val="dk1"/>
                </a:solidFill>
              </a:rPr>
              <a:t>aponská tanečnice žijící v Anglii - rok zaznamenaný pohybem - 1 minuta improvizovaného pohybu bez postprodukce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23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b="1" sz="1500">
              <a:solidFill>
                <a:schemeClr val="dk1"/>
              </a:solidFill>
            </a:endParaRPr>
          </a:p>
        </p:txBody>
      </p:sp>
      <p:pic>
        <p:nvPicPr>
          <p:cNvPr id="163" name="Google Shape;16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2575" y="1322525"/>
            <a:ext cx="5194109" cy="293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Psaný deník</a:t>
            </a:r>
            <a:endParaRPr/>
          </a:p>
        </p:txBody>
      </p:sp>
      <p:sp>
        <p:nvSpPr>
          <p:cNvPr id="169" name="Google Shape;169;p27"/>
          <p:cNvSpPr txBox="1"/>
          <p:nvPr>
            <p:ph idx="1" type="body"/>
          </p:nvPr>
        </p:nvSpPr>
        <p:spPr>
          <a:xfrm>
            <a:off x="379675" y="1868625"/>
            <a:ext cx="8520600" cy="30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100">
                <a:solidFill>
                  <a:schemeClr val="dk1"/>
                </a:solidFill>
              </a:rPr>
              <a:t>Cyklus v Kulturních novinách -Celoroční seriál, v němž celkem 26 umělkyň, kurátorů, teoretiček a sběratelů umění tvoří společný deník, směs profesních, osobních i celospolečenských reflexí, vždy autorským záznamem dvou týdnů.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1100">
                <a:solidFill>
                  <a:schemeClr val="dk1"/>
                </a:solidFill>
              </a:rPr>
              <a:t>Deník Petra Nikla</a:t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100" u="sng">
                <a:solidFill>
                  <a:schemeClr val="hlink"/>
                </a:solidFill>
                <a:hlinkClick r:id="rId3"/>
              </a:rPr>
              <a:t>https://www.kulturni-noviny.cz/nezavisle-vydavatelske-a-medialni-druzstvo/archiv/prilohy/2021/off-005-2021/denik-petra-nikla-30.-srpna-12.-zari-2021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1100">
                <a:solidFill>
                  <a:schemeClr val="dk1"/>
                </a:solidFill>
              </a:rPr>
              <a:t>Deník Magdy Deverové</a:t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100" u="sng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https://www.kulturni-noviny.cz/nezavisle-vydavatelske-a-medialni-druzstvo/archiv/online/2021/14-2021/denik-magdaleny-deverove-21.-cervna-4.-cervence-2021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1100">
                <a:solidFill>
                  <a:schemeClr val="dk1"/>
                </a:solidFill>
              </a:rPr>
              <a:t>Deník Kači Olivové</a:t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100" u="sng">
                <a:solidFill>
                  <a:schemeClr val="hlink"/>
                </a:solidFill>
                <a:hlinkClick r:id="rId5"/>
              </a:rPr>
              <a:t>https://www.kulturni-noviny.cz/nezavisle-vydavatelske-a-medialni-druzstvo/archiv/online/2021/16-2021/denik-kateriny-olivove-19.-cervence-1.-srpna-2021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b="1"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Zachycování každodenní reality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4262125"/>
            <a:ext cx="8520600" cy="30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b="1" lang="en" sz="1452">
                <a:solidFill>
                  <a:schemeClr val="dk1"/>
                </a:solidFill>
              </a:rPr>
              <a:t>Frida Kahlo </a:t>
            </a:r>
            <a:r>
              <a:rPr lang="en" sz="1100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https://artsandculture.google.com/story/9AWxmDksayhmJA?hl=en</a:t>
            </a:r>
            <a:endParaRPr sz="1995"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170125"/>
            <a:ext cx="2625260" cy="293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30060" y="1170125"/>
            <a:ext cx="2044938" cy="293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27401" y="1170125"/>
            <a:ext cx="2926535" cy="293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Zachycování každodenní reality</a:t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4262125"/>
            <a:ext cx="8520600" cy="30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b="1" lang="en" sz="1452">
                <a:solidFill>
                  <a:schemeClr val="dk1"/>
                </a:solidFill>
              </a:rPr>
              <a:t>Frida Kahlo</a:t>
            </a:r>
            <a:r>
              <a:rPr b="1" lang="en" sz="1452">
                <a:solidFill>
                  <a:schemeClr val="dk1"/>
                </a:solidFill>
              </a:rPr>
              <a:t>, </a:t>
            </a:r>
            <a:r>
              <a:rPr lang="en" sz="1100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https://newbarbizon.wixsite.com/new-barbizon</a:t>
            </a:r>
            <a:endParaRPr sz="1995"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170125"/>
            <a:ext cx="3224424" cy="293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29224" y="1170125"/>
            <a:ext cx="4437132" cy="293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Zachycování každodenní reality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4262125"/>
            <a:ext cx="8520600" cy="30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b="1" lang="en" sz="1452">
                <a:solidFill>
                  <a:schemeClr val="dk1"/>
                </a:solidFill>
              </a:rPr>
              <a:t>New Barbizon, Natália Zourabvá </a:t>
            </a:r>
            <a:r>
              <a:rPr lang="en" sz="1452">
                <a:solidFill>
                  <a:schemeClr val="dk1"/>
                </a:solidFill>
              </a:rPr>
              <a:t>(Izrael)</a:t>
            </a:r>
            <a:endParaRPr sz="1995"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4409400" cy="293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82200" y="1170125"/>
            <a:ext cx="4409400" cy="293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Zachycování každodenní reality</a:t>
            </a:r>
            <a:endParaRPr/>
          </a:p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311700" y="4262125"/>
            <a:ext cx="8520600" cy="30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1500">
                <a:solidFill>
                  <a:schemeClr val="dk1"/>
                </a:solidFill>
              </a:rPr>
              <a:t>Jonas Mekas </a:t>
            </a:r>
            <a:r>
              <a:rPr lang="en" sz="1500">
                <a:solidFill>
                  <a:schemeClr val="dk1"/>
                </a:solidFill>
              </a:rPr>
              <a:t>videodenník (desítky let) </a:t>
            </a:r>
            <a:r>
              <a:rPr lang="en" sz="1100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https://www.youtube.com/watch?v=I5VghhMsIic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202122"/>
                </a:solidFill>
                <a:highlight>
                  <a:srgbClr val="FFFFFF"/>
                </a:highlight>
              </a:rPr>
              <a:t>litevsko-americký experimentální filmový </a:t>
            </a:r>
            <a:r>
              <a:rPr lang="en" sz="1050">
                <a:solidFill>
                  <a:srgbClr val="0645AD"/>
                </a:solidFill>
                <a:highlight>
                  <a:srgbClr val="FFFFFF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režisér</a:t>
            </a:r>
            <a:r>
              <a:rPr lang="en" sz="1050">
                <a:solidFill>
                  <a:srgbClr val="202122"/>
                </a:solidFill>
                <a:highlight>
                  <a:srgbClr val="FFFFFF"/>
                </a:highlight>
              </a:rPr>
              <a:t>, </a:t>
            </a:r>
            <a:r>
              <a:rPr lang="en" sz="1050">
                <a:solidFill>
                  <a:srgbClr val="0645AD"/>
                </a:solidFill>
                <a:highlight>
                  <a:srgbClr val="FFFFFF"/>
                </a:highlight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básník</a:t>
            </a:r>
            <a:r>
              <a:rPr lang="en" sz="1050">
                <a:solidFill>
                  <a:srgbClr val="202122"/>
                </a:solidFill>
                <a:highlight>
                  <a:srgbClr val="FFFFFF"/>
                </a:highlight>
              </a:rPr>
              <a:t> a </a:t>
            </a:r>
            <a:r>
              <a:rPr lang="en" sz="1050">
                <a:solidFill>
                  <a:srgbClr val="0645AD"/>
                </a:solidFill>
                <a:highlight>
                  <a:srgbClr val="FFFFFF"/>
                </a:highlight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fotograf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+"/>
            </a:pPr>
            <a:r>
              <a:rPr b="1" lang="en" sz="1100">
                <a:solidFill>
                  <a:schemeClr val="dk1"/>
                </a:solidFill>
              </a:rPr>
              <a:t>ROMEK HANZLÍK -ZASTAVOVAČ ČASU</a:t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b="1" sz="1452">
              <a:solidFill>
                <a:schemeClr val="dk1"/>
              </a:solidFill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400" y="1170125"/>
            <a:ext cx="4231056" cy="293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35856" y="1170125"/>
            <a:ext cx="3841523" cy="293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Konceptuální deník</a:t>
            </a:r>
            <a:endParaRPr/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311700" y="4262125"/>
            <a:ext cx="8520600" cy="30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1500">
                <a:solidFill>
                  <a:schemeClr val="dk1"/>
                </a:solidFill>
              </a:rPr>
              <a:t>On Kawara - </a:t>
            </a:r>
            <a:r>
              <a:rPr lang="en" sz="1400">
                <a:solidFill>
                  <a:schemeClr val="dk1"/>
                </a:solidFill>
              </a:rPr>
              <a:t>Date paintings 1965-2014</a:t>
            </a:r>
            <a:r>
              <a:rPr lang="en" sz="1100">
                <a:solidFill>
                  <a:schemeClr val="dk1"/>
                </a:solidFill>
              </a:rPr>
              <a:t>  </a:t>
            </a:r>
            <a:r>
              <a:rPr lang="en" sz="1100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http://www.artmuseum.cz/umelec.php?art_id=511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b="1" sz="1452">
              <a:solidFill>
                <a:schemeClr val="dk1"/>
              </a:solidFill>
            </a:endParaRPr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170125"/>
            <a:ext cx="4087101" cy="293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91901" y="1170125"/>
            <a:ext cx="4447505" cy="293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9285"/>
              <a:buFont typeface="Arial"/>
              <a:buNone/>
            </a:pPr>
            <a:r>
              <a:rPr lang="en"/>
              <a:t>Cestovní</a:t>
            </a:r>
            <a:r>
              <a:rPr lang="en"/>
              <a:t> deník</a:t>
            </a:r>
            <a:endParaRPr/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311700" y="4262125"/>
            <a:ext cx="8520600" cy="30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1300">
                <a:solidFill>
                  <a:schemeClr val="dk1"/>
                </a:solidFill>
              </a:rPr>
              <a:t>František Skála</a:t>
            </a:r>
            <a:r>
              <a:rPr lang="en" sz="1300">
                <a:solidFill>
                  <a:schemeClr val="dk1"/>
                </a:solidFill>
              </a:rPr>
              <a:t> </a:t>
            </a:r>
            <a:r>
              <a:rPr lang="en" sz="1100">
                <a:solidFill>
                  <a:schemeClr val="dk1"/>
                </a:solidFill>
              </a:rPr>
              <a:t>-</a:t>
            </a:r>
            <a:r>
              <a:rPr lang="en" sz="1300">
                <a:solidFill>
                  <a:schemeClr val="dk1"/>
                </a:solidFill>
              </a:rPr>
              <a:t> cesta do Benátek</a:t>
            </a:r>
            <a:r>
              <a:rPr lang="en" sz="1100">
                <a:solidFill>
                  <a:schemeClr val="dk1"/>
                </a:solidFill>
              </a:rPr>
              <a:t> </a:t>
            </a:r>
            <a:r>
              <a:rPr lang="en" sz="1300">
                <a:solidFill>
                  <a:schemeClr val="dk1"/>
                </a:solidFill>
              </a:rPr>
              <a:t>na Bienále</a:t>
            </a:r>
            <a:r>
              <a:rPr lang="en" sz="1100">
                <a:solidFill>
                  <a:schemeClr val="dk1"/>
                </a:solidFill>
              </a:rPr>
              <a:t> https://www.youtube.com/watch?v=IoI7QZ9yAqw&amp;t=48s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b="1" sz="1452">
              <a:solidFill>
                <a:schemeClr val="dk1"/>
              </a:solidFill>
            </a:endParaRPr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4409401" cy="293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6438" y="1170125"/>
            <a:ext cx="5225938" cy="2939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Cestovní deník</a:t>
            </a:r>
            <a:endParaRPr/>
          </a:p>
        </p:txBody>
      </p:sp>
      <p:sp>
        <p:nvSpPr>
          <p:cNvPr id="110" name="Google Shape;110;p20"/>
          <p:cNvSpPr txBox="1"/>
          <p:nvPr>
            <p:ph idx="1" type="body"/>
          </p:nvPr>
        </p:nvSpPr>
        <p:spPr>
          <a:xfrm>
            <a:off x="311700" y="4262125"/>
            <a:ext cx="8520600" cy="30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1500">
                <a:solidFill>
                  <a:schemeClr val="dk1"/>
                </a:solidFill>
              </a:rPr>
              <a:t>František Skála</a:t>
            </a:r>
            <a:r>
              <a:rPr lang="en" sz="1500">
                <a:solidFill>
                  <a:schemeClr val="dk1"/>
                </a:solidFill>
              </a:rPr>
              <a:t> - cesta do Benátek na Bienále</a:t>
            </a:r>
            <a:r>
              <a:rPr lang="en" sz="1100">
                <a:solidFill>
                  <a:schemeClr val="dk1"/>
                </a:solidFill>
              </a:rPr>
              <a:t> https://www.youtube.com/watch?v=IoI7QZ9yAqw&amp;t=48s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b="1" sz="1452">
              <a:solidFill>
                <a:schemeClr val="dk1"/>
              </a:solidFill>
            </a:endParaRPr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4104154" cy="293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54075" y="1260750"/>
            <a:ext cx="4789925" cy="22033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Cestovní deník</a:t>
            </a:r>
            <a:endParaRPr/>
          </a:p>
        </p:txBody>
      </p:sp>
      <p:sp>
        <p:nvSpPr>
          <p:cNvPr id="118" name="Google Shape;118;p21"/>
          <p:cNvSpPr txBox="1"/>
          <p:nvPr>
            <p:ph idx="1" type="body"/>
          </p:nvPr>
        </p:nvSpPr>
        <p:spPr>
          <a:xfrm>
            <a:off x="311700" y="4262125"/>
            <a:ext cx="8520600" cy="30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1500">
                <a:solidFill>
                  <a:schemeClr val="dk1"/>
                </a:solidFill>
              </a:rPr>
              <a:t>Ondřej Navrátil </a:t>
            </a:r>
            <a:r>
              <a:rPr lang="en" sz="1500">
                <a:solidFill>
                  <a:schemeClr val="dk1"/>
                </a:solidFill>
              </a:rPr>
              <a:t>- týden putování pěšky na východ (a zpět)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+"/>
            </a:pPr>
            <a:r>
              <a:rPr lang="en" sz="1500">
                <a:solidFill>
                  <a:schemeClr val="dk1"/>
                </a:solidFill>
              </a:rPr>
              <a:t>Marta deník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b="1" sz="1452">
              <a:solidFill>
                <a:schemeClr val="dk1"/>
              </a:solidFill>
            </a:endParaRPr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3919468" cy="293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7622" y="173150"/>
            <a:ext cx="2216248" cy="1662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94375" y="770375"/>
            <a:ext cx="2930524" cy="2197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24268" y="1987752"/>
            <a:ext cx="2829297" cy="2121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05975" y="3130047"/>
            <a:ext cx="1655574" cy="86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