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2"/>
  </p:handoutMasterIdLst>
  <p:sldIdLst>
    <p:sldId id="328" r:id="rId2"/>
    <p:sldId id="377" r:id="rId3"/>
    <p:sldId id="386" r:id="rId4"/>
    <p:sldId id="387" r:id="rId5"/>
    <p:sldId id="388" r:id="rId6"/>
    <p:sldId id="389" r:id="rId7"/>
    <p:sldId id="375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390" r:id="rId39"/>
    <p:sldId id="421" r:id="rId40"/>
    <p:sldId id="422" r:id="rId41"/>
    <p:sldId id="423" r:id="rId42"/>
    <p:sldId id="424" r:id="rId43"/>
    <p:sldId id="425" r:id="rId44"/>
    <p:sldId id="426" r:id="rId45"/>
    <p:sldId id="427" r:id="rId46"/>
    <p:sldId id="428" r:id="rId47"/>
    <p:sldId id="430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  <p:sldId id="440" r:id="rId57"/>
    <p:sldId id="441" r:id="rId58"/>
    <p:sldId id="443" r:id="rId59"/>
    <p:sldId id="444" r:id="rId60"/>
    <p:sldId id="429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a" initials="B" lastIdx="1" clrIdx="0">
    <p:extLst>
      <p:ext uri="{19B8F6BF-5375-455C-9EA6-DF929625EA0E}">
        <p15:presenceInfo xmlns:p15="http://schemas.microsoft.com/office/powerpoint/2012/main" userId="Bre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5C4-290D-4FB7-95A5-3AFBB0ED9FEB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68E71-8D06-4DF1-8AB2-24EFD99B7A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425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cs-CZ" dirty="0"/>
            </a:br>
            <a:r>
              <a:rPr lang="cs-CZ" dirty="0"/>
              <a:t>přednáška 0</a:t>
            </a:r>
            <a:r>
              <a:rPr lang="en-US" dirty="0"/>
              <a:t>8</a:t>
            </a:r>
            <a:r>
              <a:rPr lang="cs-CZ" dirty="0"/>
              <a:t>: </a:t>
            </a:r>
            <a:br>
              <a:rPr lang="cs-CZ" dirty="0"/>
            </a:br>
            <a:r>
              <a:rPr lang="cs-CZ" dirty="0"/>
              <a:t>	některá význačná 			</a:t>
            </a:r>
            <a:r>
              <a:rPr lang="cs-CZ" dirty="0">
                <a:solidFill>
                  <a:srgbClr val="FF0000"/>
                </a:solidFill>
              </a:rPr>
              <a:t>diskrétní i spojitá 				</a:t>
            </a:r>
            <a:r>
              <a:rPr lang="cs-CZ" dirty="0"/>
              <a:t>rozdělení </a:t>
            </a:r>
            <a:r>
              <a:rPr lang="cs-CZ" dirty="0" err="1"/>
              <a:t>psti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108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el-G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dirty="0"/>
                  <a:t> </a:t>
                </a:r>
                <a:r>
                  <a:rPr lang="cs-CZ" sz="2800" dirty="0"/>
                  <a:t>= </a:t>
                </a:r>
                <a:r>
                  <a:rPr lang="en-US" sz="2800" dirty="0"/>
                  <a:t>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(Ω)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nary>
                      </m:e>
                    </m:d>
                    <m:r>
                      <a:rPr lang="cs-CZ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= 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D1: </a:t>
            </a:r>
            <a:r>
              <a:rPr lang="en-US" sz="3200" i="1" dirty="0" err="1"/>
              <a:t>diskr</a:t>
            </a:r>
            <a:r>
              <a:rPr lang="cs-CZ" sz="3200" i="1" dirty="0" err="1"/>
              <a:t>étní</a:t>
            </a:r>
            <a:r>
              <a:rPr lang="cs-CZ" sz="3200" i="1" dirty="0"/>
              <a:t> rovnoměrné rozdělení </a:t>
            </a:r>
            <a:r>
              <a:rPr lang="cs-CZ" sz="3200" i="1" dirty="0" err="1"/>
              <a:t>psti</a:t>
            </a:r>
            <a:br>
              <a:rPr lang="cs-CZ" sz="3200" i="1" dirty="0"/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discrete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83965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417638"/>
            <a:ext cx="10971184" cy="5155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i="1" dirty="0">
                <a:solidFill>
                  <a:srgbClr val="FFFF00"/>
                </a:solidFill>
              </a:rPr>
              <a:t>X= co padne na kostce</a:t>
            </a:r>
          </a:p>
          <a:p>
            <a:pPr marL="0" indent="0">
              <a:buNone/>
            </a:pPr>
            <a:endParaRPr lang="cs-CZ" sz="32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3200" i="1" dirty="0"/>
              <a:t>Značíme zhruba:  X </a:t>
            </a:r>
            <a:r>
              <a:rPr lang="en-US" sz="3200" i="1" dirty="0"/>
              <a:t>~ Ro(1,2,…,n)</a:t>
            </a:r>
            <a:endParaRPr lang="cs-CZ" sz="32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 D1= diskrétního rovnoměrného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600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i) X = odpověď na otázku, která nabývá pouze dvou hodnot</a:t>
                </a:r>
              </a:p>
              <a:p>
                <a:pPr marL="0" indent="0">
                  <a:buNone/>
                </a:pPr>
                <a:r>
                  <a:rPr lang="cs-CZ" sz="2800" dirty="0"/>
                  <a:t>(odpovědi se navzájem vylučují)</a:t>
                </a:r>
              </a:p>
              <a:p>
                <a:pPr marL="0" indent="0">
                  <a:buNone/>
                </a:pPr>
                <a:r>
                  <a:rPr lang="cs-CZ" sz="2800" dirty="0"/>
                  <a:t>(či výsledek experimentu, který nabývá pouze dvou výsledků: 0 při „neúspěchu“, 1 při „úspěchu“ … tyto výsledky se navzájem vylučují)</a:t>
                </a:r>
              </a:p>
              <a:p>
                <a:pPr marL="514350" indent="-514350">
                  <a:buAutoNum type="romanLcParenR"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/>
              <a:t>D2: alternativní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alternative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52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714500"/>
            <a:ext cx="10971184" cy="4858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dirty="0" err="1"/>
              <a:t>iii</a:t>
            </a:r>
            <a:r>
              <a:rPr lang="cs-CZ" sz="2800" dirty="0"/>
              <a:t>) </a:t>
            </a:r>
            <a:r>
              <a:rPr lang="cs-CZ" sz="2800" dirty="0" err="1"/>
              <a:t>Pstní</a:t>
            </a:r>
            <a:r>
              <a:rPr lang="cs-CZ" sz="2800" dirty="0"/>
              <a:t> funkce: p</a:t>
            </a:r>
            <a:r>
              <a:rPr lang="en-US" sz="2800" dirty="0"/>
              <a:t>(1)= p </a:t>
            </a:r>
          </a:p>
          <a:p>
            <a:pPr marL="0" indent="0">
              <a:buNone/>
            </a:pPr>
            <a:r>
              <a:rPr lang="en-US" sz="2800" dirty="0"/>
              <a:t>      					p(0)= 1-p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cs-CZ" sz="2800" dirty="0"/>
              <a:t>Obrázek – popřípadě na tabuli</a:t>
            </a:r>
            <a:r>
              <a:rPr lang="en-US" sz="2800" dirty="0"/>
              <a:t> </a:t>
            </a:r>
            <a:endParaRPr lang="cs-CZ" sz="28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D2: alternativní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alternative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7425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628775"/>
            <a:ext cx="10971184" cy="4944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 err="1"/>
              <a:t>iv</a:t>
            </a:r>
            <a:r>
              <a:rPr lang="cs-CZ" sz="2800" dirty="0"/>
              <a:t>) Kumulativní </a:t>
            </a:r>
            <a:r>
              <a:rPr lang="cs-CZ" sz="2800" dirty="0" err="1"/>
              <a:t>pstí</a:t>
            </a:r>
            <a:r>
              <a:rPr lang="cs-CZ" sz="2800" dirty="0"/>
              <a:t> funkce = distribuční funkce F(x):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cs-CZ" sz="2800" dirty="0"/>
              <a:t>á pouze dva schody obecně různých výšek (1-p) a p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viz obr na tabuli</a:t>
            </a:r>
            <a:r>
              <a:rPr lang="en-US" sz="2800" dirty="0"/>
              <a:t> 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D2: alternativní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alternative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6520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0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</a:t>
                </a:r>
                <a:r>
                  <a:rPr lang="en-US" sz="2800" dirty="0">
                    <a:solidFill>
                      <a:srgbClr val="FFFF00"/>
                    </a:solidFill>
                  </a:rPr>
                  <a:t> p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cs-CZ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D2: alternativní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alternative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4123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šestek, které padnou při jednom hodu kostkou</a:t>
            </a:r>
            <a:r>
              <a:rPr lang="en-US" sz="2400" i="1" dirty="0">
                <a:solidFill>
                  <a:srgbClr val="FFFF00"/>
                </a:solidFill>
              </a:rPr>
              <a:t> (0 </a:t>
            </a:r>
            <a:r>
              <a:rPr lang="en-US" sz="2400" i="1" dirty="0" err="1">
                <a:solidFill>
                  <a:srgbClr val="FFFF00"/>
                </a:solidFill>
              </a:rPr>
              <a:t>nebo</a:t>
            </a:r>
            <a:r>
              <a:rPr lang="en-US" sz="2400" i="1" dirty="0">
                <a:solidFill>
                  <a:srgbClr val="FFFF00"/>
                </a:solidFill>
              </a:rPr>
              <a:t> 1)</a:t>
            </a:r>
            <a:endParaRPr lang="cs-CZ" sz="2400" i="1" dirty="0">
              <a:solidFill>
                <a:srgbClr val="FFFF00"/>
              </a:solidFill>
            </a:endParaRP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voličů, kteří budou volit kandidáta AB na prezidenta, pokud se ptáme jen jednoho voliče (tj. nabývá pouze hodnot 0 nebo 1)</a:t>
            </a: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„úspěchů“ při jednom opakování experimentu (nabývá pouze hodnoty 0 = neúspěch, 1 = úspěch)</a:t>
            </a:r>
          </a:p>
          <a:p>
            <a:pPr marL="457200" indent="-457200">
              <a:buAutoNum type="alphaLcParenR"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/>
              <a:t>Značíme zhruba:  X </a:t>
            </a:r>
            <a:r>
              <a:rPr lang="en-US" sz="2400" i="1" dirty="0"/>
              <a:t>~ </a:t>
            </a:r>
            <a:r>
              <a:rPr lang="cs-CZ" sz="2400" i="1" dirty="0"/>
              <a:t>Alt</a:t>
            </a:r>
            <a:r>
              <a:rPr lang="en-US" sz="2400" i="1" dirty="0"/>
              <a:t>(</a:t>
            </a:r>
            <a:r>
              <a:rPr lang="cs-CZ" sz="2400" i="1" dirty="0"/>
              <a:t>p</a:t>
            </a:r>
            <a:r>
              <a:rPr lang="en-US" sz="2400" i="1" dirty="0"/>
              <a:t>)</a:t>
            </a:r>
            <a:endParaRPr lang="cs-CZ" sz="2400" i="1" dirty="0"/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Příklady </a:t>
            </a:r>
            <a:r>
              <a:rPr lang="en-US" sz="3200" dirty="0"/>
              <a:t>D2 = </a:t>
            </a:r>
            <a:r>
              <a:rPr lang="en-US" sz="3200" dirty="0" err="1"/>
              <a:t>alternativn</a:t>
            </a:r>
            <a:r>
              <a:rPr lang="cs-CZ" sz="3200" dirty="0" err="1"/>
              <a:t>ího</a:t>
            </a:r>
            <a:r>
              <a:rPr lang="cs-CZ" sz="3200" dirty="0"/>
              <a:t>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95950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i) X = počet „úspěchů“ při N nezávislých opakováních experimentu, který má dva </a:t>
                </a:r>
                <a:r>
                  <a:rPr lang="cs-CZ" sz="2800" dirty="0" err="1"/>
                  <a:t>navz</a:t>
                </a:r>
                <a:r>
                  <a:rPr lang="cs-CZ" sz="2800" dirty="0"/>
                  <a:t>. se vylučující výsledky „úspěch“ nastávající s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cs-CZ" sz="2800" dirty="0"/>
                  <a:t> a „neúspěch“ nastávající s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:r>
                  <a:rPr lang="en-US" sz="2800" dirty="0">
                    <a:solidFill>
                      <a:srgbClr val="FFFF00"/>
                    </a:solidFill>
                  </a:rPr>
                  <a:t>1-p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r>
                  <a:rPr lang="cs-CZ" sz="2800" dirty="0"/>
                  <a:t>(</a:t>
                </a:r>
                <a:r>
                  <a:rPr lang="en-US" sz="2800" dirty="0" err="1"/>
                  <a:t>nez</a:t>
                </a:r>
                <a:r>
                  <a:rPr lang="cs-CZ" sz="2800" dirty="0" err="1"/>
                  <a:t>ávislé</a:t>
                </a:r>
                <a:r>
                  <a:rPr lang="cs-CZ" sz="2800" dirty="0"/>
                  <a:t> opakování znamená, že výskyt úspěchu při předchozím opakování experimentu nemá vliv na to, zda při dalších opakováních nastane úspěch či neúspěch)</a:t>
                </a:r>
              </a:p>
              <a:p>
                <a:pPr marL="514350" indent="-514350">
                  <a:buAutoNum type="romanLcParenR"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 …,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/>
              <a:t>D3: binomické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binomial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22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funkce: p</a:t>
                </a:r>
                <a:r>
                  <a:rPr lang="en-US" sz="2800" dirty="0"/>
                  <a:t>(k)=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							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pro k = 0,1,2, …, N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					</a:t>
                </a: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nebo</a:t>
                </a:r>
                <a:r>
                  <a:rPr lang="en-US" sz="2800" dirty="0"/>
                  <a:t> v </a:t>
                </a:r>
                <a:r>
                  <a:rPr lang="en-US" sz="2800" dirty="0" err="1"/>
                  <a:t>jazyku</a:t>
                </a:r>
                <a:r>
                  <a:rPr lang="en-US" sz="2800" dirty="0"/>
                  <a:t> R – viz p</a:t>
                </a:r>
                <a:r>
                  <a:rPr lang="cs-CZ" sz="2800" dirty="0" err="1"/>
                  <a:t>říklad</a:t>
                </a:r>
                <a:r>
                  <a:rPr lang="cs-CZ" sz="2800" dirty="0"/>
                  <a:t>, co bude následovat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D3: binomické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binomial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5880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628775"/>
            <a:ext cx="10971184" cy="4944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 err="1"/>
              <a:t>iv</a:t>
            </a:r>
            <a:r>
              <a:rPr lang="cs-CZ" sz="2800" dirty="0"/>
              <a:t>) Kumulativní </a:t>
            </a:r>
            <a:r>
              <a:rPr lang="cs-CZ" sz="2800" dirty="0" err="1"/>
              <a:t>pstí</a:t>
            </a:r>
            <a:r>
              <a:rPr lang="cs-CZ" sz="2800" dirty="0"/>
              <a:t> funkce = distribuční funkce F(x):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cs-CZ" sz="2800" dirty="0"/>
              <a:t>á </a:t>
            </a:r>
            <a:r>
              <a:rPr lang="en-US" sz="2800" dirty="0" err="1"/>
              <a:t>schody</a:t>
            </a:r>
            <a:r>
              <a:rPr lang="en-US" sz="2800" dirty="0"/>
              <a:t> r</a:t>
            </a:r>
            <a:r>
              <a:rPr lang="cs-CZ" sz="2800" dirty="0" err="1"/>
              <a:t>ůzných</a:t>
            </a:r>
            <a:r>
              <a:rPr lang="cs-CZ" sz="2800" dirty="0"/>
              <a:t> výšek 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viz obr na tabuli nebo </a:t>
            </a:r>
            <a:r>
              <a:rPr lang="cs-CZ" sz="2800" dirty="0" err="1"/>
              <a:t>obdelníčkový</a:t>
            </a:r>
            <a:r>
              <a:rPr lang="cs-CZ" sz="2800" dirty="0"/>
              <a:t> graf BARPLOT v jazyku R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D3: binomické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binomial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5741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1167300"/>
          </a:xfrm>
        </p:spPr>
        <p:txBody>
          <a:bodyPr/>
          <a:lstStyle/>
          <a:p>
            <a:r>
              <a:rPr lang="cs-CZ" sz="3000" i="1" dirty="0"/>
              <a:t>Při matematickém popisu jakékoli náhodné veličiny zhruba potřebujeme projít šest základních otázek</a:t>
            </a:r>
            <a:endParaRPr lang="cs-CZ" sz="30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1814513"/>
                <a:ext cx="10554574" cy="48148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i) X = … co daná veličina měří 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cs-CZ" sz="2800" dirty="0"/>
                  <a:t> … jakých hodnot veličina nabývá</a:t>
                </a:r>
              </a:p>
              <a:p>
                <a:pPr marL="0" indent="0">
                  <a:buNone/>
                </a:pPr>
                <a:r>
                  <a:rPr lang="cs-CZ" sz="2800" dirty="0"/>
                  <a:t>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(podotázka – je to veličina diskrétní nebo spojitá?)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1814513"/>
                <a:ext cx="10554574" cy="48148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36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0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=</a:t>
                </a:r>
                <a:r>
                  <a:rPr lang="en-US" sz="2800" dirty="0">
                    <a:solidFill>
                      <a:srgbClr val="FFFF00"/>
                    </a:solidFill>
                  </a:rPr>
                  <a:t> N</a:t>
                </a:r>
                <a:r>
                  <a:rPr lang="en-US" sz="2800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p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cs-CZ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:r>
                  <a:rPr lang="en-US" sz="2800" dirty="0">
                    <a:solidFill>
                      <a:srgbClr val="FFFF00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D3: binomické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binomial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58271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šestek</a:t>
            </a:r>
            <a:r>
              <a:rPr lang="en-US" sz="2400" i="1" dirty="0">
                <a:solidFill>
                  <a:srgbClr val="FFFF00"/>
                </a:solidFill>
              </a:rPr>
              <a:t> z N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cs-CZ" sz="2400" i="1" dirty="0">
                <a:solidFill>
                  <a:srgbClr val="FFFF00"/>
                </a:solidFill>
              </a:rPr>
              <a:t>ů kostkou … </a:t>
            </a:r>
            <a:r>
              <a:rPr lang="cs-CZ" sz="2400" i="1" dirty="0"/>
              <a:t>př 11.1- str. 169</a:t>
            </a:r>
            <a:r>
              <a:rPr lang="cs-CZ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>
                <a:solidFill>
                  <a:srgbClr val="FFFF00"/>
                </a:solidFill>
              </a:rPr>
              <a:t>z </a:t>
            </a:r>
            <a:r>
              <a:rPr lang="en-US" sz="2400" i="1" dirty="0" err="1">
                <a:solidFill>
                  <a:srgbClr val="FFFF00"/>
                </a:solidFill>
              </a:rPr>
              <a:t>textu</a:t>
            </a:r>
            <a:r>
              <a:rPr lang="en-US" sz="2400" i="1" dirty="0">
                <a:solidFill>
                  <a:srgbClr val="FFFF00"/>
                </a:solidFill>
              </a:rPr>
              <a:t> BMA3-stary</a:t>
            </a:r>
            <a:endParaRPr lang="cs-CZ" sz="2400" i="1" dirty="0">
              <a:solidFill>
                <a:srgbClr val="FFFF00"/>
              </a:solidFill>
            </a:endParaRP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voličů, kteří budou volit kandidáta AB na prezidenta, pokud se ptáme N nezávislých (náhodně vybraných) voličů … </a:t>
            </a:r>
            <a:r>
              <a:rPr lang="cs-CZ" sz="2400" i="1" dirty="0"/>
              <a:t>př.11.2.str. 170 </a:t>
            </a: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„úspěchů“ při N nezávislých opakováních experimentu </a:t>
            </a:r>
          </a:p>
          <a:p>
            <a:pPr marL="457200" indent="-457200">
              <a:buAutoNum type="alphaLcParenR"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/>
              <a:t>Značíme zhruba:  X </a:t>
            </a:r>
            <a:r>
              <a:rPr lang="en-US" sz="2400" i="1" dirty="0"/>
              <a:t>~ </a:t>
            </a:r>
            <a:r>
              <a:rPr lang="cs-CZ" sz="2400" i="1" dirty="0" err="1"/>
              <a:t>Bi</a:t>
            </a:r>
            <a:r>
              <a:rPr lang="en-US" sz="2400" i="1" dirty="0"/>
              <a:t>(</a:t>
            </a:r>
            <a:r>
              <a:rPr lang="cs-CZ" sz="2400" i="1" dirty="0" err="1"/>
              <a:t>N,p</a:t>
            </a:r>
            <a:r>
              <a:rPr lang="en-US" sz="2400" i="1" dirty="0"/>
              <a:t>)</a:t>
            </a:r>
            <a:endParaRPr lang="cs-CZ" sz="2400" i="1" dirty="0"/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Příklady </a:t>
            </a:r>
            <a:r>
              <a:rPr lang="en-US" sz="3200" dirty="0"/>
              <a:t>D</a:t>
            </a:r>
            <a:r>
              <a:rPr lang="cs-CZ" sz="3200" dirty="0"/>
              <a:t>3</a:t>
            </a:r>
            <a:r>
              <a:rPr lang="en-US" sz="3200" dirty="0"/>
              <a:t> = </a:t>
            </a:r>
            <a:r>
              <a:rPr lang="cs-CZ" sz="3200" dirty="0"/>
              <a:t>binomického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0871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šestek</a:t>
            </a:r>
            <a:r>
              <a:rPr lang="en-US" sz="2400" i="1" dirty="0">
                <a:solidFill>
                  <a:srgbClr val="FFFF00"/>
                </a:solidFill>
              </a:rPr>
              <a:t> z N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cs-CZ" sz="2400" i="1" dirty="0">
                <a:solidFill>
                  <a:srgbClr val="FFFF00"/>
                </a:solidFill>
              </a:rPr>
              <a:t>ů kostkou … </a:t>
            </a:r>
            <a:r>
              <a:rPr lang="cs-CZ" sz="2400" i="1" dirty="0"/>
              <a:t>př 11.1- str. 169</a:t>
            </a:r>
            <a:r>
              <a:rPr lang="cs-CZ" sz="2400" i="1" dirty="0">
                <a:solidFill>
                  <a:srgbClr val="FFFF00"/>
                </a:solidFill>
              </a:rPr>
              <a:t> 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 err="1"/>
              <a:t>px</a:t>
            </a:r>
            <a:r>
              <a:rPr lang="cs-CZ" sz="2400" i="1" dirty="0"/>
              <a:t> </a:t>
            </a:r>
            <a:r>
              <a:rPr lang="en-US" sz="2400" i="1" dirty="0"/>
              <a:t>&lt;- </a:t>
            </a:r>
            <a:r>
              <a:rPr lang="en-US" sz="2400" i="1" dirty="0" err="1"/>
              <a:t>dbinom</a:t>
            </a:r>
            <a:r>
              <a:rPr lang="en-US" sz="2400" i="1" dirty="0"/>
              <a:t>(0:4,4,1/6)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</a:t>
            </a:r>
            <a:r>
              <a:rPr lang="en-US" sz="2400" i="1" dirty="0" err="1"/>
              <a:t>psti</a:t>
            </a:r>
            <a:r>
              <a:rPr lang="en-US" sz="2400" i="1" dirty="0"/>
              <a:t> Bi (N=4, p=1/6)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</a:t>
            </a:r>
            <a:r>
              <a:rPr lang="en-US" sz="2400" i="1" dirty="0" err="1"/>
              <a:t>px,pch</a:t>
            </a:r>
            <a:r>
              <a:rPr lang="en-US" sz="2400" i="1" dirty="0"/>
              <a:t>=16)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pstni</a:t>
            </a:r>
            <a:r>
              <a:rPr lang="en-US" sz="2400" i="1" dirty="0"/>
              <a:t> </a:t>
            </a:r>
            <a:r>
              <a:rPr lang="en-US" sz="2400" i="1" dirty="0" err="1"/>
              <a:t>funkci</a:t>
            </a:r>
            <a:r>
              <a:rPr lang="en-US" sz="2400" i="1" dirty="0"/>
              <a:t>, “</a:t>
            </a:r>
            <a:r>
              <a:rPr lang="en-US" sz="2400" i="1" dirty="0" err="1"/>
              <a:t>pch</a:t>
            </a:r>
            <a:r>
              <a:rPr lang="en-US" sz="2400" i="1" dirty="0"/>
              <a:t>=16” </a:t>
            </a:r>
            <a:r>
              <a:rPr lang="en-US" sz="2400" i="1" dirty="0" err="1"/>
              <a:t>jsou</a:t>
            </a:r>
            <a:r>
              <a:rPr lang="en-US" sz="2400" i="1" dirty="0"/>
              <a:t> </a:t>
            </a:r>
            <a:r>
              <a:rPr lang="en-US" sz="2400" i="1" dirty="0" err="1"/>
              <a:t>tucne</a:t>
            </a:r>
            <a:r>
              <a:rPr lang="en-US" sz="2400" i="1" dirty="0"/>
              <a:t> </a:t>
            </a:r>
            <a:r>
              <a:rPr lang="en-US" sz="2400" i="1" dirty="0" err="1"/>
              <a:t>tecky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 err="1">
                <a:solidFill>
                  <a:srgbClr val="FF0000"/>
                </a:solidFill>
              </a:rPr>
              <a:t>Popis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osy</a:t>
            </a:r>
            <a:r>
              <a:rPr lang="en-US" sz="2400" i="1" dirty="0">
                <a:solidFill>
                  <a:srgbClr val="FF0000"/>
                </a:solidFill>
              </a:rPr>
              <a:t> x je </a:t>
            </a:r>
            <a:r>
              <a:rPr lang="en-US" sz="2400" i="1" dirty="0" err="1">
                <a:solidFill>
                  <a:srgbClr val="FF0000"/>
                </a:solidFill>
              </a:rPr>
              <a:t>posunuty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nevim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jak</a:t>
            </a:r>
            <a:r>
              <a:rPr lang="en-US" sz="2400" i="1" dirty="0">
                <a:solidFill>
                  <a:srgbClr val="FF0000"/>
                </a:solidFill>
              </a:rPr>
              <a:t> to </a:t>
            </a:r>
            <a:r>
              <a:rPr lang="en-US" sz="2400" i="1" dirty="0" err="1">
                <a:solidFill>
                  <a:srgbClr val="FF0000"/>
                </a:solidFill>
              </a:rPr>
              <a:t>spravit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Fx</a:t>
            </a:r>
            <a:r>
              <a:rPr lang="en-US" sz="2400" i="1" dirty="0"/>
              <a:t> &lt;- </a:t>
            </a:r>
            <a:r>
              <a:rPr lang="en-US" sz="2400" i="1" dirty="0" err="1"/>
              <a:t>pbinom</a:t>
            </a:r>
            <a:r>
              <a:rPr lang="en-US" sz="2400" i="1" dirty="0"/>
              <a:t>(0:4,4,1/6)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</a:t>
            </a:r>
            <a:r>
              <a:rPr lang="en-US" sz="2400" i="1" dirty="0" err="1"/>
              <a:t>schody</a:t>
            </a:r>
            <a:r>
              <a:rPr lang="en-US" sz="2400" i="1" dirty="0"/>
              <a:t> </a:t>
            </a:r>
            <a:r>
              <a:rPr lang="en-US" sz="2400" i="1" dirty="0" err="1"/>
              <a:t>distribucni</a:t>
            </a:r>
            <a:r>
              <a:rPr lang="en-US" sz="2400" i="1" dirty="0"/>
              <a:t> </a:t>
            </a:r>
            <a:r>
              <a:rPr lang="en-US" sz="2400" i="1" dirty="0" err="1"/>
              <a:t>funkce</a:t>
            </a:r>
            <a:r>
              <a:rPr lang="en-US" sz="2400" i="1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kumul.fce</a:t>
            </a:r>
            <a:r>
              <a:rPr lang="cs-CZ" sz="2400" i="1" dirty="0"/>
              <a:t>)</a:t>
            </a: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barplot</a:t>
            </a:r>
            <a:r>
              <a:rPr lang="en-US" sz="2400" i="1" dirty="0"/>
              <a:t>(</a:t>
            </a:r>
            <a:r>
              <a:rPr lang="en-US" sz="2400" i="1" dirty="0" err="1"/>
              <a:t>Fx</a:t>
            </a:r>
            <a:r>
              <a:rPr lang="en-US" sz="2400" i="1" dirty="0"/>
              <a:t>,</a:t>
            </a:r>
            <a:r>
              <a:rPr lang="cs-CZ" sz="2400" i="1" dirty="0"/>
              <a:t> col=</a:t>
            </a:r>
            <a:r>
              <a:rPr lang="en-US" sz="2400" i="1" dirty="0"/>
              <a:t>6:7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distrib</a:t>
            </a:r>
            <a:r>
              <a:rPr lang="en-US" sz="2400" i="1" dirty="0"/>
              <a:t> </a:t>
            </a:r>
            <a:r>
              <a:rPr lang="en-US" sz="2400" i="1" dirty="0" err="1"/>
              <a:t>fci</a:t>
            </a:r>
            <a:r>
              <a:rPr lang="en-US" sz="2400" i="1" dirty="0"/>
              <a:t> F – </a:t>
            </a:r>
            <a:r>
              <a:rPr lang="en-US" sz="2400" i="1" dirty="0" err="1"/>
              <a:t>horni</a:t>
            </a:r>
            <a:r>
              <a:rPr lang="en-US" sz="2400" i="1" dirty="0"/>
              <a:t> </a:t>
            </a:r>
            <a:r>
              <a:rPr lang="en-US" sz="2400" i="1" dirty="0" err="1"/>
              <a:t>strany</a:t>
            </a:r>
            <a:r>
              <a:rPr lang="en-US" sz="2400" i="1" dirty="0"/>
              <a:t> tech </a:t>
            </a:r>
            <a:r>
              <a:rPr lang="en-US" sz="2400" i="1" dirty="0" err="1"/>
              <a:t>obdelnicku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col=6:7 … </a:t>
            </a:r>
            <a:r>
              <a:rPr lang="en-US" sz="2400" i="1" dirty="0" err="1">
                <a:solidFill>
                  <a:srgbClr val="FF0000"/>
                </a:solidFill>
              </a:rPr>
              <a:t>pouze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meni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barvu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obdelnicku</a:t>
            </a:r>
            <a:r>
              <a:rPr lang="en-US" sz="2400" i="1" dirty="0">
                <a:solidFill>
                  <a:srgbClr val="FF0000"/>
                </a:solidFill>
              </a:rPr>
              <a:t> … </a:t>
            </a:r>
            <a:r>
              <a:rPr lang="en-US" sz="2400" i="1" dirty="0" err="1">
                <a:solidFill>
                  <a:srgbClr val="FF0000"/>
                </a:solidFill>
              </a:rPr>
              <a:t>strida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barvy</a:t>
            </a:r>
            <a:r>
              <a:rPr lang="en-US" sz="2400" i="1" dirty="0">
                <a:solidFill>
                  <a:srgbClr val="FF0000"/>
                </a:solidFill>
              </a:rPr>
              <a:t> 6 a 7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Bi (</a:t>
            </a:r>
            <a:r>
              <a:rPr lang="en-US" sz="3200" dirty="0" err="1">
                <a:solidFill>
                  <a:srgbClr val="FF0000"/>
                </a:solidFill>
              </a:rPr>
              <a:t>N,p</a:t>
            </a:r>
            <a:r>
              <a:rPr lang="en-US" sz="3200" dirty="0">
                <a:solidFill>
                  <a:srgbClr val="FF0000"/>
                </a:solidFill>
              </a:rPr>
              <a:t>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</a:p>
        </p:txBody>
      </p:sp>
    </p:spTree>
    <p:extLst>
      <p:ext uri="{BB962C8B-B14F-4D97-AF65-F5344CB8AC3E}">
        <p14:creationId xmlns:p14="http://schemas.microsoft.com/office/powerpoint/2010/main" val="3954569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/>
              <a:t>q</a:t>
            </a:r>
            <a:r>
              <a:rPr lang="en-US" sz="2400" i="1" dirty="0" err="1"/>
              <a:t>binom</a:t>
            </a:r>
            <a:r>
              <a:rPr lang="en-US" sz="2400" i="1" dirty="0"/>
              <a:t>(0.95</a:t>
            </a:r>
            <a:r>
              <a:rPr lang="cs-CZ" sz="2400" i="1" dirty="0"/>
              <a:t>, </a:t>
            </a:r>
            <a:r>
              <a:rPr lang="en-US" sz="2400" i="1" dirty="0"/>
              <a:t>4,1/6)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0.95-kvantil </a:t>
            </a:r>
            <a:r>
              <a:rPr lang="en-US" sz="2400" i="1" dirty="0" err="1"/>
              <a:t>hodnot</a:t>
            </a:r>
            <a:r>
              <a:rPr lang="en-US" sz="2400" i="1" dirty="0"/>
              <a:t> </a:t>
            </a:r>
            <a:r>
              <a:rPr lang="en-US" sz="2400" i="1" dirty="0" err="1"/>
              <a:t>rozd</a:t>
            </a:r>
            <a:r>
              <a:rPr lang="en-US" sz="2400" i="1" dirty="0"/>
              <a:t>  Bi (N=4, p=1/6)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genbi</a:t>
            </a:r>
            <a:r>
              <a:rPr lang="en-US" sz="2400" i="1" dirty="0"/>
              <a:t>  &lt;- </a:t>
            </a:r>
            <a:r>
              <a:rPr lang="en-US" sz="2400" i="1" dirty="0" err="1"/>
              <a:t>rbinom</a:t>
            </a:r>
            <a:r>
              <a:rPr lang="en-US" sz="2400" i="1" dirty="0"/>
              <a:t>(1000,4,1/6)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do </a:t>
            </a:r>
            <a:r>
              <a:rPr lang="en-US" sz="2400" i="1" dirty="0" err="1">
                <a:solidFill>
                  <a:srgbClr val="FF0000"/>
                </a:solidFill>
              </a:rPr>
              <a:t>vektoru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genbi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vygeneruje</a:t>
            </a:r>
            <a:r>
              <a:rPr lang="en-US" sz="2400" i="1" dirty="0">
                <a:solidFill>
                  <a:srgbClr val="FF0000"/>
                </a:solidFill>
              </a:rPr>
              <a:t> 1000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rozdeleni</a:t>
            </a:r>
            <a:r>
              <a:rPr lang="en-US" sz="2400" i="1" dirty="0">
                <a:solidFill>
                  <a:srgbClr val="FF0000"/>
                </a:solidFill>
              </a:rPr>
              <a:t> Bi(4,1/6) …. </a:t>
            </a:r>
            <a:r>
              <a:rPr lang="en-US" sz="2400" i="1" dirty="0" err="1">
                <a:solidFill>
                  <a:srgbClr val="FF0000"/>
                </a:solidFill>
              </a:rPr>
              <a:t>rbinom</a:t>
            </a:r>
            <a:r>
              <a:rPr lang="en-US" sz="2400" i="1" dirty="0">
                <a:solidFill>
                  <a:srgbClr val="FF0000"/>
                </a:solidFill>
              </a:rPr>
              <a:t> = random </a:t>
            </a:r>
            <a:r>
              <a:rPr lang="en-US" sz="2400" i="1" dirty="0" err="1">
                <a:solidFill>
                  <a:srgbClr val="FF0000"/>
                </a:solidFill>
              </a:rPr>
              <a:t>binom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</a:t>
            </a:r>
            <a:r>
              <a:rPr lang="en-US" sz="2400" i="1" dirty="0" err="1"/>
              <a:t>genbi</a:t>
            </a:r>
            <a:r>
              <a:rPr lang="en-US" sz="2400" i="1" dirty="0"/>
              <a:t>)</a:t>
            </a:r>
            <a:r>
              <a:rPr lang="en-US" sz="2400" i="1" dirty="0">
                <a:solidFill>
                  <a:srgbClr val="FF0000"/>
                </a:solidFill>
              </a:rPr>
              <a:t> # </a:t>
            </a:r>
            <a:r>
              <a:rPr lang="en-US" sz="2400" i="1" dirty="0" err="1">
                <a:solidFill>
                  <a:srgbClr val="FF0000"/>
                </a:solidFill>
              </a:rPr>
              <a:t>spocitaji</a:t>
            </a:r>
            <a:r>
              <a:rPr lang="en-US" sz="2400" i="1" dirty="0">
                <a:solidFill>
                  <a:srgbClr val="FF0000"/>
                </a:solidFill>
              </a:rPr>
              <a:t> se </a:t>
            </a:r>
            <a:r>
              <a:rPr lang="en-US" sz="2400" i="1" dirty="0" err="1">
                <a:solidFill>
                  <a:srgbClr val="FF0000"/>
                </a:solidFill>
              </a:rPr>
              <a:t>cetnosti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gener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velic</a:t>
            </a:r>
            <a:r>
              <a:rPr lang="en-US" sz="2400" i="1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Bi (</a:t>
            </a:r>
            <a:r>
              <a:rPr lang="en-US" sz="3200" dirty="0" err="1">
                <a:solidFill>
                  <a:srgbClr val="FF0000"/>
                </a:solidFill>
              </a:rPr>
              <a:t>N,p</a:t>
            </a:r>
            <a:r>
              <a:rPr lang="en-US" sz="3200" dirty="0">
                <a:solidFill>
                  <a:srgbClr val="FF0000"/>
                </a:solidFill>
              </a:rPr>
              <a:t>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kvantily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generov</a:t>
            </a:r>
            <a:r>
              <a:rPr lang="cs-CZ" sz="3200" dirty="0" err="1">
                <a:solidFill>
                  <a:srgbClr val="FF0000"/>
                </a:solidFill>
              </a:rPr>
              <a:t>ání</a:t>
            </a:r>
            <a:r>
              <a:rPr lang="cs-CZ" sz="3200" dirty="0">
                <a:solidFill>
                  <a:srgbClr val="FF0000"/>
                </a:solidFill>
              </a:rPr>
              <a:t> hodnot</a:t>
            </a:r>
          </a:p>
        </p:txBody>
      </p:sp>
    </p:spTree>
    <p:extLst>
      <p:ext uri="{BB962C8B-B14F-4D97-AF65-F5344CB8AC3E}">
        <p14:creationId xmlns:p14="http://schemas.microsoft.com/office/powerpoint/2010/main" val="376395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i) 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 počet „úspěchů“ před prvním neúspěchem</a:t>
                </a:r>
                <a:r>
                  <a:rPr lang="cs-CZ" sz="2800" dirty="0"/>
                  <a:t> při nezávislých opakováních experimentu, který má dva </a:t>
                </a:r>
                <a:r>
                  <a:rPr lang="cs-CZ" sz="2800" dirty="0" err="1"/>
                  <a:t>navz</a:t>
                </a:r>
                <a:r>
                  <a:rPr lang="cs-CZ" sz="2800" dirty="0"/>
                  <a:t>. se vylučující výsledky „úspěch“ nastávající s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p</a:t>
                </a:r>
                <a:r>
                  <a:rPr lang="cs-CZ" sz="2800" dirty="0"/>
                  <a:t> a „neúspěch“ nastávající s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:r>
                  <a:rPr lang="en-US" sz="2800" dirty="0">
                    <a:solidFill>
                      <a:srgbClr val="FFFF00"/>
                    </a:solidFill>
                  </a:rPr>
                  <a:t>1-p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 …</m:t>
                        </m:r>
                      </m:e>
                    </m:d>
                  </m:oMath>
                </a14:m>
                <a:r>
                  <a:rPr lang="cs-CZ" sz="2800" dirty="0"/>
                  <a:t>   teoreticky až do nekonečna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4</a:t>
            </a:r>
            <a:r>
              <a:rPr lang="cs-CZ" sz="3200" i="1" dirty="0"/>
              <a:t>: </a:t>
            </a:r>
            <a:r>
              <a:rPr lang="en-US" sz="3200" i="1" dirty="0" err="1"/>
              <a:t>geometrick</a:t>
            </a:r>
            <a:r>
              <a:rPr lang="cs-CZ" sz="3200" i="1" dirty="0"/>
              <a:t>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geometric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66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funkce: p</a:t>
                </a:r>
                <a:r>
                  <a:rPr lang="en-US" sz="2800" dirty="0"/>
                  <a:t>(k)=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							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pro k = 0,1,2, …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(t</a:t>
                </a:r>
                <a:r>
                  <a:rPr lang="en-US" sz="2800" dirty="0">
                    <a:solidFill>
                      <a:srgbClr val="FFFF00"/>
                    </a:solidFill>
                  </a:rPr>
                  <a:t>y</a:t>
                </a:r>
                <a:r>
                  <a:rPr lang="cs-CZ" sz="2800" dirty="0">
                    <a:solidFill>
                      <a:srgbClr val="FFFF00"/>
                    </a:solidFill>
                  </a:rPr>
                  <a:t>to pst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i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tvo</a:t>
                </a:r>
                <a:r>
                  <a:rPr lang="cs-CZ" sz="2800" dirty="0">
                    <a:solidFill>
                      <a:srgbClr val="FFFF00"/>
                    </a:solidFill>
                  </a:rPr>
                  <a:t>ří geometrickou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posloupnost</a:t>
                </a:r>
                <a:r>
                  <a:rPr lang="cs-CZ" sz="2800" dirty="0">
                    <a:solidFill>
                      <a:srgbClr val="FFFF00"/>
                    </a:solidFill>
                  </a:rPr>
                  <a:t>, odtud název rozdělení)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      					</a:t>
                </a: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nebo</a:t>
                </a:r>
                <a:r>
                  <a:rPr lang="en-US" sz="2800" dirty="0"/>
                  <a:t> v </a:t>
                </a:r>
                <a:r>
                  <a:rPr lang="en-US" sz="2800" dirty="0" err="1"/>
                  <a:t>jazyku</a:t>
                </a:r>
                <a:r>
                  <a:rPr lang="en-US" sz="2800" dirty="0"/>
                  <a:t> R – viz p</a:t>
                </a:r>
                <a:r>
                  <a:rPr lang="cs-CZ" sz="2800" dirty="0" err="1"/>
                  <a:t>říklad</a:t>
                </a:r>
                <a:r>
                  <a:rPr lang="cs-CZ" sz="2800" dirty="0"/>
                  <a:t>, co bude následovat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4</a:t>
            </a:r>
            <a:r>
              <a:rPr lang="cs-CZ" sz="3200" i="1" dirty="0"/>
              <a:t>: </a:t>
            </a:r>
            <a:r>
              <a:rPr lang="en-US" sz="3200" i="1" dirty="0" err="1"/>
              <a:t>geometrick</a:t>
            </a:r>
            <a:r>
              <a:rPr lang="cs-CZ" sz="3200" i="1" dirty="0"/>
              <a:t>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geometric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52993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628775"/>
            <a:ext cx="10971184" cy="4944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 err="1"/>
              <a:t>iv</a:t>
            </a:r>
            <a:r>
              <a:rPr lang="cs-CZ" sz="2800" dirty="0"/>
              <a:t>) Kumulativní </a:t>
            </a:r>
            <a:r>
              <a:rPr lang="cs-CZ" sz="2800" dirty="0" err="1"/>
              <a:t>pstí</a:t>
            </a:r>
            <a:r>
              <a:rPr lang="cs-CZ" sz="2800" dirty="0"/>
              <a:t> funkce = distribuční funkce F(x):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cs-CZ" sz="2800" dirty="0"/>
              <a:t>á </a:t>
            </a:r>
            <a:r>
              <a:rPr lang="en-US" sz="2800" dirty="0" err="1"/>
              <a:t>schody</a:t>
            </a:r>
            <a:r>
              <a:rPr lang="en-US" sz="2800" dirty="0"/>
              <a:t> r</a:t>
            </a:r>
            <a:r>
              <a:rPr lang="cs-CZ" sz="2800" dirty="0" err="1"/>
              <a:t>ůzných</a:t>
            </a:r>
            <a:r>
              <a:rPr lang="cs-CZ" sz="2800" dirty="0"/>
              <a:t> výšek</a:t>
            </a:r>
            <a:r>
              <a:rPr lang="en-US" sz="2800" dirty="0"/>
              <a:t>, </a:t>
            </a:r>
            <a:r>
              <a:rPr lang="en-US" sz="2800" dirty="0" err="1"/>
              <a:t>schod</a:t>
            </a:r>
            <a:r>
              <a:rPr lang="cs-CZ" sz="2800" dirty="0"/>
              <a:t>ů je nekonečně mnoho, ale nesměřují až „do nebe“, nýbrž jsou stále menší a schodiště stoupá </a:t>
            </a:r>
            <a:r>
              <a:rPr lang="en-US" sz="2800" dirty="0" err="1"/>
              <a:t>pouze</a:t>
            </a:r>
            <a:r>
              <a:rPr lang="en-US" sz="2800" dirty="0"/>
              <a:t> </a:t>
            </a:r>
            <a:r>
              <a:rPr lang="cs-CZ" sz="2800" dirty="0"/>
              <a:t>k hodnotě 1 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viz obr na tabuli nebo </a:t>
            </a:r>
            <a:r>
              <a:rPr lang="cs-CZ" sz="2800" dirty="0" err="1"/>
              <a:t>obdelníčkový</a:t>
            </a:r>
            <a:r>
              <a:rPr lang="cs-CZ" sz="2800" dirty="0"/>
              <a:t> graf BARPLOT v jazyku R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34493"/>
            <a:ext cx="10573615" cy="799226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4</a:t>
            </a:r>
            <a:r>
              <a:rPr lang="cs-CZ" sz="3200" i="1" dirty="0"/>
              <a:t>: </a:t>
            </a:r>
            <a:r>
              <a:rPr lang="en-US" sz="3200" i="1" dirty="0" err="1"/>
              <a:t>geometrick</a:t>
            </a:r>
            <a:r>
              <a:rPr lang="cs-CZ" sz="3200" i="1" dirty="0"/>
              <a:t>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geometric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61767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0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(výpočet integrací řady člen po členu)</a:t>
                </a:r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</m:t>
                        </m:r>
                      </m:e>
                    </m:d>
                    <m:r>
                      <a:rPr lang="cs-CZ" sz="280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cs-CZ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cs-CZ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sz="28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4</a:t>
            </a:r>
            <a:r>
              <a:rPr lang="cs-CZ" sz="3200" i="1" dirty="0"/>
              <a:t>: </a:t>
            </a:r>
            <a:r>
              <a:rPr lang="en-US" sz="3200" i="1" dirty="0" err="1"/>
              <a:t>geometrick</a:t>
            </a:r>
            <a:r>
              <a:rPr lang="cs-CZ" sz="3200" i="1" dirty="0"/>
              <a:t>é 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cs-CZ" sz="3200" i="1" dirty="0" err="1">
                <a:solidFill>
                  <a:srgbClr val="FFFF00"/>
                </a:solidFill>
              </a:rPr>
              <a:t>geometric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76307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cs-CZ" sz="2400" i="1" dirty="0">
                <a:solidFill>
                  <a:srgbClr val="FFFF00"/>
                </a:solidFill>
              </a:rPr>
              <a:t>ů kostkou před prvním padnutím šestky  </a:t>
            </a:r>
          </a:p>
          <a:p>
            <a:pPr marL="457200" indent="-457200">
              <a:buAutoNum type="alphaLcParenR"/>
            </a:pPr>
            <a:r>
              <a:rPr lang="cs-CZ" sz="2400" i="1" dirty="0">
                <a:solidFill>
                  <a:srgbClr val="FFFF00"/>
                </a:solidFill>
              </a:rPr>
              <a:t>X= počet dnů bezporuchového provozu před první poruchou linky (pst poruchy linky v každém dni je stále stejná a nezávislá na předchozích dnech </a:t>
            </a:r>
            <a:r>
              <a:rPr lang="cs-CZ" sz="2400" i="1" dirty="0"/>
              <a:t> </a:t>
            </a:r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/>
              <a:t>Značíme zhruba:  X </a:t>
            </a:r>
            <a:r>
              <a:rPr lang="en-US" sz="2400" i="1" dirty="0"/>
              <a:t>~ </a:t>
            </a:r>
            <a:r>
              <a:rPr lang="cs-CZ" sz="2400" i="1" dirty="0" err="1"/>
              <a:t>Geom</a:t>
            </a:r>
            <a:r>
              <a:rPr lang="en-US" sz="2400" i="1" dirty="0"/>
              <a:t>(</a:t>
            </a:r>
            <a:r>
              <a:rPr lang="cs-CZ" sz="2400" i="1" dirty="0"/>
              <a:t>p</a:t>
            </a:r>
            <a:r>
              <a:rPr lang="en-US" sz="2400" i="1" dirty="0"/>
              <a:t>)</a:t>
            </a:r>
            <a:endParaRPr lang="cs-CZ" sz="2400" i="1" dirty="0"/>
          </a:p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Příklady </a:t>
            </a:r>
            <a:r>
              <a:rPr lang="en-US" sz="3200" dirty="0"/>
              <a:t>D</a:t>
            </a:r>
            <a:r>
              <a:rPr lang="cs-CZ" sz="3200" dirty="0"/>
              <a:t>4</a:t>
            </a:r>
            <a:r>
              <a:rPr lang="en-US" sz="3200" dirty="0"/>
              <a:t> = </a:t>
            </a:r>
            <a:r>
              <a:rPr lang="cs-CZ" sz="3200" dirty="0"/>
              <a:t>geometrického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41963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43005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X= </a:t>
            </a:r>
            <a:r>
              <a:rPr lang="en-US" sz="2400" i="1" dirty="0">
                <a:solidFill>
                  <a:srgbClr val="FFFF00"/>
                </a:solidFill>
              </a:rPr>
              <a:t>po</a:t>
            </a:r>
            <a:r>
              <a:rPr lang="cs-CZ" sz="2400" i="1" dirty="0">
                <a:solidFill>
                  <a:srgbClr val="FFFF00"/>
                </a:solidFill>
              </a:rPr>
              <a:t>čet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cs-CZ" sz="2400" i="1" dirty="0">
                <a:solidFill>
                  <a:srgbClr val="FFFF00"/>
                </a:solidFill>
              </a:rPr>
              <a:t>ů kostkou </a:t>
            </a:r>
            <a:r>
              <a:rPr lang="en-US" sz="2400" i="1" dirty="0">
                <a:solidFill>
                  <a:srgbClr val="FFFF00"/>
                </a:solidFill>
              </a:rPr>
              <a:t>p</a:t>
            </a:r>
            <a:r>
              <a:rPr lang="cs-CZ" sz="2400" i="1" dirty="0" err="1">
                <a:solidFill>
                  <a:srgbClr val="FFFF00"/>
                </a:solidFill>
              </a:rPr>
              <a:t>řed</a:t>
            </a:r>
            <a:r>
              <a:rPr lang="cs-CZ" sz="2400" i="1" dirty="0">
                <a:solidFill>
                  <a:srgbClr val="FFFF00"/>
                </a:solidFill>
              </a:rPr>
              <a:t> prvním padnutím šestky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x</a:t>
            </a:r>
            <a:r>
              <a:rPr lang="cs-CZ" sz="2400" i="1" dirty="0"/>
              <a:t> </a:t>
            </a:r>
            <a:r>
              <a:rPr lang="en-US" sz="2400" i="1" dirty="0"/>
              <a:t>&lt;- c(0:30)  </a:t>
            </a:r>
            <a:r>
              <a:rPr lang="en-US" sz="2400" i="1" dirty="0">
                <a:solidFill>
                  <a:srgbClr val="FF0000"/>
                </a:solidFill>
              </a:rPr>
              <a:t># je def pro </a:t>
            </a:r>
            <a:r>
              <a:rPr lang="en-US" sz="2400" i="1" dirty="0" err="1">
                <a:solidFill>
                  <a:srgbClr val="FF0000"/>
                </a:solidFill>
              </a:rPr>
              <a:t>nekonecne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cs-CZ" sz="2400" i="1" dirty="0">
                <a:solidFill>
                  <a:srgbClr val="FF0000"/>
                </a:solidFill>
              </a:rPr>
              <a:t> mnoho </a:t>
            </a:r>
            <a:r>
              <a:rPr lang="en-US" sz="2400" i="1" dirty="0">
                <a:solidFill>
                  <a:srgbClr val="FF0000"/>
                </a:solidFill>
              </a:rPr>
              <a:t>x, ale </a:t>
            </a:r>
            <a:r>
              <a:rPr lang="en-US" sz="2400" i="1" dirty="0" err="1">
                <a:solidFill>
                  <a:srgbClr val="FF0000"/>
                </a:solidFill>
              </a:rPr>
              <a:t>pocitac</a:t>
            </a:r>
            <a:r>
              <a:rPr lang="en-US" sz="2400" i="1" dirty="0">
                <a:solidFill>
                  <a:srgbClr val="FF0000"/>
                </a:solidFill>
              </a:rPr>
              <a:t> se </a:t>
            </a:r>
            <a:r>
              <a:rPr lang="en-US" sz="2400" i="1" dirty="0" err="1">
                <a:solidFill>
                  <a:srgbClr val="FF0000"/>
                </a:solidFill>
              </a:rPr>
              <a:t>musi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omezit</a:t>
            </a:r>
            <a:r>
              <a:rPr lang="cs-CZ" sz="2400" i="1" dirty="0">
                <a:solidFill>
                  <a:srgbClr val="FF0000"/>
                </a:solidFill>
              </a:rPr>
              <a:t> na </a:t>
            </a:r>
            <a:r>
              <a:rPr lang="cs-CZ" sz="2400" i="1" dirty="0" err="1">
                <a:solidFill>
                  <a:srgbClr val="FF0000"/>
                </a:solidFill>
              </a:rPr>
              <a:t>konecne</a:t>
            </a:r>
            <a:r>
              <a:rPr lang="cs-CZ" sz="2400" i="1" dirty="0">
                <a:solidFill>
                  <a:srgbClr val="FF0000"/>
                </a:solidFill>
              </a:rPr>
              <a:t> mnoho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i="1" dirty="0" err="1"/>
              <a:t>px</a:t>
            </a:r>
            <a:r>
              <a:rPr lang="cs-CZ" sz="2400" i="1" dirty="0"/>
              <a:t> </a:t>
            </a:r>
            <a:r>
              <a:rPr lang="en-US" sz="2400" i="1" dirty="0"/>
              <a:t>&lt;- d</a:t>
            </a:r>
            <a:r>
              <a:rPr lang="cs-CZ" sz="2400" i="1" dirty="0" err="1"/>
              <a:t>geom</a:t>
            </a:r>
            <a:r>
              <a:rPr lang="en-US" sz="2400" i="1" dirty="0"/>
              <a:t>(x,1/6)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</a:t>
            </a:r>
            <a:r>
              <a:rPr lang="en-US" sz="2400" i="1" dirty="0" err="1"/>
              <a:t>psti</a:t>
            </a:r>
            <a:r>
              <a:rPr lang="en-US" sz="2400" i="1" dirty="0"/>
              <a:t> </a:t>
            </a:r>
            <a:r>
              <a:rPr lang="en-US" sz="2400" i="1" dirty="0" err="1"/>
              <a:t>Geom</a:t>
            </a:r>
            <a:r>
              <a:rPr lang="en-US" sz="2400" i="1" dirty="0"/>
              <a:t> (p=1/6) pro </a:t>
            </a:r>
            <a:r>
              <a:rPr lang="en-US" sz="2400" i="1" dirty="0" err="1"/>
              <a:t>hodnoty</a:t>
            </a:r>
            <a:r>
              <a:rPr lang="en-US" sz="2400" i="1" dirty="0"/>
              <a:t> z </a:t>
            </a:r>
            <a:r>
              <a:rPr lang="en-US" sz="2400" i="1" dirty="0" err="1"/>
              <a:t>vekt</a:t>
            </a:r>
            <a:r>
              <a:rPr lang="en-US" sz="2400" i="1" dirty="0"/>
              <a:t> 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</a:t>
            </a:r>
            <a:r>
              <a:rPr lang="en-US" sz="2400" i="1" dirty="0" err="1"/>
              <a:t>px,pch</a:t>
            </a:r>
            <a:r>
              <a:rPr lang="en-US" sz="2400" i="1" dirty="0"/>
              <a:t>=16)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pstni</a:t>
            </a:r>
            <a:r>
              <a:rPr lang="en-US" sz="2400" i="1" dirty="0"/>
              <a:t> </a:t>
            </a:r>
            <a:r>
              <a:rPr lang="en-US" sz="2400" i="1" dirty="0" err="1"/>
              <a:t>funkci</a:t>
            </a:r>
            <a:r>
              <a:rPr lang="en-US" sz="2400" i="1" dirty="0"/>
              <a:t>, “</a:t>
            </a:r>
            <a:r>
              <a:rPr lang="en-US" sz="2400" i="1" dirty="0" err="1"/>
              <a:t>pch</a:t>
            </a:r>
            <a:r>
              <a:rPr lang="en-US" sz="2400" i="1" dirty="0"/>
              <a:t>=16” </a:t>
            </a:r>
            <a:r>
              <a:rPr lang="en-US" sz="2400" i="1" dirty="0" err="1"/>
              <a:t>jsou</a:t>
            </a:r>
            <a:r>
              <a:rPr lang="en-US" sz="2400" i="1" dirty="0"/>
              <a:t> </a:t>
            </a:r>
            <a:r>
              <a:rPr lang="en-US" sz="2400" i="1" dirty="0" err="1"/>
              <a:t>tucne</a:t>
            </a:r>
            <a:r>
              <a:rPr lang="en-US" sz="2400" i="1" dirty="0"/>
              <a:t> </a:t>
            </a:r>
            <a:r>
              <a:rPr lang="en-US" sz="2400" i="1" dirty="0" err="1"/>
              <a:t>tecky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 err="1">
                <a:solidFill>
                  <a:srgbClr val="FF0000"/>
                </a:solidFill>
              </a:rPr>
              <a:t>Popis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osy</a:t>
            </a:r>
            <a:r>
              <a:rPr lang="en-US" sz="2400" i="1" dirty="0">
                <a:solidFill>
                  <a:srgbClr val="FF0000"/>
                </a:solidFill>
              </a:rPr>
              <a:t> x je </a:t>
            </a:r>
            <a:r>
              <a:rPr lang="en-US" sz="2400" i="1" dirty="0" err="1">
                <a:solidFill>
                  <a:srgbClr val="FF0000"/>
                </a:solidFill>
              </a:rPr>
              <a:t>posunuty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nevim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jak</a:t>
            </a:r>
            <a:r>
              <a:rPr lang="en-US" sz="2400" i="1" dirty="0">
                <a:solidFill>
                  <a:srgbClr val="FF0000"/>
                </a:solidFill>
              </a:rPr>
              <a:t> to </a:t>
            </a:r>
            <a:r>
              <a:rPr lang="en-US" sz="2400" i="1" dirty="0" err="1">
                <a:solidFill>
                  <a:srgbClr val="FF0000"/>
                </a:solidFill>
              </a:rPr>
              <a:t>spravit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Fx</a:t>
            </a:r>
            <a:r>
              <a:rPr lang="en-US" sz="2400" i="1" dirty="0"/>
              <a:t> &lt;- </a:t>
            </a:r>
            <a:r>
              <a:rPr lang="en-US" sz="2400" i="1" dirty="0" err="1"/>
              <a:t>pgeom</a:t>
            </a:r>
            <a:r>
              <a:rPr lang="en-US" sz="2400" i="1" dirty="0"/>
              <a:t>(x,1/6)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</a:t>
            </a:r>
            <a:r>
              <a:rPr lang="en-US" sz="2400" i="1" dirty="0" err="1"/>
              <a:t>schody</a:t>
            </a:r>
            <a:r>
              <a:rPr lang="en-US" sz="2400" i="1" dirty="0"/>
              <a:t> </a:t>
            </a:r>
            <a:r>
              <a:rPr lang="en-US" sz="2400" i="1" dirty="0" err="1"/>
              <a:t>distribucni</a:t>
            </a:r>
            <a:r>
              <a:rPr lang="en-US" sz="2400" i="1" dirty="0"/>
              <a:t> </a:t>
            </a:r>
            <a:r>
              <a:rPr lang="en-US" sz="2400" i="1" dirty="0" err="1"/>
              <a:t>funkce</a:t>
            </a:r>
            <a:r>
              <a:rPr lang="en-US" sz="2400" i="1" dirty="0"/>
              <a:t> </a:t>
            </a:r>
            <a:r>
              <a:rPr lang="cs-CZ" sz="2400" i="1" dirty="0"/>
              <a:t>(</a:t>
            </a:r>
            <a:r>
              <a:rPr lang="cs-CZ" sz="2400" i="1" dirty="0" err="1"/>
              <a:t>kumul.fce</a:t>
            </a:r>
            <a:r>
              <a:rPr lang="cs-CZ" sz="2400" i="1" dirty="0"/>
              <a:t>)</a:t>
            </a: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barplot</a:t>
            </a:r>
            <a:r>
              <a:rPr lang="en-US" sz="2400" i="1" dirty="0"/>
              <a:t>(</a:t>
            </a:r>
            <a:r>
              <a:rPr lang="en-US" sz="2400" i="1" dirty="0" err="1"/>
              <a:t>Fx</a:t>
            </a:r>
            <a:r>
              <a:rPr lang="en-US" sz="2400" i="1" dirty="0"/>
              <a:t>,</a:t>
            </a:r>
            <a:r>
              <a:rPr lang="cs-CZ" sz="2400" i="1" dirty="0"/>
              <a:t> col=</a:t>
            </a:r>
            <a:r>
              <a:rPr lang="en-US" sz="2400" i="1" dirty="0"/>
              <a:t>6:7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distrib</a:t>
            </a:r>
            <a:r>
              <a:rPr lang="en-US" sz="2400" i="1" dirty="0"/>
              <a:t> </a:t>
            </a:r>
            <a:r>
              <a:rPr lang="en-US" sz="2400" i="1" dirty="0" err="1"/>
              <a:t>fci</a:t>
            </a:r>
            <a:r>
              <a:rPr lang="en-US" sz="2400" i="1" dirty="0"/>
              <a:t> F – </a:t>
            </a:r>
            <a:r>
              <a:rPr lang="en-US" sz="2400" i="1" dirty="0" err="1"/>
              <a:t>horni</a:t>
            </a:r>
            <a:r>
              <a:rPr lang="en-US" sz="2400" i="1" dirty="0"/>
              <a:t> </a:t>
            </a:r>
            <a:r>
              <a:rPr lang="en-US" sz="2400" i="1" dirty="0" err="1"/>
              <a:t>strany</a:t>
            </a:r>
            <a:r>
              <a:rPr lang="en-US" sz="2400" i="1" dirty="0"/>
              <a:t> tech </a:t>
            </a:r>
            <a:r>
              <a:rPr lang="en-US" sz="2400" i="1" dirty="0" err="1"/>
              <a:t>obdelnicku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col=6:7 … </a:t>
            </a:r>
            <a:r>
              <a:rPr lang="en-US" sz="2400" i="1" dirty="0" err="1">
                <a:solidFill>
                  <a:srgbClr val="FF0000"/>
                </a:solidFill>
              </a:rPr>
              <a:t>pouze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meni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barvu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obdelnicku</a:t>
            </a:r>
            <a:r>
              <a:rPr lang="en-US" sz="2400" i="1" dirty="0">
                <a:solidFill>
                  <a:srgbClr val="FF0000"/>
                </a:solidFill>
              </a:rPr>
              <a:t> … </a:t>
            </a:r>
            <a:r>
              <a:rPr lang="en-US" sz="2400" i="1" dirty="0" err="1">
                <a:solidFill>
                  <a:srgbClr val="FF0000"/>
                </a:solidFill>
              </a:rPr>
              <a:t>strida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barvy</a:t>
            </a:r>
            <a:r>
              <a:rPr lang="en-US" sz="2400" i="1" dirty="0">
                <a:solidFill>
                  <a:srgbClr val="FF0000"/>
                </a:solidFill>
              </a:rPr>
              <a:t> 6 a 7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 err="1">
                <a:solidFill>
                  <a:srgbClr val="FF0000"/>
                </a:solidFill>
              </a:rPr>
              <a:t>Geom</a:t>
            </a:r>
            <a:r>
              <a:rPr lang="en-US" sz="3200" dirty="0">
                <a:solidFill>
                  <a:srgbClr val="FF0000"/>
                </a:solidFill>
              </a:rPr>
              <a:t>(p)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  <a:r>
              <a:rPr lang="en-US" sz="3200" dirty="0" err="1">
                <a:solidFill>
                  <a:srgbClr val="FF0000"/>
                </a:solidFill>
              </a:rPr>
              <a:t>pozor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cs-CZ" sz="3200" dirty="0">
                <a:solidFill>
                  <a:srgbClr val="FF0000"/>
                </a:solidFill>
              </a:rPr>
              <a:t>ve vzorcích p=</a:t>
            </a:r>
            <a:r>
              <a:rPr lang="en-US" sz="3200" dirty="0">
                <a:solidFill>
                  <a:srgbClr val="FF0000"/>
                </a:solidFill>
              </a:rPr>
              <a:t>5/6, ale R </a:t>
            </a:r>
            <a:r>
              <a:rPr lang="en-US" sz="3200" dirty="0" err="1">
                <a:solidFill>
                  <a:srgbClr val="FF0000"/>
                </a:solidFill>
              </a:rPr>
              <a:t>potrebuje</a:t>
            </a:r>
            <a:r>
              <a:rPr lang="en-US" sz="3200" dirty="0">
                <a:solidFill>
                  <a:srgbClr val="FF0000"/>
                </a:solidFill>
              </a:rPr>
              <a:t> p=1/6 </a:t>
            </a:r>
            <a:r>
              <a:rPr lang="cs-CZ" sz="3200" dirty="0">
                <a:solidFill>
                  <a:srgbClr val="FF0000"/>
                </a:solidFill>
              </a:rPr>
              <a:t>(tj. R </a:t>
            </a:r>
            <a:r>
              <a:rPr lang="cs-CZ" sz="3200" dirty="0" err="1">
                <a:solidFill>
                  <a:srgbClr val="FF0000"/>
                </a:solidFill>
              </a:rPr>
              <a:t>uziva</a:t>
            </a:r>
            <a:r>
              <a:rPr lang="cs-CZ" sz="3200">
                <a:solidFill>
                  <a:srgbClr val="FF0000"/>
                </a:solidFill>
              </a:rPr>
              <a:t> spise 1-p)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3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iii</a:t>
                </a:r>
                <a:r>
                  <a:rPr lang="cs-CZ" sz="2800" dirty="0"/>
                  <a:t>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 F(b)-F(a)=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… pro </a:t>
                </a:r>
                <a:r>
                  <a:rPr lang="en-US" sz="2800" dirty="0" err="1"/>
                  <a:t>diskr</a:t>
                </a:r>
                <a:r>
                  <a:rPr lang="cs-CZ" sz="2800" dirty="0" err="1"/>
                  <a:t>étní</a:t>
                </a:r>
                <a:r>
                  <a:rPr lang="cs-CZ" sz="2800" dirty="0"/>
                  <a:t>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							</a:t>
                </a:r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+ </a:t>
                </a:r>
                <a:r>
                  <a:rPr lang="en-US" sz="2800" dirty="0" err="1"/>
                  <a:t>nakreslete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graf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pstn</a:t>
                </a:r>
                <a:r>
                  <a:rPr lang="cs-CZ" sz="2800" dirty="0"/>
                  <a:t>í funkce nebo hustoty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257425"/>
                <a:ext cx="10971184" cy="37290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600" dirty="0" err="1"/>
              <a:t>iii</a:t>
            </a:r>
            <a:r>
              <a:rPr lang="cs-CZ" sz="3600" dirty="0"/>
              <a:t>)Jaký je vzorec pro </a:t>
            </a:r>
            <a:r>
              <a:rPr lang="cs-CZ" sz="3600" dirty="0" err="1"/>
              <a:t>pstní</a:t>
            </a:r>
            <a:r>
              <a:rPr lang="cs-CZ" sz="3600" dirty="0"/>
              <a:t> funkci p či hustotu f</a:t>
            </a:r>
          </a:p>
        </p:txBody>
      </p:sp>
    </p:spTree>
    <p:extLst>
      <p:ext uri="{BB962C8B-B14F-4D97-AF65-F5344CB8AC3E}">
        <p14:creationId xmlns:p14="http://schemas.microsoft.com/office/powerpoint/2010/main" val="761589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/>
              <a:t>q</a:t>
            </a:r>
            <a:r>
              <a:rPr lang="en-US" sz="2400" i="1" dirty="0" err="1"/>
              <a:t>geom</a:t>
            </a:r>
            <a:r>
              <a:rPr lang="en-US" sz="2400" i="1" dirty="0"/>
              <a:t>(0.95</a:t>
            </a:r>
            <a:r>
              <a:rPr lang="cs-CZ" sz="2400" i="1" dirty="0"/>
              <a:t>,</a:t>
            </a:r>
            <a:r>
              <a:rPr lang="en-US" sz="2400" i="1" dirty="0"/>
              <a:t>1/6)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0.95-kvantil </a:t>
            </a:r>
            <a:r>
              <a:rPr lang="en-US" sz="2400" i="1" dirty="0" err="1"/>
              <a:t>hodnot</a:t>
            </a:r>
            <a:r>
              <a:rPr lang="en-US" sz="2400" i="1" dirty="0"/>
              <a:t> </a:t>
            </a:r>
            <a:r>
              <a:rPr lang="en-US" sz="2400" i="1" dirty="0" err="1"/>
              <a:t>rozd</a:t>
            </a:r>
            <a:r>
              <a:rPr lang="en-US" sz="2400" i="1" dirty="0"/>
              <a:t>  </a:t>
            </a:r>
            <a:r>
              <a:rPr lang="en-US" sz="2400" i="1" dirty="0" err="1"/>
              <a:t>Geom</a:t>
            </a:r>
            <a:r>
              <a:rPr lang="en-US" sz="2400" i="1" dirty="0"/>
              <a:t> (p=1/6)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gengeom</a:t>
            </a:r>
            <a:r>
              <a:rPr lang="en-US" sz="2400" i="1" dirty="0"/>
              <a:t>  &lt;- </a:t>
            </a:r>
            <a:r>
              <a:rPr lang="en-US" sz="2400" i="1" dirty="0" err="1"/>
              <a:t>rgeom</a:t>
            </a:r>
            <a:r>
              <a:rPr lang="en-US" sz="2400" i="1" dirty="0"/>
              <a:t>(1000,1/6)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do </a:t>
            </a:r>
            <a:r>
              <a:rPr lang="en-US" sz="2400" i="1" dirty="0" err="1">
                <a:solidFill>
                  <a:srgbClr val="FF0000"/>
                </a:solidFill>
              </a:rPr>
              <a:t>vektoru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gengeom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vygeneruje</a:t>
            </a:r>
            <a:r>
              <a:rPr lang="en-US" sz="2400" i="1" dirty="0">
                <a:solidFill>
                  <a:srgbClr val="FF0000"/>
                </a:solidFill>
              </a:rPr>
              <a:t> 1000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rozdeleni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Geom</a:t>
            </a:r>
            <a:r>
              <a:rPr lang="en-US" sz="2400" i="1" dirty="0">
                <a:solidFill>
                  <a:srgbClr val="FF0000"/>
                </a:solidFill>
              </a:rPr>
              <a:t>(1/6) …. </a:t>
            </a:r>
            <a:r>
              <a:rPr lang="en-US" sz="2400" i="1" dirty="0" err="1">
                <a:solidFill>
                  <a:srgbClr val="FF0000"/>
                </a:solidFill>
              </a:rPr>
              <a:t>rgeoom</a:t>
            </a:r>
            <a:r>
              <a:rPr lang="en-US" sz="2400" i="1" dirty="0">
                <a:solidFill>
                  <a:srgbClr val="FF0000"/>
                </a:solidFill>
              </a:rPr>
              <a:t> = random </a:t>
            </a:r>
            <a:r>
              <a:rPr lang="en-US" sz="2400" i="1" dirty="0" err="1">
                <a:solidFill>
                  <a:srgbClr val="FF0000"/>
                </a:solidFill>
              </a:rPr>
              <a:t>geom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</a:t>
            </a:r>
            <a:r>
              <a:rPr lang="en-US" sz="2400" i="1" dirty="0" err="1"/>
              <a:t>gengeom</a:t>
            </a:r>
            <a:r>
              <a:rPr lang="en-US" sz="2400" i="1" dirty="0"/>
              <a:t>)</a:t>
            </a:r>
            <a:r>
              <a:rPr lang="en-US" sz="2400" i="1" dirty="0">
                <a:solidFill>
                  <a:srgbClr val="FF0000"/>
                </a:solidFill>
              </a:rPr>
              <a:t> # </a:t>
            </a:r>
            <a:r>
              <a:rPr lang="en-US" sz="2400" i="1" dirty="0" err="1">
                <a:solidFill>
                  <a:srgbClr val="FF0000"/>
                </a:solidFill>
              </a:rPr>
              <a:t>spocitaji</a:t>
            </a:r>
            <a:r>
              <a:rPr lang="en-US" sz="2400" i="1" dirty="0">
                <a:solidFill>
                  <a:srgbClr val="FF0000"/>
                </a:solidFill>
              </a:rPr>
              <a:t> se </a:t>
            </a:r>
            <a:r>
              <a:rPr lang="en-US" sz="2400" i="1" dirty="0" err="1">
                <a:solidFill>
                  <a:srgbClr val="FF0000"/>
                </a:solidFill>
              </a:rPr>
              <a:t>cetnosti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gener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velic</a:t>
            </a:r>
            <a:r>
              <a:rPr lang="en-US" sz="2400" i="1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 err="1">
                <a:solidFill>
                  <a:srgbClr val="FF0000"/>
                </a:solidFill>
              </a:rPr>
              <a:t>Geom</a:t>
            </a:r>
            <a:r>
              <a:rPr lang="en-US" sz="3200" dirty="0">
                <a:solidFill>
                  <a:srgbClr val="FF0000"/>
                </a:solidFill>
              </a:rPr>
              <a:t>(p)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kvantily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generov</a:t>
            </a:r>
            <a:r>
              <a:rPr lang="cs-CZ" sz="3200" dirty="0" err="1">
                <a:solidFill>
                  <a:srgbClr val="FF0000"/>
                </a:solidFill>
              </a:rPr>
              <a:t>ání</a:t>
            </a:r>
            <a:r>
              <a:rPr lang="cs-CZ" sz="3200" dirty="0">
                <a:solidFill>
                  <a:srgbClr val="FF0000"/>
                </a:solidFill>
              </a:rPr>
              <a:t> hodnot</a:t>
            </a:r>
          </a:p>
        </p:txBody>
      </p:sp>
    </p:spTree>
    <p:extLst>
      <p:ext uri="{BB962C8B-B14F-4D97-AF65-F5344CB8AC3E}">
        <p14:creationId xmlns:p14="http://schemas.microsoft.com/office/powerpoint/2010/main" val="3500618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571500" indent="-571500">
                  <a:buAutoNum type="romanLcParenR"/>
                </a:pPr>
                <a:r>
                  <a:rPr lang="cs-CZ" sz="2800" dirty="0">
                    <a:solidFill>
                      <a:srgbClr val="FFFF00"/>
                    </a:solidFill>
                  </a:rPr>
                  <a:t>X = počet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v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ýskytů</a:t>
                </a:r>
                <a:r>
                  <a:rPr lang="cs-CZ" sz="2800" dirty="0">
                    <a:solidFill>
                      <a:srgbClr val="FFFF00"/>
                    </a:solidFill>
                  </a:rPr>
                  <a:t> jisté nepravidelné „náhodné události“ (příchod zákazníka do fronty v supermarketu, narození dítěte v jisté porodnici, apod.) za jednotku času; </a:t>
                </a:r>
                <a:r>
                  <a:rPr lang="cs-CZ" sz="2800" dirty="0"/>
                  <a:t>přičemž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cs-CZ" sz="2800" dirty="0"/>
                  <a:t>= průměrný počet těchto výskytů za jednotku času</a:t>
                </a:r>
              </a:p>
              <a:p>
                <a:pPr marL="0" indent="0">
                  <a:buNone/>
                </a:pPr>
                <a:r>
                  <a:rPr lang="cs-CZ" sz="2800" dirty="0"/>
                  <a:t>Předpoklady modelu: a) zdroj událostí je dosti velký (tisíce a víc)</a:t>
                </a:r>
              </a:p>
              <a:p>
                <a:pPr marL="0" indent="0">
                  <a:buNone/>
                </a:pPr>
                <a:r>
                  <a:rPr lang="cs-CZ" sz="2800" dirty="0"/>
                  <a:t>b) </a:t>
                </a:r>
                <a:r>
                  <a:rPr lang="cs-CZ" sz="2800" dirty="0" err="1"/>
                  <a:t>Následujíci</a:t>
                </a:r>
                <a:r>
                  <a:rPr lang="cs-CZ" sz="2800" dirty="0"/>
                  <a:t> výskyt události je nezávislý na předchozím výskytu</a:t>
                </a:r>
              </a:p>
              <a:p>
                <a:pPr marL="0" indent="0">
                  <a:buNone/>
                </a:pPr>
                <a:r>
                  <a:rPr lang="cs-CZ" sz="2800" dirty="0"/>
                  <a:t>c) Počet událostí v intervalu </a:t>
                </a:r>
                <a:r>
                  <a:rPr lang="en-US" sz="2800" dirty="0"/>
                  <a:t>(t; </a:t>
                </a:r>
                <a:r>
                  <a:rPr lang="en-US" sz="2800" dirty="0" err="1"/>
                  <a:t>t+h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nez</a:t>
                </a:r>
                <a:r>
                  <a:rPr lang="cs-CZ" sz="2800" dirty="0" err="1"/>
                  <a:t>ávisí</a:t>
                </a:r>
                <a:r>
                  <a:rPr lang="cs-CZ" sz="2800" dirty="0"/>
                  <a:t> na počtu výskytů před okamžikem t (tzv. </a:t>
                </a:r>
                <a:r>
                  <a:rPr lang="cs-CZ" sz="2800" dirty="0" err="1"/>
                  <a:t>forgetfulness</a:t>
                </a:r>
                <a:r>
                  <a:rPr lang="cs-CZ" sz="2800" dirty="0"/>
                  <a:t> </a:t>
                </a:r>
                <a:r>
                  <a:rPr lang="cs-CZ" sz="2800" dirty="0" err="1"/>
                  <a:t>property</a:t>
                </a:r>
                <a:r>
                  <a:rPr lang="cs-CZ" sz="2800" dirty="0"/>
                  <a:t> = zapomnětlivost)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ii) X 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2,3, …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  teoreticky až do nekonečna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5</a:t>
            </a:r>
            <a:r>
              <a:rPr lang="cs-CZ" sz="3200" i="1" dirty="0"/>
              <a:t>: </a:t>
            </a:r>
            <a:r>
              <a:rPr lang="en-US" sz="3200" i="1" dirty="0" err="1"/>
              <a:t>Poissonovo</a:t>
            </a:r>
            <a:r>
              <a:rPr lang="en-US" sz="3200" i="1" dirty="0"/>
              <a:t> </a:t>
            </a:r>
            <a:r>
              <a:rPr lang="cs-CZ" sz="3200" i="1" dirty="0"/>
              <a:t>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en-US" sz="3200" i="1" dirty="0">
                <a:solidFill>
                  <a:srgbClr val="FFFF00"/>
                </a:solidFill>
              </a:rPr>
              <a:t>Poisson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294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</a:t>
                </a:r>
                <a:r>
                  <a:rPr lang="cs-CZ" sz="2800" dirty="0" err="1"/>
                  <a:t>Pstní</a:t>
                </a:r>
                <a:r>
                  <a:rPr lang="cs-CZ" sz="2800" dirty="0"/>
                  <a:t> funkce: p</a:t>
                </a:r>
                <a:r>
                  <a:rPr lang="en-US" sz="2800" dirty="0"/>
                  <a:t>(k)=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</a:rPr>
                          <m:t>λ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											</a:t>
                </a:r>
                <a:r>
                  <a:rPr lang="en-US" sz="2800" dirty="0">
                    <a:solidFill>
                      <a:srgbClr val="FFFF00"/>
                    </a:solidFill>
                  </a:rPr>
                  <a:t>pro k = 0,1,2, …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Přesné odvození např. viz text Matematika 3 (na internetu: Fajmon, Hlavičková, Novák, 2014, str. 203-206) </a:t>
                </a:r>
                <a:r>
                  <a:rPr lang="en-US" sz="2800" dirty="0"/>
                  <a:t>      					</a:t>
                </a: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nebo</a:t>
                </a:r>
                <a:r>
                  <a:rPr lang="en-US" sz="2800" dirty="0"/>
                  <a:t> v </a:t>
                </a:r>
                <a:r>
                  <a:rPr lang="en-US" sz="2800" dirty="0" err="1"/>
                  <a:t>jazyku</a:t>
                </a:r>
                <a:r>
                  <a:rPr lang="en-US" sz="2800" dirty="0"/>
                  <a:t> R – viz p</a:t>
                </a:r>
                <a:r>
                  <a:rPr lang="cs-CZ" sz="2800" dirty="0" err="1"/>
                  <a:t>říklad</a:t>
                </a:r>
                <a:r>
                  <a:rPr lang="cs-CZ" sz="2800" dirty="0"/>
                  <a:t>, co bude následovat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714500"/>
                <a:ext cx="10971184" cy="48585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5</a:t>
            </a:r>
            <a:r>
              <a:rPr lang="cs-CZ" sz="3200" i="1" dirty="0"/>
              <a:t>: </a:t>
            </a:r>
            <a:r>
              <a:rPr lang="en-US" sz="3200" i="1" dirty="0" err="1"/>
              <a:t>Poissonovo</a:t>
            </a:r>
            <a:r>
              <a:rPr lang="en-US" sz="3200" i="1" dirty="0"/>
              <a:t> </a:t>
            </a:r>
            <a:r>
              <a:rPr lang="cs-CZ" sz="3200" i="1" dirty="0"/>
              <a:t>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en-US" sz="3200" i="1" dirty="0">
                <a:solidFill>
                  <a:srgbClr val="FFFF00"/>
                </a:solidFill>
              </a:rPr>
              <a:t>Poisson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80657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628775"/>
            <a:ext cx="10971184" cy="49443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dirty="0" err="1"/>
              <a:t>iv</a:t>
            </a:r>
            <a:r>
              <a:rPr lang="cs-CZ" sz="2800" dirty="0"/>
              <a:t>) Kumulativní </a:t>
            </a:r>
            <a:r>
              <a:rPr lang="cs-CZ" sz="2800" dirty="0" err="1"/>
              <a:t>pstí</a:t>
            </a:r>
            <a:r>
              <a:rPr lang="cs-CZ" sz="2800" dirty="0"/>
              <a:t> funkce = distribuční funkce F(x):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cs-CZ" sz="2800" dirty="0"/>
              <a:t>á </a:t>
            </a:r>
            <a:r>
              <a:rPr lang="en-US" sz="2800" dirty="0" err="1"/>
              <a:t>schody</a:t>
            </a:r>
            <a:r>
              <a:rPr lang="en-US" sz="2800" dirty="0"/>
              <a:t> r</a:t>
            </a:r>
            <a:r>
              <a:rPr lang="cs-CZ" sz="2800" dirty="0" err="1"/>
              <a:t>ůzných</a:t>
            </a:r>
            <a:r>
              <a:rPr lang="cs-CZ" sz="2800" dirty="0"/>
              <a:t> výšek</a:t>
            </a:r>
            <a:r>
              <a:rPr lang="en-US" sz="2800" dirty="0"/>
              <a:t>, </a:t>
            </a:r>
            <a:r>
              <a:rPr lang="en-US" sz="2800" dirty="0" err="1"/>
              <a:t>schod</a:t>
            </a:r>
            <a:r>
              <a:rPr lang="cs-CZ" sz="2800" dirty="0"/>
              <a:t>ů je nekonečně mnoho, ale nesměřují až „do nebe“, nýbrž jsou stále menší a schodiště stoupá </a:t>
            </a:r>
            <a:r>
              <a:rPr lang="en-US" sz="2800" dirty="0" err="1"/>
              <a:t>pouze</a:t>
            </a:r>
            <a:r>
              <a:rPr lang="en-US" sz="2800" dirty="0"/>
              <a:t> </a:t>
            </a:r>
            <a:r>
              <a:rPr lang="cs-CZ" sz="2800" dirty="0"/>
              <a:t>k hodnotě 1 </a:t>
            </a:r>
            <a:endParaRPr lang="en-US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viz obr na tabuli nebo </a:t>
            </a:r>
            <a:r>
              <a:rPr lang="cs-CZ" sz="2800" dirty="0" err="1"/>
              <a:t>obdelníčkový</a:t>
            </a:r>
            <a:r>
              <a:rPr lang="cs-CZ" sz="2800" dirty="0"/>
              <a:t> graf BARPLOT v jazyku R</a:t>
            </a:r>
            <a:endParaRPr lang="cs-CZ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34493"/>
            <a:ext cx="10573615" cy="799226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5</a:t>
            </a:r>
            <a:r>
              <a:rPr lang="cs-CZ" sz="3200" i="1" dirty="0"/>
              <a:t>: </a:t>
            </a:r>
            <a:r>
              <a:rPr lang="en-US" sz="3200" i="1" dirty="0" err="1"/>
              <a:t>Poissonovo</a:t>
            </a:r>
            <a:r>
              <a:rPr lang="en-US" sz="3200" i="1" dirty="0"/>
              <a:t> </a:t>
            </a:r>
            <a:r>
              <a:rPr lang="cs-CZ" sz="3200" i="1" dirty="0"/>
              <a:t>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en-US" sz="3200" i="1" dirty="0">
                <a:solidFill>
                  <a:srgbClr val="FFFF00"/>
                </a:solidFill>
              </a:rPr>
              <a:t>Poisson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8039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cs-CZ" sz="2800" dirty="0"/>
                  <a:t> 0</a:t>
                </a:r>
                <a14:m>
                  <m:oMath xmlns:m="http://schemas.openxmlformats.org/officeDocument/2006/math">
                    <m:r>
                      <a:rPr lang="cs-CZ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(</a:t>
                </a:r>
                <a:r>
                  <a:rPr lang="en-US" sz="2800" dirty="0">
                    <a:solidFill>
                      <a:srgbClr val="FF0000"/>
                    </a:solidFill>
                  </a:rPr>
                  <a:t>s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vyu</a:t>
                </a:r>
                <a:r>
                  <a:rPr lang="cs-CZ" sz="2800" dirty="0">
                    <a:solidFill>
                      <a:srgbClr val="FF0000"/>
                    </a:solidFill>
                  </a:rPr>
                  <a:t>žitím rozvoje funkce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0000"/>
                    </a:solidFill>
                  </a:rPr>
                  <a:t> v </a:t>
                </a:r>
                <a:r>
                  <a:rPr lang="cs-CZ" sz="2800" dirty="0" err="1">
                    <a:solidFill>
                      <a:srgbClr val="FF0000"/>
                    </a:solidFill>
                  </a:rPr>
                  <a:t>Taylorovu</a:t>
                </a:r>
                <a:r>
                  <a:rPr lang="cs-CZ" sz="2800" dirty="0">
                    <a:solidFill>
                      <a:srgbClr val="FF0000"/>
                    </a:solidFill>
                  </a:rPr>
                  <a:t> řadu)</a:t>
                </a:r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</m:t>
                        </m:r>
                      </m:e>
                    </m:d>
                    <m:r>
                      <a:rPr lang="cs-CZ" sz="280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028700"/>
                <a:ext cx="10971184" cy="554437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</a:t>
            </a:r>
            <a:r>
              <a:rPr lang="en-US" sz="3200" i="1" dirty="0"/>
              <a:t>5</a:t>
            </a:r>
            <a:r>
              <a:rPr lang="cs-CZ" sz="3200" i="1" dirty="0"/>
              <a:t>: </a:t>
            </a:r>
            <a:r>
              <a:rPr lang="en-US" sz="3200" i="1" dirty="0" err="1"/>
              <a:t>Poissonovo</a:t>
            </a:r>
            <a:r>
              <a:rPr lang="en-US" sz="3200" i="1" dirty="0"/>
              <a:t> </a:t>
            </a:r>
            <a:r>
              <a:rPr lang="cs-CZ" sz="3200" i="1" dirty="0"/>
              <a:t>rozdělení </a:t>
            </a:r>
            <a:r>
              <a:rPr lang="cs-CZ" sz="3200" i="1" dirty="0" err="1"/>
              <a:t>psti</a:t>
            </a:r>
            <a:r>
              <a:rPr lang="cs-CZ" sz="3200" i="1" dirty="0"/>
              <a:t>:</a:t>
            </a:r>
            <a:br>
              <a:rPr lang="cs-CZ" sz="3200" i="1" dirty="0"/>
            </a:br>
            <a:r>
              <a:rPr lang="cs-CZ" sz="3200" i="1" dirty="0">
                <a:solidFill>
                  <a:srgbClr val="FFFF00"/>
                </a:solidFill>
              </a:rPr>
              <a:t>(</a:t>
            </a:r>
            <a:r>
              <a:rPr lang="en-US" sz="3200" i="1" dirty="0">
                <a:solidFill>
                  <a:srgbClr val="FFFF00"/>
                </a:solidFill>
              </a:rPr>
              <a:t>Poisson</a:t>
            </a:r>
            <a:r>
              <a:rPr lang="cs-CZ" sz="3200" i="1" dirty="0">
                <a:solidFill>
                  <a:srgbClr val="FFFF00"/>
                </a:solidFill>
              </a:rPr>
              <a:t> </a:t>
            </a:r>
            <a:r>
              <a:rPr lang="cs-CZ" sz="3200" i="1" dirty="0" err="1">
                <a:solidFill>
                  <a:srgbClr val="FFFF00"/>
                </a:solidFill>
              </a:rPr>
              <a:t>distribution</a:t>
            </a:r>
            <a:r>
              <a:rPr lang="cs-CZ" sz="3200" i="1" dirty="0">
                <a:solidFill>
                  <a:srgbClr val="FFFF00"/>
                </a:solidFill>
              </a:rPr>
              <a:t>)</a:t>
            </a:r>
            <a:r>
              <a:rPr lang="cs-CZ" sz="3200" i="1" dirty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49299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X=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po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čet návštěvníků restaurace za jednotku času  </a:t>
                </a: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X= počet narozených dětí v jisté porodnici za jednotku času</a:t>
                </a:r>
              </a:p>
              <a:p>
                <a:pPr marL="457200" indent="-457200">
                  <a:buAutoNum type="alphaLcParenR"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 = počet průjezdů auta jistým místem na silnici za jednotku času</a:t>
                </a:r>
                <a:endParaRPr lang="cs-CZ" sz="2400" i="1" dirty="0"/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i="1" dirty="0"/>
                  <a:t>Značíme zhruba:  X </a:t>
                </a:r>
                <a:r>
                  <a:rPr lang="en-US" sz="2400" i="1" dirty="0"/>
                  <a:t>~ 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400" i="1" dirty="0"/>
                  <a:t>)</a:t>
                </a:r>
                <a:endParaRPr lang="cs-CZ" sz="2400" i="1" dirty="0"/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Příklady </a:t>
            </a:r>
            <a:r>
              <a:rPr lang="en-US" sz="3200" dirty="0"/>
              <a:t>D5 = </a:t>
            </a:r>
            <a:r>
              <a:rPr lang="en-US" sz="3200" dirty="0" err="1"/>
              <a:t>Poissonova</a:t>
            </a:r>
            <a:r>
              <a:rPr lang="en-US" sz="3200" dirty="0"/>
              <a:t> </a:t>
            </a:r>
            <a:r>
              <a:rPr lang="cs-CZ" sz="3200" dirty="0"/>
              <a:t>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23737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43005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X= 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po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čet</a:t>
                </a:r>
                <a:r>
                  <a:rPr lang="en-US" sz="2400" i="1" dirty="0">
                    <a:solidFill>
                      <a:srgbClr val="FFFF00"/>
                    </a:solidFill>
                  </a:rPr>
                  <a:t> n</a:t>
                </a:r>
                <a:r>
                  <a:rPr lang="cs-CZ" sz="2400" i="1" dirty="0" err="1">
                    <a:solidFill>
                      <a:srgbClr val="FFFF00"/>
                    </a:solidFill>
                  </a:rPr>
                  <a:t>ávštěvníků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restaurace za jednotku času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x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&lt;- c(0:50) 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 je def pro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nekonecne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mnoho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x, ale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pocitac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se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musi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omezit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na </a:t>
                </a:r>
                <a:r>
                  <a:rPr lang="cs-CZ" sz="2400" i="1" dirty="0" err="1">
                    <a:solidFill>
                      <a:srgbClr val="FF0000"/>
                    </a:solidFill>
                  </a:rPr>
                  <a:t>konecne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mnoho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cs-CZ" sz="2400" i="1" dirty="0" err="1"/>
                  <a:t>px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&lt;- d</a:t>
                </a:r>
                <a:r>
                  <a:rPr lang="cs-CZ" sz="2400" i="1" dirty="0" err="1"/>
                  <a:t>pois</a:t>
                </a:r>
                <a:r>
                  <a:rPr lang="en-US" sz="2400" i="1" dirty="0"/>
                  <a:t>(x,</a:t>
                </a:r>
                <a:r>
                  <a:rPr lang="cs-CZ" sz="2400" i="1" dirty="0"/>
                  <a:t>20</a:t>
                </a:r>
                <a:r>
                  <a:rPr lang="en-US" sz="2400" i="1" dirty="0"/>
                  <a:t>)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spocte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psti</a:t>
                </a:r>
                <a:r>
                  <a:rPr lang="en-US" sz="2400" i="1" dirty="0"/>
                  <a:t> 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/>
                  <a:t>=20) pro </a:t>
                </a:r>
                <a:r>
                  <a:rPr lang="en-US" sz="2400" i="1" dirty="0" err="1"/>
                  <a:t>hodnoty</a:t>
                </a:r>
                <a:r>
                  <a:rPr lang="en-US" sz="2400" i="1" dirty="0"/>
                  <a:t> z </a:t>
                </a:r>
                <a:r>
                  <a:rPr lang="en-US" sz="2400" i="1" dirty="0" err="1"/>
                  <a:t>vekt</a:t>
                </a:r>
                <a:r>
                  <a:rPr lang="en-US" sz="2400" i="1" dirty="0"/>
                  <a:t> x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plot(</a:t>
                </a:r>
                <a:r>
                  <a:rPr lang="en-US" sz="2400" i="1" dirty="0" err="1"/>
                  <a:t>px,pch</a:t>
                </a:r>
                <a:r>
                  <a:rPr lang="en-US" sz="2400" i="1" dirty="0"/>
                  <a:t>=16)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nakresli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pstni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funkci</a:t>
                </a:r>
                <a:r>
                  <a:rPr lang="en-US" sz="2400" i="1" dirty="0"/>
                  <a:t>, “</a:t>
                </a:r>
                <a:r>
                  <a:rPr lang="en-US" sz="2400" i="1" dirty="0" err="1"/>
                  <a:t>pch</a:t>
                </a:r>
                <a:r>
                  <a:rPr lang="en-US" sz="2400" i="1" dirty="0"/>
                  <a:t>=16” </a:t>
                </a:r>
                <a:r>
                  <a:rPr lang="en-US" sz="2400" i="1" dirty="0" err="1"/>
                  <a:t>jsou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tucne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tecky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i="1" dirty="0" err="1">
                    <a:solidFill>
                      <a:srgbClr val="FF0000"/>
                    </a:solidFill>
                  </a:rPr>
                  <a:t>Popis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osy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x je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posunuty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,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nevim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jak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to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spravit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err="1"/>
                  <a:t>Fx</a:t>
                </a:r>
                <a:r>
                  <a:rPr lang="en-US" sz="2400" i="1" dirty="0"/>
                  <a:t> &lt;- </a:t>
                </a:r>
                <a:r>
                  <a:rPr lang="en-US" sz="2400" i="1" dirty="0" err="1"/>
                  <a:t>ppois</a:t>
                </a:r>
                <a:r>
                  <a:rPr lang="en-US" sz="2400" i="1" dirty="0"/>
                  <a:t>(x,20)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spocte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schody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distribucni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funkce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(</a:t>
                </a:r>
                <a:r>
                  <a:rPr lang="cs-CZ" sz="2400" i="1" dirty="0" err="1"/>
                  <a:t>kumul.fce</a:t>
                </a:r>
                <a:r>
                  <a:rPr lang="cs-CZ" sz="2400" i="1" dirty="0"/>
                  <a:t>)</a:t>
                </a:r>
                <a:endParaRPr lang="en-US" sz="2400" i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err="1"/>
                  <a:t>barplot</a:t>
                </a:r>
                <a:r>
                  <a:rPr lang="en-US" sz="2400" i="1" dirty="0"/>
                  <a:t>(</a:t>
                </a:r>
                <a:r>
                  <a:rPr lang="en-US" sz="2400" i="1" dirty="0" err="1"/>
                  <a:t>Fx</a:t>
                </a:r>
                <a:r>
                  <a:rPr lang="en-US" sz="2400" i="1" dirty="0"/>
                  <a:t>,</a:t>
                </a:r>
                <a:r>
                  <a:rPr lang="cs-CZ" sz="2400" i="1" dirty="0"/>
                  <a:t> col=</a:t>
                </a:r>
                <a:r>
                  <a:rPr lang="en-US" sz="2400" i="1" dirty="0"/>
                  <a:t>6:7</a:t>
                </a:r>
                <a:r>
                  <a:rPr lang="cs-CZ" sz="2400" i="1" dirty="0"/>
                  <a:t>)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nakresli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distrib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fci</a:t>
                </a:r>
                <a:r>
                  <a:rPr lang="en-US" sz="2400" i="1" dirty="0"/>
                  <a:t> F – </a:t>
                </a:r>
                <a:r>
                  <a:rPr lang="en-US" sz="2400" i="1" dirty="0" err="1"/>
                  <a:t>horni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strany</a:t>
                </a:r>
                <a:r>
                  <a:rPr lang="en-US" sz="2400" i="1" dirty="0"/>
                  <a:t> tech </a:t>
                </a:r>
                <a:r>
                  <a:rPr lang="en-US" sz="2400" i="1" dirty="0" err="1"/>
                  <a:t>obdelnicku</a:t>
                </a:r>
                <a:endParaRPr lang="en-US" sz="2400" i="1" dirty="0"/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col=6:7 …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pouze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meni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barvu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obdelnicku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…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strida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barvy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6 a 7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43005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934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 </a:t>
                </a:r>
                <a:r>
                  <a:rPr lang="cs-CZ" sz="2400" i="1" dirty="0"/>
                  <a:t>q</a:t>
                </a:r>
                <a:r>
                  <a:rPr lang="en-US" sz="2400" i="1" dirty="0"/>
                  <a:t>pois(0.95</a:t>
                </a:r>
                <a:r>
                  <a:rPr lang="cs-CZ" sz="2400" i="1" dirty="0"/>
                  <a:t>,</a:t>
                </a:r>
                <a:r>
                  <a:rPr lang="en-US" sz="2400" i="1" dirty="0"/>
                  <a:t>20)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spocte</a:t>
                </a:r>
                <a:r>
                  <a:rPr lang="en-US" sz="2400" i="1" dirty="0"/>
                  <a:t> 0.95-kvantil </a:t>
                </a:r>
                <a:r>
                  <a:rPr lang="en-US" sz="2400" i="1" dirty="0" err="1"/>
                  <a:t>hodnot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rozd</a:t>
                </a:r>
                <a:r>
                  <a:rPr lang="en-US" sz="2400" i="1" dirty="0"/>
                  <a:t>  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/>
                  <a:t>=20)</a:t>
                </a:r>
              </a:p>
              <a:p>
                <a:pPr marL="0" indent="0">
                  <a:buNone/>
                </a:pPr>
                <a:endParaRPr lang="en-US" sz="2400" i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err="1"/>
                  <a:t>genpois</a:t>
                </a:r>
                <a:r>
                  <a:rPr lang="en-US" sz="2400" i="1" dirty="0"/>
                  <a:t>  &lt;- </a:t>
                </a:r>
                <a:r>
                  <a:rPr lang="en-US" sz="2400" i="1" dirty="0" err="1"/>
                  <a:t>rpois</a:t>
                </a:r>
                <a:r>
                  <a:rPr lang="en-US" sz="2400" i="1" dirty="0"/>
                  <a:t>(1000,20)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do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vektoru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genpois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nahodne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vygeneruje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1000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hodnot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rozdeleni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=20) ….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rpois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= random pois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table(</a:t>
                </a:r>
                <a:r>
                  <a:rPr lang="en-US" sz="2400" i="1" dirty="0" err="1"/>
                  <a:t>genpois</a:t>
                </a:r>
                <a:r>
                  <a:rPr lang="en-US" sz="2400" i="1" dirty="0"/>
                  <a:t>)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#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spocitaji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se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cetnosti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nahodne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gener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hodnot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velic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X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Po(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kvantily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a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generov</a:t>
                </a:r>
                <a:r>
                  <a:rPr lang="cs-CZ" sz="3200" dirty="0" err="1">
                    <a:solidFill>
                      <a:srgbClr val="FF0000"/>
                    </a:solidFill>
                  </a:rPr>
                  <a:t>ání</a:t>
                </a:r>
                <a:r>
                  <a:rPr lang="cs-CZ" sz="3200" dirty="0">
                    <a:solidFill>
                      <a:srgbClr val="FF0000"/>
                    </a:solidFill>
                  </a:rPr>
                  <a:t> hodnot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310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2814638"/>
            <a:ext cx="11295408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19: </a:t>
            </a:r>
            <a:r>
              <a:rPr lang="en-US" sz="2400" dirty="0" err="1"/>
              <a:t>diskr</a:t>
            </a:r>
            <a:r>
              <a:rPr lang="cs-CZ" sz="2400" dirty="0" err="1"/>
              <a:t>étní</a:t>
            </a:r>
            <a:r>
              <a:rPr lang="cs-CZ" sz="2400" dirty="0"/>
              <a:t> rovnoměrné rozdělení </a:t>
            </a:r>
            <a:r>
              <a:rPr lang="cs-CZ" sz="2400" dirty="0" err="1"/>
              <a:t>psti</a:t>
            </a:r>
            <a:r>
              <a:rPr lang="cs-CZ" sz="2400" dirty="0"/>
              <a:t> … D1 </a:t>
            </a:r>
          </a:p>
          <a:p>
            <a:pPr marL="0" indent="0">
              <a:buNone/>
            </a:pPr>
            <a:r>
              <a:rPr lang="cs-CZ" sz="2400" dirty="0"/>
              <a:t>20: </a:t>
            </a:r>
            <a:r>
              <a:rPr lang="cs-CZ" sz="2400" dirty="0" err="1"/>
              <a:t>Alternativni</a:t>
            </a:r>
            <a:r>
              <a:rPr lang="cs-CZ" sz="2400" dirty="0"/>
              <a:t> rozdělení </a:t>
            </a:r>
            <a:r>
              <a:rPr lang="cs-CZ" sz="2400" dirty="0" err="1"/>
              <a:t>psti</a:t>
            </a:r>
            <a:r>
              <a:rPr lang="cs-CZ" sz="2400" dirty="0"/>
              <a:t> … D2</a:t>
            </a:r>
          </a:p>
          <a:p>
            <a:pPr marL="0" indent="0">
              <a:buNone/>
            </a:pPr>
            <a:r>
              <a:rPr lang="cs-CZ" sz="2400" dirty="0"/>
              <a:t>21: Binomické rozdělení </a:t>
            </a:r>
            <a:r>
              <a:rPr lang="cs-CZ" sz="2400" dirty="0" err="1"/>
              <a:t>psti</a:t>
            </a:r>
            <a:r>
              <a:rPr lang="cs-CZ" sz="2400" dirty="0"/>
              <a:t> … D3</a:t>
            </a:r>
          </a:p>
          <a:p>
            <a:pPr marL="0" indent="0">
              <a:buNone/>
            </a:pPr>
            <a:r>
              <a:rPr lang="cs-CZ" sz="2400" dirty="0"/>
              <a:t>22: geometrické rozdělení </a:t>
            </a:r>
            <a:r>
              <a:rPr lang="cs-CZ" sz="2400" dirty="0" err="1"/>
              <a:t>psti</a:t>
            </a:r>
            <a:r>
              <a:rPr lang="cs-CZ" sz="2400" dirty="0"/>
              <a:t> … D4</a:t>
            </a:r>
          </a:p>
          <a:p>
            <a:pPr marL="0" indent="0">
              <a:buNone/>
            </a:pPr>
            <a:r>
              <a:rPr lang="cs-CZ" sz="2400" dirty="0"/>
              <a:t>23: </a:t>
            </a:r>
            <a:r>
              <a:rPr lang="cs-CZ" sz="2400" dirty="0" err="1"/>
              <a:t>Poissonovo</a:t>
            </a:r>
            <a:r>
              <a:rPr lang="cs-CZ" sz="2400" dirty="0"/>
              <a:t> rozdělení </a:t>
            </a:r>
            <a:r>
              <a:rPr lang="cs-CZ" sz="2400" dirty="0" err="1"/>
              <a:t>psti</a:t>
            </a:r>
            <a:r>
              <a:rPr lang="cs-CZ" sz="2400" dirty="0"/>
              <a:t> … D5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2434567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S1: Exponenciální rozdělení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exponential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distribution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571500" indent="-571500">
                  <a:buAutoNum type="romanLcParenR"/>
                </a:pPr>
                <a:r>
                  <a:rPr lang="cs-CZ" sz="2800" dirty="0"/>
                  <a:t>X = doba mezi dvěma následnými výskyty jisté nepravidelně se vyskytující „náhodné události“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FFFF00"/>
                    </a:solidFill>
                  </a:rPr>
                  <a:t>(příchod zákazníka do fronty v supermarketu, narození dítěte v jisté porodnici, apod.); </a:t>
                </a:r>
                <a:r>
                  <a:rPr lang="cs-CZ" sz="2400" dirty="0"/>
                  <a:t>přičemž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cs-CZ" sz="2400" dirty="0"/>
                  <a:t>= průměrný počet těchto výskytů za jednotku času</a:t>
                </a: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0000"/>
                    </a:solidFill>
                  </a:rPr>
                  <a:t>Tatáž situace jako u </a:t>
                </a:r>
                <a:r>
                  <a:rPr lang="cs-CZ" sz="2400" i="1" dirty="0" err="1">
                    <a:solidFill>
                      <a:srgbClr val="FF0000"/>
                    </a:solidFill>
                  </a:rPr>
                  <a:t>Poissonova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cs-CZ" sz="2400" i="1" dirty="0" err="1">
                    <a:solidFill>
                      <a:srgbClr val="FF0000"/>
                    </a:solidFill>
                  </a:rPr>
                  <a:t>rozd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, ale měříme jinou veličinu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200" i="1" dirty="0"/>
              <a:t>Nyní se podívejme na tři spojitá rozdělení </a:t>
            </a:r>
            <a:r>
              <a:rPr lang="cs-CZ" sz="3200" i="1" dirty="0" err="1"/>
              <a:t>psti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97495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 P</a:t>
                </a:r>
                <a:r>
                  <a:rPr lang="en-US" sz="2800" dirty="0"/>
                  <a:t>(</a:t>
                </a:r>
                <a:r>
                  <a:rPr lang="cs-CZ" sz="2800" dirty="0" err="1"/>
                  <a:t>X≤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x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… pro </a:t>
                </a:r>
                <a:r>
                  <a:rPr lang="en-US" sz="2800" dirty="0" err="1"/>
                  <a:t>diskr</a:t>
                </a:r>
                <a:r>
                  <a:rPr lang="cs-CZ" sz="2800" dirty="0" err="1"/>
                  <a:t>étní</a:t>
                </a:r>
                <a:r>
                  <a:rPr lang="cs-CZ" sz="2800" dirty="0"/>
                  <a:t>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		</a:t>
                </a:r>
                <a:r>
                  <a:rPr lang="en-US" sz="2800" dirty="0"/>
                  <a:t>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/>
                  <a:t>+ </a:t>
                </a:r>
                <a:r>
                  <a:rPr lang="en-US" sz="2800" dirty="0" err="1"/>
                  <a:t>nakreslete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graf</a:t>
                </a:r>
                <a:r>
                  <a:rPr lang="en-US" sz="2800" dirty="0"/>
                  <a:t> </a:t>
                </a:r>
                <a:r>
                  <a:rPr lang="cs-CZ" sz="2800" dirty="0"/>
                  <a:t>distribuční funkce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 err="1"/>
              <a:t>iv</a:t>
            </a:r>
            <a:r>
              <a:rPr lang="cs-CZ" dirty="0"/>
              <a:t>) Jaký je vzorec pro distribuční funkci F</a:t>
            </a:r>
          </a:p>
        </p:txBody>
      </p:sp>
    </p:spTree>
    <p:extLst>
      <p:ext uri="{BB962C8B-B14F-4D97-AF65-F5344CB8AC3E}">
        <p14:creationId xmlns:p14="http://schemas.microsoft.com/office/powerpoint/2010/main" val="635867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Předpoklady modelu: a) zdroj událostí je dosti velký (tisíce a víc)</a:t>
                </a:r>
              </a:p>
              <a:p>
                <a:pPr marL="0" indent="0">
                  <a:buNone/>
                </a:pPr>
                <a:r>
                  <a:rPr lang="cs-CZ" sz="2800" dirty="0"/>
                  <a:t>b) </a:t>
                </a:r>
                <a:r>
                  <a:rPr lang="cs-CZ" sz="2800" dirty="0" err="1"/>
                  <a:t>Následujíci</a:t>
                </a:r>
                <a:r>
                  <a:rPr lang="cs-CZ" sz="2800" dirty="0"/>
                  <a:t> výskyt události je nezávislý na předchozím výskytu</a:t>
                </a:r>
              </a:p>
              <a:p>
                <a:pPr marL="0" indent="0">
                  <a:buNone/>
                </a:pPr>
                <a:r>
                  <a:rPr lang="cs-CZ" sz="2800" dirty="0"/>
                  <a:t>c) Počet událostí v intervalu </a:t>
                </a:r>
                <a:r>
                  <a:rPr lang="en-US" sz="2800" dirty="0"/>
                  <a:t>(t; </a:t>
                </a:r>
                <a:r>
                  <a:rPr lang="en-US" sz="2800" dirty="0" err="1"/>
                  <a:t>t+h</a:t>
                </a:r>
                <a:r>
                  <a:rPr lang="en-US" sz="2800" dirty="0"/>
                  <a:t>) </a:t>
                </a:r>
                <a:r>
                  <a:rPr lang="en-US" sz="2800" dirty="0" err="1"/>
                  <a:t>nez</a:t>
                </a:r>
                <a:r>
                  <a:rPr lang="cs-CZ" sz="2800" dirty="0" err="1"/>
                  <a:t>ávisí</a:t>
                </a:r>
                <a:r>
                  <a:rPr lang="cs-CZ" sz="2800" dirty="0"/>
                  <a:t> na počtu výskytů před okamžikem t (tzv. </a:t>
                </a:r>
                <a:r>
                  <a:rPr lang="cs-CZ" sz="2800" dirty="0" err="1"/>
                  <a:t>forgetfulness</a:t>
                </a:r>
                <a:r>
                  <a:rPr lang="cs-CZ" sz="2800" dirty="0"/>
                  <a:t> </a:t>
                </a:r>
                <a:r>
                  <a:rPr lang="cs-CZ" sz="2800" dirty="0" err="1"/>
                  <a:t>property</a:t>
                </a:r>
                <a:r>
                  <a:rPr lang="cs-CZ" sz="2800" dirty="0"/>
                  <a:t> = zapomnětlivost)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>
                    <a:solidFill>
                      <a:srgbClr val="FFFF00"/>
                    </a:solidFill>
                  </a:rPr>
                  <a:t>ii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 X 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(teoreticky jakékoli kladné reálné číslo)</a:t>
                </a:r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528638"/>
            <a:ext cx="10573615" cy="885825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S1: Exponenciální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exponential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7591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								kde f je hustota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daná vzorcem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x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		</a:t>
                </a:r>
                <a:r>
                  <a:rPr lang="el-GR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l-G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… x ≥ 0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Přesné odvození viz Fajmon, Hlavičková, Novák 2014, kap. o exponenciálním rozdělení</a:t>
                </a: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 nebo za chvíli v jazyku R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S1: Exponenciální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exponential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8746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…. …. …</a:t>
                </a:r>
                <a:r>
                  <a:rPr lang="en-US" sz="2800" dirty="0">
                    <a:solidFill>
                      <a:srgbClr val="FFFF00"/>
                    </a:solidFill>
                  </a:rPr>
                  <a:t> x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&lt;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l-GR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…  x ≥ 0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distribuční funkce – viz obr na tabuli: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S1: Exponenciální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exponential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825174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/>
                  <a:t>f</a:t>
                </a:r>
                <a:r>
                  <a:rPr lang="en-US" sz="2800" i="1" dirty="0"/>
                  <a:t>(x) dx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cs-CZ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/>
                  <a:t>f</a:t>
                </a:r>
                <a:r>
                  <a:rPr lang="en-US" sz="2800" i="1" dirty="0"/>
                  <a:t>(x) dx</a:t>
                </a:r>
                <a:r>
                  <a:rPr lang="cs-CZ" sz="2800" i="1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/>
                  <a:t>f</a:t>
                </a:r>
                <a:r>
                  <a:rPr lang="en-US" sz="2800" i="1" dirty="0"/>
                  <a:t>(x) dx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cs-CZ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cs-CZ" sz="2800" i="1" dirty="0"/>
                  <a:t>f</a:t>
                </a:r>
                <a:r>
                  <a:rPr lang="en-US" sz="2800" i="1" dirty="0"/>
                  <a:t>(x) dx</a:t>
                </a:r>
                <a:r>
                  <a:rPr lang="cs-CZ" sz="2800" i="1" dirty="0"/>
                  <a:t>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𝑬𝑿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cs-CZ" sz="2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800" dirty="0"/>
                  <a:t> 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S1: Exponenciální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exponential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968375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417638"/>
                <a:ext cx="10971184" cy="5440362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lphaLcParenR"/>
                </a:pPr>
                <a:r>
                  <a:rPr lang="cs-CZ" sz="2800" i="1" dirty="0">
                    <a:solidFill>
                      <a:srgbClr val="FFFF00"/>
                    </a:solidFill>
                  </a:rPr>
                  <a:t>X=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doba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mezi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 dv</a:t>
                </a:r>
                <a:r>
                  <a:rPr lang="cs-CZ" sz="2800" i="1" dirty="0" err="1">
                    <a:solidFill>
                      <a:srgbClr val="FFFF00"/>
                    </a:solidFill>
                  </a:rPr>
                  <a:t>ěma</a:t>
                </a:r>
                <a:r>
                  <a:rPr lang="cs-CZ" sz="2800" i="1" dirty="0">
                    <a:solidFill>
                      <a:srgbClr val="FFFF00"/>
                    </a:solidFill>
                  </a:rPr>
                  <a:t> následnými příchody zákazníků do restaurace  </a:t>
                </a:r>
              </a:p>
              <a:p>
                <a:pPr marL="457200" indent="-457200">
                  <a:buAutoNum type="alphaLcParenR"/>
                </a:pPr>
                <a:r>
                  <a:rPr lang="cs-CZ" sz="2800" i="1" dirty="0">
                    <a:solidFill>
                      <a:srgbClr val="FFFF00"/>
                    </a:solidFill>
                  </a:rPr>
                  <a:t>X= doba mezi dvěma narozeními dítěte v jisté porodnici</a:t>
                </a:r>
              </a:p>
              <a:p>
                <a:pPr marL="457200" indent="-457200">
                  <a:buAutoNum type="alphaLcParenR"/>
                </a:pPr>
                <a:r>
                  <a:rPr lang="cs-CZ" sz="2800" i="1" dirty="0">
                    <a:solidFill>
                      <a:srgbClr val="FFFF00"/>
                    </a:solidFill>
                  </a:rPr>
                  <a:t>X = doba mezi dvěma následnými průjezdy aut jistým místem na silnici </a:t>
                </a:r>
              </a:p>
              <a:p>
                <a:pPr marL="0" indent="0">
                  <a:buNone/>
                </a:pPr>
                <a:endParaRPr lang="cs-CZ" sz="28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i="1" dirty="0"/>
                  <a:t>Značíme zhruba:  X </a:t>
                </a:r>
                <a:r>
                  <a:rPr lang="en-US" sz="2800" i="1" dirty="0"/>
                  <a:t>~ </a:t>
                </a:r>
                <a:r>
                  <a:rPr lang="cs-CZ" sz="2800" i="1" dirty="0"/>
                  <a:t>Exp</a:t>
                </a:r>
                <a:r>
                  <a:rPr lang="en-US" sz="2800" i="1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800" i="1" dirty="0"/>
                  <a:t>)</a:t>
                </a:r>
                <a:endParaRPr lang="cs-CZ" sz="28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417638"/>
                <a:ext cx="10971184" cy="54403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 S1= exponenciálního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3207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FFFF00"/>
                    </a:solidFill>
                  </a:rPr>
                  <a:t>X= doba mezi dvěma narozeními dítěte … </a:t>
                </a:r>
                <a:r>
                  <a:rPr lang="el-GR" sz="2400" i="1" dirty="0">
                    <a:solidFill>
                      <a:srgbClr val="FFFF00"/>
                    </a:solidFill>
                  </a:rPr>
                  <a:t>λ</a:t>
                </a:r>
                <a:r>
                  <a:rPr lang="cs-CZ" sz="2400" i="1" dirty="0">
                    <a:solidFill>
                      <a:srgbClr val="FFFF00"/>
                    </a:solidFill>
                  </a:rPr>
                  <a:t> = 4 za den 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x&lt;- seq(0,3,0.01)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vytvori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vektor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hodnot</a:t>
                </a:r>
                <a:r>
                  <a:rPr lang="en-US" sz="2400" i="1" dirty="0"/>
                  <a:t> od 0 do 3 s </a:t>
                </a:r>
                <a:r>
                  <a:rPr lang="en-US" sz="2400" i="1" dirty="0" err="1"/>
                  <a:t>krokem</a:t>
                </a:r>
                <a:r>
                  <a:rPr lang="en-US" sz="2400" i="1" dirty="0"/>
                  <a:t> 0.01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#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teorie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vede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az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do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 ale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pocita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c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se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musi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omezit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konecne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mnoho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plot(x,4*exp(-4*x),type=“l”)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nakresli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hustotu</a:t>
                </a:r>
                <a:r>
                  <a:rPr lang="en-US" sz="2400" i="1" dirty="0"/>
                  <a:t>, </a:t>
                </a:r>
                <a:r>
                  <a:rPr lang="en-US" sz="2400" i="1" dirty="0" err="1"/>
                  <a:t>spoji</a:t>
                </a:r>
                <a:r>
                  <a:rPr lang="en-US" sz="2400" i="1" dirty="0"/>
                  <a:t> body</a:t>
                </a:r>
                <a:r>
                  <a:rPr lang="cs-CZ" sz="2400" i="1" dirty="0"/>
                  <a:t>, </a:t>
                </a:r>
                <a:r>
                  <a:rPr lang="en-US" sz="2400" i="1" dirty="0"/>
                  <a:t>“l” = link</a:t>
                </a:r>
                <a:r>
                  <a:rPr lang="cs-CZ" sz="2400" i="1" dirty="0"/>
                  <a:t>a, tj. spojitá čára</a:t>
                </a:r>
                <a:endParaRPr lang="en-US" sz="2400" i="1" dirty="0"/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plot(x,1-exp(-4*x),</a:t>
                </a:r>
                <a:r>
                  <a:rPr lang="cs-CZ" sz="2400" i="1" dirty="0"/>
                  <a:t> </a:t>
                </a:r>
                <a:r>
                  <a:rPr lang="en-US" sz="2400" i="1" dirty="0"/>
                  <a:t>type=“l”</a:t>
                </a:r>
                <a:r>
                  <a:rPr lang="cs-CZ" sz="2400" i="1" dirty="0"/>
                  <a:t>)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nakresli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distrib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fci</a:t>
                </a:r>
                <a:r>
                  <a:rPr lang="en-US" sz="2400" i="1" dirty="0"/>
                  <a:t> F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sz="3200" dirty="0">
                    <a:solidFill>
                      <a:srgbClr val="FF0000"/>
                    </a:solidFill>
                  </a:rPr>
                  <a:t>Exp</a:t>
                </a:r>
                <a:r>
                  <a:rPr lang="en-US" sz="3200" dirty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859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/>
              <a:t>q</a:t>
            </a:r>
            <a:r>
              <a:rPr lang="en-US" sz="2400" i="1" dirty="0"/>
              <a:t>exp(0.95</a:t>
            </a:r>
            <a:r>
              <a:rPr lang="cs-CZ" sz="2400" i="1" dirty="0"/>
              <a:t>, </a:t>
            </a:r>
            <a:r>
              <a:rPr lang="en-US" sz="2400" i="1" dirty="0"/>
              <a:t>4)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0.95-kvantil </a:t>
            </a:r>
            <a:r>
              <a:rPr lang="en-US" sz="2400" i="1" dirty="0" err="1"/>
              <a:t>hodnot</a:t>
            </a:r>
            <a:r>
              <a:rPr lang="en-US" sz="2400" i="1" dirty="0"/>
              <a:t> </a:t>
            </a:r>
            <a:r>
              <a:rPr lang="en-US" sz="2400" i="1" dirty="0" err="1"/>
              <a:t>rozd</a:t>
            </a:r>
            <a:r>
              <a:rPr lang="en-US" sz="2400" i="1" dirty="0"/>
              <a:t>  Exp (</a:t>
            </a:r>
            <a:r>
              <a:rPr lang="el-GR" sz="2400" i="1" dirty="0">
                <a:solidFill>
                  <a:srgbClr val="FFFF00"/>
                </a:solidFill>
              </a:rPr>
              <a:t>λ </a:t>
            </a:r>
            <a:r>
              <a:rPr lang="en-US" sz="2400" i="1" dirty="0">
                <a:solidFill>
                  <a:srgbClr val="FFFF00"/>
                </a:solidFill>
              </a:rPr>
              <a:t>=</a:t>
            </a:r>
            <a:r>
              <a:rPr lang="en-US" sz="2400" i="1" dirty="0"/>
              <a:t>4)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genexp</a:t>
            </a:r>
            <a:r>
              <a:rPr lang="en-US" sz="2400" i="1" dirty="0"/>
              <a:t>  &lt;- </a:t>
            </a:r>
            <a:r>
              <a:rPr lang="en-US" sz="2400" i="1" dirty="0" err="1"/>
              <a:t>rexp</a:t>
            </a:r>
            <a:r>
              <a:rPr lang="en-US" sz="2400" i="1" dirty="0"/>
              <a:t>(1000,4)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do </a:t>
            </a:r>
            <a:r>
              <a:rPr lang="en-US" sz="2400" i="1" dirty="0" err="1">
                <a:solidFill>
                  <a:srgbClr val="FF0000"/>
                </a:solidFill>
              </a:rPr>
              <a:t>vektoru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genexp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vygeneruje</a:t>
            </a:r>
            <a:r>
              <a:rPr lang="en-US" sz="2400" i="1" dirty="0">
                <a:solidFill>
                  <a:srgbClr val="FF0000"/>
                </a:solidFill>
              </a:rPr>
              <a:t> 1000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rozdeleni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cs-CZ" sz="2400" i="1" dirty="0">
                <a:solidFill>
                  <a:srgbClr val="FF0000"/>
                </a:solidFill>
              </a:rPr>
              <a:t>Exp</a:t>
            </a:r>
            <a:r>
              <a:rPr lang="en-US" sz="2400" i="1" dirty="0">
                <a:solidFill>
                  <a:srgbClr val="FF0000"/>
                </a:solidFill>
              </a:rPr>
              <a:t>(4) …. </a:t>
            </a:r>
            <a:r>
              <a:rPr lang="cs-CZ" sz="2400" i="1" dirty="0" err="1">
                <a:solidFill>
                  <a:srgbClr val="FF0000"/>
                </a:solidFill>
              </a:rPr>
              <a:t>rexp</a:t>
            </a:r>
            <a:r>
              <a:rPr lang="cs-CZ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= random </a:t>
            </a:r>
            <a:r>
              <a:rPr lang="cs-CZ" sz="2400" i="1" dirty="0" err="1">
                <a:solidFill>
                  <a:srgbClr val="FF0000"/>
                </a:solidFill>
              </a:rPr>
              <a:t>exponential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table(</a:t>
            </a:r>
            <a:r>
              <a:rPr lang="en-US" sz="2400" i="1" dirty="0" err="1"/>
              <a:t>genexp</a:t>
            </a:r>
            <a:r>
              <a:rPr lang="en-US" sz="2400" i="1" dirty="0"/>
              <a:t>)</a:t>
            </a:r>
            <a:r>
              <a:rPr lang="en-US" sz="2400" i="1" dirty="0">
                <a:solidFill>
                  <a:srgbClr val="FF0000"/>
                </a:solidFill>
              </a:rPr>
              <a:t> # </a:t>
            </a:r>
            <a:r>
              <a:rPr lang="en-US" sz="2400" i="1" dirty="0" err="1">
                <a:solidFill>
                  <a:srgbClr val="FF0000"/>
                </a:solidFill>
              </a:rPr>
              <a:t>spocitaji</a:t>
            </a:r>
            <a:r>
              <a:rPr lang="en-US" sz="2400" i="1" dirty="0">
                <a:solidFill>
                  <a:srgbClr val="FF0000"/>
                </a:solidFill>
              </a:rPr>
              <a:t> se </a:t>
            </a:r>
            <a:r>
              <a:rPr lang="en-US" sz="2400" i="1" dirty="0" err="1">
                <a:solidFill>
                  <a:srgbClr val="FF0000"/>
                </a:solidFill>
              </a:rPr>
              <a:t>cetnosti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gener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velic</a:t>
            </a:r>
            <a:r>
              <a:rPr lang="en-US" sz="2400" i="1" dirty="0">
                <a:solidFill>
                  <a:srgbClr val="FF0000"/>
                </a:solidFill>
              </a:rPr>
              <a:t> X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sz="3200" dirty="0">
                    <a:solidFill>
                      <a:srgbClr val="FF0000"/>
                    </a:solidFill>
                  </a:rPr>
                  <a:t>Exp</a:t>
                </a:r>
                <a:r>
                  <a:rPr lang="en-US" sz="32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)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kvantily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a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generov</a:t>
                </a:r>
                <a:r>
                  <a:rPr lang="cs-CZ" sz="3200" dirty="0" err="1">
                    <a:solidFill>
                      <a:srgbClr val="FF0000"/>
                    </a:solidFill>
                  </a:rPr>
                  <a:t>ání</a:t>
                </a:r>
                <a:r>
                  <a:rPr lang="cs-CZ" sz="3200" dirty="0">
                    <a:solidFill>
                      <a:srgbClr val="FF0000"/>
                    </a:solidFill>
                  </a:rPr>
                  <a:t> hodnot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268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1871664"/>
            <a:ext cx="11295408" cy="4701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/>
              <a:t>i</a:t>
            </a:r>
            <a:r>
              <a:rPr lang="cs-CZ" sz="2800" dirty="0"/>
              <a:t>) X = veličina, kterou měříme v intervalu </a:t>
            </a:r>
            <a:r>
              <a:rPr lang="en-US" sz="2800" dirty="0"/>
              <a:t>(</a:t>
            </a:r>
            <a:r>
              <a:rPr lang="en-US" sz="2800" dirty="0" err="1"/>
              <a:t>a;b</a:t>
            </a:r>
            <a:r>
              <a:rPr lang="en-US" sz="2800" dirty="0"/>
              <a:t>) … </a:t>
            </a:r>
            <a:r>
              <a:rPr lang="cs-CZ" sz="2800" dirty="0"/>
              <a:t>každá z hodnot intervalu má stejnou šanci být naměřena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800" dirty="0"/>
              <a:t>ii) X 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∊ (a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;b</a:t>
            </a:r>
            <a:r>
              <a:rPr lang="cs-CZ" sz="2800" dirty="0"/>
              <a:t>)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</a:t>
            </a:r>
            <a:r>
              <a:rPr lang="en-US" sz="3200" i="1" dirty="0">
                <a:solidFill>
                  <a:schemeClr val="tx1"/>
                </a:solidFill>
              </a:rPr>
              <a:t>2</a:t>
            </a:r>
            <a:r>
              <a:rPr lang="cs-CZ" sz="3200" i="1" dirty="0">
                <a:solidFill>
                  <a:schemeClr val="tx1"/>
                </a:solidFill>
              </a:rPr>
              <a:t>: </a:t>
            </a:r>
            <a:r>
              <a:rPr lang="en-US" sz="3200" i="1" dirty="0" err="1">
                <a:solidFill>
                  <a:schemeClr val="tx1"/>
                </a:solidFill>
              </a:rPr>
              <a:t>Rovnom</a:t>
            </a:r>
            <a:r>
              <a:rPr lang="cs-CZ" sz="3200" i="1" dirty="0" err="1">
                <a:solidFill>
                  <a:schemeClr val="tx1"/>
                </a:solidFill>
              </a:rPr>
              <a:t>ěrné</a:t>
            </a:r>
            <a:r>
              <a:rPr lang="cs-CZ" sz="3200" i="1" dirty="0">
                <a:solidFill>
                  <a:schemeClr val="tx1"/>
                </a:solidFill>
              </a:rPr>
              <a:t> spojité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933117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								kde f je hustota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daná vzorcem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mimo</a:t>
                </a:r>
                <a:r>
                  <a:rPr lang="en-US" sz="2800" dirty="0">
                    <a:solidFill>
                      <a:srgbClr val="FFFF00"/>
                    </a:solidFill>
                  </a:rPr>
                  <a:t> interval 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a;b</a:t>
                </a:r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… x </a:t>
                </a:r>
                <a:r>
                  <a:rPr lang="cs-CZ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US" sz="2800" dirty="0" err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Obrázek – popřípadě na tabuli nebo za chvíli v jazyku R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</a:t>
            </a:r>
            <a:r>
              <a:rPr lang="en-US" sz="3200" i="1" dirty="0">
                <a:solidFill>
                  <a:schemeClr val="tx1"/>
                </a:solidFill>
              </a:rPr>
              <a:t>2</a:t>
            </a:r>
            <a:r>
              <a:rPr lang="cs-CZ" sz="3200" i="1" dirty="0">
                <a:solidFill>
                  <a:schemeClr val="tx1"/>
                </a:solidFill>
              </a:rPr>
              <a:t>: </a:t>
            </a:r>
            <a:r>
              <a:rPr lang="en-US" sz="3200" i="1" dirty="0" err="1">
                <a:solidFill>
                  <a:schemeClr val="tx1"/>
                </a:solidFill>
              </a:rPr>
              <a:t>Rovnom</a:t>
            </a:r>
            <a:r>
              <a:rPr lang="cs-CZ" sz="3200" i="1" dirty="0" err="1">
                <a:solidFill>
                  <a:schemeClr val="tx1"/>
                </a:solidFill>
              </a:rPr>
              <a:t>ěrné</a:t>
            </a:r>
            <a:r>
              <a:rPr lang="cs-CZ" sz="3200" i="1" dirty="0">
                <a:solidFill>
                  <a:schemeClr val="tx1"/>
                </a:solidFill>
              </a:rPr>
              <a:t> spojité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808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</a:t>
                </a:r>
                <a14:m>
                  <m:oMath xmlns:m="http://schemas.openxmlformats.org/officeDocument/2006/math">
                    <m:r>
                      <a:rPr lang="cs-CZ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…. …. …</a:t>
                </a:r>
                <a:r>
                  <a:rPr lang="en-US" sz="2800" dirty="0">
                    <a:solidFill>
                      <a:srgbClr val="FFFF00"/>
                    </a:solidFill>
                  </a:rPr>
                  <a:t> x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≤ a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 ….. x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(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a;b</a:t>
                </a:r>
                <a:r>
                  <a:rPr lang="en-US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1 …  x ≥ </a:t>
                </a:r>
                <a:r>
                  <a:rPr lang="en-US" sz="2800" dirty="0">
                    <a:solidFill>
                      <a:srgbClr val="FFFF00"/>
                    </a:solidFill>
                  </a:rPr>
                  <a:t>b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</a:t>
            </a:r>
            <a:r>
              <a:rPr lang="en-US" sz="3200" i="1" dirty="0">
                <a:solidFill>
                  <a:schemeClr val="tx1"/>
                </a:solidFill>
              </a:rPr>
              <a:t>2</a:t>
            </a:r>
            <a:r>
              <a:rPr lang="cs-CZ" sz="3200" i="1" dirty="0">
                <a:solidFill>
                  <a:schemeClr val="tx1"/>
                </a:solidFill>
              </a:rPr>
              <a:t>: </a:t>
            </a:r>
            <a:r>
              <a:rPr lang="en-US" sz="3200" i="1" dirty="0" err="1">
                <a:solidFill>
                  <a:schemeClr val="tx1"/>
                </a:solidFill>
              </a:rPr>
              <a:t>Rovnom</a:t>
            </a:r>
            <a:r>
              <a:rPr lang="cs-CZ" sz="3200" i="1" dirty="0" err="1">
                <a:solidFill>
                  <a:schemeClr val="tx1"/>
                </a:solidFill>
              </a:rPr>
              <a:t>ěrné</a:t>
            </a:r>
            <a:r>
              <a:rPr lang="cs-CZ" sz="3200" i="1" dirty="0">
                <a:solidFill>
                  <a:schemeClr val="tx1"/>
                </a:solidFill>
              </a:rPr>
              <a:t> spojité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3950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300163"/>
                <a:ext cx="10971184" cy="52729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/>
                  <a:t>EX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∊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(Ω)</m:t>
                        </m:r>
                      </m:sub>
                      <m:sup/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 … pro </a:t>
                </a:r>
                <a:r>
                  <a:rPr lang="en-US" sz="2800" dirty="0" err="1"/>
                  <a:t>diskr</a:t>
                </a:r>
                <a:r>
                  <a:rPr lang="cs-CZ" sz="2800" dirty="0" err="1"/>
                  <a:t>étní</a:t>
                </a:r>
                <a:r>
                  <a:rPr lang="cs-CZ" sz="2800" dirty="0"/>
                  <a:t>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</a:t>
                </a:r>
                <a:r>
                  <a:rPr lang="en-US" sz="2800" dirty="0"/>
                  <a:t> =</a:t>
                </a:r>
                <a:r>
                  <a:rPr lang="cs-CZ" sz="28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cs-CZ" sz="2800" dirty="0"/>
                  <a:t> … pro spojitou veličinu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300163"/>
                <a:ext cx="10971184" cy="52729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v) Jaká je střední hodnota takto se chovající veličiny</a:t>
            </a:r>
          </a:p>
        </p:txBody>
      </p:sp>
    </p:spTree>
    <p:extLst>
      <p:ext uri="{BB962C8B-B14F-4D97-AF65-F5344CB8AC3E}">
        <p14:creationId xmlns:p14="http://schemas.microsoft.com/office/powerpoint/2010/main" val="1377327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…</a:t>
                </a:r>
                <a:r>
                  <a:rPr lang="cs-CZ" sz="2800" i="1" dirty="0"/>
                  <a:t>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cs-CZ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cs-CZ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 = </a:t>
                </a:r>
                <a:r>
                  <a:rPr lang="en-US" sz="2800" dirty="0">
                    <a:solidFill>
                      <a:srgbClr val="FFFF00"/>
                    </a:solidFill>
                  </a:rPr>
                  <a:t>…</a:t>
                </a:r>
                <a:r>
                  <a:rPr lang="cs-CZ" sz="2800" dirty="0">
                    <a:solidFill>
                      <a:srgbClr val="FFFF00"/>
                    </a:solidFill>
                  </a:rPr>
                  <a:t> atd.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</a:t>
            </a:r>
            <a:r>
              <a:rPr lang="en-US" sz="3200" i="1" dirty="0">
                <a:solidFill>
                  <a:schemeClr val="tx1"/>
                </a:solidFill>
              </a:rPr>
              <a:t>2</a:t>
            </a:r>
            <a:r>
              <a:rPr lang="cs-CZ" sz="3200" i="1" dirty="0">
                <a:solidFill>
                  <a:schemeClr val="tx1"/>
                </a:solidFill>
              </a:rPr>
              <a:t>: </a:t>
            </a:r>
            <a:r>
              <a:rPr lang="en-US" sz="3200" i="1" dirty="0" err="1">
                <a:solidFill>
                  <a:schemeClr val="tx1"/>
                </a:solidFill>
              </a:rPr>
              <a:t>Rovnom</a:t>
            </a:r>
            <a:r>
              <a:rPr lang="cs-CZ" sz="3200" i="1" dirty="0" err="1">
                <a:solidFill>
                  <a:schemeClr val="tx1"/>
                </a:solidFill>
              </a:rPr>
              <a:t>ěrné</a:t>
            </a:r>
            <a:r>
              <a:rPr lang="cs-CZ" sz="3200" i="1" dirty="0">
                <a:solidFill>
                  <a:schemeClr val="tx1"/>
                </a:solidFill>
              </a:rPr>
              <a:t> spojité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2202745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1417638"/>
            <a:ext cx="10971184" cy="5440362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800" i="1" dirty="0">
                <a:solidFill>
                  <a:srgbClr val="FFFF00"/>
                </a:solidFill>
              </a:rPr>
              <a:t>X= </a:t>
            </a:r>
            <a:r>
              <a:rPr lang="en-US" sz="2800" i="1" dirty="0" err="1">
                <a:solidFill>
                  <a:srgbClr val="FFFF00"/>
                </a:solidFill>
              </a:rPr>
              <a:t>doba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cs-CZ" sz="2800" i="1" dirty="0">
                <a:solidFill>
                  <a:srgbClr val="FFFF00"/>
                </a:solidFill>
              </a:rPr>
              <a:t>příchodu člověka, o které nemáme žádnou informaci, pouze že přijde v daném intervalu  </a:t>
            </a:r>
          </a:p>
          <a:p>
            <a:pPr marL="457200" indent="-457200">
              <a:buAutoNum type="alphaLcParenR"/>
            </a:pPr>
            <a:r>
              <a:rPr lang="cs-CZ" sz="2800" i="1" dirty="0">
                <a:solidFill>
                  <a:srgbClr val="FFFF00"/>
                </a:solidFill>
              </a:rPr>
              <a:t>X= množství zboží koupeného v daný den MĚŘENO NA VÁHU – a prodáváme nově v dané lokalitě, nemáme informaci o tom, kolik se prodá … jakékoli prodané množství je stejně pravděpodobné</a:t>
            </a:r>
          </a:p>
          <a:p>
            <a:pPr marL="0" indent="0">
              <a:buNone/>
            </a:pPr>
            <a:endParaRPr lang="cs-CZ" sz="28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800" i="1" dirty="0"/>
              <a:t>Značíme zhruba:  X </a:t>
            </a:r>
            <a:r>
              <a:rPr lang="en-US" sz="2800" i="1" dirty="0"/>
              <a:t>~ </a:t>
            </a:r>
            <a:r>
              <a:rPr lang="cs-CZ" sz="2800" i="1" dirty="0"/>
              <a:t>Ro</a:t>
            </a:r>
            <a:r>
              <a:rPr lang="en-US" sz="2800" i="1" dirty="0"/>
              <a:t>(</a:t>
            </a:r>
            <a:r>
              <a:rPr lang="cs-CZ" sz="2800" i="1" dirty="0" err="1"/>
              <a:t>a;b</a:t>
            </a:r>
            <a:r>
              <a:rPr lang="en-US" sz="2800" i="1" dirty="0"/>
              <a:t>)</a:t>
            </a:r>
            <a:endParaRPr lang="cs-CZ" sz="28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/>
              <a:t>Příklad S2= rovnoměrného rozdělení </a:t>
            </a:r>
            <a:r>
              <a:rPr lang="cs-CZ" sz="3200" dirty="0" err="1"/>
              <a:t>psti</a:t>
            </a:r>
            <a:r>
              <a:rPr lang="cs-CZ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6842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X= blíže neurčená doba dodání balíku v intervalu </a:t>
            </a:r>
            <a:r>
              <a:rPr lang="en-US" sz="2400" i="1" dirty="0">
                <a:solidFill>
                  <a:srgbClr val="FFFF00"/>
                </a:solidFill>
              </a:rPr>
              <a:t>(8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en-US" sz="2400" i="1" dirty="0">
                <a:solidFill>
                  <a:srgbClr val="FFFF00"/>
                </a:solidFill>
              </a:rPr>
              <a:t>; 16 </a:t>
            </a:r>
            <a:r>
              <a:rPr lang="en-US" sz="2400" i="1" dirty="0" err="1">
                <a:solidFill>
                  <a:srgbClr val="FFFF00"/>
                </a:solidFill>
              </a:rPr>
              <a:t>hod</a:t>
            </a:r>
            <a:r>
              <a:rPr lang="en-US" sz="2400" i="1" dirty="0">
                <a:solidFill>
                  <a:srgbClr val="FFFF00"/>
                </a:solidFill>
              </a:rPr>
              <a:t>)</a:t>
            </a:r>
            <a:r>
              <a:rPr lang="cs-CZ" sz="2400" i="1" dirty="0">
                <a:solidFill>
                  <a:srgbClr val="FFFF00"/>
                </a:solidFill>
              </a:rPr>
              <a:t> 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x&lt;- seq(8,16,0.01)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ulozi</a:t>
            </a:r>
            <a:r>
              <a:rPr lang="en-US" sz="2400" i="1" dirty="0"/>
              <a:t> do </a:t>
            </a:r>
            <a:r>
              <a:rPr lang="en-US" sz="2400" i="1" dirty="0" err="1"/>
              <a:t>vektoru</a:t>
            </a:r>
            <a:r>
              <a:rPr lang="en-US" sz="2400" i="1" dirty="0"/>
              <a:t> x </a:t>
            </a:r>
            <a:r>
              <a:rPr lang="en-US" sz="2400" i="1" dirty="0" err="1"/>
              <a:t>dostatecne</a:t>
            </a:r>
            <a:r>
              <a:rPr lang="en-US" sz="2400" i="1" dirty="0"/>
              <a:t> </a:t>
            </a:r>
            <a:r>
              <a:rPr lang="en-US" sz="2400" i="1" dirty="0" err="1"/>
              <a:t>mnoho</a:t>
            </a:r>
            <a:r>
              <a:rPr lang="en-US" sz="2400" i="1" dirty="0"/>
              <a:t> </a:t>
            </a:r>
            <a:r>
              <a:rPr lang="en-US" sz="2400" i="1" dirty="0" err="1"/>
              <a:t>bodu</a:t>
            </a:r>
            <a:r>
              <a:rPr lang="en-US" sz="2400" i="1" dirty="0"/>
              <a:t> z 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plot(x,x-x+1/8,type=“l”)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 err="1"/>
              <a:t>oklamani</a:t>
            </a:r>
            <a:r>
              <a:rPr lang="en-US" sz="2400" i="1" dirty="0"/>
              <a:t> R, aby </a:t>
            </a:r>
            <a:r>
              <a:rPr lang="en-US" sz="2400" i="1" dirty="0" err="1"/>
              <a:t>nakreslil</a:t>
            </a:r>
            <a:r>
              <a:rPr lang="en-US" sz="2400" i="1" dirty="0"/>
              <a:t> </a:t>
            </a:r>
            <a:r>
              <a:rPr lang="en-US" sz="2400" i="1" dirty="0" err="1"/>
              <a:t>konstantni</a:t>
            </a:r>
            <a:r>
              <a:rPr lang="en-US" sz="2400" i="1" dirty="0"/>
              <a:t> </a:t>
            </a:r>
            <a:r>
              <a:rPr lang="en-US" sz="2400" i="1" dirty="0" err="1"/>
              <a:t>funkci</a:t>
            </a:r>
            <a:r>
              <a:rPr lang="cs-CZ" sz="2400" i="1" dirty="0"/>
              <a:t> </a:t>
            </a:r>
            <a:r>
              <a:rPr lang="en-US" sz="2400" i="1" dirty="0"/>
              <a:t>1/8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w&lt;-seq(0,8,0.01); y&lt;-seq(16,24,0.01)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w,x,y</a:t>
            </a:r>
            <a:r>
              <a:rPr lang="en-US" sz="2400" i="1" dirty="0"/>
              <a:t> … </a:t>
            </a:r>
            <a:r>
              <a:rPr lang="en-US" sz="2400" i="1" dirty="0" err="1"/>
              <a:t>intervaly</a:t>
            </a:r>
            <a:r>
              <a:rPr lang="en-US" sz="2400" i="1" dirty="0"/>
              <a:t> pro </a:t>
            </a:r>
            <a:r>
              <a:rPr lang="en-US" sz="2400" i="1" dirty="0" err="1"/>
              <a:t>ruzne</a:t>
            </a:r>
            <a:r>
              <a:rPr lang="en-US" sz="2400" i="1" dirty="0"/>
              <a:t> </a:t>
            </a:r>
            <a:r>
              <a:rPr lang="en-US" sz="2400" i="1" dirty="0" err="1"/>
              <a:t>vzorce</a:t>
            </a:r>
            <a:r>
              <a:rPr lang="en-US" sz="2400" i="1" dirty="0"/>
              <a:t> </a:t>
            </a:r>
            <a:r>
              <a:rPr lang="en-US" sz="2400" i="1" dirty="0" err="1"/>
              <a:t>distribucni</a:t>
            </a:r>
            <a:r>
              <a:rPr lang="en-US" sz="2400" i="1" dirty="0"/>
              <a:t> </a:t>
            </a:r>
            <a:r>
              <a:rPr lang="en-US" sz="2400" i="1" dirty="0" err="1"/>
              <a:t>funkce</a:t>
            </a:r>
            <a:r>
              <a:rPr lang="en-US" sz="2400" i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plot(c(</a:t>
            </a:r>
            <a:r>
              <a:rPr lang="en-US" sz="2400" i="1" dirty="0" err="1"/>
              <a:t>w,x,y</a:t>
            </a:r>
            <a:r>
              <a:rPr lang="en-US" sz="2400" i="1" dirty="0"/>
              <a:t>), c(w-w+0,x/8-1,y-y+1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distrib</a:t>
            </a:r>
            <a:r>
              <a:rPr lang="en-US" sz="2400" i="1" dirty="0"/>
              <a:t> </a:t>
            </a:r>
            <a:r>
              <a:rPr lang="en-US" sz="2400" i="1" dirty="0" err="1"/>
              <a:t>fci</a:t>
            </a:r>
            <a:r>
              <a:rPr lang="en-US" sz="2400" i="1" dirty="0"/>
              <a:t> F … </a:t>
            </a:r>
            <a:r>
              <a:rPr lang="en-US" sz="2400" i="1" dirty="0" err="1"/>
              <a:t>museli</a:t>
            </a:r>
            <a:r>
              <a:rPr lang="en-US" sz="2400" i="1" dirty="0"/>
              <a:t> </a:t>
            </a:r>
            <a:r>
              <a:rPr lang="en-US" sz="2400" i="1" dirty="0" err="1"/>
              <a:t>jsme</a:t>
            </a:r>
            <a:r>
              <a:rPr lang="en-US" sz="2400" i="1" dirty="0"/>
              <a:t> ji </a:t>
            </a:r>
            <a:r>
              <a:rPr lang="en-US" sz="2400" i="1" dirty="0" err="1"/>
              <a:t>spocitat</a:t>
            </a:r>
            <a:r>
              <a:rPr lang="en-US" sz="2400" i="1" dirty="0"/>
              <a:t> a </a:t>
            </a:r>
            <a:r>
              <a:rPr lang="en-US" sz="2400" i="1" dirty="0" err="1"/>
              <a:t>zadat</a:t>
            </a:r>
            <a:r>
              <a:rPr lang="en-US" sz="2400" i="1" dirty="0"/>
              <a:t> </a:t>
            </a:r>
            <a:r>
              <a:rPr lang="en-US" sz="2400" i="1" dirty="0" err="1"/>
              <a:t>vzorcem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dirty="0">
                <a:solidFill>
                  <a:srgbClr val="FF0000"/>
                </a:solidFill>
              </a:rPr>
              <a:t>Ro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cs-CZ" sz="3200" dirty="0" err="1">
                <a:solidFill>
                  <a:srgbClr val="FF0000"/>
                </a:solidFill>
              </a:rPr>
              <a:t>a;b</a:t>
            </a:r>
            <a:r>
              <a:rPr lang="en-US" sz="3200" dirty="0">
                <a:solidFill>
                  <a:srgbClr val="FF0000"/>
                </a:solidFill>
              </a:rPr>
              <a:t>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</a:p>
        </p:txBody>
      </p:sp>
    </p:spTree>
    <p:extLst>
      <p:ext uri="{BB962C8B-B14F-4D97-AF65-F5344CB8AC3E}">
        <p14:creationId xmlns:p14="http://schemas.microsoft.com/office/powerpoint/2010/main" val="35229548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 </a:t>
            </a:r>
            <a:r>
              <a:rPr lang="cs-CZ" sz="2400" i="1" dirty="0"/>
              <a:t>q</a:t>
            </a:r>
            <a:r>
              <a:rPr lang="en-US" sz="2400" i="1" dirty="0" err="1"/>
              <a:t>unif</a:t>
            </a:r>
            <a:r>
              <a:rPr lang="en-US" sz="2400" i="1" dirty="0"/>
              <a:t>(0.95</a:t>
            </a:r>
            <a:r>
              <a:rPr lang="cs-CZ" sz="2400" i="1" dirty="0"/>
              <a:t>, </a:t>
            </a:r>
            <a:r>
              <a:rPr lang="en-US" sz="2400" i="1" dirty="0"/>
              <a:t>8,16)</a:t>
            </a:r>
            <a:r>
              <a:rPr lang="cs-CZ" sz="2400" i="1" dirty="0"/>
              <a:t> 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spocte</a:t>
            </a:r>
            <a:r>
              <a:rPr lang="en-US" sz="2400" i="1" dirty="0"/>
              <a:t> 0.95-kvantil </a:t>
            </a:r>
            <a:r>
              <a:rPr lang="en-US" sz="2400" i="1" dirty="0" err="1"/>
              <a:t>hodnot</a:t>
            </a:r>
            <a:r>
              <a:rPr lang="en-US" sz="2400" i="1" dirty="0"/>
              <a:t> </a:t>
            </a:r>
            <a:r>
              <a:rPr lang="en-US" sz="2400" i="1" dirty="0" err="1"/>
              <a:t>rozd</a:t>
            </a:r>
            <a:r>
              <a:rPr lang="en-US" sz="2400" i="1" dirty="0"/>
              <a:t>  Ro(8:16)</a:t>
            </a:r>
          </a:p>
          <a:p>
            <a:pPr marL="0" indent="0">
              <a:buNone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err="1"/>
              <a:t>genunif</a:t>
            </a:r>
            <a:r>
              <a:rPr lang="en-US" sz="2400" i="1" dirty="0"/>
              <a:t>  &lt;- </a:t>
            </a:r>
            <a:r>
              <a:rPr lang="en-US" sz="2400" i="1" dirty="0" err="1"/>
              <a:t>runif</a:t>
            </a:r>
            <a:r>
              <a:rPr lang="en-US" sz="2400" i="1" dirty="0"/>
              <a:t>(1000,8,16)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do </a:t>
            </a:r>
            <a:r>
              <a:rPr lang="en-US" sz="2400" i="1" dirty="0" err="1">
                <a:solidFill>
                  <a:srgbClr val="FF0000"/>
                </a:solidFill>
              </a:rPr>
              <a:t>vektoru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genunif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nahodne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vygeneruje</a:t>
            </a:r>
            <a:r>
              <a:rPr lang="en-US" sz="2400" i="1" dirty="0">
                <a:solidFill>
                  <a:srgbClr val="FF0000"/>
                </a:solidFill>
              </a:rPr>
              <a:t> 1000 </a:t>
            </a:r>
            <a:r>
              <a:rPr lang="en-US" sz="2400" i="1" dirty="0" err="1">
                <a:solidFill>
                  <a:srgbClr val="FF0000"/>
                </a:solidFill>
              </a:rPr>
              <a:t>hodnot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rozdeleni</a:t>
            </a:r>
            <a:r>
              <a:rPr lang="en-US" sz="2400" i="1" dirty="0">
                <a:solidFill>
                  <a:srgbClr val="FF0000"/>
                </a:solidFill>
              </a:rPr>
              <a:t> Ro(8,16</a:t>
            </a:r>
            <a:r>
              <a:rPr lang="cs-CZ" sz="2400" i="1" dirty="0">
                <a:solidFill>
                  <a:srgbClr val="FF0000"/>
                </a:solidFill>
              </a:rPr>
              <a:t>)</a:t>
            </a:r>
            <a:r>
              <a:rPr lang="en-US" sz="2400" i="1" dirty="0">
                <a:solidFill>
                  <a:srgbClr val="FF0000"/>
                </a:solidFill>
              </a:rPr>
              <a:t> …. </a:t>
            </a:r>
            <a:r>
              <a:rPr lang="en-US" sz="2400" i="1" dirty="0" err="1">
                <a:solidFill>
                  <a:srgbClr val="FF0000"/>
                </a:solidFill>
              </a:rPr>
              <a:t>runif</a:t>
            </a:r>
            <a:r>
              <a:rPr lang="en-US" sz="2400" i="1" dirty="0">
                <a:solidFill>
                  <a:srgbClr val="FF0000"/>
                </a:solidFill>
              </a:rPr>
              <a:t> = random uniform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Pro </a:t>
            </a:r>
            <a:r>
              <a:rPr lang="en-US" sz="2400" i="1" dirty="0" err="1">
                <a:solidFill>
                  <a:srgbClr val="FF0000"/>
                </a:solidFill>
              </a:rPr>
              <a:t>vytvo</a:t>
            </a:r>
            <a:r>
              <a:rPr lang="cs-CZ" sz="2400" i="1" dirty="0" err="1">
                <a:solidFill>
                  <a:srgbClr val="FF0000"/>
                </a:solidFill>
              </a:rPr>
              <a:t>ření</a:t>
            </a:r>
            <a:r>
              <a:rPr lang="cs-CZ" sz="2400" i="1" dirty="0">
                <a:solidFill>
                  <a:srgbClr val="FF0000"/>
                </a:solidFill>
              </a:rPr>
              <a:t> rozumných četností bychom museli z vektoru </a:t>
            </a:r>
            <a:r>
              <a:rPr lang="cs-CZ" sz="2400" i="1" dirty="0" err="1">
                <a:solidFill>
                  <a:srgbClr val="FF0000"/>
                </a:solidFill>
              </a:rPr>
              <a:t>genunif</a:t>
            </a:r>
            <a:r>
              <a:rPr lang="cs-CZ" sz="2400" i="1" dirty="0">
                <a:solidFill>
                  <a:srgbClr val="FF0000"/>
                </a:solidFill>
              </a:rPr>
              <a:t> vytvořit intervalové rozdělení četností – viz cvičení 2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Ro(</a:t>
            </a:r>
            <a:r>
              <a:rPr lang="en-US" sz="3200" dirty="0" err="1">
                <a:solidFill>
                  <a:srgbClr val="FF0000"/>
                </a:solidFill>
              </a:rPr>
              <a:t>a;b</a:t>
            </a:r>
            <a:r>
              <a:rPr lang="en-US" sz="3200" dirty="0">
                <a:solidFill>
                  <a:srgbClr val="FF0000"/>
                </a:solidFill>
              </a:rPr>
              <a:t>) v</a:t>
            </a:r>
            <a:r>
              <a:rPr lang="cs-CZ" sz="3200" dirty="0">
                <a:solidFill>
                  <a:srgbClr val="FF0000"/>
                </a:solidFill>
              </a:rPr>
              <a:t> jazyku R: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kvantily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generov</a:t>
            </a:r>
            <a:r>
              <a:rPr lang="cs-CZ" sz="3200" dirty="0" err="1">
                <a:solidFill>
                  <a:srgbClr val="FF0000"/>
                </a:solidFill>
              </a:rPr>
              <a:t>ání</a:t>
            </a:r>
            <a:r>
              <a:rPr lang="cs-CZ" sz="3200" dirty="0">
                <a:solidFill>
                  <a:srgbClr val="FF0000"/>
                </a:solidFill>
              </a:rPr>
              <a:t> hodnot</a:t>
            </a:r>
          </a:p>
        </p:txBody>
      </p:sp>
    </p:spTree>
    <p:extLst>
      <p:ext uri="{BB962C8B-B14F-4D97-AF65-F5344CB8AC3E}">
        <p14:creationId xmlns:p14="http://schemas.microsoft.com/office/powerpoint/2010/main" val="36074009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err="1"/>
                  <a:t>i</a:t>
                </a:r>
                <a:r>
                  <a:rPr lang="cs-CZ" sz="2800" dirty="0"/>
                  <a:t>) X = veličina, která vznikne jako součet řady různých vlivů (např. IQ, výška člověka, výška stromů v lese, teplota v daném místě, atd.)</a:t>
                </a:r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/>
                  <a:t>ii)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 R</a:t>
                </a:r>
              </a:p>
              <a:p>
                <a:pPr marL="0" indent="0">
                  <a:buNone/>
                </a:pPr>
                <a:endParaRPr lang="cs-CZ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2800" i="1" dirty="0"/>
                  <a:t>Značíme zhruba:  X </a:t>
                </a:r>
                <a:r>
                  <a:rPr lang="en-US" sz="2800" i="1" dirty="0"/>
                  <a:t>~ </a:t>
                </a:r>
                <a:r>
                  <a:rPr lang="cs-CZ" sz="2800" i="1" dirty="0"/>
                  <a:t>No</a:t>
                </a:r>
                <a:r>
                  <a:rPr lang="en-US" sz="2800" i="1" dirty="0"/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2800" i="1" dirty="0"/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/>
                  <a:t>)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S3: Normální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normal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497499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								kde f je hustota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 daná vzorcem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 sz="28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 sz="28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 … pro jakékoli reálné x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S3: Normální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normal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7617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571749"/>
                <a:ext cx="10971184" cy="46148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nary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… pro </a:t>
                </a:r>
                <a:r>
                  <a:rPr lang="en-US" sz="2800" dirty="0">
                    <a:solidFill>
                      <a:srgbClr val="FFFF00"/>
                    </a:solidFill>
                  </a:rPr>
                  <a:t> x</a:t>
                </a:r>
                <a:r>
                  <a:rPr lang="cs-CZ" sz="2800" dirty="0">
                    <a:solidFill>
                      <a:srgbClr val="FFFF00"/>
                    </a:solidFill>
                  </a:rPr>
                  <a:t> reálné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Hodnoty tohoto integrálu nelze vyjádřit konečným vzorcem – musíme rozvinout v nekonečnou řadu, nebo integrovat numericky (= rozdělit obsah plochy na malé obdélníčky a spočítat přibližně součet jejich obsahů)</a:t>
                </a:r>
              </a:p>
              <a:p>
                <a:pPr marL="0" indent="0">
                  <a:buNone/>
                </a:pPr>
                <a:r>
                  <a:rPr lang="cs-CZ" sz="2800" dirty="0"/>
                  <a:t>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F</a:t>
                </a:r>
                <a:r>
                  <a:rPr lang="en-US" sz="2800" dirty="0">
                    <a:solidFill>
                      <a:srgbClr val="FFFF00"/>
                    </a:solidFill>
                  </a:rPr>
                  <a:t>(b)-F(a) …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takto</a:t>
                </a:r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FFF00"/>
                    </a:solidFill>
                  </a:rPr>
                  <a:t>budeme</a:t>
                </a:r>
                <a:r>
                  <a:rPr lang="en-US" sz="2800" dirty="0">
                    <a:solidFill>
                      <a:srgbClr val="FFFF00"/>
                    </a:solidFill>
                  </a:rPr>
                  <a:t> po</a:t>
                </a:r>
                <a:r>
                  <a:rPr lang="cs-CZ" sz="2800" dirty="0">
                    <a:solidFill>
                      <a:srgbClr val="FFFF00"/>
                    </a:solidFill>
                  </a:rPr>
                  <a:t>čítat!!</a:t>
                </a:r>
                <a:endParaRPr lang="en-US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	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571749"/>
                <a:ext cx="10971184" cy="46148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S3: Normální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normal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4267035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v) </a:t>
                </a:r>
                <a:r>
                  <a:rPr lang="en-US" sz="2800" dirty="0"/>
                  <a:t>St</a:t>
                </a:r>
                <a:r>
                  <a:rPr lang="cs-CZ" sz="2800" dirty="0" err="1"/>
                  <a:t>řední</a:t>
                </a:r>
                <a:r>
                  <a:rPr lang="cs-CZ" sz="2800" dirty="0"/>
                  <a:t> hodnota veličiny X: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EX =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ea typeface="Cambria Math" panose="02040503050406030204" pitchFamily="18" charset="0"/>
                  </a:rPr>
                  <a:t> = … </a:t>
                </a:r>
                <a:r>
                  <a:rPr lang="cs-CZ" sz="2800" dirty="0">
                    <a:solidFill>
                      <a:srgbClr val="FFFF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Rozptyl veličiny X: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FFFF00"/>
                    </a:solidFill>
                  </a:rPr>
                  <a:t>D</a:t>
                </a:r>
                <a:r>
                  <a:rPr lang="cs-CZ" sz="2800" dirty="0">
                    <a:solidFill>
                      <a:srgbClr val="FFFF00"/>
                    </a:solidFill>
                  </a:rPr>
                  <a:t>X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i="1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…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71575"/>
                <a:ext cx="10971184" cy="5401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>
                <a:solidFill>
                  <a:schemeClr val="tx1"/>
                </a:solidFill>
              </a:rPr>
              <a:t>S3: Normální rozdělení </a:t>
            </a:r>
            <a:r>
              <a:rPr lang="cs-CZ" sz="3200" i="1" dirty="0" err="1">
                <a:solidFill>
                  <a:schemeClr val="tx1"/>
                </a:solidFill>
              </a:rPr>
              <a:t>psti</a:t>
            </a:r>
            <a:r>
              <a:rPr lang="cs-CZ" sz="3200" i="1" dirty="0">
                <a:solidFill>
                  <a:schemeClr val="tx1"/>
                </a:solidFill>
              </a:rPr>
              <a:t>  </a:t>
            </a:r>
            <a:br>
              <a:rPr lang="cs-CZ" sz="3200" i="1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normal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647314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999" y="2714625"/>
            <a:ext cx="10971184" cy="385845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2400" i="1" dirty="0">
                <a:solidFill>
                  <a:srgbClr val="FFFF00"/>
                </a:solidFill>
              </a:rPr>
              <a:t>X= výška stromu v lese se střední hodnotou 50 m a </a:t>
            </a:r>
            <a:r>
              <a:rPr lang="cs-CZ" sz="2400" i="1" dirty="0" err="1">
                <a:solidFill>
                  <a:srgbClr val="FFFF00"/>
                </a:solidFill>
              </a:rPr>
              <a:t>směro</a:t>
            </a:r>
            <a:r>
              <a:rPr lang="cs-CZ" sz="2400" i="1" dirty="0">
                <a:solidFill>
                  <a:srgbClr val="FFFF00"/>
                </a:solidFill>
              </a:rPr>
              <a:t> odchylkou 5 m  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x&lt;- seq(</a:t>
            </a:r>
            <a:r>
              <a:rPr lang="cs-CZ" sz="2400" i="1" dirty="0"/>
              <a:t>30</a:t>
            </a:r>
            <a:r>
              <a:rPr lang="en-US" sz="2400" i="1" dirty="0"/>
              <a:t>,</a:t>
            </a:r>
            <a:r>
              <a:rPr lang="cs-CZ" sz="2400" i="1" dirty="0"/>
              <a:t>70</a:t>
            </a:r>
            <a:r>
              <a:rPr lang="en-US" sz="2400" i="1" dirty="0"/>
              <a:t>,0.01)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ulozi</a:t>
            </a:r>
            <a:r>
              <a:rPr lang="en-US" sz="2400" i="1" dirty="0"/>
              <a:t> do </a:t>
            </a:r>
            <a:r>
              <a:rPr lang="en-US" sz="2400" i="1" dirty="0" err="1"/>
              <a:t>vektoru</a:t>
            </a:r>
            <a:r>
              <a:rPr lang="en-US" sz="2400" i="1" dirty="0"/>
              <a:t> x </a:t>
            </a:r>
            <a:r>
              <a:rPr lang="en-US" sz="2400" i="1" dirty="0" err="1"/>
              <a:t>dostatecne</a:t>
            </a:r>
            <a:r>
              <a:rPr lang="en-US" sz="2400" i="1" dirty="0"/>
              <a:t> </a:t>
            </a:r>
            <a:r>
              <a:rPr lang="en-US" sz="2400" i="1" dirty="0" err="1"/>
              <a:t>mnoho</a:t>
            </a:r>
            <a:r>
              <a:rPr lang="en-US" sz="2400" i="1" dirty="0"/>
              <a:t> </a:t>
            </a:r>
            <a:r>
              <a:rPr lang="en-US" sz="2400" i="1" dirty="0" err="1"/>
              <a:t>bodu</a:t>
            </a:r>
            <a:r>
              <a:rPr lang="cs-CZ" sz="2400" i="1" dirty="0"/>
              <a:t> z intervalu (</a:t>
            </a:r>
            <a:r>
              <a:rPr lang="en-US" sz="2400" i="1" dirty="0"/>
              <a:t>30; 70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plot(x,</a:t>
            </a:r>
            <a:r>
              <a:rPr lang="cs-CZ" sz="2400" i="1" dirty="0" err="1"/>
              <a:t>dnorm</a:t>
            </a:r>
            <a:r>
              <a:rPr lang="en-US" sz="2400" i="1" dirty="0"/>
              <a:t>(</a:t>
            </a:r>
            <a:r>
              <a:rPr lang="en-US" sz="2400" i="1" dirty="0" err="1"/>
              <a:t>x,mean</a:t>
            </a:r>
            <a:r>
              <a:rPr lang="en-US" sz="2400" i="1" dirty="0"/>
              <a:t>=50,sd=5)) </a:t>
            </a:r>
            <a:r>
              <a:rPr lang="en-US" sz="2400" i="1" dirty="0">
                <a:solidFill>
                  <a:srgbClr val="FF0000"/>
                </a:solidFill>
              </a:rPr>
              <a:t># </a:t>
            </a:r>
            <a:r>
              <a:rPr lang="en-US" sz="2400" i="1" dirty="0" err="1">
                <a:solidFill>
                  <a:srgbClr val="FF0000"/>
                </a:solidFill>
              </a:rPr>
              <a:t>vykresleni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hustoty</a:t>
            </a:r>
            <a:r>
              <a:rPr lang="en-US" sz="2400" i="1" dirty="0">
                <a:solidFill>
                  <a:srgbClr val="FF0000"/>
                </a:solidFill>
              </a:rPr>
              <a:t> f</a:t>
            </a: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/>
              <a:t>plot(x, </a:t>
            </a:r>
            <a:r>
              <a:rPr lang="en-US" sz="2400" i="1" dirty="0" err="1"/>
              <a:t>pnorm</a:t>
            </a:r>
            <a:r>
              <a:rPr lang="en-US" sz="2400" i="1" dirty="0"/>
              <a:t>(</a:t>
            </a:r>
            <a:r>
              <a:rPr lang="en-US" sz="2400" i="1" dirty="0" err="1"/>
              <a:t>x,mean</a:t>
            </a:r>
            <a:r>
              <a:rPr lang="en-US" sz="2400" i="1" dirty="0"/>
              <a:t>=50,sd=5)</a:t>
            </a:r>
            <a:r>
              <a:rPr lang="cs-CZ" sz="2400" i="1" dirty="0"/>
              <a:t>)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</a:rPr>
              <a:t>#</a:t>
            </a:r>
            <a:r>
              <a:rPr lang="en-US" sz="2400" i="1" dirty="0"/>
              <a:t> </a:t>
            </a:r>
            <a:r>
              <a:rPr lang="en-US" sz="2400" i="1" dirty="0" err="1"/>
              <a:t>nakresli</a:t>
            </a:r>
            <a:r>
              <a:rPr lang="en-US" sz="2400" i="1" dirty="0"/>
              <a:t> </a:t>
            </a:r>
            <a:r>
              <a:rPr lang="en-US" sz="2400" i="1" dirty="0" err="1"/>
              <a:t>distrib</a:t>
            </a:r>
            <a:r>
              <a:rPr lang="en-US" sz="2400" i="1" dirty="0"/>
              <a:t> </a:t>
            </a:r>
            <a:r>
              <a:rPr lang="en-US" sz="2400" i="1" dirty="0" err="1"/>
              <a:t>fci</a:t>
            </a:r>
            <a:r>
              <a:rPr lang="en-US" sz="2400" i="1" dirty="0"/>
              <a:t> F 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sz="3200" i="1" dirty="0"/>
                  <a:t>No</a:t>
                </a:r>
                <a:r>
                  <a:rPr lang="en-US" sz="3200" i="1" dirty="0"/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3200" i="1" dirty="0"/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i="1" dirty="0"/>
                  <a:t>)</a:t>
                </a:r>
                <a:r>
                  <a:rPr lang="en-US" sz="3200" dirty="0">
                    <a:solidFill>
                      <a:srgbClr val="FF0000"/>
                    </a:solidFill>
                  </a:rPr>
                  <a:t>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640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/>
                  <a:t> </a:t>
                </a:r>
                <a:r>
                  <a:rPr lang="cs-CZ" sz="2400" i="1" dirty="0"/>
                  <a:t>q</a:t>
                </a:r>
                <a:r>
                  <a:rPr lang="en-US" sz="2400" i="1" dirty="0"/>
                  <a:t>norm(0.95</a:t>
                </a:r>
                <a:r>
                  <a:rPr lang="cs-CZ" sz="2400" i="1" dirty="0"/>
                  <a:t>, </a:t>
                </a:r>
                <a:r>
                  <a:rPr lang="en-US" sz="2400" i="1" dirty="0"/>
                  <a:t>mean=50,sd=5</a:t>
                </a:r>
                <a:r>
                  <a:rPr lang="cs-CZ" sz="2400" i="1" dirty="0"/>
                  <a:t>) 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spocte</a:t>
                </a:r>
                <a:r>
                  <a:rPr lang="en-US" sz="2400" i="1" dirty="0"/>
                  <a:t> 0.95-kvantil </a:t>
                </a:r>
                <a:r>
                  <a:rPr lang="en-US" sz="2400" i="1" dirty="0" err="1"/>
                  <a:t>rozd</a:t>
                </a:r>
                <a:r>
                  <a:rPr lang="en-US" sz="2400" i="1" dirty="0"/>
                  <a:t>  No(50:16)</a:t>
                </a:r>
              </a:p>
              <a:p>
                <a:pPr marL="0" indent="0">
                  <a:buNone/>
                </a:pPr>
                <a:endParaRPr lang="en-US" sz="2400" i="1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i="1" dirty="0" err="1"/>
                  <a:t>gennorm</a:t>
                </a:r>
                <a:r>
                  <a:rPr lang="en-US" sz="2400" i="1" dirty="0"/>
                  <a:t>  &lt;- </a:t>
                </a:r>
                <a:r>
                  <a:rPr lang="en-US" sz="2400" i="1" dirty="0" err="1"/>
                  <a:t>rnorm</a:t>
                </a:r>
                <a:r>
                  <a:rPr lang="en-US" sz="2400" i="1" dirty="0"/>
                  <a:t>(1000,mean=50,sd=5)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i="1" dirty="0"/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do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vektoru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gennorm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nahodne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vygeneruje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1000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hodnot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rozdeleni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cs-CZ" sz="2400" i="1" dirty="0"/>
                  <a:t>No</a:t>
                </a:r>
                <a:r>
                  <a:rPr lang="en-US" sz="2400" i="1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i="1" dirty="0"/>
                  <a:t>=50</a:t>
                </a:r>
                <a:r>
                  <a:rPr lang="cs-CZ" sz="2400" i="1" dirty="0"/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sz="2400" i="1" dirty="0"/>
                  <a:t>)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….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rnorm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= random normal</a:t>
                </a: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Pro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vytvo</a:t>
                </a:r>
                <a:r>
                  <a:rPr lang="cs-CZ" sz="2400" i="1" dirty="0" err="1">
                    <a:solidFill>
                      <a:srgbClr val="FF0000"/>
                    </a:solidFill>
                  </a:rPr>
                  <a:t>ření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rozumných četností bychom museli z vektoru gen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norm</a:t>
                </a:r>
                <a:r>
                  <a:rPr lang="cs-CZ" sz="2400" i="1" dirty="0">
                    <a:solidFill>
                      <a:srgbClr val="FF0000"/>
                    </a:solidFill>
                  </a:rPr>
                  <a:t> vytvořit intervalové rozdělení četností – viz cvičení 2</a:t>
                </a:r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i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endParaRPr lang="cs-CZ" sz="2400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714625"/>
                <a:ext cx="10971184" cy="38584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Nadpis 4"/>
              <p:cNvSpPr>
                <a:spLocks noGrp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</p:spPr>
            <p:txBody>
              <a:bodyPr/>
              <a:lstStyle/>
              <a:p>
                <a:r>
                  <a:rPr lang="cs-CZ" sz="3200" i="1" dirty="0"/>
                  <a:t>No</a:t>
                </a:r>
                <a:r>
                  <a:rPr lang="en-US" sz="3200" i="1" dirty="0"/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cs-CZ" sz="3200" i="1" dirty="0"/>
                  <a:t>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i="1" dirty="0"/>
                  <a:t>)</a:t>
                </a:r>
                <a:r>
                  <a:rPr lang="en-US" sz="3200" dirty="0">
                    <a:solidFill>
                      <a:srgbClr val="FF0000"/>
                    </a:solidFill>
                  </a:rPr>
                  <a:t> v</a:t>
                </a:r>
                <a:r>
                  <a:rPr lang="cs-CZ" sz="3200" dirty="0">
                    <a:solidFill>
                      <a:srgbClr val="FF0000"/>
                    </a:solidFill>
                  </a:rPr>
                  <a:t> jazyku R: 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kvantily</a:t>
                </a:r>
                <a:r>
                  <a:rPr lang="en-US" sz="3200" dirty="0">
                    <a:solidFill>
                      <a:srgbClr val="FF0000"/>
                    </a:solidFill>
                  </a:rPr>
                  <a:t> a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generov</a:t>
                </a:r>
                <a:r>
                  <a:rPr lang="cs-CZ" sz="3200" dirty="0" err="1">
                    <a:solidFill>
                      <a:srgbClr val="FF0000"/>
                    </a:solidFill>
                  </a:rPr>
                  <a:t>ání</a:t>
                </a:r>
                <a:r>
                  <a:rPr lang="cs-CZ" sz="3200" dirty="0">
                    <a:solidFill>
                      <a:srgbClr val="FF0000"/>
                    </a:solidFill>
                  </a:rPr>
                  <a:t> hodnot</a:t>
                </a:r>
              </a:p>
            </p:txBody>
          </p:sp>
        </mc:Choice>
        <mc:Fallback xmlns="">
          <p:sp>
            <p:nvSpPr>
              <p:cNvPr id="5" name="Nadpis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08383" y="450574"/>
                <a:ext cx="10573615" cy="9670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30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128713"/>
                <a:ext cx="10971184" cy="544436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vi</a:t>
                </a:r>
                <a:r>
                  <a:rPr lang="cs-CZ" sz="2800" dirty="0"/>
                  <a:t>) </a:t>
                </a:r>
                <a:r>
                  <a:rPr lang="en-US" sz="2800" dirty="0" err="1"/>
                  <a:t>Rozptyl</a:t>
                </a:r>
                <a:r>
                  <a:rPr lang="en-US" sz="2800" dirty="0"/>
                  <a:t> v</a:t>
                </a:r>
                <a:r>
                  <a:rPr lang="cs-CZ" sz="2800" dirty="0" err="1"/>
                  <a:t>eličiny</a:t>
                </a:r>
                <a:r>
                  <a:rPr lang="cs-CZ" sz="2800" dirty="0"/>
                  <a:t> X</a:t>
                </a:r>
                <a:r>
                  <a:rPr lang="en-US" sz="2800" dirty="0"/>
                  <a:t> </a:t>
                </a:r>
                <a:r>
                  <a:rPr lang="cs-CZ" sz="2800" dirty="0"/>
                  <a:t>(definice a způsob výpočtu): </a:t>
                </a:r>
              </a:p>
              <a:p>
                <a:pPr marL="0" indent="0">
                  <a:buNone/>
                </a:pPr>
                <a:r>
                  <a:rPr lang="en-US" sz="2800" dirty="0"/>
                  <a:t>D</a:t>
                </a:r>
                <a:r>
                  <a:rPr lang="cs-CZ" sz="2800" dirty="0"/>
                  <a:t>X =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(Ω)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cs-CZ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… pro </a:t>
                </a:r>
                <a:r>
                  <a:rPr lang="en-US" sz="2800" dirty="0" err="1"/>
                  <a:t>diskr</a:t>
                </a:r>
                <a:r>
                  <a:rPr lang="cs-CZ" sz="2800" dirty="0"/>
                  <a:t>.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pstní</a:t>
                </a:r>
                <a:r>
                  <a:rPr lang="cs-CZ" sz="2800" dirty="0">
                    <a:solidFill>
                      <a:srgbClr val="FFFF00"/>
                    </a:solidFill>
                  </a:rPr>
                  <a:t> funkce)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					</a:t>
                </a:r>
                <a:r>
                  <a:rPr lang="en-US" sz="2800" dirty="0"/>
                  <a:t>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cs-CZ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𝐸𝑋</m:t>
                            </m:r>
                          </m:e>
                        </m:d>
                      </m:e>
                      <m:sup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800" dirty="0"/>
                  <a:t>   … pro spoj. velič.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je hustota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128713"/>
                <a:ext cx="10971184" cy="54443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 err="1"/>
              <a:t>vi</a:t>
            </a:r>
            <a:r>
              <a:rPr lang="cs-CZ" dirty="0"/>
              <a:t>) Jaký je rozptyl této veličiny</a:t>
            </a:r>
          </a:p>
        </p:txBody>
      </p:sp>
    </p:spTree>
    <p:extLst>
      <p:ext uri="{BB962C8B-B14F-4D97-AF65-F5344CB8AC3E}">
        <p14:creationId xmlns:p14="http://schemas.microsoft.com/office/powerpoint/2010/main" val="37816512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775" y="2814638"/>
            <a:ext cx="11295408" cy="3758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24: exponenciální rozdělení </a:t>
            </a:r>
            <a:r>
              <a:rPr lang="cs-CZ" sz="2400" dirty="0" err="1"/>
              <a:t>psti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25: spojité rovnoměrné rozdělení </a:t>
            </a:r>
            <a:r>
              <a:rPr lang="cs-CZ" sz="2400" dirty="0" err="1"/>
              <a:t>psti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26: normální rozdělení </a:t>
            </a:r>
            <a:r>
              <a:rPr lang="cs-CZ" sz="2400" dirty="0" err="1"/>
              <a:t>psti</a:t>
            </a:r>
            <a:r>
              <a:rPr lang="en-US" sz="2400" dirty="0"/>
              <a:t> … </a:t>
            </a:r>
            <a:r>
              <a:rPr lang="en-US" sz="2400" dirty="0" err="1"/>
              <a:t>tato</a:t>
            </a:r>
            <a:r>
              <a:rPr lang="en-US" sz="2400" dirty="0"/>
              <a:t> </a:t>
            </a:r>
            <a:r>
              <a:rPr lang="en-US" sz="2400" dirty="0" err="1"/>
              <a:t>ot</a:t>
            </a:r>
            <a:r>
              <a:rPr lang="cs-CZ" sz="2400" dirty="0" err="1"/>
              <a:t>ázka</a:t>
            </a:r>
            <a:r>
              <a:rPr lang="cs-CZ" sz="2400" dirty="0"/>
              <a:t> ještě </a:t>
            </a:r>
            <a:r>
              <a:rPr lang="cs-CZ" sz="2400"/>
              <a:t>není ukončena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dirty="0"/>
              <a:t>Rekapitulace otázek: </a:t>
            </a:r>
          </a:p>
        </p:txBody>
      </p:sp>
    </p:spTree>
    <p:extLst>
      <p:ext uri="{BB962C8B-B14F-4D97-AF65-F5344CB8AC3E}">
        <p14:creationId xmlns:p14="http://schemas.microsoft.com/office/powerpoint/2010/main" val="338630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D1: diskrétní rovnoměrné rozdělení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psti</a:t>
                </a:r>
                <a:r>
                  <a:rPr lang="cs-CZ" sz="2800" dirty="0">
                    <a:solidFill>
                      <a:srgbClr val="FFFF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discrete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uniform</a:t>
                </a:r>
                <a:r>
                  <a:rPr lang="cs-CZ" sz="2800" dirty="0">
                    <a:solidFill>
                      <a:srgbClr val="FFFF00"/>
                    </a:solidFill>
                  </a:rPr>
                  <a:t> </a:t>
                </a:r>
                <a:r>
                  <a:rPr lang="cs-CZ" sz="2800" dirty="0" err="1">
                    <a:solidFill>
                      <a:srgbClr val="FFFF00"/>
                    </a:solidFill>
                  </a:rPr>
                  <a:t>distribution</a:t>
                </a:r>
                <a:r>
                  <a:rPr lang="cs-CZ" sz="2800" dirty="0">
                    <a:solidFill>
                      <a:srgbClr val="FFFF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cs-CZ" sz="2800" dirty="0"/>
                  <a:t>i) X = nějaká z konečně mnoha hodnot, které všechny mají stejnou šanci nastat </a:t>
                </a:r>
              </a:p>
              <a:p>
                <a:pPr marL="514350" indent="-514350">
                  <a:buAutoNum type="romanLcParenR"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 err="1"/>
                  <a:t>ii</a:t>
                </a:r>
                <a:r>
                  <a:rPr lang="cs-CZ" sz="2800" dirty="0"/>
                  <a:t>) X 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</m:t>
                        </m:r>
                        <m:r>
                          <a:rPr 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cs-CZ" sz="2800" dirty="0"/>
              </a:p>
              <a:p>
                <a:pPr marL="0" indent="0">
                  <a:buNone/>
                </a:pPr>
                <a:endParaRPr lang="cs-CZ" sz="24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775" y="1871664"/>
                <a:ext cx="11295408" cy="470141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3"/>
            <a:ext cx="10573615" cy="1249639"/>
          </a:xfrm>
        </p:spPr>
        <p:txBody>
          <a:bodyPr/>
          <a:lstStyle/>
          <a:p>
            <a:r>
              <a:rPr lang="cs-CZ" sz="3200" i="1" dirty="0"/>
              <a:t>Podívejme se na pět základních diskrétních rozdělení </a:t>
            </a:r>
            <a:r>
              <a:rPr lang="cs-CZ" sz="3200" i="1" dirty="0" err="1"/>
              <a:t>psti</a:t>
            </a:r>
            <a:r>
              <a:rPr lang="cs-CZ" sz="3200" i="1" dirty="0"/>
              <a:t>, která jsou tak důležitá, že mají svůj vlastní název: </a:t>
            </a:r>
          </a:p>
        </p:txBody>
      </p:sp>
    </p:spTree>
    <p:extLst>
      <p:ext uri="{BB962C8B-B14F-4D97-AF65-F5344CB8AC3E}">
        <p14:creationId xmlns:p14="http://schemas.microsoft.com/office/powerpoint/2010/main" val="355763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800" dirty="0"/>
                  <a:t>iii) P</a:t>
                </a:r>
                <a:r>
                  <a:rPr lang="en-US" sz="2800" dirty="0"/>
                  <a:t>(</a:t>
                </a:r>
                <a:r>
                  <a:rPr lang="cs-CZ" sz="2800" dirty="0"/>
                  <a:t>X</a:t>
                </a:r>
                <a:r>
                  <a:rPr lang="cs-CZ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∊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a;b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&gt;</a:t>
                </a:r>
                <a:r>
                  <a:rPr lang="en-US" sz="2800" dirty="0"/>
                  <a:t>)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cs-CZ" sz="2800" dirty="0"/>
                  <a:t> 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vlastně se jedná o model klasické </a:t>
                </a:r>
                <a:r>
                  <a:rPr lang="cs-CZ" sz="2800" dirty="0" err="1"/>
                  <a:t>psti</a:t>
                </a:r>
                <a:r>
                  <a:rPr lang="cs-CZ" sz="2800" dirty="0"/>
                  <a:t>, 								kde </a:t>
                </a:r>
                <a:r>
                  <a:rPr lang="el-GR" sz="2800" dirty="0"/>
                  <a:t>Ω</a:t>
                </a:r>
                <a:r>
                  <a:rPr lang="cs-CZ" sz="2800" dirty="0"/>
                  <a:t> je konečná množina (reálných) čísel</a:t>
                </a:r>
              </a:p>
              <a:p>
                <a:pPr marL="0" indent="0">
                  <a:buNone/>
                </a:pPr>
                <a:r>
                  <a:rPr lang="cs-CZ" sz="2800" dirty="0"/>
                  <a:t>										</a:t>
                </a:r>
                <a:r>
                  <a:rPr lang="cs-CZ" sz="2800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FFFF00"/>
                    </a:solidFill>
                  </a:rPr>
                  <a:t> pro každé k)</a:t>
                </a:r>
                <a:r>
                  <a:rPr lang="cs-CZ" sz="2800" dirty="0"/>
                  <a:t> </a:t>
                </a:r>
                <a:r>
                  <a:rPr lang="en-US" sz="2800" dirty="0"/>
                  <a:t> </a:t>
                </a:r>
                <a:endParaRPr lang="cs-CZ" sz="280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err="1"/>
                  <a:t>Ve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vzorci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nen</a:t>
                </a:r>
                <a:r>
                  <a:rPr lang="cs-CZ" sz="2800" dirty="0"/>
                  <a:t>í chyba … funkční hodnota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2800" dirty="0"/>
                  <a:t> a nezávisí tedy na hodnotě k, je pro každé k stejná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2128838"/>
                <a:ext cx="10971184" cy="44442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D1: </a:t>
            </a:r>
            <a:r>
              <a:rPr lang="en-US" sz="3200" i="1" dirty="0" err="1"/>
              <a:t>diskr</a:t>
            </a:r>
            <a:r>
              <a:rPr lang="cs-CZ" sz="3200" i="1" dirty="0" err="1"/>
              <a:t>étní</a:t>
            </a:r>
            <a:r>
              <a:rPr lang="cs-CZ" sz="3200" i="1" dirty="0"/>
              <a:t> rovnoměrné rozdělení </a:t>
            </a:r>
            <a:r>
              <a:rPr lang="cs-CZ" sz="3200" i="1" dirty="0" err="1"/>
              <a:t>psti</a:t>
            </a:r>
            <a:br>
              <a:rPr lang="cs-CZ" sz="3200" i="1" dirty="0"/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discrete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60059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cs-CZ" sz="2400" i="1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 err="1"/>
                  <a:t>iv</a:t>
                </a:r>
                <a:r>
                  <a:rPr lang="cs-CZ" sz="2800" dirty="0"/>
                  <a:t>) Kumulativní </a:t>
                </a:r>
                <a:r>
                  <a:rPr lang="cs-CZ" sz="2800" dirty="0" err="1"/>
                  <a:t>pstí</a:t>
                </a:r>
                <a:r>
                  <a:rPr lang="cs-CZ" sz="2800" dirty="0"/>
                  <a:t> funkce = distribuční funkce F(x): </a:t>
                </a:r>
              </a:p>
              <a:p>
                <a:pPr marL="0" indent="0">
                  <a:buNone/>
                </a:pPr>
                <a:r>
                  <a:rPr lang="cs-CZ" sz="2800" dirty="0"/>
                  <a:t>F(</a:t>
                </a:r>
                <a:r>
                  <a:rPr lang="cs-CZ" sz="2800" dirty="0">
                    <a:solidFill>
                      <a:srgbClr val="FFFF00"/>
                    </a:solidFill>
                  </a:rPr>
                  <a:t>x</a:t>
                </a:r>
                <a:r>
                  <a:rPr lang="cs-CZ" sz="2800" dirty="0"/>
                  <a:t>)=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28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800" dirty="0"/>
                  <a:t> </a:t>
                </a:r>
                <a:endParaRPr lang="cs-CZ" sz="2800" dirty="0"/>
              </a:p>
              <a:p>
                <a:pPr marL="0" indent="0">
                  <a:buNone/>
                </a:pPr>
                <a:endParaRPr lang="cs-CZ" sz="2800" dirty="0"/>
              </a:p>
              <a:p>
                <a:pPr marL="0" indent="0">
                  <a:buNone/>
                </a:pPr>
                <a:r>
                  <a:rPr lang="cs-CZ" sz="2800" dirty="0"/>
                  <a:t>distribuční funkce – viz obr na tabuli</a:t>
                </a:r>
                <a:r>
                  <a:rPr lang="en-US" sz="2800" dirty="0"/>
                  <a:t>/ </a:t>
                </a:r>
                <a:r>
                  <a:rPr lang="en-US" sz="2800" dirty="0" err="1"/>
                  <a:t>ve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skenu</a:t>
                </a:r>
                <a:r>
                  <a:rPr lang="en-US" sz="2800" dirty="0"/>
                  <a:t> 08</a:t>
                </a:r>
                <a:r>
                  <a:rPr lang="cs-CZ" sz="2800" dirty="0"/>
                  <a:t>: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FF00"/>
                    </a:solidFill>
                  </a:rPr>
                  <a:t>(kumulativní funkce s pravidelnou výškou všech schodů)</a:t>
                </a:r>
              </a:p>
              <a:p>
                <a:pPr marL="0" indent="0">
                  <a:buNone/>
                </a:pPr>
                <a:endParaRPr lang="cs-CZ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9999" y="1857375"/>
                <a:ext cx="10971184" cy="47157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8383" y="450574"/>
            <a:ext cx="10573615" cy="967064"/>
          </a:xfrm>
        </p:spPr>
        <p:txBody>
          <a:bodyPr/>
          <a:lstStyle/>
          <a:p>
            <a:r>
              <a:rPr lang="cs-CZ" sz="3200" i="1" dirty="0"/>
              <a:t>D1: </a:t>
            </a:r>
            <a:r>
              <a:rPr lang="en-US" sz="3200" i="1" dirty="0" err="1"/>
              <a:t>diskr</a:t>
            </a:r>
            <a:r>
              <a:rPr lang="cs-CZ" sz="3200" i="1" dirty="0" err="1"/>
              <a:t>étní</a:t>
            </a:r>
            <a:r>
              <a:rPr lang="cs-CZ" sz="3200" i="1" dirty="0"/>
              <a:t> rovnoměrné rozdělení </a:t>
            </a:r>
            <a:r>
              <a:rPr lang="cs-CZ" sz="3200" i="1" dirty="0" err="1"/>
              <a:t>psti</a:t>
            </a:r>
            <a:r>
              <a:rPr lang="cs-CZ" sz="3200" i="1" dirty="0"/>
              <a:t> </a:t>
            </a:r>
            <a:br>
              <a:rPr lang="cs-CZ" sz="3200" i="1" dirty="0"/>
            </a:br>
            <a:r>
              <a:rPr lang="cs-CZ" sz="3200" dirty="0">
                <a:solidFill>
                  <a:srgbClr val="FFFF00"/>
                </a:solidFill>
              </a:rPr>
              <a:t>(</a:t>
            </a:r>
            <a:r>
              <a:rPr lang="cs-CZ" sz="3200" dirty="0" err="1">
                <a:solidFill>
                  <a:srgbClr val="FFFF00"/>
                </a:solidFill>
              </a:rPr>
              <a:t>discrete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uniform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 err="1">
                <a:solidFill>
                  <a:srgbClr val="FFFF00"/>
                </a:solidFill>
              </a:rPr>
              <a:t>distribution</a:t>
            </a:r>
            <a:r>
              <a:rPr lang="cs-CZ" sz="3200" dirty="0">
                <a:solidFill>
                  <a:srgbClr val="FFFF00"/>
                </a:solidFill>
              </a:rPr>
              <a:t>)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991395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5789</TotalTime>
  <Words>4223</Words>
  <Application>Microsoft Office PowerPoint</Application>
  <PresentationFormat>Širokoúhlá obrazovka</PresentationFormat>
  <Paragraphs>394</Paragraphs>
  <Slides>60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6" baseType="lpstr">
      <vt:lpstr>Calibri</vt:lpstr>
      <vt:lpstr>Cambria Math</vt:lpstr>
      <vt:lpstr>Century Gothic</vt:lpstr>
      <vt:lpstr>Wingdings</vt:lpstr>
      <vt:lpstr>Wingdings 2</vt:lpstr>
      <vt:lpstr>Citáty</vt:lpstr>
      <vt:lpstr>  přednáška 08:   některá význačná    diskrétní i spojitá     rozdělení psti</vt:lpstr>
      <vt:lpstr>Při matematickém popisu jakékoli náhodné veličiny zhruba potřebujeme projít šest základních otázek</vt:lpstr>
      <vt:lpstr>iii)Jaký je vzorec pro pstní funkci p či hustotu f</vt:lpstr>
      <vt:lpstr>iv) Jaký je vzorec pro distribuční funkci F</vt:lpstr>
      <vt:lpstr>v) Jaká je střední hodnota takto se chovající veličiny</vt:lpstr>
      <vt:lpstr>vi) Jaký je rozptyl této veličiny</vt:lpstr>
      <vt:lpstr>Podívejme se na pět základních diskrétních rozdělení psti, která jsou tak důležitá, že mají svůj vlastní název: </vt:lpstr>
      <vt:lpstr>D1: diskrétní rovnoměrné rozdělení psti (discrete uniform distribution)</vt:lpstr>
      <vt:lpstr>D1: diskrétní rovnoměrné rozdělení psti  (discrete uniform distribution)</vt:lpstr>
      <vt:lpstr>D1: diskrétní rovnoměrné rozdělení psti (discrete uniform distribution)</vt:lpstr>
      <vt:lpstr>Příklad D1= diskrétního rovnoměrného rozdělení psti:</vt:lpstr>
      <vt:lpstr>D2: alternativní rozdělení psti: (alternative distribution) </vt:lpstr>
      <vt:lpstr>D2: alternativní rozdělení psti: (alternative distribution)</vt:lpstr>
      <vt:lpstr>D2: alternativní rozdělení psti: (alternative distribution)</vt:lpstr>
      <vt:lpstr>D2: alternativní rozdělení psti: (alternative distribution)</vt:lpstr>
      <vt:lpstr>Příklady D2 = alternativního rozdělení psti:</vt:lpstr>
      <vt:lpstr>D3: binomické rozdělení psti: (binomial distribution) </vt:lpstr>
      <vt:lpstr>D3: binomické rozdělení psti: (binomial distribution) </vt:lpstr>
      <vt:lpstr>D3: binomické rozdělení psti: (binomial distribution) </vt:lpstr>
      <vt:lpstr>D3: binomické rozdělení psti: (binomial distribution) </vt:lpstr>
      <vt:lpstr>Příklady D3 = binomického rozdělení psti:</vt:lpstr>
      <vt:lpstr>Bi (N,p) v jazyku R: </vt:lpstr>
      <vt:lpstr>Bi (N,p) v jazyku R:  kvantily a generování hodnot</vt:lpstr>
      <vt:lpstr>D4: geometrické rozdělení psti: (geometric distribution) </vt:lpstr>
      <vt:lpstr>D4: geometrické rozdělení psti: (geometric distribution) </vt:lpstr>
      <vt:lpstr>D4: geometrické rozdělení psti: (geometric distribution) </vt:lpstr>
      <vt:lpstr>D4: geometrické rozdělení psti: (geometric distribution) </vt:lpstr>
      <vt:lpstr>Příklady D4 = geometrického rozdělení psti:</vt:lpstr>
      <vt:lpstr>Geom(p) v jazyku R: pozor, ve vzorcích p=5/6, ale R potrebuje p=1/6 (tj. R uziva spise 1-p)</vt:lpstr>
      <vt:lpstr>Geom(p) v jazyku R:  kvantily a generování hodnot</vt:lpstr>
      <vt:lpstr>D5: Poissonovo rozdělení psti: (Poisson distribution) </vt:lpstr>
      <vt:lpstr>D5: Poissonovo rozdělení psti: (Poisson distribution) </vt:lpstr>
      <vt:lpstr>D5: Poissonovo rozdělení psti: (Poisson distribution) </vt:lpstr>
      <vt:lpstr>D5: Poissonovo rozdělení psti: (Poisson distribution) </vt:lpstr>
      <vt:lpstr>Příklady D5 = Poissonova rozdělení psti:</vt:lpstr>
      <vt:lpstr>Po(λ) v jazyku R: </vt:lpstr>
      <vt:lpstr>Po(λ) v jazyku R:  kvantily a generování hodnot</vt:lpstr>
      <vt:lpstr>Rekapitulace otázek: </vt:lpstr>
      <vt:lpstr>Nyní se podívejme na tři spojitá rozdělení psti</vt:lpstr>
      <vt:lpstr>S1: Exponenciální rozdělení psti   (exponential distribution)</vt:lpstr>
      <vt:lpstr>S1: Exponenciální rozdělení psti   (exponential distribution)</vt:lpstr>
      <vt:lpstr>S1: Exponenciální rozdělení psti   (exponential distribution)</vt:lpstr>
      <vt:lpstr>S1: Exponenciální rozdělení psti   (exponential distribution)</vt:lpstr>
      <vt:lpstr>Příklad S1= exponenciálního rozdělení psti:</vt:lpstr>
      <vt:lpstr>Exp (λ) v jazyku R: </vt:lpstr>
      <vt:lpstr>Exp(λ) v jazyku R:  kvantily a generování hodnot</vt:lpstr>
      <vt:lpstr>S2: Rovnoměrné spojité rozdělení psti   (uniform distribution)</vt:lpstr>
      <vt:lpstr>S2: Rovnoměrné spojité rozdělení psti   (uniform distribution)</vt:lpstr>
      <vt:lpstr>S2: Rovnoměrné spojité rozdělení psti   (uniform distribution)</vt:lpstr>
      <vt:lpstr>S2: Rovnoměrné spojité rozdělení psti   (uniform distribution)</vt:lpstr>
      <vt:lpstr>Příklad S2= rovnoměrného rozdělení psti:</vt:lpstr>
      <vt:lpstr>Ro(a;b) v jazyku R: </vt:lpstr>
      <vt:lpstr>Ro(a;b) v jazyku R:  kvantily a generování hodnot</vt:lpstr>
      <vt:lpstr>S3: Normální rozdělení psti   (normal distribution)</vt:lpstr>
      <vt:lpstr>S3: Normální rozdělení psti   (normal distribution)</vt:lpstr>
      <vt:lpstr>S3: Normální rozdělení psti   (normal distribution)</vt:lpstr>
      <vt:lpstr>S3: Normální rozdělení psti   (normal distribution)</vt:lpstr>
      <vt:lpstr>No(μ;σ^2) v jazyku R: </vt:lpstr>
      <vt:lpstr>No(μ;σ^2) v jazyku R:  kvantily a generování hodnot</vt:lpstr>
      <vt:lpstr>Rekapitulace otázek: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Může nás zákon spasit?</dc:title>
  <dc:creator>Breta</dc:creator>
  <cp:lastModifiedBy>Břetislav Fajmon</cp:lastModifiedBy>
  <cp:revision>297</cp:revision>
  <cp:lastPrinted>2017-03-18T19:09:39Z</cp:lastPrinted>
  <dcterms:created xsi:type="dcterms:W3CDTF">2017-03-12T08:40:04Z</dcterms:created>
  <dcterms:modified xsi:type="dcterms:W3CDTF">2021-04-19T11:53:49Z</dcterms:modified>
</cp:coreProperties>
</file>