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2"/>
  </p:notesMasterIdLst>
  <p:sldIdLst>
    <p:sldId id="783" r:id="rId2"/>
    <p:sldId id="784" r:id="rId3"/>
    <p:sldId id="785" r:id="rId4"/>
    <p:sldId id="257" r:id="rId5"/>
    <p:sldId id="771" r:id="rId6"/>
    <p:sldId id="772" r:id="rId7"/>
    <p:sldId id="756" r:id="rId8"/>
    <p:sldId id="259" r:id="rId9"/>
    <p:sldId id="260" r:id="rId10"/>
    <p:sldId id="261" r:id="rId11"/>
    <p:sldId id="758" r:id="rId12"/>
    <p:sldId id="759" r:id="rId13"/>
    <p:sldId id="760" r:id="rId14"/>
    <p:sldId id="764" r:id="rId15"/>
    <p:sldId id="762" r:id="rId16"/>
    <p:sldId id="270" r:id="rId17"/>
    <p:sldId id="761" r:id="rId18"/>
    <p:sldId id="271" r:id="rId19"/>
    <p:sldId id="763" r:id="rId20"/>
    <p:sldId id="272" r:id="rId21"/>
    <p:sldId id="786" r:id="rId22"/>
    <p:sldId id="267" r:id="rId23"/>
    <p:sldId id="268" r:id="rId24"/>
    <p:sldId id="269" r:id="rId25"/>
    <p:sldId id="768" r:id="rId26"/>
    <p:sldId id="775" r:id="rId27"/>
    <p:sldId id="776" r:id="rId28"/>
    <p:sldId id="788" r:id="rId29"/>
    <p:sldId id="789" r:id="rId30"/>
    <p:sldId id="7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'[320198190905.xlsx]a'!$A$25:$A$36</c:f>
              <c:strCache>
                <c:ptCount val="12"/>
                <c:pt idx="0">
                  <c:v>Bydlení, voda, energie, paliva 24,1 %</c:v>
                </c:pt>
                <c:pt idx="1">
                  <c:v>Potraviny a nealkoholické nápoje 20,9 %</c:v>
                </c:pt>
                <c:pt idx="2">
                  <c:v>Doprava 10,5 %</c:v>
                </c:pt>
                <c:pt idx="3">
                  <c:v>Rekreace a kultura 9,8 %</c:v>
                </c:pt>
                <c:pt idx="4">
                  <c:v>Stravování a ubytování 7,0 %</c:v>
                </c:pt>
                <c:pt idx="5">
                  <c:v>Ostatní zboží a služby 6,9 %</c:v>
                </c:pt>
                <c:pt idx="6">
                  <c:v>Bytové vybavení, zařízení 
domácnosti; opravy 5,3 %</c:v>
                </c:pt>
                <c:pt idx="7">
                  <c:v>Pošty a telekomunikace 4,5 %</c:v>
                </c:pt>
                <c:pt idx="8">
                  <c:v>Odívání a obuv 4,4 %</c:v>
                </c:pt>
                <c:pt idx="9">
                  <c:v>Alkoholické nápoje, tabák 2,7 %</c:v>
                </c:pt>
                <c:pt idx="10">
                  <c:v>Zdraví 2,4 %</c:v>
                </c:pt>
                <c:pt idx="11">
                  <c:v>Vzdělávání 1,5 %</c:v>
                </c:pt>
              </c:strCache>
            </c:strRef>
          </c:cat>
          <c:val>
            <c:numRef>
              <c:f>'[320198190905.xlsx]a'!$B$25:$B$36</c:f>
              <c:numCache>
                <c:formatCode>0%</c:formatCode>
                <c:ptCount val="12"/>
                <c:pt idx="0">
                  <c:v>0.24100000000000002</c:v>
                </c:pt>
                <c:pt idx="1">
                  <c:v>0.20899999999999999</c:v>
                </c:pt>
                <c:pt idx="2">
                  <c:v>0.105</c:v>
                </c:pt>
                <c:pt idx="3">
                  <c:v>9.8000000000000004E-2</c:v>
                </c:pt>
                <c:pt idx="4">
                  <c:v>7.0000000000000007E-2</c:v>
                </c:pt>
                <c:pt idx="5">
                  <c:v>6.9000000000000006E-2</c:v>
                </c:pt>
                <c:pt idx="6">
                  <c:v>5.2999999999999999E-2</c:v>
                </c:pt>
                <c:pt idx="7">
                  <c:v>4.4999999999999998E-2</c:v>
                </c:pt>
                <c:pt idx="8">
                  <c:v>4.4000000000000004E-2</c:v>
                </c:pt>
                <c:pt idx="9">
                  <c:v>2.7000000000000003E-2</c:v>
                </c:pt>
                <c:pt idx="10">
                  <c:v>2.4E-2</c:v>
                </c:pt>
                <c:pt idx="1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F-45FB-8DF9-2227370F59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3927971868484"/>
          <c:y val="5.9119880129926285E-2"/>
          <c:w val="0.34660720432607195"/>
          <c:h val="0.94088011987007369"/>
        </c:manualLayout>
      </c:layout>
      <c:overlay val="0"/>
      <c:txPr>
        <a:bodyPr/>
        <a:lstStyle/>
        <a:p>
          <a:pPr>
            <a:defRPr sz="1400" b="1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DD013-45E8-49AA-9D61-E15EDA88A0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4161AE0-BA50-4B08-ADB1-8192B984382A}">
      <dgm:prSet/>
      <dgm:spPr/>
      <dgm:t>
        <a:bodyPr/>
        <a:lstStyle/>
        <a:p>
          <a:r>
            <a:rPr lang="cs-CZ"/>
            <a:t>Odpovídá to realitě? </a:t>
          </a:r>
        </a:p>
      </dgm:t>
    </dgm:pt>
    <dgm:pt modelId="{24CD5949-BF3D-428D-8C01-67FE8A4BE264}" type="parTrans" cxnId="{809E6156-CB62-4870-9561-E544783E6AB3}">
      <dgm:prSet/>
      <dgm:spPr/>
      <dgm:t>
        <a:bodyPr/>
        <a:lstStyle/>
        <a:p>
          <a:endParaRPr lang="cs-CZ"/>
        </a:p>
      </dgm:t>
    </dgm:pt>
    <dgm:pt modelId="{94D6E679-016B-49B1-9FFC-47BDA6F3FAC4}" type="sibTrans" cxnId="{809E6156-CB62-4870-9561-E544783E6AB3}">
      <dgm:prSet/>
      <dgm:spPr/>
      <dgm:t>
        <a:bodyPr/>
        <a:lstStyle/>
        <a:p>
          <a:endParaRPr lang="cs-CZ"/>
        </a:p>
      </dgm:t>
    </dgm:pt>
    <dgm:pt modelId="{750C8682-6324-4D90-8161-1735B57CEEB5}">
      <dgm:prSet/>
      <dgm:spPr/>
      <dgm:t>
        <a:bodyPr/>
        <a:lstStyle/>
        <a:p>
          <a:r>
            <a:rPr lang="cs-CZ"/>
            <a:t>Pokud ne, kde myslíte, že je chyba?</a:t>
          </a:r>
        </a:p>
      </dgm:t>
    </dgm:pt>
    <dgm:pt modelId="{35E0DC67-9B24-4BB2-980A-22938BA84BD5}" type="parTrans" cxnId="{1F5E0BE9-758E-48BF-9332-1A21282588A5}">
      <dgm:prSet/>
      <dgm:spPr/>
      <dgm:t>
        <a:bodyPr/>
        <a:lstStyle/>
        <a:p>
          <a:endParaRPr lang="cs-CZ"/>
        </a:p>
      </dgm:t>
    </dgm:pt>
    <dgm:pt modelId="{39F41FC9-F32B-4429-A056-086E30E74709}" type="sibTrans" cxnId="{1F5E0BE9-758E-48BF-9332-1A21282588A5}">
      <dgm:prSet/>
      <dgm:spPr/>
      <dgm:t>
        <a:bodyPr/>
        <a:lstStyle/>
        <a:p>
          <a:endParaRPr lang="cs-CZ"/>
        </a:p>
      </dgm:t>
    </dgm:pt>
    <dgm:pt modelId="{E19B1867-915D-48E8-ACC6-DC1452B36D75}" type="pres">
      <dgm:prSet presAssocID="{161DD013-45E8-49AA-9D61-E15EDA88A02F}" presName="linear" presStyleCnt="0">
        <dgm:presLayoutVars>
          <dgm:animLvl val="lvl"/>
          <dgm:resizeHandles val="exact"/>
        </dgm:presLayoutVars>
      </dgm:prSet>
      <dgm:spPr/>
    </dgm:pt>
    <dgm:pt modelId="{AE4656B8-8F24-4D6B-A0C2-F4F0D8E8EC46}" type="pres">
      <dgm:prSet presAssocID="{34161AE0-BA50-4B08-ADB1-8192B98438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40A02F-5DB3-4FBF-97FE-BBABF4C22D11}" type="pres">
      <dgm:prSet presAssocID="{94D6E679-016B-49B1-9FFC-47BDA6F3FAC4}" presName="spacer" presStyleCnt="0"/>
      <dgm:spPr/>
    </dgm:pt>
    <dgm:pt modelId="{205E4578-88D8-4E92-8B45-FCE64501FA72}" type="pres">
      <dgm:prSet presAssocID="{750C8682-6324-4D90-8161-1735B57CEEB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8C7466-1890-4276-80EC-4BC7DF4FE206}" type="presOf" srcId="{34161AE0-BA50-4B08-ADB1-8192B984382A}" destId="{AE4656B8-8F24-4D6B-A0C2-F4F0D8E8EC46}" srcOrd="0" destOrd="0" presId="urn:microsoft.com/office/officeart/2005/8/layout/vList2"/>
    <dgm:cxn modelId="{809E6156-CB62-4870-9561-E544783E6AB3}" srcId="{161DD013-45E8-49AA-9D61-E15EDA88A02F}" destId="{34161AE0-BA50-4B08-ADB1-8192B984382A}" srcOrd="0" destOrd="0" parTransId="{24CD5949-BF3D-428D-8C01-67FE8A4BE264}" sibTransId="{94D6E679-016B-49B1-9FFC-47BDA6F3FAC4}"/>
    <dgm:cxn modelId="{013553AB-9F7E-4853-A833-00430E27D632}" type="presOf" srcId="{161DD013-45E8-49AA-9D61-E15EDA88A02F}" destId="{E19B1867-915D-48E8-ACC6-DC1452B36D75}" srcOrd="0" destOrd="0" presId="urn:microsoft.com/office/officeart/2005/8/layout/vList2"/>
    <dgm:cxn modelId="{1F5E0BE9-758E-48BF-9332-1A21282588A5}" srcId="{161DD013-45E8-49AA-9D61-E15EDA88A02F}" destId="{750C8682-6324-4D90-8161-1735B57CEEB5}" srcOrd="1" destOrd="0" parTransId="{35E0DC67-9B24-4BB2-980A-22938BA84BD5}" sibTransId="{39F41FC9-F32B-4429-A056-086E30E74709}"/>
    <dgm:cxn modelId="{F2F77AF9-D1DF-4A43-A972-D4965E0D7E4A}" type="presOf" srcId="{750C8682-6324-4D90-8161-1735B57CEEB5}" destId="{205E4578-88D8-4E92-8B45-FCE64501FA72}" srcOrd="0" destOrd="0" presId="urn:microsoft.com/office/officeart/2005/8/layout/vList2"/>
    <dgm:cxn modelId="{BCBBFD8F-F859-4371-B8B6-160EB554456B}" type="presParOf" srcId="{E19B1867-915D-48E8-ACC6-DC1452B36D75}" destId="{AE4656B8-8F24-4D6B-A0C2-F4F0D8E8EC46}" srcOrd="0" destOrd="0" presId="urn:microsoft.com/office/officeart/2005/8/layout/vList2"/>
    <dgm:cxn modelId="{6A9E665F-3D20-44AC-B7D7-5220F801612C}" type="presParOf" srcId="{E19B1867-915D-48E8-ACC6-DC1452B36D75}" destId="{D540A02F-5DB3-4FBF-97FE-BBABF4C22D11}" srcOrd="1" destOrd="0" presId="urn:microsoft.com/office/officeart/2005/8/layout/vList2"/>
    <dgm:cxn modelId="{FD9C238D-D1B7-4AF3-940F-DA5D8C599A7E}" type="presParOf" srcId="{E19B1867-915D-48E8-ACC6-DC1452B36D75}" destId="{205E4578-88D8-4E92-8B45-FCE64501F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49881-CD5C-49C1-A28B-9BB006D612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6C522CA-3090-433E-AD3C-1278704DDA2D}">
      <dgm:prSet/>
      <dgm:spPr/>
      <dgm:t>
        <a:bodyPr/>
        <a:lstStyle/>
        <a:p>
          <a:r>
            <a: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Snažit se přizpůsobit výdaje svým příjmům tak, aby nedocházelo k zadlužování - hrozí tím opakující se finanční potíže. </a:t>
          </a:r>
          <a:endParaRPr lang="cs-CZ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8F273-0A4A-420A-A93A-4B3162095D84}" type="parTrans" cxnId="{D1FDAE63-301F-4738-8D94-B7D2B2AC2CF7}">
      <dgm:prSet/>
      <dgm:spPr/>
      <dgm:t>
        <a:bodyPr/>
        <a:lstStyle/>
        <a:p>
          <a:endParaRPr lang="cs-CZ"/>
        </a:p>
      </dgm:t>
    </dgm:pt>
    <dgm:pt modelId="{9B70984A-D82A-4053-9D02-A95A634F1AE3}" type="sibTrans" cxnId="{D1FDAE63-301F-4738-8D94-B7D2B2AC2CF7}">
      <dgm:prSet/>
      <dgm:spPr/>
      <dgm:t>
        <a:bodyPr/>
        <a:lstStyle/>
        <a:p>
          <a:endParaRPr lang="cs-CZ"/>
        </a:p>
      </dgm:t>
    </dgm:pt>
    <dgm:pt modelId="{C803AFCD-A919-4FC0-92F6-269FB9AD5FD7}" type="pres">
      <dgm:prSet presAssocID="{42A49881-CD5C-49C1-A28B-9BB006D612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A4480FC-DFFF-4C4F-AB9A-1AD67D6E2AD8}" type="pres">
      <dgm:prSet presAssocID="{96C522CA-3090-433E-AD3C-1278704DDA2D}" presName="horFlow" presStyleCnt="0"/>
      <dgm:spPr/>
    </dgm:pt>
    <dgm:pt modelId="{B5DB24F0-146E-46C7-920E-D71213F2A88E}" type="pres">
      <dgm:prSet presAssocID="{96C522CA-3090-433E-AD3C-1278704DDA2D}" presName="bigChev" presStyleLbl="node1" presStyleIdx="0" presStyleCnt="1" custLinFactNeighborX="3653" custLinFactNeighborY="-31140"/>
      <dgm:spPr/>
    </dgm:pt>
  </dgm:ptLst>
  <dgm:cxnLst>
    <dgm:cxn modelId="{D1FDAE63-301F-4738-8D94-B7D2B2AC2CF7}" srcId="{42A49881-CD5C-49C1-A28B-9BB006D61210}" destId="{96C522CA-3090-433E-AD3C-1278704DDA2D}" srcOrd="0" destOrd="0" parTransId="{8CA8F273-0A4A-420A-A93A-4B3162095D84}" sibTransId="{9B70984A-D82A-4053-9D02-A95A634F1AE3}"/>
    <dgm:cxn modelId="{BE97DEA1-762D-4254-AA3B-B1AA7226F873}" type="presOf" srcId="{96C522CA-3090-433E-AD3C-1278704DDA2D}" destId="{B5DB24F0-146E-46C7-920E-D71213F2A88E}" srcOrd="0" destOrd="0" presId="urn:microsoft.com/office/officeart/2005/8/layout/lProcess3"/>
    <dgm:cxn modelId="{5931D7C2-CFAB-446D-BFB6-76D171416427}" type="presOf" srcId="{42A49881-CD5C-49C1-A28B-9BB006D61210}" destId="{C803AFCD-A919-4FC0-92F6-269FB9AD5FD7}" srcOrd="0" destOrd="0" presId="urn:microsoft.com/office/officeart/2005/8/layout/lProcess3"/>
    <dgm:cxn modelId="{9C82BC41-EFE7-4D95-92AC-D48B0383E4A2}" type="presParOf" srcId="{C803AFCD-A919-4FC0-92F6-269FB9AD5FD7}" destId="{1A4480FC-DFFF-4C4F-AB9A-1AD67D6E2AD8}" srcOrd="0" destOrd="0" presId="urn:microsoft.com/office/officeart/2005/8/layout/lProcess3"/>
    <dgm:cxn modelId="{4E04B620-E379-4DC4-97AD-1D2DEF14C28C}" type="presParOf" srcId="{1A4480FC-DFFF-4C4F-AB9A-1AD67D6E2AD8}" destId="{B5DB24F0-146E-46C7-920E-D71213F2A88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656B8-8F24-4D6B-A0C2-F4F0D8E8EC46}">
      <dsp:nvSpPr>
        <dsp:cNvPr id="0" name=""/>
        <dsp:cNvSpPr/>
      </dsp:nvSpPr>
      <dsp:spPr>
        <a:xfrm>
          <a:off x="0" y="4710"/>
          <a:ext cx="8596668" cy="228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000" kern="1200"/>
            <a:t>Odpovídá to realitě? </a:t>
          </a:r>
        </a:p>
      </dsp:txBody>
      <dsp:txXfrm>
        <a:off x="111374" y="116084"/>
        <a:ext cx="8373920" cy="2058752"/>
      </dsp:txXfrm>
    </dsp:sp>
    <dsp:sp modelId="{205E4578-88D8-4E92-8B45-FCE64501FA72}">
      <dsp:nvSpPr>
        <dsp:cNvPr id="0" name=""/>
        <dsp:cNvSpPr/>
      </dsp:nvSpPr>
      <dsp:spPr>
        <a:xfrm>
          <a:off x="0" y="2459010"/>
          <a:ext cx="8596668" cy="228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000" kern="1200"/>
            <a:t>Pokud ne, kde myslíte, že je chyba?</a:t>
          </a:r>
        </a:p>
      </dsp:txBody>
      <dsp:txXfrm>
        <a:off x="111374" y="2570384"/>
        <a:ext cx="8373920" cy="2058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B24F0-146E-46C7-920E-D71213F2A88E}">
      <dsp:nvSpPr>
        <dsp:cNvPr id="0" name=""/>
        <dsp:cNvSpPr/>
      </dsp:nvSpPr>
      <dsp:spPr>
        <a:xfrm>
          <a:off x="0" y="0"/>
          <a:ext cx="8596668" cy="34386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Snažit se přizpůsobit výdaje svým příjmům tak, aby nedocházelo k zadlužování - hrozí tím opakující se finanční potíže. </a:t>
          </a:r>
          <a:endParaRPr lang="cs-CZ" sz="4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9334" y="0"/>
        <a:ext cx="5158001" cy="3438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E2B08-13EE-49E4-8032-80390F3AB285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7E659-3916-4614-8BBE-A983C655A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21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rezervu tvořit v dobrých časech,</a:t>
            </a:r>
            <a:r>
              <a:rPr lang="cs-CZ" baseline="0" dirty="0"/>
              <a:t> když se nám daří!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965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545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88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97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6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rezervu tvořit v dobrých časech,</a:t>
            </a:r>
            <a:r>
              <a:rPr lang="cs-CZ" baseline="0" dirty="0"/>
              <a:t> když se nám daří!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2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94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808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92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51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4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03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bych měl být schopen přiřadit k jedné z těchto kategorií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176C-C3D2-4F04-9AE7-A7ECA2FB78D9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07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444D-AC4D-429E-BE98-F9F363ECC85E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FF15-D6F2-49C7-953B-47FF64E0C394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39-BD5E-4C40-B233-7327DEAEEA46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E55D-A829-4B35-8AD8-CB148E378902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8A2A-A0A3-4618-9E64-07DBD77396D5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DAC9-B883-4C63-A07D-1A78DA17A981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149-E0AC-4109-97BE-60CDFEAC5B8D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66FE-4395-4130-86AC-D66C80BB7F26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656749" y="1680377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1551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4C6-87C2-455B-B721-663E6AB4AE2B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C61D-AC0A-4440-8A82-6F06A3E85B72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198E-D08C-4B56-A61A-AC5917722198}" type="datetime1">
              <a:rPr lang="cs-CZ" smtClean="0"/>
              <a:t>02.03.2022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D3CB-3876-4A11-A493-97EAA701C032}" type="datetime1">
              <a:rPr lang="cs-CZ" smtClean="0"/>
              <a:t>02.03.2022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8536-3F3F-40A0-A49E-F5F78152F7D0}" type="datetime1">
              <a:rPr lang="cs-CZ" smtClean="0"/>
              <a:t>02.03.2022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6B11-2863-4521-A15C-B96042450682}" type="datetime1">
              <a:rPr lang="cs-CZ" smtClean="0"/>
              <a:t>02.03.2022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34A8-811E-45F0-BC67-D3A45BEB3D35}" type="datetime1">
              <a:rPr lang="cs-CZ" smtClean="0"/>
              <a:t>02.03.2022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8BC1-1A73-4D1A-AAE4-F1A20B39D37C}" type="datetime1">
              <a:rPr lang="cs-CZ" smtClean="0"/>
              <a:t>02.03.2022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7B00-55DA-4F27-84A5-C9DE4DEBE0E3}" type="datetime1">
              <a:rPr lang="cs-CZ" smtClean="0"/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emplates.office.com/cs-CZ/Rozpo%C4%8D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Hospodaření domácnosti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70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cs"/>
              <a:t>Investice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17200" y="1756200"/>
            <a:ext cx="11157600" cy="48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Char char="-"/>
            </a:pPr>
            <a:r>
              <a:rPr lang="cs" sz="2800" dirty="0"/>
              <a:t>vzdát se dnes jistého množství peněz za očekávaný tok peněžních prostředků v budoucnosti</a:t>
            </a:r>
          </a:p>
          <a:p>
            <a:pPr marL="609585" indent="-304792">
              <a:buChar char="-"/>
            </a:pPr>
            <a:r>
              <a:rPr lang="cs" sz="2800" dirty="0"/>
              <a:t>důležitá součást rozpočtu</a:t>
            </a:r>
          </a:p>
          <a:p>
            <a:pPr marL="609585" indent="-304792">
              <a:buChar char="-"/>
            </a:pPr>
            <a:r>
              <a:rPr lang="cs" sz="2800" dirty="0"/>
              <a:t>zajištění do budoucna</a:t>
            </a:r>
          </a:p>
          <a:p>
            <a:pPr marL="609585" indent="-304792">
              <a:buChar char="-"/>
            </a:pPr>
            <a:r>
              <a:rPr lang="cs" sz="2800" dirty="0"/>
              <a:t>pasivní příjem</a:t>
            </a:r>
          </a:p>
          <a:p>
            <a:pPr marL="609585" indent="-304792">
              <a:buChar char="-"/>
            </a:pPr>
            <a:r>
              <a:rPr lang="cs" sz="2800" dirty="0"/>
              <a:t>velké množství možností - bankovní produkty, podílové fondy, dluhopisy, akcie, reality, umělecké předměty</a:t>
            </a:r>
          </a:p>
          <a:p>
            <a:pPr marL="609585" indent="-304792">
              <a:buChar char="-"/>
            </a:pPr>
            <a:r>
              <a:rPr lang="cs" sz="2800" dirty="0"/>
              <a:t>pozor na rizika - nespoléhat se na jeden produkt, sledovat dlouhodobý časový horizont,...</a:t>
            </a:r>
          </a:p>
          <a:p>
            <a:pPr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1267578" y="341614"/>
            <a:ext cx="7268987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2600" dirty="0">
                <a:solidFill>
                  <a:srgbClr val="572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Rozpočet – základní podoba</a:t>
            </a: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1794269" y="4135273"/>
            <a:ext cx="7367486" cy="1469218"/>
          </a:xfrm>
          <a:prstGeom prst="rect">
            <a:avLst/>
          </a:prstGeom>
          <a:solidFill>
            <a:srgbClr val="A502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>
              <a:buNone/>
            </a:pPr>
            <a:r>
              <a:rPr lang="cs-CZ" sz="2000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 jaký účel tvořit rezervy?</a:t>
            </a:r>
          </a:p>
          <a:p>
            <a:pPr marL="793750" lvl="1">
              <a:buFont typeface="Arial" pitchFamily="34" charset="0"/>
              <a:buChar char="•"/>
            </a:pPr>
            <a:r>
              <a:rPr lang="cs-CZ" sz="1800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Krátké - na nepředvídatelné události (rozbitá pračka)</a:t>
            </a:r>
          </a:p>
          <a:p>
            <a:pPr marL="793750" lvl="1">
              <a:buFont typeface="Arial" pitchFamily="34" charset="0"/>
              <a:buChar char="•"/>
            </a:pPr>
            <a:r>
              <a:rPr lang="cs-CZ" sz="1800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Střední – oprava domu, nové auto, dovolená (chci výhledově pořídit)</a:t>
            </a:r>
          </a:p>
          <a:p>
            <a:pPr marL="793750" lvl="1">
              <a:buFont typeface="Arial" pitchFamily="34" charset="0"/>
              <a:buChar char="•"/>
            </a:pPr>
            <a:r>
              <a:rPr lang="cs-CZ" sz="1800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Dlouhé - na vzdálenou budoucnost (důchod)</a:t>
            </a:r>
          </a:p>
          <a:p>
            <a:pPr marL="0" indent="0">
              <a:buNone/>
            </a:pPr>
            <a:endParaRPr lang="cs-CZ" sz="18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000" b="1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b="1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69773"/>
              </p:ext>
            </p:extLst>
          </p:nvPr>
        </p:nvGraphicFramePr>
        <p:xfrm>
          <a:off x="1070481" y="1141756"/>
          <a:ext cx="7466084" cy="28213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23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Příjmy</a:t>
                      </a:r>
                    </a:p>
                  </a:txBody>
                  <a:tcPr anchor="ctr">
                    <a:solidFill>
                      <a:srgbClr val="A502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Výdaje</a:t>
                      </a:r>
                    </a:p>
                  </a:txBody>
                  <a:tcPr anchor="ctr">
                    <a:solidFill>
                      <a:srgbClr val="A5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33">
                <a:tc rowSpan="4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Zaměstnání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Zisk OSVČ (čistý)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Přivýdělek (DPP, DPČ)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Příjmy z pronájmu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Úroky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…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Povinné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46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Nezbytné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3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Rezervy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23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A5027D"/>
                          </a:solidFill>
                        </a:rPr>
                        <a:t> Zbytné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9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257452" y="501269"/>
            <a:ext cx="9800918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l-PL" sz="28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Rozpočet 20 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%</a:t>
            </a:r>
            <a:r>
              <a:rPr lang="cs-CZ" sz="28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 domácností ČR s nejnižšími příjmy (2018)</a:t>
            </a:r>
            <a:endParaRPr lang="pl-PL" sz="2800" dirty="0">
              <a:solidFill>
                <a:schemeClr val="accent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05250" y="6309321"/>
            <a:ext cx="7747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>
                    <a:lumMod val="65000"/>
                  </a:schemeClr>
                </a:solidFill>
              </a:rPr>
              <a:t>Zdroj: Statistická ročenka České republiky - 2019: 9. PŘÍJMY A VÝDAJE DOMÁCNOSTÍ [online]. Český statistický úřad, 2019 [cit. 2020-05-22]. Dostupné z: https://www.czso.cz/csu/czso/9-prijmy-a-vydaje-domacnosti-ooqv0n3qhl</a:t>
            </a:r>
          </a:p>
        </p:txBody>
      </p:sp>
      <p:graphicFrame>
        <p:nvGraphicFramePr>
          <p:cNvPr id="12" name="Graf 11"/>
          <p:cNvGraphicFramePr>
            <a:graphicFrameLocks/>
          </p:cNvGraphicFramePr>
          <p:nvPr/>
        </p:nvGraphicFramePr>
        <p:xfrm>
          <a:off x="1984494" y="1235506"/>
          <a:ext cx="8431987" cy="521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1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254" y="0"/>
            <a:ext cx="852447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09;p14">
            <a:extLst>
              <a:ext uri="{FF2B5EF4-FFF2-40B4-BE49-F238E27FC236}">
                <a16:creationId xmlns:a16="http://schemas.microsoft.com/office/drawing/2014/main" id="{DB524EB6-D14F-4710-817F-533C750C0D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78554" y="6160220"/>
            <a:ext cx="821903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 lang="cs-CZ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05250" y="6237313"/>
            <a:ext cx="77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Zdroj: Statistická ročenka České republiky - 2019: 9. PŘÍJMY A VÝDAJE DOMÁCNOSTÍ [online]. Český statistický úřad, 2019 [cit. 2020-05-22]. Dostupné z: https://www.czso.cz/csu/czso/9-prijmy-a-vydaje-domacnosti-ooqv0n3qhlv</a:t>
            </a:r>
          </a:p>
        </p:txBody>
      </p:sp>
    </p:spTree>
    <p:extLst>
      <p:ext uri="{BB962C8B-B14F-4D97-AF65-F5344CB8AC3E}">
        <p14:creationId xmlns:p14="http://schemas.microsoft.com/office/powerpoint/2010/main" val="40531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1330577" y="501269"/>
            <a:ext cx="8700084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Výsledek rozpočtu - a co s ním?</a:t>
            </a:r>
          </a:p>
        </p:txBody>
      </p:sp>
      <p:sp>
        <p:nvSpPr>
          <p:cNvPr id="18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974020" y="1767057"/>
            <a:ext cx="7128789" cy="45896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Rozpočet:</a:t>
            </a:r>
          </a:p>
          <a:p>
            <a:pPr marL="508000" indent="-45720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přebytkový</a:t>
            </a:r>
          </a:p>
          <a:p>
            <a:pPr marL="508000" indent="-45720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vyrovnaný</a:t>
            </a:r>
          </a:p>
          <a:p>
            <a:pPr marL="508000" indent="-45720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schodkový</a:t>
            </a:r>
          </a:p>
          <a:p>
            <a:pPr marL="5080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800" indent="0">
              <a:buNone/>
            </a:pPr>
            <a:r>
              <a:rPr lang="cs-CZ" b="1" dirty="0">
                <a:solidFill>
                  <a:srgbClr val="00B050"/>
                </a:solidFill>
              </a:rPr>
              <a:t>Jak navýšit příjmy rozpočtu?</a:t>
            </a:r>
          </a:p>
          <a:p>
            <a:pPr marL="5080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800" indent="0">
              <a:buNone/>
            </a:pPr>
            <a:r>
              <a:rPr lang="cs-CZ" b="1" dirty="0">
                <a:solidFill>
                  <a:srgbClr val="FF0000"/>
                </a:solidFill>
              </a:rPr>
              <a:t>Jak snížit výdaje rozpočtu?</a:t>
            </a:r>
          </a:p>
          <a:p>
            <a:pPr marL="0" indent="0">
              <a:buNone/>
            </a:pPr>
            <a:endParaRPr lang="cs-CZ" sz="18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000" b="1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b="1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2109567" y="622665"/>
            <a:ext cx="7268987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pl-PL" sz="2600" dirty="0">
                <a:solidFill>
                  <a:srgbClr val="57238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Vyrovnaný rozpočet - příklad</a:t>
            </a:r>
          </a:p>
        </p:txBody>
      </p:sp>
      <p:sp>
        <p:nvSpPr>
          <p:cNvPr id="11" name="Google Shape;109;p14">
            <a:extLst>
              <a:ext uri="{FF2B5EF4-FFF2-40B4-BE49-F238E27FC236}">
                <a16:creationId xmlns:a16="http://schemas.microsoft.com/office/drawing/2014/main" id="{DB524EB6-D14F-4710-817F-533C750C0D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78554" y="6160220"/>
            <a:ext cx="821903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 lang="cs-CZ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639616" y="1389707"/>
          <a:ext cx="6480718" cy="4464503"/>
        </p:xfrm>
        <a:graphic>
          <a:graphicData uri="http://schemas.openxmlformats.org/drawingml/2006/table">
            <a:tbl>
              <a:tblPr/>
              <a:tblGrid>
                <a:gridCol w="136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4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Příjmy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Výdaje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bydlení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jídlo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doprava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2 500,00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tel, internet, TV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850,00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sportoviště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1 200,00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pivo, káva, jídlo venku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oblečení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1 900,00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 dovolenou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2 300,00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  30 000,00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  29 750,00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143672" y="6165304"/>
          <a:ext cx="57606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Výsledek hospodaření 30 000 – 29 750 =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 250 (Kč)</a:t>
                      </a:r>
                    </a:p>
                  </a:txBody>
                  <a:tcPr>
                    <a:solidFill>
                      <a:srgbClr val="A5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b="1" dirty="0"/>
            </a:br>
            <a:r>
              <a:rPr lang="cs-CZ" b="1" dirty="0"/>
              <a:t>Vyrovnaný rozpočet</a:t>
            </a:r>
          </a:p>
        </p:txBody>
      </p:sp>
      <p:pic>
        <p:nvPicPr>
          <p:cNvPr id="8" name="Grafický objekt 7" descr="Symbol zvednutého pal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4244" y="1072263"/>
            <a:ext cx="740303" cy="74030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295403" y="3105835"/>
            <a:ext cx="9498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dlouhodobě nežádoucí – není možné tvořit finanční rezervu </a:t>
            </a:r>
          </a:p>
          <a:p>
            <a:endParaRPr lang="en-US" sz="2400" dirty="0"/>
          </a:p>
          <a:p>
            <a:r>
              <a:rPr lang="cs-CZ" sz="2400" dirty="0"/>
              <a:t> 				</a:t>
            </a:r>
            <a:r>
              <a:rPr lang="cs-CZ" sz="2400" b="1" dirty="0"/>
              <a:t>	řešení: </a:t>
            </a:r>
          </a:p>
          <a:p>
            <a:r>
              <a:rPr lang="cs-CZ" sz="2400" dirty="0"/>
              <a:t>                         1. zvýšení příjmů </a:t>
            </a:r>
            <a:endParaRPr lang="en-US" sz="2400" dirty="0"/>
          </a:p>
          <a:p>
            <a:r>
              <a:rPr lang="cs-CZ" sz="2400" dirty="0"/>
              <a:t>					2. snížení kontrolovatelných výdajů</a:t>
            </a:r>
          </a:p>
        </p:txBody>
      </p:sp>
      <p:pic>
        <p:nvPicPr>
          <p:cNvPr id="18" name="Grafický objekt 17" descr="Znak zaškrtnutí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0687" y="3990221"/>
            <a:ext cx="743933" cy="1054606"/>
          </a:xfrm>
          <a:prstGeom prst="rect">
            <a:avLst/>
          </a:prstGeom>
        </p:spPr>
      </p:pic>
      <p:pic>
        <p:nvPicPr>
          <p:cNvPr id="6" name="Grafický objekt 5" descr="Symbol zvednutého palce">
            <a:extLst>
              <a:ext uri="{FF2B5EF4-FFF2-40B4-BE49-F238E27FC236}">
                <a16:creationId xmlns:a16="http://schemas.microsoft.com/office/drawing/2014/main" id="{B111CB43-EA4D-4E1E-86C9-740D32719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147455" y="11206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6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2109567" y="547842"/>
            <a:ext cx="7268987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pl-PL" sz="2600" dirty="0">
                <a:solidFill>
                  <a:srgbClr val="57238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Přebytkový rozpočet - příklad</a:t>
            </a:r>
          </a:p>
        </p:txBody>
      </p:sp>
      <p:sp>
        <p:nvSpPr>
          <p:cNvPr id="11" name="Google Shape;109;p14">
            <a:extLst>
              <a:ext uri="{FF2B5EF4-FFF2-40B4-BE49-F238E27FC236}">
                <a16:creationId xmlns:a16="http://schemas.microsoft.com/office/drawing/2014/main" id="{DB524EB6-D14F-4710-817F-533C750C0D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78554" y="6160220"/>
            <a:ext cx="821903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 lang="cs-CZ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711624" y="1389707"/>
          <a:ext cx="6408710" cy="4464503"/>
        </p:xfrm>
        <a:graphic>
          <a:graphicData uri="http://schemas.openxmlformats.org/drawingml/2006/table">
            <a:tbl>
              <a:tblPr/>
              <a:tblGrid>
                <a:gridCol w="1295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4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Příjmy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Výdaje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bydlení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jídlo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doprava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2 500,00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tel, internet, TV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850,00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sportoviště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1 200,00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pivo, káva, jídlo venku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oblečení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1 900,00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  30 000,00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  27 450,00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143672" y="6165304"/>
          <a:ext cx="5976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Výsledek hospodaření 30 000 – 27 450 =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 2 550 (Kč)</a:t>
                      </a:r>
                    </a:p>
                  </a:txBody>
                  <a:tcPr>
                    <a:solidFill>
                      <a:srgbClr val="A5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3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b="1" dirty="0"/>
            </a:br>
            <a:r>
              <a:rPr lang="cs-CZ" b="1" dirty="0"/>
              <a:t>Přebytkový rozpočet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nejlepší typ rozpočtu  </a:t>
            </a:r>
            <a:endParaRPr lang="en-US" b="1" dirty="0"/>
          </a:p>
          <a:p>
            <a:r>
              <a:rPr lang="cs-CZ" dirty="0"/>
              <a:t>lze tvořit finanční rezervu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                     řešení:</a:t>
            </a:r>
          </a:p>
          <a:p>
            <a:pPr marL="0" indent="0">
              <a:buNone/>
            </a:pPr>
            <a:r>
              <a:rPr lang="cs-CZ" b="1" dirty="0"/>
              <a:t>                               </a:t>
            </a:r>
            <a:r>
              <a:rPr lang="cs-CZ" dirty="0"/>
              <a:t>1. spoření s výhodným úrokem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cs-CZ" dirty="0"/>
              <a:t>                2. investice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cs-CZ" dirty="0"/>
              <a:t>                3. spotřeba</a:t>
            </a:r>
          </a:p>
        </p:txBody>
      </p:sp>
      <p:pic>
        <p:nvPicPr>
          <p:cNvPr id="6" name="Grafický objekt 5" descr="Symbol zvednutého pal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6868" y="1064067"/>
            <a:ext cx="818264" cy="818264"/>
          </a:xfrm>
          <a:prstGeom prst="rect">
            <a:avLst/>
          </a:prstGeom>
        </p:spPr>
      </p:pic>
      <p:pic>
        <p:nvPicPr>
          <p:cNvPr id="7" name="Grafický objekt 6" descr="Symbol zvednutého pal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2171" y="1064067"/>
            <a:ext cx="818264" cy="818264"/>
          </a:xfrm>
          <a:prstGeom prst="rect">
            <a:avLst/>
          </a:prstGeom>
        </p:spPr>
      </p:pic>
      <p:pic>
        <p:nvPicPr>
          <p:cNvPr id="10" name="Grafický objekt 9" descr="Znak zaškrtnutí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8586" y="3221149"/>
            <a:ext cx="863065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8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2109567" y="524779"/>
            <a:ext cx="7268987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pl-PL" sz="2600" dirty="0">
                <a:solidFill>
                  <a:srgbClr val="57238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Schodkový rozpočet - příklad</a:t>
            </a:r>
          </a:p>
        </p:txBody>
      </p:sp>
      <p:sp>
        <p:nvSpPr>
          <p:cNvPr id="11" name="Google Shape;109;p14">
            <a:extLst>
              <a:ext uri="{FF2B5EF4-FFF2-40B4-BE49-F238E27FC236}">
                <a16:creationId xmlns:a16="http://schemas.microsoft.com/office/drawing/2014/main" id="{DB524EB6-D14F-4710-817F-533C750C0D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78554" y="6160220"/>
            <a:ext cx="821903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 lang="cs-CZ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567610" y="1412770"/>
          <a:ext cx="6552727" cy="4464503"/>
        </p:xfrm>
        <a:graphic>
          <a:graphicData uri="http://schemas.openxmlformats.org/drawingml/2006/table">
            <a:tbl>
              <a:tblPr/>
              <a:tblGrid>
                <a:gridCol w="14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4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Příjmy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Výdaje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bydlení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jídlo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doprava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2 500,00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tel, internet, TV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850,00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sportoviště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1 200,00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pivo, káva, jídlo venku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oblečení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1 900,00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 dovolenou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5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splátky úvěru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 2 750,00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  30 000,00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A5027D"/>
                          </a:solidFill>
                          <a:effectLst/>
                          <a:latin typeface="Calibri"/>
                        </a:rPr>
                        <a:t>   32 200,00 Kč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143672" y="6165304"/>
          <a:ext cx="57606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Výsledek hospodaření 30 000 - 32 200 = -</a:t>
                      </a:r>
                      <a:r>
                        <a:rPr lang="cs-CZ" baseline="0" dirty="0">
                          <a:solidFill>
                            <a:schemeClr val="bg1"/>
                          </a:solidFill>
                        </a:rPr>
                        <a:t> 2 200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 (Kč)</a:t>
                      </a:r>
                    </a:p>
                  </a:txBody>
                  <a:tcPr>
                    <a:solidFill>
                      <a:srgbClr val="A5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A5F70-2744-4393-9C81-3E5AB909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295"/>
          </a:xfrm>
        </p:spPr>
        <p:txBody>
          <a:bodyPr/>
          <a:lstStyle/>
          <a:p>
            <a:r>
              <a:rPr lang="cs-CZ" dirty="0"/>
              <a:t>Osobní finanční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EAD29-E42B-4B8B-B818-00DF22BC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693"/>
            <a:ext cx="9265656" cy="456766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/>
              <a:t>Vyplňujte jednotlivé kolonky a ptejte se klidně, kdo nebude něčemu rozumět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/>
              <a:t>Do nájemného nezapomeňte fond oprav, do energií vodu, plyn, elektřinu, platby za teplo v paneláku apod.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/>
              <a:t>Pokud někoho napadly i jiné věci než jsou v seznamu, dopíše si je do volných řádků.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/>
              <a:t>Důležitý je na konci výsledek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/>
              <a:t>Postupně můžete údaje upravovat, pokud vám něco nevychází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92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b="1" dirty="0"/>
            </a:br>
            <a:r>
              <a:rPr lang="cs-CZ" b="1" dirty="0"/>
              <a:t>Schodkový rozpočet</a:t>
            </a:r>
          </a:p>
        </p:txBody>
      </p:sp>
      <p:pic>
        <p:nvPicPr>
          <p:cNvPr id="7" name="Grafický objekt 6" descr="Symbol zvednutého pal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529341" y="1108802"/>
            <a:ext cx="914400" cy="914400"/>
          </a:xfrm>
          <a:prstGeom prst="rect">
            <a:avLst/>
          </a:prstGeom>
        </p:spPr>
      </p:pic>
      <p:pic>
        <p:nvPicPr>
          <p:cNvPr id="8" name="Grafický objekt 7" descr="Symbol zvednutého pal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452123" y="1097038"/>
            <a:ext cx="914400" cy="9144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01174" y="2522403"/>
            <a:ext cx="10319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nejhorší typ rozpočtu 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důsledkem může být zadlužení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domácnost není schopna platit všechny výdaje</a:t>
            </a:r>
            <a:endParaRPr lang="en-US" sz="2400" dirty="0"/>
          </a:p>
          <a:p>
            <a:r>
              <a:rPr lang="cs-CZ" sz="2400" dirty="0"/>
              <a:t>                </a:t>
            </a:r>
            <a:r>
              <a:rPr lang="cs-CZ" sz="2400" b="1" dirty="0"/>
              <a:t>řešení:</a:t>
            </a:r>
          </a:p>
          <a:p>
            <a:r>
              <a:rPr lang="cs-CZ" sz="2400" b="1" dirty="0"/>
              <a:t>					 </a:t>
            </a:r>
            <a:r>
              <a:rPr lang="cs-CZ" sz="2400" dirty="0"/>
              <a:t>1. zvýšení příjmů 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cs-CZ" sz="2400" dirty="0"/>
              <a:t>		      2. pronájem majetku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cs-CZ" sz="2400" dirty="0"/>
              <a:t>                3. snížení kontrolovatelných výdajů (oblékání, telefony) </a:t>
            </a:r>
            <a:r>
              <a:rPr lang="en-US" sz="2400" dirty="0"/>
              <a:t>		</a:t>
            </a:r>
            <a:r>
              <a:rPr lang="cs-CZ" sz="2400" dirty="0"/>
              <a:t>	           </a:t>
            </a:r>
            <a:r>
              <a:rPr lang="cs-CZ" sz="2400" dirty="0">
                <a:solidFill>
                  <a:srgbClr val="FF0000"/>
                </a:solidFill>
              </a:rPr>
              <a:t>4. prodej majetku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cs-CZ" sz="2400" dirty="0">
                <a:solidFill>
                  <a:srgbClr val="FF0000"/>
                </a:solidFill>
              </a:rPr>
              <a:t>                5. půjčky</a:t>
            </a:r>
          </a:p>
        </p:txBody>
      </p:sp>
      <p:pic>
        <p:nvPicPr>
          <p:cNvPr id="12" name="Grafický objekt 11" descr="Znak zaškrtnutí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8704" y="4230563"/>
            <a:ext cx="784417" cy="893202"/>
          </a:xfrm>
          <a:prstGeom prst="rect">
            <a:avLst/>
          </a:prstGeom>
        </p:spPr>
      </p:pic>
      <p:pic>
        <p:nvPicPr>
          <p:cNvPr id="14" name="Grafický objekt 13" descr="Zavří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8704" y="5123765"/>
            <a:ext cx="784417" cy="7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9FEC32A-8400-4ECF-898E-2DB441913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02222"/>
              </p:ext>
            </p:extLst>
          </p:nvPr>
        </p:nvGraphicFramePr>
        <p:xfrm>
          <a:off x="1000607" y="1488613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54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cs"/>
              <a:t>Potřeby v rámci rodinného rozpočtu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76211" y="1523987"/>
            <a:ext cx="11157600" cy="496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47693">
              <a:buFont typeface="Wingdings" panose="05000000000000000000" pitchFamily="2" charset="2"/>
              <a:buChar char="§"/>
            </a:pPr>
            <a:r>
              <a:rPr lang="cs" sz="2400" dirty="0"/>
              <a:t>zač peníze vydáváme, závisí na konkrétních příjmech</a:t>
            </a:r>
          </a:p>
          <a:p>
            <a:pPr marL="647693">
              <a:buFont typeface="Wingdings" panose="05000000000000000000" pitchFamily="2" charset="2"/>
              <a:buChar char="§"/>
            </a:pPr>
            <a:r>
              <a:rPr lang="cs" sz="2400" dirty="0"/>
              <a:t>potřeby:</a:t>
            </a:r>
          </a:p>
          <a:p>
            <a:pPr marL="1257278" lvl="1" indent="-342900">
              <a:buFont typeface="Wingdings" panose="05000000000000000000" pitchFamily="2" charset="2"/>
              <a:buChar char="§"/>
            </a:pPr>
            <a:r>
              <a:rPr lang="cs" sz="2400" dirty="0"/>
              <a:t>rozdílnost a různorodost potřeb každého jedince</a:t>
            </a:r>
          </a:p>
          <a:p>
            <a:pPr marL="1257278" lvl="1" indent="-342900">
              <a:buFont typeface="Wingdings" panose="05000000000000000000" pitchFamily="2" charset="2"/>
              <a:buChar char="§"/>
            </a:pPr>
            <a:r>
              <a:rPr lang="cs" sz="2400" dirty="0"/>
              <a:t>pocit nedostatku</a:t>
            </a:r>
          </a:p>
          <a:p>
            <a:pPr marL="1257278" lvl="1" indent="-342900">
              <a:buFont typeface="Wingdings" panose="05000000000000000000" pitchFamily="2" charset="2"/>
              <a:buChar char="§"/>
            </a:pPr>
            <a:r>
              <a:rPr lang="cs" sz="2400" dirty="0"/>
              <a:t>vyvíjí se a rostou</a:t>
            </a:r>
          </a:p>
          <a:p>
            <a:pPr marL="1257278" lvl="1" indent="-342900">
              <a:buFont typeface="Wingdings" panose="05000000000000000000" pitchFamily="2" charset="2"/>
              <a:buChar char="§"/>
            </a:pPr>
            <a:r>
              <a:rPr lang="cs" sz="2400" dirty="0"/>
              <a:t>potřeby jsou neomezené, ale zdroje (příjmy) pro jejich uspokojení jsou omezené (vzácné)</a:t>
            </a:r>
          </a:p>
          <a:p>
            <a:pPr marL="952485">
              <a:buFont typeface="Wingdings" panose="05000000000000000000" pitchFamily="2" charset="2"/>
              <a:buChar char="§"/>
            </a:pPr>
            <a:r>
              <a:rPr lang="cs" sz="2400" dirty="0"/>
              <a:t>-&gt; domácnosti jsou omezené svými příjmy</a:t>
            </a:r>
          </a:p>
          <a:p>
            <a:pPr marL="952485">
              <a:buFont typeface="Wingdings" panose="05000000000000000000" pitchFamily="2" charset="2"/>
              <a:buChar char="§"/>
            </a:pPr>
            <a:r>
              <a:rPr lang="cs" sz="2400" dirty="0"/>
              <a:t>obětovaná příležitost:</a:t>
            </a:r>
          </a:p>
          <a:p>
            <a:pPr marL="1352535" lvl="1">
              <a:buFont typeface="Wingdings" panose="05000000000000000000" pitchFamily="2" charset="2"/>
              <a:buChar char="§"/>
            </a:pPr>
            <a:r>
              <a:rPr lang="cs" sz="2200" dirty="0"/>
              <a:t>činit výběr mezi zbytnými a nezbytnými potřebami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cs"/>
              <a:t>Finanční plánování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95563" y="1986432"/>
            <a:ext cx="10095345" cy="410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Char char="-"/>
            </a:pPr>
            <a:r>
              <a:rPr lang="cs" sz="2800" dirty="0"/>
              <a:t>důležité pro úspěšné dosažení finančních cílů a naplnění potřeb</a:t>
            </a:r>
          </a:p>
          <a:p>
            <a:pPr marL="304793" indent="0">
              <a:buNone/>
            </a:pPr>
            <a:endParaRPr lang="cs" sz="2800" dirty="0"/>
          </a:p>
          <a:p>
            <a:pPr marL="609585" indent="-304792">
              <a:buChar char="-"/>
            </a:pPr>
            <a:r>
              <a:rPr lang="cs" sz="2800" dirty="0"/>
              <a:t>finanční plán: </a:t>
            </a:r>
          </a:p>
          <a:p>
            <a:pPr marL="1219170" lvl="1" indent="-457189">
              <a:buSzPct val="100000"/>
              <a:buChar char="-"/>
            </a:pPr>
            <a:r>
              <a:rPr lang="cs" sz="2400" dirty="0"/>
              <a:t>4 kroky:</a:t>
            </a:r>
          </a:p>
          <a:p>
            <a:pPr marL="1828765" lvl="3" indent="0">
              <a:buSzPct val="100000"/>
              <a:buNone/>
            </a:pPr>
            <a:r>
              <a:rPr lang="cs" sz="2200" dirty="0"/>
              <a:t>1. finanční stav domácnosti</a:t>
            </a:r>
          </a:p>
          <a:p>
            <a:pPr marL="1828765" lvl="3" indent="0">
              <a:buSzPct val="100000"/>
              <a:buNone/>
            </a:pPr>
            <a:r>
              <a:rPr lang="cs" sz="2200" dirty="0"/>
              <a:t>2. stanovení vlastních cílů</a:t>
            </a:r>
          </a:p>
          <a:p>
            <a:pPr marL="1828765" lvl="3" indent="0">
              <a:buSzPct val="100000"/>
              <a:buNone/>
            </a:pPr>
            <a:r>
              <a:rPr lang="cs" sz="2200" dirty="0"/>
              <a:t>3. vyhodnocení cílů</a:t>
            </a:r>
          </a:p>
          <a:p>
            <a:pPr marL="1828765" lvl="3" indent="0">
              <a:buSzPct val="100000"/>
              <a:buNone/>
            </a:pPr>
            <a:r>
              <a:rPr lang="cs" sz="2200" dirty="0"/>
              <a:t>4. stanovit potřebné finanční prostředky a způsoby, jak je získat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cs"/>
              <a:t>Tvorba rozpočtu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304793" indent="0">
              <a:buNone/>
            </a:pPr>
            <a:r>
              <a:rPr lang="cs" sz="2800" dirty="0"/>
              <a:t>1. vymezit všechny měsíční příjmy a výdaje</a:t>
            </a:r>
          </a:p>
          <a:p>
            <a:pPr>
              <a:buNone/>
            </a:pPr>
            <a:endParaRPr sz="2800" dirty="0"/>
          </a:p>
          <a:p>
            <a:pPr marL="304793" indent="0">
              <a:buNone/>
            </a:pPr>
            <a:r>
              <a:rPr lang="cs" sz="2800" dirty="0"/>
              <a:t>2. </a:t>
            </a:r>
            <a:r>
              <a:rPr lang="cs-CZ" sz="2800" dirty="0"/>
              <a:t>v</a:t>
            </a:r>
            <a:r>
              <a:rPr lang="cs" sz="2800" dirty="0"/>
              <a:t>ymezit si osobní aktiva:</a:t>
            </a:r>
          </a:p>
          <a:p>
            <a:pPr marL="1219170" lvl="1" indent="-304792">
              <a:buChar char="-"/>
            </a:pPr>
            <a:r>
              <a:rPr lang="cs" sz="2800" dirty="0"/>
              <a:t>majetek, který přináší do rozpočtu příjmy</a:t>
            </a:r>
          </a:p>
          <a:p>
            <a:pPr marL="0" indent="0">
              <a:buNone/>
            </a:pPr>
            <a:endParaRPr sz="2800" dirty="0"/>
          </a:p>
          <a:p>
            <a:pPr marL="304793" indent="0">
              <a:buNone/>
            </a:pPr>
            <a:r>
              <a:rPr lang="cs" sz="2800" dirty="0"/>
              <a:t>3. </a:t>
            </a:r>
            <a:r>
              <a:rPr lang="cs-CZ" sz="2800" dirty="0"/>
              <a:t>v</a:t>
            </a:r>
            <a:r>
              <a:rPr lang="cs" sz="2800" dirty="0"/>
              <a:t>ymezit si osobní pasiva:</a:t>
            </a:r>
          </a:p>
          <a:p>
            <a:pPr marL="1219170" lvl="1" indent="-304792">
              <a:buChar char="-"/>
            </a:pPr>
            <a:r>
              <a:rPr lang="cs" sz="2800" dirty="0"/>
              <a:t>majetek, který nepřináší příjmy do rozpočtu domácnosti, ale vytváří výdaje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998893" y="499030"/>
            <a:ext cx="7268987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Shrnutí</a:t>
            </a: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721303" y="1242513"/>
            <a:ext cx="37801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>
              <a:buNone/>
            </a:pPr>
            <a:endParaRPr lang="cs-CZ" sz="20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Rozpočet </a:t>
            </a:r>
          </a:p>
          <a:p>
            <a:pPr marL="393700">
              <a:buFont typeface="Arial" pitchFamily="34" charset="0"/>
              <a:buChar char="•"/>
            </a:pPr>
            <a:r>
              <a:rPr lang="cs-CZ" sz="18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pomáhá získat kontrolu nad našimi financemi</a:t>
            </a:r>
          </a:p>
          <a:p>
            <a:pPr marL="393700">
              <a:buFont typeface="Arial" pitchFamily="34" charset="0"/>
              <a:buChar char="•"/>
            </a:pPr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3700">
              <a:buFont typeface="Arial" pitchFamily="34" charset="0"/>
              <a:buChar char="•"/>
            </a:pPr>
            <a:r>
              <a:rPr lang="cs-CZ" sz="18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motivuje nás k uvědomělejšímu nakupování</a:t>
            </a:r>
          </a:p>
          <a:p>
            <a:pPr marL="393700">
              <a:buFont typeface="Arial" pitchFamily="34" charset="0"/>
              <a:buChar char="•"/>
            </a:pPr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3700">
              <a:buFont typeface="Arial" pitchFamily="34" charset="0"/>
              <a:buChar char="•"/>
            </a:pPr>
            <a:r>
              <a:rPr lang="cs-CZ" sz="18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zjednodušuje dosahování našich cílů</a:t>
            </a:r>
          </a:p>
          <a:p>
            <a:pPr marL="393700">
              <a:buFont typeface="Arial" pitchFamily="34" charset="0"/>
              <a:buChar char="•"/>
            </a:pPr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3700">
              <a:buFont typeface="Arial" pitchFamily="34" charset="0"/>
              <a:buChar char="•"/>
            </a:pPr>
            <a:r>
              <a:rPr lang="cs-CZ" sz="18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pomáhá předcházet finančním problémům</a:t>
            </a:r>
          </a:p>
          <a:p>
            <a:pPr marL="50800" indent="0">
              <a:buNone/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Google Shape;109;p14">
            <a:extLst>
              <a:ext uri="{FF2B5EF4-FFF2-40B4-BE49-F238E27FC236}">
                <a16:creationId xmlns:a16="http://schemas.microsoft.com/office/drawing/2014/main" id="{DB524EB6-D14F-4710-817F-533C750C0D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78554" y="6160220"/>
            <a:ext cx="821903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 lang="cs-CZ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 descr="C:\Users\MAT\Desktop\rodinny_rozpocet_g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87" y="1410925"/>
            <a:ext cx="4896137" cy="40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723423" y="5445310"/>
            <a:ext cx="434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Zdroj: Rodinný rozpočet. </a:t>
            </a:r>
            <a:r>
              <a:rPr lang="cs-CZ" sz="1200" i="1" dirty="0">
                <a:solidFill>
                  <a:schemeClr val="bg1">
                    <a:lumMod val="65000"/>
                  </a:schemeClr>
                </a:solidFill>
              </a:rPr>
              <a:t>Jak přežít dluhy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 [online]. Člověk v tísni, 2017 [cit. 2020-04-27]. Dostupné z: https://www.jakprezitdluhy.cz/poradna/rodinny-rozpocet</a:t>
            </a:r>
          </a:p>
        </p:txBody>
      </p:sp>
    </p:spTree>
    <p:extLst>
      <p:ext uri="{BB962C8B-B14F-4D97-AF65-F5344CB8AC3E}">
        <p14:creationId xmlns:p14="http://schemas.microsoft.com/office/powerpoint/2010/main" val="25703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1109709" y="514977"/>
            <a:ext cx="7847829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Náměty k práci v hodině</a:t>
            </a: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736848" y="1634257"/>
            <a:ext cx="91908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3700">
              <a:spcAft>
                <a:spcPts val="600"/>
              </a:spcAft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Zpracovat vlastní rozpočet</a:t>
            </a:r>
          </a:p>
          <a:p>
            <a:pPr marL="393700">
              <a:spcAft>
                <a:spcPts val="600"/>
              </a:spcAft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Zpracovat rozpočet fiktivní rodiny – dle zadání přebytkový </a:t>
            </a:r>
            <a:r>
              <a:rPr lang="en-US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vyrovnaný </a:t>
            </a:r>
            <a:r>
              <a:rPr lang="en-US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schodkový</a:t>
            </a:r>
          </a:p>
          <a:p>
            <a:pPr marL="393700">
              <a:spcAft>
                <a:spcPts val="600"/>
              </a:spcAft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Vymyslet co nejvíce možných způsobů příjmu</a:t>
            </a:r>
          </a:p>
          <a:p>
            <a:pPr marL="393700">
              <a:spcAft>
                <a:spcPts val="600"/>
              </a:spcAft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Zpracovat jak by mohl vypadat rozpočet rodiny z filmu, známé osobnosti, atd.</a:t>
            </a:r>
          </a:p>
          <a:p>
            <a:pPr marL="393700">
              <a:spcAft>
                <a:spcPts val="600"/>
              </a:spcAft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Identifikovat, které položky výdajů rozpočtu většinou nejvíce rostou s růstem příjmu</a:t>
            </a:r>
          </a:p>
          <a:p>
            <a:pPr marL="393700">
              <a:spcAft>
                <a:spcPts val="600"/>
              </a:spcAft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Jak mohu zjistit jak na tom finančně jsem a kolik měsíčně ušetřím, když bych si nechtěl zpracovávat rozpočet?</a:t>
            </a:r>
          </a:p>
          <a:p>
            <a:pPr marL="393700">
              <a:spcAft>
                <a:spcPts val="600"/>
              </a:spcAft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Najděte několik aplikací a dalších pomůcek pro udržování přehledu o osobních financích</a:t>
            </a:r>
          </a:p>
          <a:p>
            <a:pPr marL="393700">
              <a:spcAft>
                <a:spcPts val="600"/>
              </a:spcAft>
            </a:pPr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3700">
              <a:spcAft>
                <a:spcPts val="600"/>
              </a:spcAft>
            </a:pPr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0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79560" y="270450"/>
            <a:ext cx="9286043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Nutné předpoklady pro správné finanční rozhodování</a:t>
            </a: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5296023" y="1480387"/>
            <a:ext cx="4371759" cy="48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Vědět co chci (žebříček hodnot, sny a cíle) – </a:t>
            </a:r>
            <a:r>
              <a:rPr lang="cs-CZ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vnímat své pocity</a:t>
            </a:r>
          </a:p>
          <a:p>
            <a:pPr>
              <a:buFont typeface="+mj-lt"/>
              <a:buAutoNum type="arabicParenR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+mj-lt"/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Vědět jak na tom jsem (</a:t>
            </a:r>
            <a:r>
              <a:rPr lang="cs-CZ" sz="1800" b="1" u="sng" dirty="0"/>
              <a:t>rozpočet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Font typeface="+mj-lt"/>
              <a:buAutoNum type="arabicParenR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+mj-lt"/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Srovnat svá přání se svými možnostmi – </a:t>
            </a:r>
            <a:r>
              <a:rPr lang="cs-CZ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vše musím vlastnit</a:t>
            </a:r>
          </a:p>
          <a:p>
            <a:pPr>
              <a:buFont typeface="+mj-lt"/>
              <a:buAutoNum type="arabicParenR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+mj-lt"/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Vytvořit si finanční plán – </a:t>
            </a:r>
            <a:r>
              <a:rPr lang="cs-CZ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reakce na situaci</a:t>
            </a:r>
          </a:p>
          <a:p>
            <a:pPr>
              <a:buFont typeface="+mj-lt"/>
              <a:buAutoNum type="arabicParenR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+mj-lt"/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Držet se plánu (vytvořit si sám na sebe bič, který mě donutí)</a:t>
            </a:r>
          </a:p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0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 descr="C:\Users\MAT\Desktop\people-wisdom-wise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1" y="1311711"/>
            <a:ext cx="3866401" cy="5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69BF6-1D13-4DEE-B77D-C4FFF6BC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9745"/>
          </a:xfrm>
        </p:spPr>
        <p:txBody>
          <a:bodyPr>
            <a:normAutofit fontScale="90000"/>
          </a:bodyPr>
          <a:lstStyle/>
          <a:p>
            <a:r>
              <a:rPr lang="cs-CZ" dirty="0"/>
              <a:t>Aktivity do hodiny se žáky – osobní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BE49C-5DEA-4ED7-A2DC-4BBCA286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6983"/>
            <a:ext cx="8596668" cy="4674380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žák si nejdříve napíše na papír jednu věc, na kterou by si chtěl naspořit a tu si koupit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žák má následně za úkol celý měsíc zaznamenávat všechny své peněžní výdaje (pokyn sbírat účty nebo si je zapisovat)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konci měsíce žák své výdaje sečte a porovná se svými příjmy (kapesné, brigády), pak si spočítá, za jak dlouho by si našetřil na požadovanou věc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žák má poté za úkol vymyslet způsoby, jak snížit svoje výdaje (identifikace povinných, nezbytných a zbytných výdajů) nebo jak může navýšit svoje příjmy, aby si věc mohl pořídit dříve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žáci mohou následně ve skupinách porovnat svá řešení a diskutovat o jejich vhodnosti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823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9699F-B204-4A08-803E-41B82809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255"/>
          </a:xfrm>
        </p:spPr>
        <p:txBody>
          <a:bodyPr>
            <a:normAutofit fontScale="90000"/>
          </a:bodyPr>
          <a:lstStyle/>
          <a:p>
            <a:r>
              <a:rPr lang="cs-CZ" dirty="0"/>
              <a:t>Aktivity do hodiny se žáky – rodinný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5F523-0E11-4793-828B-60BB9868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3855"/>
            <a:ext cx="8596668" cy="5273963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učitel rozdělí žáky do skupin po 3 – 5 členech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učitel každé skupině rozdá fiktivní zadání – rodina o 3 – 5 členech, s různými příjmy a stejnými výdaji za bydlení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žáci si u každé rodiny domyslí, jakou členové rodiny vykonávají profesi, jaké mají koníčky a zájmy, zda mají domácího mazlíčka apod…. 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 diskutuji, co všechno si rodina může dovolit koupit či jak se výdaji zacházet, aby jí na měsíc vystačily</a:t>
            </a:r>
          </a:p>
          <a:p>
            <a:pPr>
              <a:buFont typeface="+mj-lt"/>
              <a:buAutoNum type="arabicParenR"/>
            </a:pP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Aktivita pokračuje i další vyučovací hodiny: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Učitel na začátku každé hodiny dá vylosovat každé skupině jednu náhodnou událost, která jejich rodinu postihne (rozbité auto, výhra v loterii, …). Žáci si zaznamenají do rozpočtu rodiny, jak je tato událost ovlivnila a jaké by na ni vymysleli řešení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1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D8471-F504-4FBE-9921-E0EF5E93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317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2B15F71-234F-40C1-97E2-9AE89FE4A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574405"/>
              </p:ext>
            </p:extLst>
          </p:nvPr>
        </p:nvGraphicFramePr>
        <p:xfrm>
          <a:off x="677334" y="1296141"/>
          <a:ext cx="8596668" cy="474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249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033012-1F95-4194-994F-EB6E5564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cs-CZ" i="1">
                <a:solidFill>
                  <a:schemeClr val="bg1"/>
                </a:solidFill>
              </a:rPr>
              <a:t>Zajímavé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C96E7A-AC95-424E-AA76-9E8A0CBD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hlinkClick r:id="rId2"/>
              </a:rPr>
              <a:t>Rodinné rozpočty v excelu</a:t>
            </a:r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Aplikace – spendee.com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E8CBA4-64D3-4C32-AA95-F9E0CF69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378201"/>
            <a:ext cx="5143500" cy="40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cs"/>
              <a:t>Hospodaření v domácnosti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cs" sz="2800" dirty="0"/>
              <a:t>DOMÁCNOST = samostatně hospodařící jedinec, nebo skupina lidí 						žijící a hospodařící se společným majetkem </a:t>
            </a:r>
          </a:p>
          <a:p>
            <a:pPr>
              <a:buNone/>
            </a:pPr>
            <a:endParaRPr lang="cs" sz="2800" dirty="0"/>
          </a:p>
          <a:p>
            <a:pPr>
              <a:buNone/>
            </a:pPr>
            <a:endParaRPr lang="cs" sz="2800" dirty="0"/>
          </a:p>
          <a:p>
            <a:pPr>
              <a:buNone/>
            </a:pPr>
            <a:r>
              <a:rPr lang="cs" sz="2800" dirty="0"/>
              <a:t>ROZPOČET = plán finančního hospodaření </a:t>
            </a:r>
          </a:p>
          <a:p>
            <a:pPr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1127464" y="501269"/>
            <a:ext cx="8930905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Co je to domácí rozpočet?</a:t>
            </a: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1709286" y="1413164"/>
            <a:ext cx="79432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Přehledné srovnání příjmů a výdajů domácnosti</a:t>
            </a:r>
          </a:p>
          <a:p>
            <a:pPr marL="50800" indent="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80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čemu je dobré sestavovat si domácí rozpočet?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máme přehled jak na tom jsme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zjistíme za co vše utrácíme a kolik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můžeme lépe plánovat do budoucna (investice, nákupy)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vyšší pravděpodobnost, že si vytvoříme finanční rezervu</a:t>
            </a:r>
          </a:p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0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C:\Users\MAT\Downloads\living-room-2732939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94" y="4089563"/>
            <a:ext cx="3319419" cy="219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\Desktop\800px-Lego_m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80" y="4089564"/>
            <a:ext cx="2929249" cy="219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1677880" y="501269"/>
            <a:ext cx="8380489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Proč rozpočet zpracováváme?</a:t>
            </a: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1085216" y="1830768"/>
            <a:ext cx="79432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6550" indent="-285750">
              <a:spcAft>
                <a:spcPts val="6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Zjistit jak rodina hospodaří (obecně)</a:t>
            </a:r>
          </a:p>
          <a:p>
            <a:pPr marL="336550" indent="-285750">
              <a:spcAft>
                <a:spcPts val="6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Mít přesný přehled o příjmech a výdajích</a:t>
            </a:r>
          </a:p>
          <a:p>
            <a:pPr marL="336550" indent="-285750">
              <a:spcAft>
                <a:spcPts val="6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účely dosažení finančních cílů</a:t>
            </a:r>
          </a:p>
          <a:p>
            <a:pPr marL="336550" indent="-285750">
              <a:spcAft>
                <a:spcPts val="6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účely sestavení finančního plánu</a:t>
            </a:r>
          </a:p>
          <a:p>
            <a:pPr marL="336550" indent="-285750">
              <a:spcAft>
                <a:spcPts val="6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Abychom zjistili kam se nám ztrácí peníze</a:t>
            </a:r>
          </a:p>
          <a:p>
            <a:pPr marL="336550" indent="-285750">
              <a:spcAft>
                <a:spcPts val="6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Abychom zjistili co si můžeme dovolit</a:t>
            </a:r>
          </a:p>
          <a:p>
            <a:pPr marL="50800" indent="0">
              <a:spcAft>
                <a:spcPts val="600"/>
              </a:spcAft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700">
              <a:spcAft>
                <a:spcPts val="600"/>
              </a:spcAft>
            </a:pPr>
            <a:r>
              <a:rPr lang="cs-CZ" sz="1800" b="1" i="1" dirty="0"/>
              <a:t>Rozpočet obsahuje příjmy a výdaje domácnosti</a:t>
            </a:r>
          </a:p>
          <a:p>
            <a:pPr marL="393700">
              <a:spcAft>
                <a:spcPts val="600"/>
              </a:spcAft>
            </a:pPr>
            <a:r>
              <a:rPr lang="cs-CZ" sz="1800" b="1" i="1" dirty="0"/>
              <a:t>Rozpočet pracuje s peněžními toky (nikoliv se stavem)</a:t>
            </a:r>
          </a:p>
          <a:p>
            <a:pPr marL="393700">
              <a:spcAft>
                <a:spcPts val="600"/>
              </a:spcAft>
            </a:pPr>
            <a:r>
              <a:rPr lang="cs-CZ" sz="1800" b="1" i="1" dirty="0"/>
              <a:t>Rozpočet je přehled za určité období (měsíc)</a:t>
            </a:r>
          </a:p>
          <a:p>
            <a:pPr marL="336550" indent="-285750">
              <a:spcAft>
                <a:spcPts val="600"/>
              </a:spcAft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0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C:\Users\MAT\Downloads\sheep-3609228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99" y="1723882"/>
            <a:ext cx="3816424" cy="28320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3">
            <a:extLst>
              <a:ext uri="{FF2B5EF4-FFF2-40B4-BE49-F238E27FC236}">
                <a16:creationId xmlns:a16="http://schemas.microsoft.com/office/drawing/2014/main" id="{3AF22BC3-2CFC-424F-8CE0-3150E90C3529}"/>
              </a:ext>
            </a:extLst>
          </p:cNvPr>
          <p:cNvSpPr txBox="1"/>
          <p:nvPr/>
        </p:nvSpPr>
        <p:spPr>
          <a:xfrm>
            <a:off x="1759572" y="501269"/>
            <a:ext cx="7268987" cy="91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PŘÍJMY x VÝDAJE domácnosti</a:t>
            </a: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1984494" y="1311711"/>
            <a:ext cx="79432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PŘÍJMY</a:t>
            </a:r>
          </a:p>
          <a:p>
            <a:pPr marL="393700"/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Pravidelné x nepravidelné</a:t>
            </a:r>
          </a:p>
          <a:p>
            <a:pPr marL="393700"/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Aktivní x pasivní</a:t>
            </a:r>
          </a:p>
          <a:p>
            <a:pPr marL="393700"/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80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VÝDAJE</a:t>
            </a:r>
          </a:p>
          <a:p>
            <a:pPr marL="393700"/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Pravidelné x nepravidelné</a:t>
            </a:r>
          </a:p>
          <a:p>
            <a:pPr marL="393700"/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Povinné - nutné - zbytné</a:t>
            </a:r>
          </a:p>
          <a:p>
            <a:pPr marL="393700"/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Nejednoznačné zařazení: 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volitelné pojištění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dětské kroužky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biopotraviny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sebevzdělávání</a:t>
            </a:r>
          </a:p>
          <a:p>
            <a:pPr marL="0" indent="0">
              <a:buNone/>
            </a:pPr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0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indent="0">
              <a:buNone/>
            </a:pPr>
            <a:r>
              <a:rPr lang="cs-CZ" sz="20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cs"/>
              <a:t>Příjmy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disponibilní (dostupný) příjem domácnosti</a:t>
            </a:r>
          </a:p>
          <a:p>
            <a:pPr>
              <a:buFont typeface="Arial" panose="020B0604020202020204" pitchFamily="34" charset="0"/>
              <a:buChar char="•"/>
            </a:pPr>
            <a:endParaRPr sz="2800" dirty="0"/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pravidelné: mzda (kapesné), zaměstnanecký benefit, příjmy od státu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mimořádné: prémie, dary, výhry… 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aktivní: pro získání příjmu obětování času (ČAS = PENÍZE)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pasivní: příjmy plynoucí z investic (SYSTÉM = PENÍZE)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cs"/>
              <a:t>Výdaje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17200" y="1809332"/>
            <a:ext cx="11157600" cy="475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= úbytek finančních prostředků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endParaRPr lang="cs" sz="2800" dirty="0"/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povinné: ze zákona je povinnost platit (daně, splátky)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nezbytné: nutné k životu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zbytné: zcela dobrovolné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-CZ" sz="2800" dirty="0"/>
              <a:t>j</a:t>
            </a:r>
            <a:r>
              <a:rPr lang="cs" sz="2800" dirty="0"/>
              <a:t>ednorázové</a:t>
            </a:r>
          </a:p>
          <a:p>
            <a:pPr marL="761993" indent="-457200">
              <a:buFont typeface="Arial" panose="020B0604020202020204" pitchFamily="34" charset="0"/>
              <a:buChar char="•"/>
            </a:pPr>
            <a:endParaRPr lang="cs" sz="2800" dirty="0"/>
          </a:p>
          <a:p>
            <a:pPr marL="761993" indent="-457200">
              <a:buFont typeface="Arial" panose="020B0604020202020204" pitchFamily="34" charset="0"/>
              <a:buChar char="•"/>
            </a:pPr>
            <a:r>
              <a:rPr lang="cs" sz="2800" dirty="0"/>
              <a:t>hrazeny z pravidelných příjmů x hrazeny z úspor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</TotalTime>
  <Words>1906</Words>
  <Application>Microsoft Office PowerPoint</Application>
  <PresentationFormat>Širokoúhlá obrazovka</PresentationFormat>
  <Paragraphs>406</Paragraphs>
  <Slides>30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Fazeta</vt:lpstr>
      <vt:lpstr>Hospodaření domácnosti</vt:lpstr>
      <vt:lpstr>Osobní finanční analýza</vt:lpstr>
      <vt:lpstr>Prezentace aplikace PowerPoint</vt:lpstr>
      <vt:lpstr>Hospodaření v domácnosti</vt:lpstr>
      <vt:lpstr>Prezentace aplikace PowerPoint</vt:lpstr>
      <vt:lpstr>Prezentace aplikace PowerPoint</vt:lpstr>
      <vt:lpstr>Prezentace aplikace PowerPoint</vt:lpstr>
      <vt:lpstr>Příjmy </vt:lpstr>
      <vt:lpstr>Výdaje</vt:lpstr>
      <vt:lpstr>Investice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Vyrovnaný rozpočet</vt:lpstr>
      <vt:lpstr>Prezentace aplikace PowerPoint</vt:lpstr>
      <vt:lpstr> Přebytkový rozpočet</vt:lpstr>
      <vt:lpstr>Prezentace aplikace PowerPoint</vt:lpstr>
      <vt:lpstr> Schodkový rozpočet</vt:lpstr>
      <vt:lpstr>Prezentace aplikace PowerPoint</vt:lpstr>
      <vt:lpstr>Potřeby v rámci rodinného rozpočtu</vt:lpstr>
      <vt:lpstr>Finanční plánování </vt:lpstr>
      <vt:lpstr>Tvorba rozpočtu </vt:lpstr>
      <vt:lpstr>Prezentace aplikace PowerPoint</vt:lpstr>
      <vt:lpstr>Prezentace aplikace PowerPoint</vt:lpstr>
      <vt:lpstr>Prezentace aplikace PowerPoint</vt:lpstr>
      <vt:lpstr>Aktivity do hodiny se žáky – osobní rozpočet</vt:lpstr>
      <vt:lpstr>Aktivity do hodiny se žáky – rodinný rozpočet</vt:lpstr>
      <vt:lpstr>Zajímavé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Michal Škerle</cp:lastModifiedBy>
  <cp:revision>183</cp:revision>
  <dcterms:created xsi:type="dcterms:W3CDTF">2016-10-20T12:11:05Z</dcterms:created>
  <dcterms:modified xsi:type="dcterms:W3CDTF">2022-03-02T21:53:04Z</dcterms:modified>
</cp:coreProperties>
</file>