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802397-B3F3-4FB6-AEF6-123393D5CB63}" v="583" dt="2022-04-19T13:34:26.1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F98243-CA33-4FC0-B448-481D36FE6823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6FC9B101-C841-4683-9490-938690423854}">
      <dgm:prSet/>
      <dgm:spPr/>
      <dgm:t>
        <a:bodyPr/>
        <a:lstStyle/>
        <a:p>
          <a:pPr>
            <a:defRPr cap="all"/>
          </a:pPr>
          <a:r>
            <a:rPr lang="cs-CZ"/>
            <a:t>Tak už jen sehnat sponzora:-)</a:t>
          </a:r>
          <a:endParaRPr lang="en-US"/>
        </a:p>
      </dgm:t>
    </dgm:pt>
    <dgm:pt modelId="{2C27924A-38AD-4416-8D71-C83F70A05C85}" type="parTrans" cxnId="{8D302365-5F29-417A-91BA-2815A3894263}">
      <dgm:prSet/>
      <dgm:spPr/>
      <dgm:t>
        <a:bodyPr/>
        <a:lstStyle/>
        <a:p>
          <a:endParaRPr lang="en-US"/>
        </a:p>
      </dgm:t>
    </dgm:pt>
    <dgm:pt modelId="{F1A1CC6F-1A27-4601-A79F-F6720AAB3A4F}" type="sibTrans" cxnId="{8D302365-5F29-417A-91BA-2815A3894263}">
      <dgm:prSet/>
      <dgm:spPr/>
      <dgm:t>
        <a:bodyPr/>
        <a:lstStyle/>
        <a:p>
          <a:endParaRPr lang="en-US"/>
        </a:p>
      </dgm:t>
    </dgm:pt>
    <dgm:pt modelId="{FC0A3946-955E-401D-98D3-8AD47484DDCE}">
      <dgm:prSet/>
      <dgm:spPr/>
      <dgm:t>
        <a:bodyPr/>
        <a:lstStyle/>
        <a:p>
          <a:pPr>
            <a:defRPr cap="all"/>
          </a:pPr>
          <a:r>
            <a:rPr lang="cs-CZ"/>
            <a:t>Děkuji za pozornost</a:t>
          </a:r>
          <a:endParaRPr lang="en-US"/>
        </a:p>
      </dgm:t>
    </dgm:pt>
    <dgm:pt modelId="{2CA7B2C8-E2AD-4FF9-9A34-612D41EEE2A7}" type="parTrans" cxnId="{C6F9D9C4-E3F3-4BC1-83AB-19EC34BF02FB}">
      <dgm:prSet/>
      <dgm:spPr/>
      <dgm:t>
        <a:bodyPr/>
        <a:lstStyle/>
        <a:p>
          <a:endParaRPr lang="en-US"/>
        </a:p>
      </dgm:t>
    </dgm:pt>
    <dgm:pt modelId="{D1AF1AAD-9C90-4A46-990D-110058D45EAC}" type="sibTrans" cxnId="{C6F9D9C4-E3F3-4BC1-83AB-19EC34BF02FB}">
      <dgm:prSet/>
      <dgm:spPr/>
      <dgm:t>
        <a:bodyPr/>
        <a:lstStyle/>
        <a:p>
          <a:endParaRPr lang="en-US"/>
        </a:p>
      </dgm:t>
    </dgm:pt>
    <dgm:pt modelId="{08B6A72D-3C0F-4EC9-B46F-03586C1C6B38}" type="pres">
      <dgm:prSet presAssocID="{21F98243-CA33-4FC0-B448-481D36FE6823}" presName="root" presStyleCnt="0">
        <dgm:presLayoutVars>
          <dgm:dir/>
          <dgm:resizeHandles val="exact"/>
        </dgm:presLayoutVars>
      </dgm:prSet>
      <dgm:spPr/>
    </dgm:pt>
    <dgm:pt modelId="{544D9789-E05B-4D68-BE61-A14EFC467D8E}" type="pres">
      <dgm:prSet presAssocID="{6FC9B101-C841-4683-9490-938690423854}" presName="compNode" presStyleCnt="0"/>
      <dgm:spPr/>
    </dgm:pt>
    <dgm:pt modelId="{5051952F-4520-4110-95F2-EE29020D22D8}" type="pres">
      <dgm:prSet presAssocID="{6FC9B101-C841-4683-9490-938690423854}" presName="iconBgRect" presStyleLbl="bgShp" presStyleIdx="0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C77EBAFD-5A9B-403D-B281-1DA06C7AE467}" type="pres">
      <dgm:prSet presAssocID="{6FC9B101-C841-4683-9490-93869042385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aškrtnutí"/>
        </a:ext>
      </dgm:extLst>
    </dgm:pt>
    <dgm:pt modelId="{2FCE6A20-6203-4AB9-83C6-F56908EF7254}" type="pres">
      <dgm:prSet presAssocID="{6FC9B101-C841-4683-9490-938690423854}" presName="spaceRect" presStyleCnt="0"/>
      <dgm:spPr/>
    </dgm:pt>
    <dgm:pt modelId="{70C5DF7F-4D1D-4CF6-BBDE-911D43D04DD7}" type="pres">
      <dgm:prSet presAssocID="{6FC9B101-C841-4683-9490-938690423854}" presName="textRect" presStyleLbl="revTx" presStyleIdx="0" presStyleCnt="2">
        <dgm:presLayoutVars>
          <dgm:chMax val="1"/>
          <dgm:chPref val="1"/>
        </dgm:presLayoutVars>
      </dgm:prSet>
      <dgm:spPr/>
    </dgm:pt>
    <dgm:pt modelId="{92F5B1E2-8398-4B71-BEC4-CA60C86FF4D1}" type="pres">
      <dgm:prSet presAssocID="{F1A1CC6F-1A27-4601-A79F-F6720AAB3A4F}" presName="sibTrans" presStyleCnt="0"/>
      <dgm:spPr/>
    </dgm:pt>
    <dgm:pt modelId="{E85FDD36-DC54-4F38-AD56-CB1347104D7E}" type="pres">
      <dgm:prSet presAssocID="{FC0A3946-955E-401D-98D3-8AD47484DDCE}" presName="compNode" presStyleCnt="0"/>
      <dgm:spPr/>
    </dgm:pt>
    <dgm:pt modelId="{171C92F7-A3F2-4670-8E01-288C1722EB09}" type="pres">
      <dgm:prSet presAssocID="{FC0A3946-955E-401D-98D3-8AD47484DDCE}" presName="iconBgRect" presStyleLbl="bgShp" presStyleIdx="1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690E1FEF-6DDE-40A8-BC2B-AC2FF0359C19}" type="pres">
      <dgm:prSet presAssocID="{FC0A3946-955E-401D-98D3-8AD47484DDCE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Žárovka"/>
        </a:ext>
      </dgm:extLst>
    </dgm:pt>
    <dgm:pt modelId="{36016052-7FC6-463C-9DB5-07E950F274A9}" type="pres">
      <dgm:prSet presAssocID="{FC0A3946-955E-401D-98D3-8AD47484DDCE}" presName="spaceRect" presStyleCnt="0"/>
      <dgm:spPr/>
    </dgm:pt>
    <dgm:pt modelId="{ABF44504-DFDB-4734-B076-305F8924BE43}" type="pres">
      <dgm:prSet presAssocID="{FC0A3946-955E-401D-98D3-8AD47484DDCE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8D302365-5F29-417A-91BA-2815A3894263}" srcId="{21F98243-CA33-4FC0-B448-481D36FE6823}" destId="{6FC9B101-C841-4683-9490-938690423854}" srcOrd="0" destOrd="0" parTransId="{2C27924A-38AD-4416-8D71-C83F70A05C85}" sibTransId="{F1A1CC6F-1A27-4601-A79F-F6720AAB3A4F}"/>
    <dgm:cxn modelId="{F40B028D-14F9-4762-9D87-CD4402696212}" type="presOf" srcId="{FC0A3946-955E-401D-98D3-8AD47484DDCE}" destId="{ABF44504-DFDB-4734-B076-305F8924BE43}" srcOrd="0" destOrd="0" presId="urn:microsoft.com/office/officeart/2018/5/layout/IconLeafLabelList"/>
    <dgm:cxn modelId="{C6F9D9C4-E3F3-4BC1-83AB-19EC34BF02FB}" srcId="{21F98243-CA33-4FC0-B448-481D36FE6823}" destId="{FC0A3946-955E-401D-98D3-8AD47484DDCE}" srcOrd="1" destOrd="0" parTransId="{2CA7B2C8-E2AD-4FF9-9A34-612D41EEE2A7}" sibTransId="{D1AF1AAD-9C90-4A46-990D-110058D45EAC}"/>
    <dgm:cxn modelId="{C77F05CE-5857-4304-955F-E13BA4AABC30}" type="presOf" srcId="{6FC9B101-C841-4683-9490-938690423854}" destId="{70C5DF7F-4D1D-4CF6-BBDE-911D43D04DD7}" srcOrd="0" destOrd="0" presId="urn:microsoft.com/office/officeart/2018/5/layout/IconLeafLabelList"/>
    <dgm:cxn modelId="{DB2201FA-40A6-4C10-ACFE-E57CDD89F000}" type="presOf" srcId="{21F98243-CA33-4FC0-B448-481D36FE6823}" destId="{08B6A72D-3C0F-4EC9-B46F-03586C1C6B38}" srcOrd="0" destOrd="0" presId="urn:microsoft.com/office/officeart/2018/5/layout/IconLeafLabelList"/>
    <dgm:cxn modelId="{ED51A23F-BC98-4F04-9E52-696962FCE2C1}" type="presParOf" srcId="{08B6A72D-3C0F-4EC9-B46F-03586C1C6B38}" destId="{544D9789-E05B-4D68-BE61-A14EFC467D8E}" srcOrd="0" destOrd="0" presId="urn:microsoft.com/office/officeart/2018/5/layout/IconLeafLabelList"/>
    <dgm:cxn modelId="{5E49AFC4-A7B3-4FDA-BAD7-2F90D5669272}" type="presParOf" srcId="{544D9789-E05B-4D68-BE61-A14EFC467D8E}" destId="{5051952F-4520-4110-95F2-EE29020D22D8}" srcOrd="0" destOrd="0" presId="urn:microsoft.com/office/officeart/2018/5/layout/IconLeafLabelList"/>
    <dgm:cxn modelId="{18DCC9B4-EBA2-4CC9-B462-3C8F59ADA031}" type="presParOf" srcId="{544D9789-E05B-4D68-BE61-A14EFC467D8E}" destId="{C77EBAFD-5A9B-403D-B281-1DA06C7AE467}" srcOrd="1" destOrd="0" presId="urn:microsoft.com/office/officeart/2018/5/layout/IconLeafLabelList"/>
    <dgm:cxn modelId="{FBC92A02-F681-4F81-9EED-049DF438CE63}" type="presParOf" srcId="{544D9789-E05B-4D68-BE61-A14EFC467D8E}" destId="{2FCE6A20-6203-4AB9-83C6-F56908EF7254}" srcOrd="2" destOrd="0" presId="urn:microsoft.com/office/officeart/2018/5/layout/IconLeafLabelList"/>
    <dgm:cxn modelId="{C426DE51-5977-4872-9AB3-8D916B087F6F}" type="presParOf" srcId="{544D9789-E05B-4D68-BE61-A14EFC467D8E}" destId="{70C5DF7F-4D1D-4CF6-BBDE-911D43D04DD7}" srcOrd="3" destOrd="0" presId="urn:microsoft.com/office/officeart/2018/5/layout/IconLeafLabelList"/>
    <dgm:cxn modelId="{37273A6F-7E09-4718-91E1-D0A8ED9C3344}" type="presParOf" srcId="{08B6A72D-3C0F-4EC9-B46F-03586C1C6B38}" destId="{92F5B1E2-8398-4B71-BEC4-CA60C86FF4D1}" srcOrd="1" destOrd="0" presId="urn:microsoft.com/office/officeart/2018/5/layout/IconLeafLabelList"/>
    <dgm:cxn modelId="{821C80BB-BF89-41E4-B543-3452AB913B1A}" type="presParOf" srcId="{08B6A72D-3C0F-4EC9-B46F-03586C1C6B38}" destId="{E85FDD36-DC54-4F38-AD56-CB1347104D7E}" srcOrd="2" destOrd="0" presId="urn:microsoft.com/office/officeart/2018/5/layout/IconLeafLabelList"/>
    <dgm:cxn modelId="{20317B6B-022C-4D84-A38F-2FD0FD3B49E0}" type="presParOf" srcId="{E85FDD36-DC54-4F38-AD56-CB1347104D7E}" destId="{171C92F7-A3F2-4670-8E01-288C1722EB09}" srcOrd="0" destOrd="0" presId="urn:microsoft.com/office/officeart/2018/5/layout/IconLeafLabelList"/>
    <dgm:cxn modelId="{FBD1E100-4ED8-4F2B-8029-F10B69A9A9E0}" type="presParOf" srcId="{E85FDD36-DC54-4F38-AD56-CB1347104D7E}" destId="{690E1FEF-6DDE-40A8-BC2B-AC2FF0359C19}" srcOrd="1" destOrd="0" presId="urn:microsoft.com/office/officeart/2018/5/layout/IconLeafLabelList"/>
    <dgm:cxn modelId="{F461FF36-416E-4099-9B6E-4F464ACE20A4}" type="presParOf" srcId="{E85FDD36-DC54-4F38-AD56-CB1347104D7E}" destId="{36016052-7FC6-463C-9DB5-07E950F274A9}" srcOrd="2" destOrd="0" presId="urn:microsoft.com/office/officeart/2018/5/layout/IconLeafLabelList"/>
    <dgm:cxn modelId="{DFF17A54-CD1F-4D86-8F5B-DE38F9CB7E5E}" type="presParOf" srcId="{E85FDD36-DC54-4F38-AD56-CB1347104D7E}" destId="{ABF44504-DFDB-4734-B076-305F8924BE43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51952F-4520-4110-95F2-EE29020D22D8}">
      <dsp:nvSpPr>
        <dsp:cNvPr id="0" name=""/>
        <dsp:cNvSpPr/>
      </dsp:nvSpPr>
      <dsp:spPr>
        <a:xfrm>
          <a:off x="2044800" y="174437"/>
          <a:ext cx="2196000" cy="2196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7EBAFD-5A9B-403D-B281-1DA06C7AE467}">
      <dsp:nvSpPr>
        <dsp:cNvPr id="0" name=""/>
        <dsp:cNvSpPr/>
      </dsp:nvSpPr>
      <dsp:spPr>
        <a:xfrm>
          <a:off x="2512800" y="642437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C5DF7F-4D1D-4CF6-BBDE-911D43D04DD7}">
      <dsp:nvSpPr>
        <dsp:cNvPr id="0" name=""/>
        <dsp:cNvSpPr/>
      </dsp:nvSpPr>
      <dsp:spPr>
        <a:xfrm>
          <a:off x="1342800" y="3054438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2500" kern="1200"/>
            <a:t>Tak už jen sehnat sponzora:-)</a:t>
          </a:r>
          <a:endParaRPr lang="en-US" sz="2500" kern="1200"/>
        </a:p>
      </dsp:txBody>
      <dsp:txXfrm>
        <a:off x="1342800" y="3054438"/>
        <a:ext cx="3600000" cy="720000"/>
      </dsp:txXfrm>
    </dsp:sp>
    <dsp:sp modelId="{171C92F7-A3F2-4670-8E01-288C1722EB09}">
      <dsp:nvSpPr>
        <dsp:cNvPr id="0" name=""/>
        <dsp:cNvSpPr/>
      </dsp:nvSpPr>
      <dsp:spPr>
        <a:xfrm>
          <a:off x="6274800" y="174437"/>
          <a:ext cx="2196000" cy="2196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0E1FEF-6DDE-40A8-BC2B-AC2FF0359C19}">
      <dsp:nvSpPr>
        <dsp:cNvPr id="0" name=""/>
        <dsp:cNvSpPr/>
      </dsp:nvSpPr>
      <dsp:spPr>
        <a:xfrm>
          <a:off x="6742800" y="642437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F44504-DFDB-4734-B076-305F8924BE43}">
      <dsp:nvSpPr>
        <dsp:cNvPr id="0" name=""/>
        <dsp:cNvSpPr/>
      </dsp:nvSpPr>
      <dsp:spPr>
        <a:xfrm>
          <a:off x="5572800" y="3054438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2500" kern="1200"/>
            <a:t>Děkuji za pozornost</a:t>
          </a:r>
          <a:endParaRPr lang="en-US" sz="2500" kern="1200"/>
        </a:p>
      </dsp:txBody>
      <dsp:txXfrm>
        <a:off x="5572800" y="3054438"/>
        <a:ext cx="36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19.04.2022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30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19.04.2022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18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19.04.2022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78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19.04.2022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19.04.2022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28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19.04.2022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10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19.04.2022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57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19.04.2022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98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19.04.2022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79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19.04.2022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307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19.04.2022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59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A43DF-04A3-4662-88CA-28FDED1CFC09}" type="datetimeFigureOut">
              <a:rPr lang="cs-CZ" smtClean="0"/>
              <a:t>19.04.2022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25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filipka.edupage.org/a/projekty?eqa=dGV4dD10ZXh0L3RleHQzJnN1YnBhZ2U9MQ%3D%3D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kompostery.cz/produkt/komposter-k-1380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filipka.edupage.org/" TargetMode="External"/><Relationship Id="rId2" Type="http://schemas.openxmlformats.org/officeDocument/2006/relationships/hyperlink" Target="http://www.kompostery.cz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7">
            <a:extLst>
              <a:ext uri="{FF2B5EF4-FFF2-40B4-BE49-F238E27FC236}">
                <a16:creationId xmlns:a16="http://schemas.microsoft.com/office/drawing/2014/main" id="{9095C1F4-AE7F-44E4-8693-40D3D6831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9">
            <a:extLst>
              <a:ext uri="{FF2B5EF4-FFF2-40B4-BE49-F238E27FC236}">
                <a16:creationId xmlns:a16="http://schemas.microsoft.com/office/drawing/2014/main" id="{8734DDD3-F723-4DD3-8ABE-EC0B2AC87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22324" y="-15978"/>
            <a:ext cx="7147352" cy="5876916"/>
            <a:chOff x="329184" y="-99107"/>
            <a:chExt cx="524256" cy="587691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7C8EA93-3210-4C62-99E9-153C275E3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1">
              <a:extLst>
                <a:ext uri="{FF2B5EF4-FFF2-40B4-BE49-F238E27FC236}">
                  <a16:creationId xmlns:a16="http://schemas.microsoft.com/office/drawing/2014/main" id="{5EB7D2A2-F448-44D4-938C-DC84CBCB3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-99107"/>
              <a:ext cx="524256" cy="5631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1" name="Rectangle 13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1055718"/>
            <a:ext cx="10999072" cy="33583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584683"/>
            <a:ext cx="9144000" cy="2551829"/>
          </a:xfrm>
        </p:spPr>
        <p:txBody>
          <a:bodyPr anchor="ctr">
            <a:normAutofit/>
          </a:bodyPr>
          <a:lstStyle/>
          <a:p>
            <a:r>
              <a:rPr lang="cs-CZ" sz="6600">
                <a:cs typeface="Calibri Light"/>
              </a:rPr>
              <a:t>Školní dvůr Filipka</a:t>
            </a:r>
            <a:endParaRPr lang="cs-CZ" sz="660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5160469"/>
            <a:ext cx="9144000" cy="118213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2800">
                <a:cs typeface="Calibri"/>
              </a:rPr>
              <a:t>Efektivnější využití kompostu</a:t>
            </a:r>
          </a:p>
          <a:p>
            <a:endParaRPr lang="cs-CZ" sz="2800">
              <a:cs typeface="Calibri"/>
            </a:endParaRPr>
          </a:p>
          <a:p>
            <a:endParaRPr lang="cs-CZ" sz="2800">
              <a:cs typeface="Calibri"/>
            </a:endParaRPr>
          </a:p>
          <a:p>
            <a:endParaRPr lang="cs-CZ" sz="2800">
              <a:cs typeface="Calibri"/>
            </a:endParaRPr>
          </a:p>
          <a:p>
            <a:endParaRPr lang="cs-CZ" sz="2800">
              <a:cs typeface="Calibri"/>
            </a:endParaRPr>
          </a:p>
          <a:p>
            <a:endParaRPr lang="cs-CZ" sz="2800">
              <a:cs typeface="Calibri"/>
            </a:endParaRPr>
          </a:p>
          <a:p>
            <a:endParaRPr lang="cs-CZ" sz="2800">
              <a:cs typeface="Calibri"/>
            </a:endParaRPr>
          </a:p>
          <a:p>
            <a:endParaRPr lang="cs-CZ" sz="2800">
              <a:cs typeface="Calibri"/>
            </a:endParaRPr>
          </a:p>
          <a:p>
            <a:endParaRPr lang="cs-CZ" sz="2800">
              <a:cs typeface="Calibri"/>
            </a:endParaRPr>
          </a:p>
          <a:p>
            <a:endParaRPr lang="cs-CZ" sz="2800">
              <a:cs typeface="Calibri"/>
            </a:endParaRPr>
          </a:p>
          <a:p>
            <a:endParaRPr lang="cs-CZ" sz="2800">
              <a:cs typeface="Calibri"/>
            </a:endParaRPr>
          </a:p>
          <a:p>
            <a:endParaRPr lang="cs-CZ" sz="2800">
              <a:cs typeface="Calibri"/>
            </a:endParaRPr>
          </a:p>
          <a:p>
            <a:endParaRPr lang="cs-CZ" sz="2800">
              <a:cs typeface="Calibri"/>
            </a:endParaRPr>
          </a:p>
          <a:p>
            <a:endParaRPr lang="cs-CZ" sz="2800">
              <a:cs typeface="Calibri"/>
            </a:endParaRPr>
          </a:p>
          <a:p>
            <a:endParaRPr lang="cs-CZ" sz="2800">
              <a:cs typeface="Calibri"/>
            </a:endParaRPr>
          </a:p>
          <a:p>
            <a:endParaRPr lang="cs-CZ" sz="2800">
              <a:cs typeface="Calibri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8E35FBD-BC1F-4250-537D-446278306A6E}"/>
              </a:ext>
            </a:extLst>
          </p:cNvPr>
          <p:cNvSpPr txBox="1"/>
          <p:nvPr/>
        </p:nvSpPr>
        <p:spPr>
          <a:xfrm>
            <a:off x="4724400" y="4851956"/>
            <a:ext cx="6772404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400" b="1" dirty="0"/>
              <a:t>Barbora Ondrušková</a:t>
            </a:r>
            <a:endParaRPr lang="cs-CZ" sz="2400" b="1" dirty="0">
              <a:cs typeface="Calibri"/>
            </a:endParaRPr>
          </a:p>
          <a:p>
            <a:r>
              <a:rPr lang="cs-CZ" sz="2400" b="1" dirty="0">
                <a:cs typeface="Calibri"/>
              </a:rPr>
              <a:t>          523114</a:t>
            </a:r>
          </a:p>
        </p:txBody>
      </p:sp>
      <p:pic>
        <p:nvPicPr>
          <p:cNvPr id="6" name="Obrázek 6" descr="Obsah obrázku tráva, zelená, exteriér, objekt v exteriéru&#10;&#10;Popis se vygeneroval automaticky.">
            <a:extLst>
              <a:ext uri="{FF2B5EF4-FFF2-40B4-BE49-F238E27FC236}">
                <a16:creationId xmlns:a16="http://schemas.microsoft.com/office/drawing/2014/main" id="{8A4DE2C5-D1DB-EFD9-DAC0-3DDC52152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49" y="3842359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955D653-D62F-2EDE-94D7-06A2D5427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cs-CZ" sz="5400">
                <a:cs typeface="Calibri Light"/>
              </a:rPr>
              <a:t>Jaká je to škola?</a:t>
            </a:r>
            <a:endParaRPr lang="cs-CZ" sz="54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F3B78D-D557-AC30-AA08-E7C0A8C03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1000">
                <a:ea typeface="+mn-lt"/>
                <a:cs typeface="+mn-lt"/>
              </a:rPr>
              <a:t>Filipka je církevní základní škola rodinného typu pro přibližně 100 dětí.</a:t>
            </a:r>
            <a:endParaRPr lang="cs-CZ" sz="1000">
              <a:cs typeface="Calibri" panose="020F0502020204030204"/>
            </a:endParaRPr>
          </a:p>
          <a:p>
            <a:r>
              <a:rPr lang="cs-CZ" sz="1000">
                <a:ea typeface="+mn-lt"/>
                <a:cs typeface="+mn-lt"/>
              </a:rPr>
              <a:t>Je školou založenou na křesťanských principech, otevřenou ale pro každého.</a:t>
            </a:r>
            <a:endParaRPr lang="cs-CZ" sz="1000"/>
          </a:p>
          <a:p>
            <a:r>
              <a:rPr lang="cs-CZ" sz="1000">
                <a:ea typeface="+mn-lt"/>
                <a:cs typeface="+mn-lt"/>
              </a:rPr>
              <a:t>Škola bude úplná devítiletá, postupně se rozrůstá, ve školním roce 2021/22 má šest ročníků.</a:t>
            </a:r>
            <a:endParaRPr lang="cs-CZ" sz="1000"/>
          </a:p>
          <a:p>
            <a:r>
              <a:rPr lang="cs-CZ" sz="1000">
                <a:ea typeface="+mn-lt"/>
                <a:cs typeface="+mn-lt"/>
              </a:rPr>
              <a:t>Filipka sídlí v 1. podlaží budovy na Filipínského 1 v Židenicích. Objekt se postupně rekonstruuje.</a:t>
            </a:r>
            <a:endParaRPr lang="cs-CZ" sz="1000"/>
          </a:p>
          <a:p>
            <a:r>
              <a:rPr lang="cs-CZ" sz="1000">
                <a:ea typeface="+mn-lt"/>
                <a:cs typeface="+mn-lt"/>
              </a:rPr>
              <a:t>Na školném vybíráme minimální částku nutnou pro provoz školy v pronajaté budově, sourozencům poskytujeme slevu, pro potřebné žáky je ve spolupráci s NF Filipka zavedena pomoc při hrazení školného.</a:t>
            </a:r>
            <a:endParaRPr lang="cs-CZ" sz="1000"/>
          </a:p>
          <a:p>
            <a:r>
              <a:rPr lang="cs-CZ" sz="1000">
                <a:ea typeface="+mn-lt"/>
                <a:cs typeface="+mn-lt"/>
              </a:rPr>
              <a:t>Obědy pro nás vaří školní jídelna Biskupského gymnázia v Brně</a:t>
            </a:r>
            <a:endParaRPr lang="cs-CZ" sz="1000"/>
          </a:p>
          <a:p>
            <a:r>
              <a:rPr lang="cs-CZ" sz="1000">
                <a:ea typeface="+mn-lt"/>
                <a:cs typeface="+mn-lt"/>
              </a:rPr>
              <a:t>Děti mají možnost chodit také do ranní i odpolední družiny a vybrat si různé kroužky.</a:t>
            </a:r>
            <a:endParaRPr lang="cs-CZ" sz="1000"/>
          </a:p>
          <a:p>
            <a:r>
              <a:rPr lang="cs-CZ" sz="1000">
                <a:ea typeface="+mn-lt"/>
                <a:cs typeface="+mn-lt"/>
              </a:rPr>
              <a:t>Jeden den v týdnu se děti učí mimo školu, nejčastěji v přírodě, ale  také na exkurzích a kulturních akcích.</a:t>
            </a:r>
            <a:endParaRPr lang="cs-CZ" sz="1000"/>
          </a:p>
          <a:p>
            <a:r>
              <a:rPr lang="cs-CZ" sz="1000">
                <a:ea typeface="+mn-lt"/>
                <a:cs typeface="+mn-lt"/>
              </a:rPr>
              <a:t>Na prvním stupni pracujeme v programu Začít spolu a klademe důraz na integrovanou tematickou výuku; vyučujeme v tematických měsíčních blocích, téma je společné vždy pro celý první stupeň.</a:t>
            </a:r>
            <a:endParaRPr lang="cs-CZ" sz="1000"/>
          </a:p>
          <a:p>
            <a:r>
              <a:rPr lang="cs-CZ" sz="1000">
                <a:ea typeface="+mn-lt"/>
                <a:cs typeface="+mn-lt"/>
              </a:rPr>
              <a:t>Vždy přibližně každý pátý týden organizujeme program společný pro celý první stupeň. </a:t>
            </a:r>
            <a:endParaRPr lang="cs-CZ" sz="1000"/>
          </a:p>
          <a:p>
            <a:r>
              <a:rPr lang="cs-CZ" sz="1000">
                <a:ea typeface="+mn-lt"/>
                <a:cs typeface="+mn-lt"/>
              </a:rPr>
              <a:t>Součástí vyučování na prvním stupni je dramatická a etická výchova, školní pěvecký sbor, výtvarné projekty, práce se dřevem a na zahradě, sport a hry.</a:t>
            </a:r>
            <a:endParaRPr lang="cs-CZ" sz="1000"/>
          </a:p>
          <a:p>
            <a:r>
              <a:rPr lang="cs-CZ" sz="1000">
                <a:ea typeface="+mn-lt"/>
                <a:cs typeface="+mn-lt"/>
              </a:rPr>
              <a:t>Na druhém stupni zavádíme výuku v blocích</a:t>
            </a:r>
            <a:endParaRPr lang="cs-CZ" sz="1000"/>
          </a:p>
          <a:p>
            <a:endParaRPr lang="cs-CZ" sz="1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6065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73472C3-F89F-90C4-1B27-3C677B0FE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963" y="1238080"/>
            <a:ext cx="9849751" cy="1349671"/>
          </a:xfrm>
        </p:spPr>
        <p:txBody>
          <a:bodyPr anchor="b">
            <a:normAutofit/>
          </a:bodyPr>
          <a:lstStyle/>
          <a:p>
            <a:r>
              <a:rPr lang="cs-CZ" sz="5400">
                <a:cs typeface="Calibri Light"/>
              </a:rPr>
              <a:t>Dříve zrealizovaný zelený projekt:</a:t>
            </a:r>
            <a:endParaRPr lang="cs-CZ" sz="54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37919D2-90E2-6FDE-972E-380A63BA5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304" y="2902913"/>
            <a:ext cx="9849751" cy="30321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cs-CZ" sz="1400" b="1">
                <a:ea typeface="+mn-lt"/>
                <a:cs typeface="+mn-lt"/>
              </a:rPr>
              <a:t> od Nadace partnerství z grantu Zelené oázy 2019/2020</a:t>
            </a:r>
            <a:endParaRPr lang="cs-CZ" sz="1400">
              <a:cs typeface="Calibri" panose="020F0502020204030204"/>
            </a:endParaRPr>
          </a:p>
          <a:p>
            <a:endParaRPr lang="cs-CZ" sz="1400"/>
          </a:p>
          <a:p>
            <a:r>
              <a:rPr lang="cs-CZ" sz="1400">
                <a:ea typeface="+mn-lt"/>
                <a:cs typeface="+mn-lt"/>
              </a:rPr>
              <a:t>Název projektu: </a:t>
            </a:r>
            <a:r>
              <a:rPr lang="cs-CZ" sz="1400" b="1">
                <a:ea typeface="+mn-lt"/>
                <a:cs typeface="+mn-lt"/>
              </a:rPr>
              <a:t>Proměna školního dvora na Filipce: z parkoviště zahrada</a:t>
            </a:r>
            <a:endParaRPr lang="cs-CZ" sz="1400"/>
          </a:p>
          <a:p>
            <a:r>
              <a:rPr lang="cs-CZ" sz="1400">
                <a:ea typeface="+mn-lt"/>
                <a:cs typeface="+mn-lt"/>
              </a:rPr>
              <a:t>Výzva: </a:t>
            </a:r>
            <a:r>
              <a:rPr lang="cs-CZ" sz="1400" b="1">
                <a:ea typeface="+mn-lt"/>
                <a:cs typeface="+mn-lt"/>
              </a:rPr>
              <a:t>Zelené oázy 2019/2020</a:t>
            </a:r>
            <a:endParaRPr lang="cs-CZ" sz="1400"/>
          </a:p>
          <a:p>
            <a:r>
              <a:rPr lang="cs-CZ" sz="1400">
                <a:ea typeface="+mn-lt"/>
                <a:cs typeface="+mn-lt"/>
              </a:rPr>
              <a:t>Číslo projektu: </a:t>
            </a:r>
            <a:r>
              <a:rPr lang="cs-CZ" sz="1400" b="1">
                <a:ea typeface="+mn-lt"/>
                <a:cs typeface="+mn-lt"/>
              </a:rPr>
              <a:t>87/ZO-017</a:t>
            </a:r>
            <a:endParaRPr lang="cs-CZ" sz="1400"/>
          </a:p>
          <a:p>
            <a:r>
              <a:rPr lang="cs-CZ" sz="1400">
                <a:ea typeface="+mn-lt"/>
                <a:cs typeface="+mn-lt"/>
              </a:rPr>
              <a:t>Datum zahájení: </a:t>
            </a:r>
            <a:r>
              <a:rPr lang="cs-CZ" sz="1400" b="1">
                <a:ea typeface="+mn-lt"/>
                <a:cs typeface="+mn-lt"/>
              </a:rPr>
              <a:t>1. 3. 2020</a:t>
            </a:r>
            <a:endParaRPr lang="cs-CZ" sz="1400"/>
          </a:p>
          <a:p>
            <a:r>
              <a:rPr lang="cs-CZ" sz="1400">
                <a:ea typeface="+mn-lt"/>
                <a:cs typeface="+mn-lt"/>
              </a:rPr>
              <a:t>Datum ukončení: </a:t>
            </a:r>
            <a:r>
              <a:rPr lang="cs-CZ" sz="1400" b="1">
                <a:ea typeface="+mn-lt"/>
                <a:cs typeface="+mn-lt"/>
              </a:rPr>
              <a:t>30. 11. 2020</a:t>
            </a:r>
            <a:endParaRPr lang="cs-CZ" sz="1400"/>
          </a:p>
          <a:p>
            <a:endParaRPr lang="cs-CZ" sz="1400" b="1">
              <a:cs typeface="Calibri"/>
            </a:endParaRPr>
          </a:p>
          <a:p>
            <a:r>
              <a:rPr lang="cs-CZ" sz="1400" b="1">
                <a:cs typeface="Calibri"/>
              </a:rPr>
              <a:t>Video k projektu: </a:t>
            </a:r>
            <a:r>
              <a:rPr lang="cs-CZ" sz="1400">
                <a:ea typeface="+mn-lt"/>
                <a:cs typeface="+mn-lt"/>
                <a:hlinkClick r:id="rId2"/>
              </a:rPr>
              <a:t>Projekty - Zelené oázy - Nadace partnerství | Škola příběhem - církevní základní škola (edupage.org)</a:t>
            </a:r>
            <a:endParaRPr lang="cs-CZ" sz="1400" b="1">
              <a:cs typeface="Calibri"/>
            </a:endParaRPr>
          </a:p>
          <a:p>
            <a:endParaRPr lang="cs-CZ" sz="1400">
              <a:cs typeface="Calibri"/>
            </a:endParaRPr>
          </a:p>
        </p:txBody>
      </p:sp>
      <p:pic>
        <p:nvPicPr>
          <p:cNvPr id="5" name="Obrázek 5">
            <a:extLst>
              <a:ext uri="{FF2B5EF4-FFF2-40B4-BE49-F238E27FC236}">
                <a16:creationId xmlns:a16="http://schemas.microsoft.com/office/drawing/2014/main" id="{924DC1FD-C9F7-80FD-560E-AE298F879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4674" y="270800"/>
            <a:ext cx="2743200" cy="120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762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8B73957-1147-23D1-F47C-9C4427DE3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cs-CZ" sz="4800">
                <a:cs typeface="Calibri Light"/>
              </a:rPr>
              <a:t>Na zahradě je vysázená tráva, stromy, vyvýšené záhony.. Kam s bio odpadem?</a:t>
            </a:r>
            <a:endParaRPr lang="cs-CZ" sz="48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6D6921-DEAE-43DD-1EBC-1BB4078FA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2400">
                <a:cs typeface="Calibri"/>
              </a:rPr>
              <a:t>V rohu zahrady je stlučená ohrádka z prken, do níž se hází veškerý Bio odpad. Dále už se vůbec nezpracovává a pouze se kupí.</a:t>
            </a:r>
          </a:p>
          <a:p>
            <a:endParaRPr lang="cs-CZ" sz="2400">
              <a:cs typeface="Calibri"/>
            </a:endParaRPr>
          </a:p>
          <a:p>
            <a:pPr marL="0" indent="0">
              <a:buNone/>
            </a:pPr>
            <a:endParaRPr lang="cs-CZ" sz="2400">
              <a:cs typeface="Calibri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784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430DF85-03C5-05DE-DBF6-4F2949AD6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cs-CZ" sz="1900">
                <a:cs typeface="Calibri Light"/>
              </a:rPr>
              <a:t>Nejefektivnější by bylo pořídit kompostér z něhož by se bralo potřebné hnojivo, jak pro rostliny na zahradě, tak i ve škole.</a:t>
            </a:r>
            <a:endParaRPr lang="cs-CZ" sz="19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F64C2D-DE55-EBC5-623A-F46C80B02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2000" dirty="0">
                <a:cs typeface="Calibri"/>
              </a:rPr>
              <a:t>Návrh:  Český výrobce </a:t>
            </a:r>
            <a:r>
              <a:rPr lang="cs-CZ" sz="2000" b="1" dirty="0">
                <a:ea typeface="+mn-lt"/>
                <a:cs typeface="+mn-lt"/>
              </a:rPr>
              <a:t>Jelínek </a:t>
            </a:r>
            <a:r>
              <a:rPr lang="cs-CZ" sz="2000" b="1" dirty="0" err="1">
                <a:ea typeface="+mn-lt"/>
                <a:cs typeface="+mn-lt"/>
              </a:rPr>
              <a:t>trading</a:t>
            </a:r>
            <a:endParaRPr lang="cs-CZ" dirty="0" err="1">
              <a:cs typeface="Calibri"/>
            </a:endParaRPr>
          </a:p>
          <a:p>
            <a:pPr marL="0" indent="0">
              <a:buNone/>
            </a:pPr>
            <a:r>
              <a:rPr lang="cs-CZ" sz="2000" dirty="0">
                <a:cs typeface="Calibri"/>
              </a:rPr>
              <a:t> kompostérů z recyklovaného plastu nabízí</a:t>
            </a:r>
            <a:endParaRPr lang="cs-CZ" dirty="0">
              <a:cs typeface="Calibri" panose="020F0502020204030204"/>
            </a:endParaRPr>
          </a:p>
          <a:p>
            <a:r>
              <a:rPr lang="cs-CZ" sz="2000" dirty="0">
                <a:ea typeface="+mn-lt"/>
                <a:cs typeface="+mn-lt"/>
                <a:hlinkClick r:id="rId2"/>
              </a:rPr>
              <a:t>https://www.kompostery.cz/produkt/komposter-k-1380/</a:t>
            </a:r>
            <a:endParaRPr lang="cs-CZ" sz="2000" dirty="0">
              <a:ea typeface="+mn-lt"/>
              <a:cs typeface="+mn-lt"/>
            </a:endParaRPr>
          </a:p>
          <a:p>
            <a:endParaRPr lang="cs-CZ" sz="2000">
              <a:cs typeface="Calibri"/>
            </a:endParaRPr>
          </a:p>
          <a:p>
            <a:endParaRPr lang="cs-CZ" sz="2000">
              <a:cs typeface="Calibri"/>
            </a:endParaRPr>
          </a:p>
          <a:p>
            <a:endParaRPr lang="cs-CZ" sz="2000">
              <a:cs typeface="Calibri"/>
            </a:endParaRPr>
          </a:p>
          <a:p>
            <a:endParaRPr lang="cs-CZ" sz="2000">
              <a:cs typeface="Calibri"/>
            </a:endParaRPr>
          </a:p>
          <a:p>
            <a:r>
              <a:rPr lang="cs-CZ" sz="2000" dirty="0">
                <a:cs typeface="Calibri"/>
              </a:rPr>
              <a:t>Kompostér s obsahem 1380 litrů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4" descr="Obsah obrázku text&#10;&#10;Popis se vygeneroval automaticky.">
            <a:extLst>
              <a:ext uri="{FF2B5EF4-FFF2-40B4-BE49-F238E27FC236}">
                <a16:creationId xmlns:a16="http://schemas.microsoft.com/office/drawing/2014/main" id="{31B22B37-1E24-45C0-0B2E-73215E4BB0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89" r="4" b="2176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973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4E69175-A16B-680B-E2F5-9A4BE18B4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>
                <a:cs typeface="Calibri Light"/>
              </a:rPr>
              <a:t>Cena: 4 640,-</a:t>
            </a:r>
            <a:endParaRPr lang="cs-CZ" sz="54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033CA492-3ACF-68BE-CB6D-761E8C940A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416900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0238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F36FD1B-46D6-2A07-311D-D54D4A5A8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cs-CZ" sz="4800">
                <a:cs typeface="Calibri Light"/>
              </a:rPr>
              <a:t>Zdroje:</a:t>
            </a:r>
            <a:endParaRPr lang="cs-CZ" sz="48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6C8BE3-41EB-979F-238E-D1D542B33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2400">
                <a:cs typeface="Calibri"/>
                <a:hlinkClick r:id="rId2"/>
              </a:rPr>
              <a:t>www.kompostery.cz</a:t>
            </a:r>
            <a:endParaRPr lang="cs-CZ" sz="2400">
              <a:cs typeface="Calibri"/>
            </a:endParaRPr>
          </a:p>
          <a:p>
            <a:endParaRPr lang="cs-CZ" sz="2400">
              <a:cs typeface="Calibri"/>
            </a:endParaRPr>
          </a:p>
          <a:p>
            <a:r>
              <a:rPr lang="cs-CZ" dirty="0">
                <a:ea typeface="+mn-lt"/>
                <a:cs typeface="+mn-lt"/>
                <a:hlinkClick r:id="rId3"/>
              </a:rPr>
              <a:t>kola příběhem - církevní základní škola (edupage.org)</a:t>
            </a:r>
            <a:endParaRPr lang="cs-CZ" dirty="0">
              <a:cs typeface="Calibri"/>
            </a:endParaRPr>
          </a:p>
        </p:txBody>
      </p:sp>
      <p:cxnSp>
        <p:nvCxnSpPr>
          <p:cNvPr id="33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66519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Širokoúhlá obrazovka</PresentationFormat>
  <Paragraphs>0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Motiv systému Office</vt:lpstr>
      <vt:lpstr>Školní dvůr Filipka</vt:lpstr>
      <vt:lpstr>Jaká je to škola?</vt:lpstr>
      <vt:lpstr>Dříve zrealizovaný zelený projekt:</vt:lpstr>
      <vt:lpstr>Na zahradě je vysázená tráva, stromy, vyvýšené záhony.. Kam s bio odpadem?</vt:lpstr>
      <vt:lpstr>Nejefektivnější by bylo pořídit kompostér z něhož by se bralo potřebné hnojivo, jak pro rostliny na zahradě, tak i ve škole.</vt:lpstr>
      <vt:lpstr>Cena: 4 640,-</vt:lpstr>
      <vt:lpstr>Zdroje: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/>
  <cp:lastModifiedBy/>
  <cp:revision>140</cp:revision>
  <dcterms:created xsi:type="dcterms:W3CDTF">2022-04-19T12:49:29Z</dcterms:created>
  <dcterms:modified xsi:type="dcterms:W3CDTF">2022-04-19T13:38:26Z</dcterms:modified>
</cp:coreProperties>
</file>