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77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41EE5-8428-4721-AAA9-C40A9EBBD7A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92765" y="677300"/>
            <a:ext cx="12211777" cy="4921641"/>
          </a:xfrm>
        </p:spPr>
        <p:txBody>
          <a:bodyPr>
            <a:normAutofit fontScale="90000"/>
          </a:bodyPr>
          <a:lstStyle/>
          <a:p>
            <a:pPr algn="ctr"/>
            <a:br>
              <a:rPr lang="cs-CZ" b="1" dirty="0">
                <a:solidFill>
                  <a:srgbClr val="FF0000"/>
                </a:solidFill>
              </a:rPr>
            </a:br>
            <a:br>
              <a:rPr lang="cs-CZ" b="1" dirty="0">
                <a:solidFill>
                  <a:srgbClr val="FF0000"/>
                </a:solidFill>
              </a:rPr>
            </a:br>
            <a:br>
              <a:rPr lang="cs-CZ" b="1" dirty="0">
                <a:solidFill>
                  <a:srgbClr val="FF0000"/>
                </a:solidFill>
              </a:rPr>
            </a:br>
            <a:br>
              <a:rPr lang="cs-CZ" b="1" dirty="0">
                <a:solidFill>
                  <a:srgbClr val="FF0000"/>
                </a:solidFill>
              </a:rPr>
            </a:br>
            <a:r>
              <a:rPr lang="cs-CZ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Metodika pracovního vyučování</a:t>
            </a:r>
            <a:br>
              <a:rPr lang="cs-CZ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Alena Sedláčková</a:t>
            </a:r>
          </a:p>
        </p:txBody>
      </p:sp>
    </p:spTree>
    <p:extLst>
      <p:ext uri="{BB962C8B-B14F-4D97-AF65-F5344CB8AC3E}">
        <p14:creationId xmlns:p14="http://schemas.microsoft.com/office/powerpoint/2010/main" val="2591222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41EE5-8428-4721-AAA9-C40A9EBBD7A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14217" y="677300"/>
            <a:ext cx="11490325" cy="5935535"/>
          </a:xfrm>
        </p:spPr>
        <p:txBody>
          <a:bodyPr>
            <a:normAutofit/>
          </a:bodyPr>
          <a:lstStyle/>
          <a:p>
            <a:pPr algn="ctr"/>
            <a:b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Metodika výtvarné výchovy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28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75597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41EE5-8428-4721-AAA9-C40A9EBBD7A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701675" y="344556"/>
            <a:ext cx="11490325" cy="5935535"/>
          </a:xfrm>
        </p:spPr>
        <p:txBody>
          <a:bodyPr>
            <a:normAutofit fontScale="90000"/>
          </a:bodyPr>
          <a:lstStyle/>
          <a:p>
            <a:r>
              <a:rPr lang="cs-CZ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Výtvarná výchova               </a:t>
            </a:r>
            <a:r>
              <a:rPr lang="cs-CZ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 </a:t>
            </a:r>
            <a:r>
              <a:rPr lang="cs-CZ" sz="2700">
                <a:latin typeface="Times New Roman" panose="02020603050405020304" pitchFamily="18" charset="0"/>
                <a:cs typeface="Times New Roman" panose="02020603050405020304" pitchFamily="18" charset="0"/>
              </a:rPr>
              <a:t>oblast Umění a kultura</a:t>
            </a:r>
            <a:b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Výtvarná výchova rozvíjí:</a:t>
            </a:r>
            <a:br>
              <a:rPr lang="cs-CZ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citlivý vztah k umělecké a přírodní kráse, rozpoznávat vkusné věci, kultivovat estetický vkus ve vztahu k sobě i k okolí a osvojit si základní výtvarné dovednosti, rozvíjet vnímání, senzibilitu, fantazii, vůli, intelekt i tvořivost žáků,</a:t>
            </a:r>
            <a:br>
              <a:rPr lang="cs-CZ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prostřednictvím </a:t>
            </a:r>
            <a:r>
              <a:rPr lang="cs-CZ" sz="2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tvůrčích činností zaměřených </a:t>
            </a:r>
            <a:r>
              <a:rPr lang="cs-CZ" sz="27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sz="2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tvorbu a interpretaci                                       </a:t>
            </a:r>
            <a:r>
              <a:rPr lang="cs-CZ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rozvíjí smyslové vnímání, schopnost vyjadřovat a prezentovat emoce, představy, pocity, zkušenosti a myšlenky,</a:t>
            </a:r>
            <a:br>
              <a:rPr lang="cs-CZ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pomáhá uplatňovat neverbální komunikaci, zlepšovat jemnou motoriku,</a:t>
            </a:r>
            <a:br>
              <a:rPr lang="cs-CZ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osob s mentálním postižením je ego potlačené a výtvarná tvorba je pomáhá uvolnit,</a:t>
            </a:r>
            <a:br>
              <a:rPr lang="cs-CZ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Disciplína může plnit na speciální škole ještě jiné funkce:</a:t>
            </a:r>
            <a:br>
              <a:rPr lang="cs-CZ" sz="2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vyhledávací funkci,</a:t>
            </a:r>
            <a:br>
              <a:rPr lang="cs-CZ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diagnostickou funkci,</a:t>
            </a:r>
            <a:br>
              <a:rPr lang="cs-CZ" sz="2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terapeutickou funkci.</a:t>
            </a:r>
            <a:b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3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1BA3C63D-1B9D-469C-B943-2FC9BCA7ED10}"/>
              </a:ext>
            </a:extLst>
          </p:cNvPr>
          <p:cNvSpPr/>
          <p:nvPr/>
        </p:nvSpPr>
        <p:spPr>
          <a:xfrm>
            <a:off x="3274413" y="3445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45A9F68F-7D97-4EA3-8820-E53ECAE3CF09}"/>
              </a:ext>
            </a:extLst>
          </p:cNvPr>
          <p:cNvSpPr/>
          <p:nvPr/>
        </p:nvSpPr>
        <p:spPr>
          <a:xfrm>
            <a:off x="10185422" y="26310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976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41EE5-8428-4721-AAA9-C40A9EBBD7A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715617" y="185530"/>
            <a:ext cx="11476383" cy="6520070"/>
          </a:xfrm>
        </p:spPr>
        <p:txBody>
          <a:bodyPr>
            <a:normAutofit/>
          </a:bodyPr>
          <a:lstStyle/>
          <a:p>
            <a:b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Výtvarná výchova v nižších ročnících:</a:t>
            </a:r>
            <a:b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Nácvik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grafických dovedností.</a:t>
            </a:r>
            <a:b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Kreslení:</a:t>
            </a:r>
            <a:b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v 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kreslení jde především o základní poučení dítěte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linii, čáře a tvaru</a:t>
            </a:r>
            <a:r>
              <a:rPr lang="cs-CZ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ři výběru témat využíváme nejdříve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konkrétního názoru                </a:t>
            </a:r>
            <a:r>
              <a:rPr lang="cs-CZ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názoru vede pak cesta k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výtvarným představám.</a:t>
            </a:r>
            <a:b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Zadání tématu předchází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motivační rozhovor (v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tomto ohledu je vhodné zapojit soutěžní cvičení na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diferenciaci vlastností)</a:t>
            </a:r>
            <a:r>
              <a:rPr lang="cs-CZ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732C6A60-384D-466E-BB0F-D5B7A4D5A1F0}"/>
              </a:ext>
            </a:extLst>
          </p:cNvPr>
          <p:cNvSpPr/>
          <p:nvPr/>
        </p:nvSpPr>
        <p:spPr>
          <a:xfrm>
            <a:off x="9019231" y="369124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40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41EE5-8428-4721-AAA9-C40A9EBBD7A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588930" y="332743"/>
            <a:ext cx="11490325" cy="5935535"/>
          </a:xfrm>
        </p:spPr>
        <p:txBody>
          <a:bodyPr>
            <a:normAutofit fontScale="90000"/>
          </a:bodyPr>
          <a:lstStyle/>
          <a:p>
            <a:r>
              <a:rPr lang="cs-CZ" sz="2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Malování:</a:t>
            </a:r>
            <a:b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dvojice specifických problémů: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Jakým způsobem je možné se vyrovnat s danou plochou. Jak pracovat s barvou.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Plocha: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plocha z pohledu dětí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symbolizuje prostředí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v němž se pohybují</a:t>
            </a:r>
            <a:r>
              <a:rPr lang="cs-CZ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projekce dítěte do plochy nám může hodně napovědět o úrovni jeho sebevědomí, aspiraci, sociální či citové karenci v kolektivu vrstevníků, ale především v rodině.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 část žáků s mentálním postižením je příznačná jistá bezradnost, jestliže je postavíme před úkol zaplnit plochu výkresu.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Techniky směřující k překonání strachu a bezradnosti: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technika prvotního impulzu</a:t>
            </a:r>
            <a:r>
              <a:rPr lang="cs-CZ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-„mozaika“,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technika barevných skvrn.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Velmi atraktivně pro děti působí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zadání netradiční plochy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 výtvarnou činnost</a:t>
            </a:r>
            <a:r>
              <a:rPr lang="cs-CZ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malování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dekorativních a ornamentálních motivů.</a:t>
            </a:r>
            <a:b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740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41EE5-8428-4721-AAA9-C40A9EBBD7A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50837" y="359248"/>
            <a:ext cx="11490325" cy="5935535"/>
          </a:xfrm>
        </p:spPr>
        <p:txBody>
          <a:bodyPr>
            <a:noAutofit/>
          </a:bodyPr>
          <a:lstStyle/>
          <a:p>
            <a:br>
              <a:rPr lang="cs-CZ" sz="23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3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3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3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Barva</a:t>
            </a:r>
            <a:b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začínáme s výcvikem zrakového analyzátoru a s diferenciací primárních barev, žáci se učí </a:t>
            </a:r>
            <a:r>
              <a:rPr lang="cs-CZ" sz="2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barvy třídit a pojmenovat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ejvhodnější formou k procvičování barev je </a:t>
            </a:r>
            <a:r>
              <a:rPr lang="cs-CZ" sz="2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vycházka do přírody,</a:t>
            </a:r>
            <a:br>
              <a:rPr lang="cs-CZ" sz="23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3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počátku procvičujeme s barvou i její </a:t>
            </a:r>
            <a:r>
              <a:rPr lang="cs-CZ" sz="2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odstíny,</a:t>
            </a:r>
            <a:br>
              <a:rPr lang="cs-CZ" sz="2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o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konkrétního názoru přecházíme na cvičení s </a:t>
            </a:r>
            <a:r>
              <a:rPr lang="cs-CZ" sz="2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představami</a:t>
            </a:r>
            <a:r>
              <a:rPr lang="cs-CZ" sz="23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Když se podaří vybudovat a upevnit reálné představy barev a jejich odstínů ve vědomí žáků,</a:t>
            </a:r>
            <a:b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lze přikročit k </a:t>
            </a:r>
            <a:r>
              <a:rPr lang="cs-CZ" sz="2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„cítění“ barev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Jakmile se podaří u dětí fixovat představy základních barev v celé variační šíři odstínů i pocitů, necháme je „objevit“ </a:t>
            </a:r>
            <a:r>
              <a:rPr lang="cs-CZ" sz="2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barvy odvozené.</a:t>
            </a:r>
            <a:endParaRPr lang="cs-CZ" sz="23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0925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41EE5-8428-4721-AAA9-C40A9EBBD7A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701675" y="0"/>
            <a:ext cx="11490325" cy="5935535"/>
          </a:xfrm>
        </p:spPr>
        <p:txBody>
          <a:bodyPr>
            <a:normAutofit fontScale="90000"/>
          </a:bodyPr>
          <a:lstStyle/>
          <a:p>
            <a:b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Technika vlastní malby: </a:t>
            </a:r>
            <a:br>
              <a:rPr lang="cs-CZ" sz="2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malbu je vhodné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začínat měkkými štětci s širokou stopou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žáky, kteří se zdráhají používat malířské potřeby, můžeme nechat malovat nejdříve prsty, 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při malování dbáme o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navození příjemné atmosféry ve třídě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pocitu pohody a radosti 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 práce, nešetříme chválou a uznáním, nezapomínáme na úvodní i průběžnou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motivaci,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ž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áky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necháme malovat v poloze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která jim nejlépe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vyhovuje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děti neopravujeme, neovlivňujeme jejich invenci, pouze zamezíme předkreslování témat.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ýtvarné techniky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snažíme co nejvíce prostřídávat. Střídání technik přináší motivační efekt, žáci si uvědomují, že konkrétní téma je možné zpracovat i více způsoby. </a:t>
            </a:r>
            <a:endParaRPr lang="cs-CZ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263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41EE5-8428-4721-AAA9-C40A9EBBD7A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50837" y="0"/>
            <a:ext cx="11490325" cy="5935535"/>
          </a:xfrm>
        </p:spPr>
        <p:txBody>
          <a:bodyPr>
            <a:normAutofit fontScale="90000"/>
          </a:bodyPr>
          <a:lstStyle/>
          <a:p>
            <a:b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Modelování:</a:t>
            </a:r>
            <a:br>
              <a:rPr lang="cs-CZ" sz="2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uvádí do prostoru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nutí žáky vědomě prožívat i přemýšlet nad prostorovými vztahy a zákonitostmi</a:t>
            </a:r>
            <a:r>
              <a:rPr lang="cs-CZ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zabývají se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hmotou a strukturou materiálu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Nejprve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modelujeme podle názoru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později realizujeme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modelování z představ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Materiál: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modelína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modurit či modelářská hlína (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zimě neopomeneme na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modelování </a:t>
            </a:r>
            <a:b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 sněhu)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8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1257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41EE5-8428-4721-AAA9-C40A9EBBD7A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50837" y="0"/>
            <a:ext cx="11490325" cy="5935535"/>
          </a:xfrm>
        </p:spPr>
        <p:txBody>
          <a:bodyPr>
            <a:normAutofit fontScale="90000"/>
          </a:bodyPr>
          <a:lstStyle/>
          <a:p>
            <a:b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Výtvarná výchova ve vyšších ročnících:</a:t>
            </a:r>
            <a:br>
              <a:rPr lang="cs-CZ" sz="2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ři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prohlubování a diferencování výtvarných prožitků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lze využít výtvarné činnosti: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velké a barevné reprodukce mistrů a snažíme se při nich vyvolat sluchové, čichové, popř. taktilní či kinestetické představy,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žáci obrazům přiřazují muziku,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na vybraný hudební motiv malují svoje představy.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Vlastní výtvarné aktivitě musí předcházet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motivační rozhovor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v němž učitel společně 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 žáky pocit definuje, diferencuje a konkretizuje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 staršími žáky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můžeme pokusit o výtvarné vyjádření pocitů jak biologických, tak psychologických. </a:t>
            </a:r>
            <a:b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vhodné spojovat výtvarný projev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 pohybem, dramatickým či literárním výrazem. </a:t>
            </a:r>
            <a:b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Pomocí 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výtvarného happeningu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můžeme pokusit ovlivnit konkrétní morální postoje dětí, často působíme jen citem a obcházíme racionální oblast.</a:t>
            </a:r>
            <a:b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250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41EE5-8428-4721-AAA9-C40A9EBBD7A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582406" y="461232"/>
            <a:ext cx="11490325" cy="5935535"/>
          </a:xfrm>
        </p:spPr>
        <p:txBody>
          <a:bodyPr>
            <a:normAutofit fontScale="90000"/>
          </a:bodyPr>
          <a:lstStyle/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Prostorové cítění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dětí ve vyšších ročnících speciální školy prohlubujeme náročnějšími výtvarnými postupy než jenom modelováním „klasických“ materiálů. 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Žáci například velmi pozitivně přijímají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prostorové práce s kovem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drátem a pletivem (pro uvedený materiál je vhodná zvláště figurativní tvorba).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Žáci s mentálním postižením nejsou schopni v kresbě a malbě spontánně užívat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perspektivu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Veškeré výtvarné práce na druhém stupni školy by měly směřovat ke zpracování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projektu žáka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Součást VV:</a:t>
            </a:r>
            <a:b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poučení žáků o stěžejních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výtvarných směrech, tvůrčích osobnostech, výtvarných oblastech a žánrech. </a:t>
            </a:r>
            <a:b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Přeceňování realismu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svádí k přílišnému detailismu až schematismu ve výtvarných pracích, tvořivé pojetí výtvarné výchovy směřuje právě k odpoutání od takovéhoto realismu.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4580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41EE5-8428-4721-AAA9-C40A9EBBD7A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67226" y="770066"/>
            <a:ext cx="11490325" cy="5935535"/>
          </a:xfrm>
        </p:spPr>
        <p:txBody>
          <a:bodyPr>
            <a:norm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b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3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Literatura:</a:t>
            </a:r>
            <a:br>
              <a:rPr lang="cs-CZ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cs-CZ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Valenta, M., Müller, O. (2013) Psychopedie: teoretické základy a metodika. Praha: Parta.</a:t>
            </a:r>
            <a:br>
              <a:rPr lang="cs-CZ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23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28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5547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41EE5-8428-4721-AAA9-C40A9EBBD7A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14217" y="677300"/>
            <a:ext cx="11490325" cy="5935535"/>
          </a:xfrm>
        </p:spPr>
        <p:txBody>
          <a:bodyPr>
            <a:normAutofit/>
          </a:bodyPr>
          <a:lstStyle/>
          <a:p>
            <a:br>
              <a:rPr lang="cs-CZ" b="1" dirty="0">
                <a:solidFill>
                  <a:srgbClr val="FF0000"/>
                </a:solidFill>
              </a:rPr>
            </a:br>
            <a:br>
              <a:rPr lang="cs-CZ" b="1" dirty="0">
                <a:solidFill>
                  <a:srgbClr val="FF0000"/>
                </a:solidFill>
              </a:rPr>
            </a:br>
            <a:r>
              <a:rPr lang="cs-CZ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 vyučování                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 oblast Člověk a svět práce</a:t>
            </a:r>
            <a:b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 vyučování rozvíjí:</a:t>
            </a:r>
            <a:br>
              <a:rPr lang="cs-CZ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pracovní vědomosti,</a:t>
            </a:r>
            <a:br>
              <a:rPr lang="cs-CZ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manuální i intelektové pracovní dovednosti a návyk</a:t>
            </a:r>
            <a:r>
              <a:rPr lang="cs-CZ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y, </a:t>
            </a:r>
            <a:br>
              <a:rPr lang="cs-CZ" sz="25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důležitý prostředek profesionální orientace.</a:t>
            </a:r>
            <a:b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peciální úkoly</a:t>
            </a: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 oblasti reedukace a kompenzace deficitních schopností, v oblasti sociální rehabilitace a úkoly diagnostické.</a:t>
            </a:r>
            <a:endParaRPr lang="cs-CZ" sz="2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09E1E2BB-7CB7-492E-AD60-7B7B771517D5}"/>
              </a:ext>
            </a:extLst>
          </p:cNvPr>
          <p:cNvSpPr/>
          <p:nvPr/>
        </p:nvSpPr>
        <p:spPr>
          <a:xfrm>
            <a:off x="3764744" y="179877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120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41EE5-8428-4721-AAA9-C40A9EBBD7A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14217" y="677300"/>
            <a:ext cx="11490325" cy="5935535"/>
          </a:xfrm>
        </p:spPr>
        <p:txBody>
          <a:bodyPr>
            <a:normAutofit/>
          </a:bodyPr>
          <a:lstStyle/>
          <a:p>
            <a:br>
              <a:rPr lang="cs-CZ" b="1" dirty="0">
                <a:solidFill>
                  <a:srgbClr val="FF0000"/>
                </a:solidFill>
              </a:rPr>
            </a:br>
            <a:br>
              <a:rPr lang="cs-CZ" b="1" dirty="0">
                <a:solidFill>
                  <a:srgbClr val="FF0000"/>
                </a:solidFill>
              </a:rPr>
            </a:br>
            <a:r>
              <a:rPr lang="cs-CZ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 vyučování u žáků s MP:</a:t>
            </a:r>
            <a:br>
              <a:rPr lang="cs-CZ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cvičení manuálních dovedností,</a:t>
            </a:r>
            <a:br>
              <a:rPr lang="cs-CZ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rozvoj intelektových dovedností.</a:t>
            </a:r>
            <a:r>
              <a:rPr lang="cs-CZ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cs-CZ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5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Faktory </a:t>
            </a:r>
            <a:r>
              <a:rPr lang="cs-CZ" sz="2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ovlivňující motivaci: </a:t>
            </a:r>
            <a:b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vliv charakteru pracovního úkolu,</a:t>
            </a:r>
            <a:b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společenská důležitost úkolu,</a:t>
            </a:r>
            <a:b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vliv očekávaného hodnocení,</a:t>
            </a:r>
            <a:b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„role“ instruktora. 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28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55227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41EE5-8428-4721-AAA9-C40A9EBBD7A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701675" y="571282"/>
            <a:ext cx="11490325" cy="5935535"/>
          </a:xfrm>
        </p:spPr>
        <p:txBody>
          <a:bodyPr>
            <a:normAutofit fontScale="90000"/>
          </a:bodyPr>
          <a:lstStyle/>
          <a:p>
            <a:br>
              <a:rPr lang="cs-CZ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Plánování pracovní činnosti:</a:t>
            </a:r>
            <a:br>
              <a:rPr lang="cs-CZ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malá řídící funkce myšlení žáků s mentálním postižením ovlivní 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plánování jejich pracovní činnosti </a:t>
            </a:r>
            <a:r>
              <a:rPr lang="cs-CZ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žáci začínají plnit úkol bez nutné analýzy a orientaci </a:t>
            </a:r>
            <a:b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problému, nejsou schopni sami si sestavit plán, často neumí pracovat ani podle předloženého technologického postupu .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Tvorba plánu: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obsahuje organizaci pracovního místa, volbu nástrojů, seznámení s materiálem, analýzu cíle na dílčí úkoly, způsoby sebekontroly,</a:t>
            </a:r>
            <a:b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nejdříve 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učíme sestavovat plán jednoduché činnosti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potom přistupujeme </a:t>
            </a:r>
            <a:b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 plánování činnosti nové,</a:t>
            </a:r>
            <a:b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zacvičujeme na demonstrovaném vzoru 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sestavený pracovní postup si žáci zapíší </a:t>
            </a:r>
            <a:b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dílenských deníků)               kompenzuje se 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snížená schopnost sebekontroly</a:t>
            </a:r>
            <a:b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nutné cílevědomě a soustavně 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cvičit schopnost zpětné vazby</a:t>
            </a:r>
            <a:r>
              <a:rPr lang="cs-CZ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949B106A-0B13-45D1-B7F1-0C2C5BCE7023}"/>
              </a:ext>
            </a:extLst>
          </p:cNvPr>
          <p:cNvSpPr/>
          <p:nvPr/>
        </p:nvSpPr>
        <p:spPr>
          <a:xfrm>
            <a:off x="3261162" y="175901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6F5BA80C-D202-4C0A-92A9-640F94339F2B}"/>
              </a:ext>
            </a:extLst>
          </p:cNvPr>
          <p:cNvSpPr/>
          <p:nvPr/>
        </p:nvSpPr>
        <p:spPr>
          <a:xfrm>
            <a:off x="8002750" y="451236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149C6006-185A-43D2-A2C3-A1545066CBFA}"/>
              </a:ext>
            </a:extLst>
          </p:cNvPr>
          <p:cNvSpPr/>
          <p:nvPr/>
        </p:nvSpPr>
        <p:spPr>
          <a:xfrm>
            <a:off x="3750366" y="56113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6F7BA4C8-3523-4CAC-AC9A-50B274A1D8EF}"/>
              </a:ext>
            </a:extLst>
          </p:cNvPr>
          <p:cNvSpPr/>
          <p:nvPr/>
        </p:nvSpPr>
        <p:spPr>
          <a:xfrm>
            <a:off x="11106449" y="56113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685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41EE5-8428-4721-AAA9-C40A9EBBD7A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701675" y="1286900"/>
            <a:ext cx="11490325" cy="5935535"/>
          </a:xfrm>
        </p:spPr>
        <p:txBody>
          <a:bodyPr>
            <a:normAutofit/>
          </a:bodyPr>
          <a:lstStyle/>
          <a:p>
            <a:br>
              <a:rPr lang="cs-CZ" sz="2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Didaktické zásady:</a:t>
            </a:r>
            <a:br>
              <a:rPr lang="cs-C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akceptovat </a:t>
            </a:r>
            <a:r>
              <a:rPr lang="cs-C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požadavek názornosti,</a:t>
            </a:r>
            <a:br>
              <a:rPr lang="cs-C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zásady uvědomělosti</a:t>
            </a: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s uvědomělostí a aktivitou žáků souvisí i jejich   </a:t>
            </a:r>
            <a:r>
              <a:rPr lang="cs-C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cílevědomost,</a:t>
            </a:r>
            <a:br>
              <a:rPr lang="cs-C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zásada soustavnosti,</a:t>
            </a:r>
            <a:b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zásada přiměřenosti </a:t>
            </a: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požadavků.</a:t>
            </a:r>
            <a:b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 trvalosti</a:t>
            </a: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akceptován tehdy, když žáci dovedou v praxi uplatnit svoje poznatky.</a:t>
            </a:r>
            <a:b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02C4E1A5-42C5-49CC-87B8-018EDC20DC3B}"/>
              </a:ext>
            </a:extLst>
          </p:cNvPr>
          <p:cNvSpPr/>
          <p:nvPr/>
        </p:nvSpPr>
        <p:spPr>
          <a:xfrm>
            <a:off x="3910519" y="244813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301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41EE5-8428-4721-AAA9-C40A9EBBD7A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14217" y="461232"/>
            <a:ext cx="11490325" cy="5935535"/>
          </a:xfrm>
        </p:spPr>
        <p:txBody>
          <a:bodyPr>
            <a:normAutofit fontScale="90000"/>
          </a:bodyPr>
          <a:lstStyle/>
          <a:p>
            <a:br>
              <a:rPr lang="cs-CZ" sz="2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Metody pracovního vyučování</a:t>
            </a:r>
            <a:br>
              <a:rPr lang="cs-C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 potřeby pracovního vyučování je nutné vyučovací metody střídat a kombinovat. </a:t>
            </a:r>
            <a:b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r</a:t>
            </a:r>
            <a:r>
              <a:rPr lang="cs-C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ozhovor</a:t>
            </a: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využíváme hlavně jako motivační metodu, kterou lze doplnit krátkým výkladem </a:t>
            </a:r>
            <a:b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 demonstrací vzorového výrobku,</a:t>
            </a:r>
            <a:b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</a:t>
            </a:r>
            <a:r>
              <a:rPr lang="cs-C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nstruktáž </a:t>
            </a: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 nutná před začátkem každé práce</a:t>
            </a:r>
            <a:r>
              <a:rPr lang="cs-CZ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žákům předává nové poznatky pro budoucí činnost (instruktáž provází metoda </a:t>
            </a:r>
            <a:r>
              <a:rPr lang="cs-C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praktické demonstrace práce), </a:t>
            </a:r>
            <a:br>
              <a:rPr lang="cs-C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</a:t>
            </a:r>
            <a:r>
              <a:rPr lang="cs-C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raktické cvičení</a:t>
            </a:r>
            <a:r>
              <a:rPr lang="cs-CZ" sz="25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5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ráci s technickou literaturou</a:t>
            </a: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jako samostatnou metodu na speciální škole nepoužíváme, pouze u starších žáků cvičíme dovednost zhotovit jednoduchý technický nákres a pracovat podle něj</a:t>
            </a:r>
            <a:br>
              <a:rPr lang="cs-CZ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Hodnocení a klasifikaci pracovního vyučování:</a:t>
            </a:r>
            <a:b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používáme hlavně metodu </a:t>
            </a:r>
            <a:r>
              <a:rPr lang="cs-C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dlouhodobého pozorování žáků</a:t>
            </a: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metodu </a:t>
            </a:r>
            <a:r>
              <a:rPr lang="cs-C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rozboru žákovských produktů.</a:t>
            </a:r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BFD519BB-55B1-48D8-969C-03DD65CB7458}"/>
              </a:ext>
            </a:extLst>
          </p:cNvPr>
          <p:cNvSpPr/>
          <p:nvPr/>
        </p:nvSpPr>
        <p:spPr>
          <a:xfrm>
            <a:off x="6705153" y="252764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064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41EE5-8428-4721-AAA9-C40A9EBBD7A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27470" y="0"/>
            <a:ext cx="11490325" cy="5935535"/>
          </a:xfrm>
        </p:spPr>
        <p:txBody>
          <a:bodyPr>
            <a:normAutofit fontScale="90000"/>
          </a:bodyPr>
          <a:lstStyle/>
          <a:p>
            <a:r>
              <a:rPr lang="cs-CZ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Organizační formy pracovního vyučování:</a:t>
            </a:r>
            <a:b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Úvodní část:</a:t>
            </a:r>
            <a:b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instruktáž s motivací, ve které se žáci seznámí s pracovním úkolem a jeho praktickým upotřebením, učitel demonstruje model či vzorový výrobek a na tabuli do předem připraveného náčrtu zakreslí kóty, náčrtek vysvětlí, porovná s finálním výrobkem, upozorní na exponované momenty. </a:t>
            </a:r>
            <a:b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Žáci si připraví 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pracovní místo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technickými předpoklady a 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pozorují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pracovní úkon předváděný učitelem. </a:t>
            </a:r>
            <a:b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Hlavní část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vyučovací jednotky je naplněna žákovským cvičením, učitel kontroluje a opravuje chyby.</a:t>
            </a:r>
            <a:b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V 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závěrečné etapě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nutno vyhodnotit 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pracovní kázeň a úsilí žáků 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výsledek jejich činnosti.</a:t>
            </a:r>
            <a:b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Vyučovací jednotku ukončíme úklidem pracoviště.</a:t>
            </a:r>
            <a:b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 ostatních organizačních forem pracovního vyučování lze jmenovat 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exkurzi, výrobní praxi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28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65243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41EE5-8428-4721-AAA9-C40A9EBBD7A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701675" y="319491"/>
            <a:ext cx="11490325" cy="5935535"/>
          </a:xfrm>
        </p:spPr>
        <p:txBody>
          <a:bodyPr>
            <a:normAutofit fontScale="90000"/>
          </a:bodyPr>
          <a:lstStyle/>
          <a:p>
            <a:r>
              <a:rPr lang="cs-CZ" sz="2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Obsah pracovního vyučování v 1.–3. ročníku:</a:t>
            </a:r>
            <a:b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elementárních ročnících: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činnosti s drobným materiálem</a:t>
            </a:r>
            <a:r>
              <a:rPr lang="cs-CZ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práce s modelovací hmotou</a:t>
            </a:r>
            <a:r>
              <a:rPr lang="cs-CZ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montážní a demontážní činností,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práce s papírem a kartonem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včetně nácviku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sebeobslužných návyků</a:t>
            </a:r>
            <a:r>
              <a:rPr lang="cs-CZ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cs-CZ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Děti nejdříve seznamujeme s 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vlastnostmi papíru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 následně přistoupíme k vlastní činnosti 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 materiálem, jakou je trhání, lepení, překládání a stříhání papíru. 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Příprava pokrmů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–v elementárních ročnících: úkoly nácviku sebeobsluhy a osobní hygieny, hygieny v širším hledisku při provozu domácnosti, přípravy stolování a přípravy jednoduchých pokrmů.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Pěstitelské práce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naplňují drobné praktické činnosti, vycházky a exkurze do parku, </a:t>
            </a:r>
            <a:b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zahradu, na pole, do sadu.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28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4153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41EE5-8428-4721-AAA9-C40A9EBBD7A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483806" y="0"/>
            <a:ext cx="11641933" cy="6493565"/>
          </a:xfrm>
        </p:spPr>
        <p:txBody>
          <a:bodyPr>
            <a:normAutofit fontScale="90000"/>
          </a:bodyPr>
          <a:lstStyle/>
          <a:p>
            <a:br>
              <a:rPr lang="cs-CZ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Obsah pracovního vyučování ve vyšších ročnících:</a:t>
            </a:r>
            <a:br>
              <a:rPr lang="cs-CZ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práce s technickými materiály;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přibývá </a:t>
            </a:r>
            <a:r>
              <a:rPr lang="cs-CZ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zpracování dřeva, práce s kovem, práce s plasty, technická grafika a komplexní práce s různými materiály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(zhotovování výrobků dle technické dokumentace)</a:t>
            </a:r>
            <a:b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Práce v domácnosti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zahrnují opět osobní hygienu rozšířenou o základy zdravotní výchovy, blíže hygienu provozu domácnosti, výživu a přípravu pokrmů, práci s textilem, háčkování, pletení. Příprava pokrmů – rozšiřuje se příprava žáků především v této složce a přibude složka Provoz a údržba domácnosti.</a:t>
            </a:r>
            <a:b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Pěstitelské práce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vztahují k péči o pokojové i další květiny, obsahují tematiku ovoce, zelenina, zabývají se půdou (jejím zpracováním na jaře a na podzim) a jso</a:t>
            </a: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rozšířený o chovatelství.</a:t>
            </a:r>
            <a:b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Přibývá práce se sklem a práce elektromontážní.</a:t>
            </a:r>
            <a:b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261903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652</TotalTime>
  <Words>1828</Words>
  <Application>Microsoft Office PowerPoint</Application>
  <PresentationFormat>Širokoúhlá obrazovka</PresentationFormat>
  <Paragraphs>19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Century Gothic</vt:lpstr>
      <vt:lpstr>Times New Roman</vt:lpstr>
      <vt:lpstr>Wingdings 3</vt:lpstr>
      <vt:lpstr>Stébla</vt:lpstr>
      <vt:lpstr>    Metodika pracovního vyučování    Alena Sedláčková</vt:lpstr>
      <vt:lpstr>  Pracovní vyučování                vzdělávací oblast Člověk a svět práce  Pracovní vyučování rozvíjí: - pracovní vědomosti, - manuální i intelektové pracovní dovednosti a návyky,  - důležitý prostředek profesionální orientace.   Speciální úkoly v oblasti reedukace a kompenzace deficitních schopností, v oblasti sociální rehabilitace a úkoly diagnostické.</vt:lpstr>
      <vt:lpstr>  Pracovní vyučování u žáků s MP: - cvičení manuálních dovedností, - rozvoj intelektových dovedností.   Faktory ovlivňující motivaci:  - vliv charakteru pracovního úkolu, - společenská důležitost úkolu, - vliv očekávaného hodnocení, - „role“ instruktora.   </vt:lpstr>
      <vt:lpstr> Plánování pracovní činnosti: malá řídící funkce myšlení žáků s mentálním postižením ovlivní plánování jejich pracovní činnosti                žáci začínají plnit úkol bez nutné analýzy a orientaci  v problému, nejsou schopni sami si sestavit plán, často neumí pracovat ani podle předloženého technologického postupu .   Tvorba plánu: - obsahuje organizaci pracovního místa, volbu nástrojů, seznámení s materiálem, analýzu cíle na dílčí úkoly, způsoby sebekontroly, - nejdříve učíme sestavovat plán jednoduché činnosti               potom přistupujeme  k plánování činnosti nové, - zacvičujeme na demonstrovaném vzoru (sestavený pracovní postup si žáci zapíší  do dílenských deníků)               kompenzuje se snížená schopnost sebekontroly nutné cílevědomě a soustavně cvičit schopnost zpětné vazby.   </vt:lpstr>
      <vt:lpstr> Didaktické zásady: - akceptovat požadavek názornosti, - zásady uvědomělosti                s uvědomělostí a aktivitou žáků souvisí i jejich   cílevědomost, - zásada soustavnosti, - zásada přiměřenosti požadavků.   Princip trvalosti je akceptován tehdy, když žáci dovedou v praxi uplatnit svoje poznatky. </vt:lpstr>
      <vt:lpstr> Metody pracovního vyučování Pro potřeby pracovního vyučování je nutné vyučovací metody střídat a kombinovat.   - rozhovor využíváme hlavně jako motivační metodu, kterou lze doplnit krátkým výkladem  s demonstrací vzorového výrobku, - instruktáž je nutná před začátkem každé práce                žákům předává nové poznatky pro budoucí činnost (instruktáž provází metoda praktické demonstrace práce),  - praktické cvičení, - práci s technickou literaturou jako samostatnou metodu na speciální škole nepoužíváme, pouze u starších žáků cvičíme dovednost zhotovit jednoduchý technický nákres a pracovat podle něj  Hodnocení a klasifikaci pracovního vyučování: používáme hlavně metodu dlouhodobého pozorování žáků a metodu rozboru žákovských produktů. </vt:lpstr>
      <vt:lpstr>Organizační formy pracovního vyučování:  1. Úvodní část: instruktáž s motivací, ve které se žáci seznámí s pracovním úkolem a jeho praktickým upotřebením, učitel demonstruje model či vzorový výrobek a na tabuli do předem připraveného náčrtu zakreslí kóty, náčrtek vysvětlí, porovná s finálním výrobkem, upozorní na exponované momenty.  2. Žáci si připraví pracovní místo s technickými předpoklady a pozorují pracovní úkon předváděný učitelem.  3. Hlavní část vyučovací jednotky je naplněna žákovským cvičením, učitel kontroluje a opravuje chyby. 4. V závěrečné etapě je nutno vyhodnotit pracovní kázeň a úsilí žáků a výsledek jejich činnosti. Vyučovací jednotku ukončíme úklidem pracoviště.  Z ostatních organizačních forem pracovního vyučování lze jmenovat exkurzi, výrobní praxi.   </vt:lpstr>
      <vt:lpstr>Obsah pracovního vyučování v 1.–3. ročníku:   - v elementárních ročnících: činnosti s drobným materiálem, práce s modelovací hmotou, montážní a demontážní činností, práce s papírem a kartonem, včetně nácviku sebeobslužných návyků.  Děti nejdříve seznamujeme s vlastnostmi papíru  - následně přistoupíme k vlastní činnosti  s materiálem, jakou je trhání, lepení, překládání a stříhání papíru.   Příprava pokrmů –v elementárních ročnících: úkoly nácviku sebeobsluhy a osobní hygieny, hygieny v širším hledisku při provozu domácnosti, přípravy stolování a přípravy jednoduchých pokrmů.  Pěstitelské práce naplňují drobné praktické činnosti, vycházky a exkurze do parku,  na zahradu, na pole, do sadu. </vt:lpstr>
      <vt:lpstr>   Obsah pracovního vyučování ve vyšších ročnících:  - práce s technickými materiály; přibývá zpracování dřeva, práce s kovem, práce s plasty, technická grafika a komplexní práce s různými materiály (zhotovování výrobků dle technické dokumentace)  Práce v domácnosti zahrnují opět osobní hygienu rozšířenou o základy zdravotní výchovy, blíže hygienu provozu domácnosti, výživu a přípravu pokrmů, práci s textilem, háčkování, pletení. Příprava pokrmů – rozšiřuje se příprava žáků především v této složce a přibude složka Provoz a údržba domácnosti.  Pěstitelské práce se vztahují k péči o pokojové i další květiny, obsahují tematiku ovoce, zelenina, zabývají se půdou (jejím zpracováním na jaře a na podzim) a jsou rozšířený o chovatelství.  Přibývá práce se sklem a práce elektromontážní.   </vt:lpstr>
      <vt:lpstr>        Metodika výtvarné výchovy </vt:lpstr>
      <vt:lpstr>Výtvarná výchova               vzdělávací oblast Umění a kultura   Výtvarná výchova rozvíjí:  - citlivý vztah k umělecké a přírodní kráse, rozpoznávat vkusné věci, kultivovat estetický vkus ve vztahu k sobě i k okolí a osvojit si základní výtvarné dovednosti, rozvíjet vnímání, senzibilitu, fantazii, vůli, intelekt i tvořivost žáků, - prostřednictvím tvůrčích činností zaměřených na tvorbu a interpretaci                                       se rozvíjí smyslové vnímání, schopnost vyjadřovat a prezentovat emoce, představy, pocity, zkušenosti a myšlenky, - pomáhá uplatňovat neverbální komunikaci, zlepšovat jemnou motoriku, - u osob s mentálním postižením je ego potlačené a výtvarná tvorba je pomáhá uvolnit,  Disciplína může plnit na speciální škole ještě jiné funkce: - vyhledávací funkci, - diagnostickou funkci, - terapeutickou funkci. </vt:lpstr>
      <vt:lpstr>    Výtvarná výchova v nižších ročnících:  Nácvik grafických dovedností.  Kreslení: - v kreslení jde především o základní poučení dítěte v linii, čáře a tvaru, - při výběru témat využíváme nejdříve konkrétního názoru                od názoru vede pak cesta k výtvarným představám.  Zadání tématu předchází motivační rozhovor (v tomto ohledu je vhodné zapojit soutěžní cvičení na diferenciaci vlastností).</vt:lpstr>
      <vt:lpstr>Malování:  dvojice specifických problémů: Jakým způsobem je možné se vyrovnat s danou plochou. Jak pracovat s barvou.  Plocha: - plocha z pohledu dětí symbolizuje prostředí, v němž se pohybují, - projekce dítěte do plochy nám může hodně napovědět o úrovni jeho sebevědomí, aspiraci, sociální či citové karenci v kolektivu vrstevníků, ale především v rodině.  Pro část žáků s mentálním postižením je příznačná jistá bezradnost, jestliže je postavíme před úkol zaplnit plochu výkresu. Techniky směřující k překonání strachu a bezradnosti: - technika prvotního impulzu, -„mozaika“, - technika barevných skvrn. Velmi atraktivně pro děti působí zadání netradiční plochy pro výtvarnou činnost, malování dekorativních a ornamentálních motivů.  </vt:lpstr>
      <vt:lpstr>   Barva - začínáme s výcvikem zrakového analyzátoru a s diferenciací primárních barev, žáci se učí barvy třídit a pojmenovat.   - nejvhodnější formou k procvičování barev je vycházka do přírody, - od počátku procvičujeme s barvou i její odstíny, - od konkrétního názoru přecházíme na cvičení s představami.  Když se podaří vybudovat a upevnit reálné představy barev a jejich odstínů ve vědomí žáků, lze přikročit k „cítění“ barev.  Jakmile se podaří u dětí fixovat představy základních barev v celé variační šíři odstínů i pocitů, necháme je „objevit“ barvy odvozené.</vt:lpstr>
      <vt:lpstr>     Technika vlastní malby:  - malbu je vhodné začínat měkkými štětci s širokou stopou, žáky, kteří se zdráhají používat malířské potřeby, můžeme nechat malovat nejdříve prsty,  - při malování dbáme o navození příjemné atmosféry ve třídě, pocitu pohody a radosti  z práce, nešetříme chválou a uznáním, nezapomínáme na úvodní i průběžnou motivaci, - žáky necháme malovat v poloze, která jim nejlépe vyhovuje, - děti neopravujeme, neovlivňujeme jejich invenci, pouze zamezíme předkreslování témat.   Výtvarné techniky se snažíme co nejvíce prostřídávat. Střídání technik přináší motivační efekt, žáci si uvědomují, že konkrétní téma je možné zpracovat i více způsoby. </vt:lpstr>
      <vt:lpstr>    Modelování:  - uvádí do prostoru, nutí žáky vědomě prožívat i přemýšlet nad prostorovými vztahy a zákonitostmi, - zabývají se hmotou a strukturou materiálu.  Nejprve modelujeme podle názoru, později realizujeme modelování z představ. Materiál: modelína, modurit či modelářská hlína (v zimě neopomeneme na modelování  ze sněhu).  </vt:lpstr>
      <vt:lpstr> Výtvarná výchova ve vyšších ročnících:  Při prohlubování a diferencování výtvarných prožitků lze využít výtvarné činnosti: - velké a barevné reprodukce mistrů a snažíme se při nich vyvolat sluchové, čichové, popř. taktilní či kinestetické představy, - žáci obrazům přiřazují muziku, - na vybraný hudební motiv malují svoje představy.  Vlastní výtvarné aktivitě musí předcházet motivační rozhovor, v němž učitel společně  s žáky pocit definuje, diferencuje a konkretizuje.  Se staršími žáky se můžeme pokusit o výtvarné vyjádření pocitů jak biologických, tak psychologických.  Je vhodné spojovat výtvarný projev s pohybem, dramatickým či literárním výrazem.  Pomocí výtvarného happeningu se můžeme pokusit ovlivnit konkrétní morální postoje dětí, často působíme jen citem a obcházíme racionální oblast.  </vt:lpstr>
      <vt:lpstr>.   Prostorové cítění dětí ve vyšších ročnících speciální školy prohlubujeme náročnějšími výtvarnými postupy než jenom modelováním „klasických“ materiálů.  Žáci například velmi pozitivně přijímají prostorové práce s kovem; drátem a pletivem (pro uvedený materiál je vhodná zvláště figurativní tvorba).  Žáci s mentálním postižením nejsou schopni v kresbě a malbě spontánně užívat perspektivu.  Veškeré výtvarné práce na druhém stupni školy by měly směřovat ke zpracování projektu žáka.   Součást VV: - poučení žáků o stěžejních výtvarných směrech, tvůrčích osobnostech, výtvarných oblastech a žánrech.   Přeceňování realismu svádí k přílišnému detailismu až schematismu ve výtvarných pracích, tvořivé pojetí výtvarné výchovy směřuje právě k odpoutání od takovéhoto realismu. </vt:lpstr>
      <vt:lpstr>   Literatura:   Valenta, M., Müller, O. (2013) Psychopedie: teoretické základy a metodika. Praha: Parta.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Sedláčková</dc:creator>
  <cp:lastModifiedBy>Alena Sedláčková</cp:lastModifiedBy>
  <cp:revision>49</cp:revision>
  <dcterms:created xsi:type="dcterms:W3CDTF">2022-04-24T12:59:01Z</dcterms:created>
  <dcterms:modified xsi:type="dcterms:W3CDTF">2022-04-25T22:35:47Z</dcterms:modified>
</cp:coreProperties>
</file>