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4" r:id="rId8"/>
    <p:sldId id="263" r:id="rId9"/>
    <p:sldId id="262" r:id="rId10"/>
    <p:sldId id="266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45115F-1425-43BD-A57E-945AA0B5F7B4}" v="2" dt="2022-03-02T10:10:22.718"/>
    <p1510:client id="{394299DD-95D2-4F93-BA91-496CC4617257}" v="9" dt="2022-03-02T10:14:20.916"/>
    <p1510:client id="{3E48C8FA-5F5E-8052-C7A3-27DADE0A18EC}" v="30" dt="2022-03-02T10:27:21.507"/>
    <p1510:client id="{68F0AE73-8863-4A37-9FFD-B634F3455CD2}" v="149" dt="2022-03-01T16:26:31.672"/>
    <p1510:client id="{8778B011-948A-5454-C427-211ACAD11A91}" v="32" dt="2022-03-02T10:48:07.864"/>
    <p1510:client id="{EF792167-EF1A-724F-9774-DC810796D531}" v="39" dt="2022-03-02T11:27:25.0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5"/>
  </p:normalViewPr>
  <p:slideViewPr>
    <p:cSldViewPr snapToGrid="0" snapToObjects="1">
      <p:cViewPr varScale="1">
        <p:scale>
          <a:sx n="110" d="100"/>
          <a:sy n="110" d="100"/>
        </p:scale>
        <p:origin x="63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7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21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10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03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1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0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78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0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8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3/2/22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3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3/2/22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4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e.kahoot.it/share/flip/5736856f-cf9d-46ea-a39f-c23d0559da0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0E52DF2-6802-459B-AC2A-AF976DEB1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D64994A-A152-A144-BF53-CD1773D97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02184" y="2386295"/>
            <a:ext cx="3730839" cy="3569150"/>
          </a:xfrm>
        </p:spPr>
        <p:txBody>
          <a:bodyPr anchor="b">
            <a:normAutofit/>
          </a:bodyPr>
          <a:lstStyle/>
          <a:p>
            <a:r>
              <a:rPr lang="cs-CZ" sz="4000" dirty="0">
                <a:latin typeface="Times"/>
                <a:cs typeface="Times"/>
              </a:rPr>
              <a:t>flip-</a:t>
            </a:r>
            <a:r>
              <a:rPr lang="cs-CZ" sz="4000" dirty="0" err="1">
                <a:latin typeface="Times"/>
                <a:cs typeface="Times"/>
              </a:rPr>
              <a:t>class</a:t>
            </a:r>
            <a:endParaRPr lang="cs-CZ" sz="4000">
              <a:latin typeface="Times"/>
              <a:cs typeface="Times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D56BB3-BCDA-2C4B-96E6-610D27ED1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42131" y="1208146"/>
            <a:ext cx="4344728" cy="979680"/>
          </a:xfrm>
        </p:spPr>
        <p:txBody>
          <a:bodyPr anchor="t">
            <a:normAutofit/>
          </a:bodyPr>
          <a:lstStyle/>
          <a:p>
            <a:r>
              <a:rPr lang="cs-CZ" sz="1800" dirty="0"/>
              <a:t>Daniela Novotná, Kristýna Štefková, Viktoria Lanková, Radim </a:t>
            </a:r>
            <a:r>
              <a:rPr lang="cs-CZ" sz="1800" dirty="0" err="1"/>
              <a:t>Hořelka</a:t>
            </a:r>
          </a:p>
        </p:txBody>
      </p:sp>
      <p:pic>
        <p:nvPicPr>
          <p:cNvPr id="4" name="Picture 3" descr="Stůl v konferenční místnosti">
            <a:extLst>
              <a:ext uri="{FF2B5EF4-FFF2-40B4-BE49-F238E27FC236}">
                <a16:creationId xmlns:a16="http://schemas.microsoft.com/office/drawing/2014/main" id="{DA60C124-5E7D-4CC3-AD8C-10D87E8421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28"/>
          <a:stretch/>
        </p:blipFill>
        <p:spPr>
          <a:xfrm>
            <a:off x="20" y="10"/>
            <a:ext cx="7320707" cy="6857985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153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923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4B57E-66CA-1846-AB17-DE1E09996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KAHOOTEK NA 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56F5EDA-55AB-2C43-B0A2-63F6E0786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https://create.kahoot.it/share/flip/5736856f-cf9d-46ea-a39f-c23d0559da0a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09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249E0-16D9-4312-B26D-2B653A69D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5089F9-5732-4CD9-8B23-387E9310D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10691265" cy="386468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z="1600" dirty="0">
                <a:latin typeface="Times New Roman"/>
                <a:ea typeface="+mn-lt"/>
                <a:cs typeface="+mn-lt"/>
              </a:rPr>
              <a:t>Základ: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 New Roman"/>
                <a:ea typeface="+mn-lt"/>
                <a:cs typeface="+mn-lt"/>
              </a:rPr>
              <a:t>Komunikace a práce s jazykem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 New Roman"/>
                <a:ea typeface="+mn-lt"/>
                <a:cs typeface="+mn-lt"/>
              </a:rPr>
              <a:t>Stimulace aktivity žáků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 New Roman"/>
                <a:ea typeface="+mn-lt"/>
                <a:cs typeface="+mn-lt"/>
              </a:rPr>
              <a:t>Podněcování jejich myšlení a prohlubování porozumění </a:t>
            </a:r>
            <a:endParaRPr lang="cs-CZ" sz="1600" dirty="0">
              <a:latin typeface="Times New Roman"/>
              <a:cs typeface="Times"/>
            </a:endParaRPr>
          </a:p>
          <a:p>
            <a:r>
              <a:rPr lang="cs-CZ" sz="1600" dirty="0">
                <a:latin typeface="Times New Roman"/>
                <a:ea typeface="+mn-lt"/>
                <a:cs typeface="+mn-lt"/>
              </a:rPr>
              <a:t>Jádrem je diskuze, otevřené otázky</a:t>
            </a:r>
          </a:p>
          <a:p>
            <a:r>
              <a:rPr lang="cs-CZ" sz="1600" dirty="0">
                <a:latin typeface="Times New Roman"/>
                <a:ea typeface="+mn-lt"/>
                <a:cs typeface="+mn-lt"/>
              </a:rPr>
              <a:t>Vyšší kognitivní náročnost</a:t>
            </a:r>
          </a:p>
          <a:p>
            <a:r>
              <a:rPr lang="cs-CZ" sz="1600" dirty="0">
                <a:latin typeface="Times New Roman"/>
                <a:ea typeface="+mn-lt"/>
                <a:cs typeface="+mn-lt"/>
              </a:rPr>
              <a:t>Studenti mohou do určité míry ovlivňovat dění v hodině i směr diskuzí, spíše spekulují (nevyhledávají fakta)</a:t>
            </a:r>
          </a:p>
          <a:p>
            <a:r>
              <a:rPr lang="cs-CZ" sz="1600" dirty="0">
                <a:latin typeface="Times New Roman"/>
                <a:ea typeface="+mn-lt"/>
                <a:cs typeface="+mn-lt"/>
              </a:rPr>
              <a:t>Učitelé na jejich promluvy reagují dalšími otázkami</a:t>
            </a:r>
          </a:p>
          <a:p>
            <a:endParaRPr lang="cs-CZ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9615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5C958-662C-45CC-90C1-70E324B9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BFA3D8-80AD-4822-BA92-D0910B58D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1600" dirty="0">
                <a:latin typeface="Times"/>
                <a:ea typeface="+mn-lt"/>
                <a:cs typeface="+mn-lt"/>
              </a:rPr>
              <a:t>INTERAKTIVNÍ VYUČOVÁNÍ = proudí rozhovor mezi učiteli, žáky</a:t>
            </a:r>
            <a:endParaRPr lang="en-US" sz="1600" dirty="0">
              <a:latin typeface="Times"/>
              <a:ea typeface="+mn-lt"/>
              <a:cs typeface="+mn-lt"/>
            </a:endParaRPr>
          </a:p>
          <a:p>
            <a:pPr marL="0" indent="0">
              <a:buNone/>
            </a:pPr>
            <a:r>
              <a:rPr lang="cs-CZ" sz="1600" dirty="0">
                <a:latin typeface="Times"/>
                <a:ea typeface="+mn-lt"/>
                <a:cs typeface="+mn-lt"/>
              </a:rPr>
              <a:t>                           X</a:t>
            </a:r>
            <a:endParaRPr lang="en-US" sz="1600" dirty="0">
              <a:latin typeface="Times"/>
              <a:ea typeface="+mn-lt"/>
              <a:cs typeface="+mn-lt"/>
            </a:endParaRPr>
          </a:p>
          <a:p>
            <a:r>
              <a:rPr lang="cs-CZ" sz="1600" dirty="0">
                <a:latin typeface="Times"/>
                <a:ea typeface="+mn-lt"/>
                <a:cs typeface="+mn-lt"/>
              </a:rPr>
              <a:t>DIALOGICKÉ VYUČOVÁNÍ = rozhovor obohacen o myšlenky, názory od žáků </a:t>
            </a:r>
          </a:p>
          <a:p>
            <a:pPr marL="0" indent="0">
              <a:buNone/>
            </a:pPr>
            <a:endParaRPr lang="cs-CZ" sz="1600" dirty="0">
              <a:latin typeface="Times"/>
              <a:ea typeface="+mn-lt"/>
              <a:cs typeface="+mn-lt"/>
            </a:endParaRPr>
          </a:p>
          <a:p>
            <a:r>
              <a:rPr lang="cs-CZ" sz="1600" dirty="0">
                <a:latin typeface="Times"/>
                <a:ea typeface="+mn-lt"/>
                <a:cs typeface="+mn-lt"/>
              </a:rPr>
              <a:t>Zázemí  v sociokulturních teoriích - odvozují se od myšlenek </a:t>
            </a:r>
            <a:r>
              <a:rPr lang="cs-CZ" sz="1600" dirty="0" err="1">
                <a:latin typeface="Times"/>
                <a:ea typeface="+mn-lt"/>
                <a:cs typeface="+mn-lt"/>
              </a:rPr>
              <a:t>Vygotského</a:t>
            </a:r>
            <a:r>
              <a:rPr lang="cs-CZ" sz="1600" dirty="0">
                <a:latin typeface="Times"/>
                <a:ea typeface="+mn-lt"/>
                <a:cs typeface="+mn-lt"/>
              </a:rPr>
              <a:t>, </a:t>
            </a:r>
            <a:r>
              <a:rPr lang="cs-CZ" sz="1600" dirty="0" err="1">
                <a:latin typeface="Times"/>
                <a:ea typeface="+mn-lt"/>
                <a:cs typeface="+mn-lt"/>
              </a:rPr>
              <a:t>Bachtina</a:t>
            </a:r>
            <a:endParaRPr lang="cs-CZ" sz="1600" dirty="0">
              <a:latin typeface="Times"/>
              <a:ea typeface="+mn-lt"/>
              <a:cs typeface="+mn-lt"/>
            </a:endParaRPr>
          </a:p>
          <a:p>
            <a:endParaRPr lang="cs-CZ" sz="1600" dirty="0">
              <a:latin typeface="Times"/>
              <a:ea typeface="+mn-lt"/>
              <a:cs typeface="+mn-lt"/>
            </a:endParaRPr>
          </a:p>
          <a:p>
            <a:endParaRPr lang="cs-CZ" sz="1400" dirty="0">
              <a:latin typeface="Times"/>
              <a:ea typeface="+mn-lt"/>
              <a:cs typeface="+mn-lt"/>
            </a:endParaRPr>
          </a:p>
          <a:p>
            <a:endParaRPr lang="cs-CZ" sz="1400" dirty="0"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014002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FEC2B47-9787-485E-9E0A-D48E6D382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5933795" cy="1362073"/>
          </a:xfrm>
        </p:spPr>
        <p:txBody>
          <a:bodyPr>
            <a:normAutofit/>
          </a:bodyPr>
          <a:lstStyle/>
          <a:p>
            <a:r>
              <a:rPr lang="cs-CZ" dirty="0"/>
              <a:t>LEV VYGOTSKIJ 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60129-4121-4644-94FF-5D727D04E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2276474"/>
            <a:ext cx="6041371" cy="35531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cs-CZ" sz="1400" dirty="0">
              <a:latin typeface="Times"/>
              <a:ea typeface="+mn-lt"/>
              <a:cs typeface="+mn-lt"/>
            </a:endParaRPr>
          </a:p>
          <a:p>
            <a:r>
              <a:rPr lang="cs-CZ" sz="1600" dirty="0">
                <a:latin typeface="Times"/>
                <a:ea typeface="+mn-lt"/>
                <a:cs typeface="+mn-lt"/>
              </a:rPr>
              <a:t>Tvrdil, že existuje silné spojení mezi řečí a myšlením </a:t>
            </a:r>
            <a:endParaRPr lang="cs-CZ" sz="1600" dirty="0">
              <a:latin typeface="Times"/>
              <a:cs typeface="Times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i="1" dirty="0">
                <a:latin typeface="Times"/>
                <a:ea typeface="+mn-lt"/>
                <a:cs typeface="+mn-lt"/>
              </a:rPr>
              <a:t> „Každá vyšší psychická funkce probíhá ve vývoji dítěte dvakrát – nejprve jako kolektivní, sociální činnost, tj. jako funkce </a:t>
            </a:r>
            <a:r>
              <a:rPr lang="cs-CZ" sz="1600" i="1" dirty="0" err="1">
                <a:latin typeface="Times"/>
                <a:ea typeface="+mn-lt"/>
                <a:cs typeface="+mn-lt"/>
              </a:rPr>
              <a:t>interpsychická</a:t>
            </a:r>
            <a:r>
              <a:rPr lang="cs-CZ" sz="1600" i="1" dirty="0">
                <a:latin typeface="Times"/>
                <a:ea typeface="+mn-lt"/>
                <a:cs typeface="+mn-lt"/>
              </a:rPr>
              <a:t>, podruhé jako činnost individuální, jako vnitřní způsob myšlení dítěte, tedy funkce intrapsychická.“</a:t>
            </a:r>
            <a:endParaRPr lang="cs-CZ" sz="1600" dirty="0">
              <a:latin typeface="Times"/>
              <a:cs typeface="Times"/>
            </a:endParaRPr>
          </a:p>
          <a:p>
            <a:r>
              <a:rPr lang="cs-CZ" sz="1600" dirty="0">
                <a:latin typeface="Times"/>
                <a:cs typeface="Times"/>
              </a:rPr>
              <a:t>Koncept </a:t>
            </a:r>
            <a:r>
              <a:rPr lang="cs-CZ" sz="1600" i="1" dirty="0">
                <a:latin typeface="Times"/>
                <a:cs typeface="Times"/>
              </a:rPr>
              <a:t>Zóny nejbližšího vývoje </a:t>
            </a:r>
            <a:r>
              <a:rPr lang="cs-CZ" dirty="0"/>
              <a:t>→</a:t>
            </a:r>
            <a:r>
              <a:rPr lang="cs-CZ" dirty="0">
                <a:latin typeface="Calisto MT"/>
                <a:cs typeface="Times"/>
              </a:rPr>
              <a:t> </a:t>
            </a:r>
            <a:r>
              <a:rPr lang="cs-CZ" sz="1600" dirty="0">
                <a:latin typeface="Times"/>
                <a:cs typeface="Times"/>
              </a:rPr>
              <a:t>koncept</a:t>
            </a:r>
            <a:r>
              <a:rPr lang="cs-CZ" dirty="0">
                <a:latin typeface="Times"/>
                <a:cs typeface="Times"/>
              </a:rPr>
              <a:t> </a:t>
            </a:r>
            <a:r>
              <a:rPr lang="cs-CZ" sz="1600" i="1" dirty="0">
                <a:latin typeface="Times"/>
                <a:cs typeface="Times"/>
              </a:rPr>
              <a:t>lešení</a:t>
            </a:r>
            <a:endParaRPr lang="cs-CZ" dirty="0"/>
          </a:p>
          <a:p>
            <a:endParaRPr lang="cs-CZ" sz="1400" dirty="0">
              <a:latin typeface="Univers Condensed"/>
            </a:endParaRPr>
          </a:p>
        </p:txBody>
      </p:sp>
      <p:pic>
        <p:nvPicPr>
          <p:cNvPr id="4" name="Obrázek 4" descr="Obsah obrázku muž, osoba, vázanka, oblek&#10;&#10;Popis se vygeneroval automaticky.">
            <a:extLst>
              <a:ext uri="{FF2B5EF4-FFF2-40B4-BE49-F238E27FC236}">
                <a16:creationId xmlns:a16="http://schemas.microsoft.com/office/drawing/2014/main" id="{75DD9E2F-87CD-450B-84AB-3DA6798857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3634"/>
          <a:stretch/>
        </p:blipFill>
        <p:spPr>
          <a:xfrm>
            <a:off x="7315200" y="715218"/>
            <a:ext cx="4076700" cy="5418871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62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DE0ADA-20AE-4C20-ADC6-675961F4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ZÓNA NEJBLIŽŠÍHO VÝVOJE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71CA0-2433-40E8-9C94-7246A3307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"/>
              <a:buChar char="•"/>
            </a:pPr>
            <a:r>
              <a:rPr lang="cs-CZ" sz="1600" dirty="0">
                <a:latin typeface="Times"/>
                <a:cs typeface="Times"/>
              </a:rPr>
              <a:t>Rozdíl mezi aktuální vývojovou úrovní a úrovní potenciální </a:t>
            </a:r>
            <a:endParaRPr lang="cs-CZ" sz="1600" dirty="0">
              <a:latin typeface="Times"/>
              <a:ea typeface="+mn-lt"/>
              <a:cs typeface="Times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Aktuální vývojová úroveň = úroveň úkolů, které dítě zvládne vyřešit samo</a:t>
            </a:r>
            <a:endParaRPr lang="cs-CZ" sz="1600" dirty="0">
              <a:latin typeface="Times"/>
              <a:cs typeface="Times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cs typeface="Times"/>
              </a:rPr>
              <a:t>Úroveň potenciální = </a:t>
            </a:r>
            <a:r>
              <a:rPr lang="cs-CZ" sz="1600" dirty="0">
                <a:latin typeface="Times"/>
                <a:ea typeface="+mn-lt"/>
                <a:cs typeface="+mn-lt"/>
              </a:rPr>
              <a:t>úroveň úkolů, které dítě zvládne vyřešit pod vedením dospělého či zkušenější osoby</a:t>
            </a:r>
            <a:endParaRPr lang="cs-CZ" sz="1600" dirty="0">
              <a:latin typeface="Times"/>
              <a:cs typeface="Times"/>
            </a:endParaRPr>
          </a:p>
          <a:p>
            <a:pPr>
              <a:buFont typeface="Arial"/>
              <a:buChar char="•"/>
            </a:pPr>
            <a:r>
              <a:rPr lang="cs-CZ" sz="1600" dirty="0">
                <a:latin typeface="Times"/>
                <a:cs typeface="Times"/>
              </a:rPr>
              <a:t>Dítě dostává příležitost k napodobování činností, které dosud překračují jeho hranice</a:t>
            </a:r>
            <a:endParaRPr lang="cs-CZ" sz="1600" dirty="0">
              <a:latin typeface="Times"/>
              <a:ea typeface="+mn-lt"/>
              <a:cs typeface="Times"/>
            </a:endParaRPr>
          </a:p>
          <a:p>
            <a:pPr>
              <a:buFont typeface="Arial"/>
              <a:buChar char="•"/>
            </a:pPr>
            <a:r>
              <a:rPr lang="cs-CZ" sz="1600" dirty="0">
                <a:latin typeface="Times"/>
                <a:cs typeface="Times"/>
              </a:rPr>
              <a:t>Dobré je pouze to učení, které předbíhá vývoj</a:t>
            </a:r>
            <a:endParaRPr lang="cs-CZ" sz="1600" dirty="0">
              <a:latin typeface="Times"/>
              <a:ea typeface="+mn-lt"/>
              <a:cs typeface="Times"/>
            </a:endParaRPr>
          </a:p>
          <a:p>
            <a:pPr>
              <a:buFont typeface="Arial"/>
              <a:buChar char="•"/>
            </a:pPr>
            <a:r>
              <a:rPr lang="cs-CZ" sz="1600" dirty="0">
                <a:latin typeface="Times"/>
                <a:cs typeface="Times"/>
              </a:rPr>
              <a:t>Obtížné odhadnout zónu nejbližšího vývoje a zároveň nezpůsobit frustraci</a:t>
            </a:r>
            <a:endParaRPr lang="cs-CZ" sz="1600" dirty="0">
              <a:latin typeface="Times"/>
              <a:ea typeface="+mn-lt"/>
              <a:cs typeface="Times"/>
            </a:endParaRPr>
          </a:p>
          <a:p>
            <a:pPr marL="0" indent="0">
              <a:buNone/>
            </a:pPr>
            <a:endParaRPr lang="cs-CZ" sz="1200" dirty="0">
              <a:latin typeface="Univers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53655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85A4B-D458-4479-B39E-3A5DB33BC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LEŠENÍ (SCAFFOLDING)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7C804-9BE8-4B93-A04F-7A841327D2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2293126"/>
            <a:ext cx="11496397" cy="42255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buFont typeface="Courier New,monospace" panose="020B0604020202020204" pitchFamily="34" charset="0"/>
              <a:buChar char="o"/>
            </a:pPr>
            <a:r>
              <a:rPr lang="cs-CZ" sz="1600" dirty="0" err="1">
                <a:latin typeface="Times"/>
                <a:ea typeface="+mn-lt"/>
                <a:cs typeface="+mn-lt"/>
              </a:rPr>
              <a:t>Jerome</a:t>
            </a:r>
            <a:r>
              <a:rPr lang="cs-CZ" sz="1600" dirty="0">
                <a:latin typeface="Times"/>
                <a:ea typeface="+mn-lt"/>
                <a:cs typeface="+mn-lt"/>
              </a:rPr>
              <a:t> </a:t>
            </a:r>
            <a:r>
              <a:rPr lang="cs-CZ" sz="1600" dirty="0" err="1">
                <a:latin typeface="Times"/>
                <a:ea typeface="+mn-lt"/>
                <a:cs typeface="+mn-lt"/>
              </a:rPr>
              <a:t>Bruner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Interakce mezi učitelem/rodičem a žákem, která umožňuje vyřešit problém či úlohu,  jež jsou dosud za hranicemi schopností učícího se jedince</a:t>
            </a:r>
            <a:endParaRPr lang="cs-CZ" sz="1600" dirty="0">
              <a:latin typeface="Times"/>
              <a:cs typeface="Times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Vyučující převezme kontrolu nad věcmi, na které dítě dosud nestačí, čímž úlohu dovede k dokončení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Cílem není dokončení úlohy, ale rozvoj kompetencí k jejímu řešení</a:t>
            </a:r>
            <a:endParaRPr lang="cs-CZ" sz="1600" dirty="0">
              <a:latin typeface="Times"/>
              <a:cs typeface="Times"/>
            </a:endParaRP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Je dočasné protože se zvyšováním dovedností a znalostí jedince roste jeho autonomie</a:t>
            </a:r>
            <a:endParaRPr lang="cs-CZ" sz="1600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48166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A4D724-DC9B-4D33-A8D4-8E6F8711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111" y="909637"/>
            <a:ext cx="5933795" cy="1362073"/>
          </a:xfrm>
        </p:spPr>
        <p:txBody>
          <a:bodyPr>
            <a:normAutofit/>
          </a:bodyPr>
          <a:lstStyle/>
          <a:p>
            <a:r>
              <a:rPr lang="cs-CZ" dirty="0">
                <a:ea typeface="+mj-lt"/>
                <a:cs typeface="+mj-lt"/>
              </a:rPr>
              <a:t>Michail Michajlovič </a:t>
            </a:r>
            <a:r>
              <a:rPr lang="cs-CZ" dirty="0" err="1">
                <a:ea typeface="+mj-lt"/>
                <a:cs typeface="+mj-lt"/>
              </a:rPr>
              <a:t>Bachtin</a:t>
            </a:r>
            <a:endParaRPr lang="cs-CZ" dirty="0" err="1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11FC409-B3C2-4F68-865C-C5333D6F27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57150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48DBE-D3D3-4E7F-BD8F-627774A2D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2276474"/>
            <a:ext cx="6041371" cy="355310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cs-CZ" sz="1700" dirty="0">
              <a:latin typeface="Univers Condensed"/>
              <a:ea typeface="+mn-lt"/>
              <a:cs typeface="+mn-lt"/>
            </a:endParaRPr>
          </a:p>
          <a:p>
            <a:pPr>
              <a:lnSpc>
                <a:spcPct val="110000"/>
              </a:lnSpc>
            </a:pPr>
            <a:r>
              <a:rPr lang="cs-CZ" sz="1600" dirty="0">
                <a:latin typeface="Times"/>
                <a:ea typeface="+mn-lt"/>
                <a:cs typeface="+mn-lt"/>
              </a:rPr>
              <a:t>AUTORITATIVNÍ DISKURS = snaha přesvědčit posluchače o správnosti a pravdivosti vypravěčem sdělovaného obsahu</a:t>
            </a:r>
            <a:endParaRPr lang="cs-CZ" sz="1600" dirty="0">
              <a:latin typeface="Times"/>
              <a:cs typeface="Times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1600" dirty="0">
                <a:latin typeface="Times"/>
                <a:ea typeface="+mn-lt"/>
                <a:cs typeface="+mn-lt"/>
              </a:rPr>
              <a:t>                          X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latin typeface="Times"/>
                <a:ea typeface="+mn-lt"/>
                <a:cs typeface="+mn-lt"/>
              </a:rPr>
              <a:t>DIALOGICKÝ DISKURS = vytváří prostor pro stanoviska a myšlenky, snaha nabídnout podněty k přemýšlení, střídání hlasů</a:t>
            </a:r>
            <a:endParaRPr lang="cs-CZ" sz="1600" dirty="0">
              <a:latin typeface="Times"/>
              <a:cs typeface="Times"/>
            </a:endParaRPr>
          </a:p>
          <a:p>
            <a:pPr>
              <a:lnSpc>
                <a:spcPct val="110000"/>
              </a:lnSpc>
            </a:pPr>
            <a:r>
              <a:rPr lang="cs-CZ" sz="1600" dirty="0">
                <a:latin typeface="Times"/>
                <a:ea typeface="+mn-lt"/>
                <a:cs typeface="+mn-lt"/>
              </a:rPr>
              <a:t>Na bázi této teorie zpracována </a:t>
            </a:r>
            <a:r>
              <a:rPr lang="cs-CZ" sz="1600" dirty="0" err="1">
                <a:latin typeface="Times"/>
                <a:ea typeface="+mn-lt"/>
                <a:cs typeface="+mn-lt"/>
              </a:rPr>
              <a:t>Mortimerem</a:t>
            </a:r>
            <a:r>
              <a:rPr lang="cs-CZ" sz="1600" dirty="0">
                <a:latin typeface="Times"/>
                <a:ea typeface="+mn-lt"/>
                <a:cs typeface="+mn-lt"/>
              </a:rPr>
              <a:t> a </a:t>
            </a:r>
            <a:r>
              <a:rPr lang="cs-CZ" sz="1600" dirty="0" err="1">
                <a:latin typeface="Times"/>
                <a:ea typeface="+mn-lt"/>
                <a:cs typeface="+mn-lt"/>
              </a:rPr>
              <a:t>Scottem</a:t>
            </a:r>
            <a:r>
              <a:rPr lang="cs-CZ" sz="1600" dirty="0">
                <a:latin typeface="Times"/>
                <a:ea typeface="+mn-lt"/>
                <a:cs typeface="+mn-lt"/>
              </a:rPr>
              <a:t> typologie komunikačních přístupů</a:t>
            </a:r>
            <a:endParaRPr lang="cs-CZ" sz="1600" dirty="0">
              <a:latin typeface="Times"/>
            </a:endParaRPr>
          </a:p>
        </p:txBody>
      </p:sp>
      <p:pic>
        <p:nvPicPr>
          <p:cNvPr id="5" name="Obrázek 5" descr="Obsah obrázku osoba, interiér&#10;&#10;Popis se vygeneroval automaticky.">
            <a:extLst>
              <a:ext uri="{FF2B5EF4-FFF2-40B4-BE49-F238E27FC236}">
                <a16:creationId xmlns:a16="http://schemas.microsoft.com/office/drawing/2014/main" id="{23237D2A-CF05-415A-A7C9-40ECAA4DF6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" b="6956"/>
          <a:stretch/>
        </p:blipFill>
        <p:spPr>
          <a:xfrm>
            <a:off x="7315200" y="715218"/>
            <a:ext cx="4076700" cy="5418871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810270D-76A7-44B3-9746-7EDF578860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5715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771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A4D724-DC9B-4D33-A8D4-8E6F87115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a typeface="+mj-lt"/>
                <a:cs typeface="+mj-lt"/>
              </a:rPr>
              <a:t>KOMUNIKAČNÍ PŘÍSTUPY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C48DBE-D3D3-4E7F-BD8F-627774A2D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674900"/>
            <a:ext cx="10691265" cy="38646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buAutoNum type="arabicPeriod"/>
            </a:pPr>
            <a:r>
              <a:rPr lang="cs-CZ" sz="1600" dirty="0">
                <a:latin typeface="Times"/>
                <a:ea typeface="+mn-lt"/>
                <a:cs typeface="+mn-lt"/>
              </a:rPr>
              <a:t>NEINTERAKTIVNÍ AUTORITATIVNÍ</a:t>
            </a:r>
            <a:endParaRPr lang="cs-CZ" sz="1600" dirty="0">
              <a:latin typeface="Times"/>
              <a:cs typeface="Times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Monolog učitele, který prezentuje určitý obsah chápaný jako pravdivý a předkládá ho žákům  </a:t>
            </a:r>
            <a:endParaRPr lang="cs-CZ" sz="1600" dirty="0">
              <a:latin typeface="Times"/>
              <a:cs typeface="Times"/>
            </a:endParaRPr>
          </a:p>
          <a:p>
            <a:pPr marL="342900" indent="-342900">
              <a:buAutoNum type="arabicPeriod"/>
            </a:pPr>
            <a:r>
              <a:rPr lang="cs-CZ" sz="1600" dirty="0">
                <a:latin typeface="Times"/>
                <a:ea typeface="+mn-lt"/>
                <a:cs typeface="+mn-lt"/>
              </a:rPr>
              <a:t>INTERAKTIVNÍ AUTORITATIVNÍ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Střídání mluvčích, učitel klade otázky a žáci odpovídají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Učitel odpovědi hodnotí z hlediska jejich správnosti</a:t>
            </a:r>
            <a:endParaRPr lang="cs-CZ" sz="1600" dirty="0">
              <a:latin typeface="Times"/>
              <a:cs typeface="Times"/>
            </a:endParaRPr>
          </a:p>
          <a:p>
            <a:pPr marL="342900" indent="-342900">
              <a:buAutoNum type="arabicPeriod"/>
            </a:pPr>
            <a:r>
              <a:rPr lang="cs-CZ" sz="1600" dirty="0">
                <a:latin typeface="Times"/>
                <a:ea typeface="+mn-lt"/>
                <a:cs typeface="+mn-lt"/>
              </a:rPr>
              <a:t>NEINTERAKTIVNÍ DIALOGICKÝ: </a:t>
            </a:r>
            <a:endParaRPr lang="cs-CZ" sz="1600" dirty="0">
              <a:latin typeface="Times"/>
              <a:ea typeface="+mn-lt"/>
              <a:cs typeface="Times"/>
            </a:endParaRPr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Hovoří jediný mluvčí, který sumarizuje různé – kontrastní – myšlenky a stanoviska, porovnává je, nabízí rozdíly mezi nimi k promýšlení</a:t>
            </a:r>
            <a:endParaRPr lang="cs-CZ" sz="1600" dirty="0">
              <a:latin typeface="Times"/>
              <a:cs typeface="Times"/>
            </a:endParaRPr>
          </a:p>
          <a:p>
            <a:pPr marL="0" indent="0">
              <a:buNone/>
            </a:pPr>
            <a:r>
              <a:rPr lang="cs-CZ" sz="1600" dirty="0">
                <a:latin typeface="Times"/>
                <a:ea typeface="+mn-lt"/>
                <a:cs typeface="+mn-lt"/>
              </a:rPr>
              <a:t>4.  INTERAKTIVNÍ DIALOGICKÝ: 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Dochází ke střídání mluvčích - učitel a žáci prezentují své myšlenky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cs-CZ" sz="1600" dirty="0">
                <a:latin typeface="Times"/>
                <a:ea typeface="+mn-lt"/>
                <a:cs typeface="+mn-lt"/>
              </a:rPr>
              <a:t>Znalosti nejsou chápány jako předem dané, ale jako postupně vycházejí z interakcí mezi učitelem a žáky</a:t>
            </a:r>
            <a:endParaRPr lang="cs-CZ" sz="1600" dirty="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69461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0B8E5-AA46-46D4-8C2D-3B4F207C2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DEDA5E-B428-4DFA-8EE0-5D18BD6B2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sz="1400" dirty="0" err="1">
                <a:latin typeface="Times"/>
                <a:ea typeface="+mn-lt"/>
                <a:cs typeface="+mn-lt"/>
              </a:rPr>
              <a:t>Šeďová</a:t>
            </a:r>
            <a:r>
              <a:rPr lang="cs-CZ" sz="1400" dirty="0">
                <a:latin typeface="Times"/>
                <a:ea typeface="+mn-lt"/>
                <a:cs typeface="+mn-lt"/>
              </a:rPr>
              <a:t>, K. (2011). Od </a:t>
            </a:r>
            <a:r>
              <a:rPr lang="cs-CZ" sz="1400" dirty="0" err="1">
                <a:latin typeface="Times"/>
                <a:ea typeface="+mn-lt"/>
                <a:cs typeface="+mn-lt"/>
              </a:rPr>
              <a:t>pseudodialogu</a:t>
            </a:r>
            <a:r>
              <a:rPr lang="cs-CZ" sz="1400" dirty="0">
                <a:latin typeface="Times"/>
                <a:ea typeface="+mn-lt"/>
                <a:cs typeface="+mn-lt"/>
              </a:rPr>
              <a:t> k dialogickému vyučování. In T. Janík, P. Knecht, &amp; S. Šebestová (</a:t>
            </a:r>
            <a:r>
              <a:rPr lang="cs-CZ" sz="1400" dirty="0" err="1">
                <a:latin typeface="Times"/>
                <a:ea typeface="+mn-lt"/>
                <a:cs typeface="+mn-lt"/>
              </a:rPr>
              <a:t>Eds</a:t>
            </a:r>
            <a:r>
              <a:rPr lang="cs-CZ" sz="1400" dirty="0">
                <a:latin typeface="Times"/>
                <a:ea typeface="+mn-lt"/>
                <a:cs typeface="+mn-lt"/>
              </a:rPr>
              <a:t>.), Smíšený design v pedagogickém výzkumu: Sborník příspěvků z 19. výroční konference České asociace pedagogického výzkumu (s. 39–45). Brno: Masarykova univerzita. </a:t>
            </a:r>
            <a:endParaRPr lang="cs-CZ" sz="1400">
              <a:latin typeface="Times"/>
              <a:cs typeface="Times"/>
            </a:endParaRPr>
          </a:p>
          <a:p>
            <a:r>
              <a:rPr lang="cs-CZ" sz="1400" dirty="0">
                <a:latin typeface="Times"/>
                <a:ea typeface="+mn-lt"/>
                <a:cs typeface="+mn-lt"/>
              </a:rPr>
              <a:t>ŠEĎOVÁ, Klára, Roman ŠVAŘÍČEK, Martin SEDLÁČEK a Zuzana ŠALAMOUNOVÁ. Jak se učitelé učí: cestou profesního rozvoje k dialogickému vyučování. Brno: Masarykova univerzita, 2016. ISBN 978-80-210-8462-9. </a:t>
            </a:r>
            <a:endParaRPr lang="cs-CZ" sz="1400"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161405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hronicle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600</Words>
  <Application>Microsoft Macintosh PowerPoint</Application>
  <PresentationFormat>Širokoúhlá obrazovka</PresentationFormat>
  <Paragraphs>58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Calisto MT</vt:lpstr>
      <vt:lpstr>Courier New</vt:lpstr>
      <vt:lpstr>Courier New,monospace</vt:lpstr>
      <vt:lpstr>Times</vt:lpstr>
      <vt:lpstr>Times New Roman</vt:lpstr>
      <vt:lpstr>Univers Condensed</vt:lpstr>
      <vt:lpstr>ChronicleVTI</vt:lpstr>
      <vt:lpstr>flip-class</vt:lpstr>
      <vt:lpstr>Dialogické vyučování</vt:lpstr>
      <vt:lpstr>Dialogické vyučování</vt:lpstr>
      <vt:lpstr>LEV VYGOTSKIJ </vt:lpstr>
      <vt:lpstr>ZÓNA NEJBLIŽŠÍHO VÝVOJE </vt:lpstr>
      <vt:lpstr>LEŠENÍ (SCAFFOLDING)</vt:lpstr>
      <vt:lpstr>Michail Michajlovič Bachtin</vt:lpstr>
      <vt:lpstr>KOMUNIKAČNÍ PŘÍSTUPY</vt:lpstr>
      <vt:lpstr>ZDROJE</vt:lpstr>
      <vt:lpstr>KAHOOTEK NA ZÁVĚR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Pezentace flip-class</dc:title>
  <dc:creator>Viktoria Lanková</dc:creator>
  <cp:lastModifiedBy>Viktoria Lanková</cp:lastModifiedBy>
  <cp:revision>365</cp:revision>
  <dcterms:created xsi:type="dcterms:W3CDTF">2022-02-22T12:40:42Z</dcterms:created>
  <dcterms:modified xsi:type="dcterms:W3CDTF">2022-03-02T11:27:25Z</dcterms:modified>
</cp:coreProperties>
</file>