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67" r:id="rId4"/>
    <p:sldId id="266" r:id="rId5"/>
    <p:sldId id="268" r:id="rId6"/>
    <p:sldId id="273" r:id="rId7"/>
    <p:sldId id="270" r:id="rId8"/>
    <p:sldId id="271" r:id="rId9"/>
    <p:sldId id="272" r:id="rId10"/>
    <p:sldId id="269" r:id="rId11"/>
    <p:sldId id="274"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6213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7278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64377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91609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05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14878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0126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E38F6154-957F-4065-AF01-38F4DD01E2F5}" type="datetimeFigureOut">
              <a:rPr lang="cs-CZ" smtClean="0"/>
              <a:t>17. 1. 2021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59245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350127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7D01E9-AD0A-47E6-917E-252EEF3C0AC6}" type="slidenum">
              <a:rPr lang="cs-CZ" smtClean="0"/>
              <a:t>‹#›</a:t>
            </a:fld>
            <a:endParaRPr lang="cs-CZ"/>
          </a:p>
        </p:txBody>
      </p:sp>
    </p:spTree>
    <p:extLst>
      <p:ext uri="{BB962C8B-B14F-4D97-AF65-F5344CB8AC3E}">
        <p14:creationId xmlns:p14="http://schemas.microsoft.com/office/powerpoint/2010/main" val="77267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48917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38F6154-957F-4065-AF01-38F4DD01E2F5}" type="datetimeFigureOut">
              <a:rPr lang="cs-CZ" smtClean="0"/>
              <a:t>17. 1. 2021</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7D01E9-AD0A-47E6-917E-252EEF3C0AC6}"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7924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90152"/>
            <a:ext cx="9144000" cy="3419811"/>
          </a:xfrm>
        </p:spPr>
        <p:txBody>
          <a:bodyPr>
            <a:normAutofit/>
          </a:bodyPr>
          <a:lstStyle/>
          <a:p>
            <a:pPr algn="ctr"/>
            <a:r>
              <a:rPr lang="cs-CZ" sz="5400" b="1" dirty="0" err="1"/>
              <a:t>Questions</a:t>
            </a:r>
            <a:r>
              <a:rPr lang="cs-CZ" sz="5400" b="1" dirty="0"/>
              <a:t> in </a:t>
            </a:r>
            <a:r>
              <a:rPr lang="cs-CZ" sz="5400" b="1" dirty="0" err="1"/>
              <a:t>communication</a:t>
            </a:r>
            <a:r>
              <a:rPr lang="cs-CZ" sz="5400" b="1" dirty="0" smtClean="0"/>
              <a:t/>
            </a:r>
            <a:br>
              <a:rPr lang="cs-CZ" sz="5400" b="1" dirty="0" smtClean="0"/>
            </a:br>
            <a:r>
              <a:rPr lang="en-GB" sz="4400" b="1" dirty="0" smtClean="0"/>
              <a:t>Educational Communication</a:t>
            </a:r>
            <a:r>
              <a:rPr lang="cs-CZ" sz="5400" b="1" dirty="0" smtClean="0"/>
              <a:t/>
            </a:r>
            <a:br>
              <a:rPr lang="cs-CZ" sz="5400" b="1" dirty="0" smtClean="0"/>
            </a:br>
            <a:endParaRPr lang="cs-CZ" sz="5400" b="1" dirty="0"/>
          </a:p>
        </p:txBody>
      </p:sp>
      <p:sp>
        <p:nvSpPr>
          <p:cNvPr id="3" name="Podnadpis 2"/>
          <p:cNvSpPr>
            <a:spLocks noGrp="1"/>
          </p:cNvSpPr>
          <p:nvPr>
            <p:ph type="subTitle" idx="1"/>
          </p:nvPr>
        </p:nvSpPr>
        <p:spPr/>
        <p:txBody>
          <a:bodyPr/>
          <a:lstStyle/>
          <a:p>
            <a:r>
              <a:rPr lang="cs-CZ" b="1" dirty="0" smtClean="0"/>
              <a:t>SZ6612</a:t>
            </a:r>
            <a:r>
              <a:rPr lang="cs-CZ" dirty="0"/>
              <a:t> </a:t>
            </a:r>
            <a:r>
              <a:rPr lang="cs-CZ" dirty="0" err="1"/>
              <a:t>Educational</a:t>
            </a:r>
            <a:r>
              <a:rPr lang="cs-CZ" dirty="0"/>
              <a:t> </a:t>
            </a:r>
            <a:r>
              <a:rPr lang="cs-CZ" dirty="0" err="1"/>
              <a:t>Communication</a:t>
            </a:r>
            <a:endParaRPr lang="cs-CZ" dirty="0"/>
          </a:p>
          <a:p>
            <a:r>
              <a:rPr lang="cs-CZ" b="1" dirty="0"/>
              <a:t>SZ6638</a:t>
            </a:r>
            <a:r>
              <a:rPr lang="cs-CZ" dirty="0"/>
              <a:t> </a:t>
            </a:r>
            <a:r>
              <a:rPr lang="cs-CZ" dirty="0" err="1"/>
              <a:t>Educational</a:t>
            </a:r>
            <a:r>
              <a:rPr lang="cs-CZ" dirty="0"/>
              <a:t> </a:t>
            </a:r>
            <a:r>
              <a:rPr lang="cs-CZ" dirty="0" err="1"/>
              <a:t>Communication</a:t>
            </a:r>
            <a:endParaRPr lang="cs-CZ" dirty="0"/>
          </a:p>
        </p:txBody>
      </p:sp>
    </p:spTree>
    <p:extLst>
      <p:ext uri="{BB962C8B-B14F-4D97-AF65-F5344CB8AC3E}">
        <p14:creationId xmlns:p14="http://schemas.microsoft.com/office/powerpoint/2010/main" val="3582651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llustrations</a:t>
            </a:r>
            <a:r>
              <a:rPr lang="cs-CZ" b="1" dirty="0" smtClean="0"/>
              <a:t> </a:t>
            </a:r>
            <a:r>
              <a:rPr lang="cs-CZ" b="1" dirty="0" err="1"/>
              <a:t>of</a:t>
            </a:r>
            <a:r>
              <a:rPr lang="cs-CZ" b="1" dirty="0"/>
              <a:t> </a:t>
            </a:r>
            <a:r>
              <a:rPr lang="cs-CZ" b="1" dirty="0" err="1"/>
              <a:t>process</a:t>
            </a:r>
            <a:r>
              <a:rPr lang="cs-CZ" b="1" dirty="0"/>
              <a:t> </a:t>
            </a:r>
            <a:r>
              <a:rPr lang="cs-CZ" b="1" dirty="0" err="1" smtClean="0"/>
              <a:t>answers</a:t>
            </a:r>
            <a:r>
              <a:rPr lang="cs-CZ" b="1" dirty="0" smtClean="0"/>
              <a:t> 3:</a:t>
            </a:r>
            <a:endParaRPr lang="cs-CZ" b="1" dirty="0"/>
          </a:p>
        </p:txBody>
      </p:sp>
      <p:sp>
        <p:nvSpPr>
          <p:cNvPr id="3" name="Zástupný symbol pro obsah 2"/>
          <p:cNvSpPr>
            <a:spLocks noGrp="1"/>
          </p:cNvSpPr>
          <p:nvPr>
            <p:ph idx="1"/>
          </p:nvPr>
        </p:nvSpPr>
        <p:spPr/>
        <p:txBody>
          <a:bodyPr/>
          <a:lstStyle/>
          <a:p>
            <a:r>
              <a:rPr lang="cs-CZ" sz="2800" dirty="0" smtClean="0"/>
              <a:t>A</a:t>
            </a:r>
            <a:r>
              <a:rPr lang="en-US" sz="2800" dirty="0" smtClean="0"/>
              <a:t>void </a:t>
            </a:r>
            <a:r>
              <a:rPr lang="cs-CZ" sz="2800" dirty="0" smtClean="0"/>
              <a:t>a</a:t>
            </a:r>
            <a:r>
              <a:rPr lang="en-US" sz="2800" dirty="0" err="1" smtClean="0"/>
              <a:t>nswers</a:t>
            </a:r>
            <a:r>
              <a:rPr lang="en-US" sz="2800" dirty="0" smtClean="0"/>
              <a:t> </a:t>
            </a:r>
            <a:r>
              <a:rPr lang="en-US" sz="2800" dirty="0"/>
              <a:t>that look like these: </a:t>
            </a:r>
            <a:endParaRPr lang="cs-CZ" sz="2800" dirty="0" smtClean="0"/>
          </a:p>
          <a:p>
            <a:r>
              <a:rPr lang="en-US" sz="2400" dirty="0" smtClean="0"/>
              <a:t>1</a:t>
            </a:r>
            <a:r>
              <a:rPr lang="en-US" sz="2400" dirty="0"/>
              <a:t>. The domestic housecat is a mammal and carnivore. (This answer only provides a partial answer to two steps of the classification system. As such, it would clearly demonstrate that you do not understand the classification system in general.) </a:t>
            </a:r>
            <a:endParaRPr lang="cs-CZ" sz="2400" dirty="0" smtClean="0"/>
          </a:p>
          <a:p>
            <a:r>
              <a:rPr lang="en-US" sz="2400" dirty="0" smtClean="0"/>
              <a:t>2</a:t>
            </a:r>
            <a:r>
              <a:rPr lang="en-US" sz="2400" dirty="0"/>
              <a:t>. The three processes of memory are encoding, storage and retrieval. (While correct, this answer does not answer the whole question, i.e. define each process.)</a:t>
            </a:r>
            <a:endParaRPr lang="cs-CZ" sz="2400" dirty="0"/>
          </a:p>
        </p:txBody>
      </p:sp>
    </p:spTree>
    <p:extLst>
      <p:ext uri="{BB962C8B-B14F-4D97-AF65-F5344CB8AC3E}">
        <p14:creationId xmlns:p14="http://schemas.microsoft.com/office/powerpoint/2010/main" val="3761681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Resoucess</a:t>
            </a:r>
            <a:endParaRPr lang="cs-CZ" dirty="0"/>
          </a:p>
        </p:txBody>
      </p:sp>
      <p:sp>
        <p:nvSpPr>
          <p:cNvPr id="3" name="Zástupný symbol pro obsah 2"/>
          <p:cNvSpPr>
            <a:spLocks noGrp="1"/>
          </p:cNvSpPr>
          <p:nvPr>
            <p:ph idx="1"/>
          </p:nvPr>
        </p:nvSpPr>
        <p:spPr/>
        <p:txBody>
          <a:bodyPr/>
          <a:lstStyle/>
          <a:p>
            <a:r>
              <a:rPr lang="cs-CZ" dirty="0"/>
              <a:t>https://success.uark.edu/_resources/downloads/study/shortansweressayhelpseries/part5processquestions.pdf</a:t>
            </a:r>
          </a:p>
        </p:txBody>
      </p:sp>
    </p:spTree>
    <p:extLst>
      <p:ext uri="{BB962C8B-B14F-4D97-AF65-F5344CB8AC3E}">
        <p14:creationId xmlns:p14="http://schemas.microsoft.com/office/powerpoint/2010/main" val="4016930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What</a:t>
            </a:r>
            <a:r>
              <a:rPr lang="cs-CZ" b="1" dirty="0" smtClean="0"/>
              <a:t> </a:t>
            </a:r>
            <a:r>
              <a:rPr lang="cs-CZ" b="1" dirty="0" err="1" smtClean="0"/>
              <a:t>is</a:t>
            </a:r>
            <a:r>
              <a:rPr lang="cs-CZ" b="1" dirty="0" smtClean="0"/>
              <a:t> </a:t>
            </a:r>
            <a:r>
              <a:rPr lang="cs-CZ" b="1" dirty="0" err="1" smtClean="0"/>
              <a:t>question</a:t>
            </a:r>
            <a:r>
              <a:rPr lang="cs-CZ" b="1" dirty="0" smtClean="0"/>
              <a:t> in </a:t>
            </a:r>
            <a:r>
              <a:rPr lang="cs-CZ" b="1" dirty="0" err="1" smtClean="0"/>
              <a:t>social</a:t>
            </a:r>
            <a:r>
              <a:rPr lang="cs-CZ" b="1" dirty="0" smtClean="0"/>
              <a:t> </a:t>
            </a:r>
            <a:r>
              <a:rPr lang="cs-CZ" b="1" dirty="0" err="1" smtClean="0"/>
              <a:t>communication</a:t>
            </a:r>
            <a:r>
              <a:rPr lang="cs-CZ" b="1" dirty="0" smtClean="0"/>
              <a:t>?</a:t>
            </a:r>
            <a:endParaRPr lang="cs-CZ" dirty="0"/>
          </a:p>
        </p:txBody>
      </p:sp>
      <p:sp>
        <p:nvSpPr>
          <p:cNvPr id="3" name="Zástupný symbol pro obsah 2"/>
          <p:cNvSpPr>
            <a:spLocks noGrp="1"/>
          </p:cNvSpPr>
          <p:nvPr>
            <p:ph idx="1"/>
          </p:nvPr>
        </p:nvSpPr>
        <p:spPr/>
        <p:txBody>
          <a:bodyPr/>
          <a:lstStyle/>
          <a:p>
            <a:r>
              <a:rPr lang="cs-CZ" dirty="0" smtClean="0"/>
              <a:t>Group </a:t>
            </a:r>
            <a:r>
              <a:rPr lang="cs-CZ" dirty="0" err="1" smtClean="0"/>
              <a:t>work</a:t>
            </a:r>
            <a:r>
              <a:rPr lang="cs-CZ" dirty="0" smtClean="0"/>
              <a:t> </a:t>
            </a:r>
            <a:r>
              <a:rPr lang="cs-CZ" dirty="0"/>
              <a:t>– student </a:t>
            </a:r>
            <a:r>
              <a:rPr lang="cs-CZ" dirty="0" err="1"/>
              <a:t>presentation</a:t>
            </a:r>
            <a:endParaRPr lang="cs-CZ" dirty="0"/>
          </a:p>
        </p:txBody>
      </p:sp>
    </p:spTree>
    <p:extLst>
      <p:ext uri="{BB962C8B-B14F-4D97-AF65-F5344CB8AC3E}">
        <p14:creationId xmlns:p14="http://schemas.microsoft.com/office/powerpoint/2010/main" val="148300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What</a:t>
            </a:r>
            <a:r>
              <a:rPr lang="cs-CZ" b="1" dirty="0" smtClean="0"/>
              <a:t> </a:t>
            </a:r>
            <a:r>
              <a:rPr lang="cs-CZ" b="1" dirty="0" err="1" smtClean="0"/>
              <a:t>is</a:t>
            </a:r>
            <a:r>
              <a:rPr lang="cs-CZ" b="1" dirty="0" smtClean="0"/>
              <a:t> </a:t>
            </a:r>
            <a:r>
              <a:rPr lang="cs-CZ" b="1" dirty="0" err="1" smtClean="0"/>
              <a:t>question</a:t>
            </a:r>
            <a:r>
              <a:rPr lang="cs-CZ" b="1" dirty="0" smtClean="0"/>
              <a:t> in </a:t>
            </a:r>
            <a:r>
              <a:rPr lang="cs-CZ" b="1" dirty="0" err="1" smtClean="0"/>
              <a:t>educational</a:t>
            </a:r>
            <a:r>
              <a:rPr lang="cs-CZ" b="1" dirty="0" smtClean="0"/>
              <a:t> </a:t>
            </a:r>
            <a:r>
              <a:rPr lang="cs-CZ" b="1" dirty="0" err="1" smtClean="0"/>
              <a:t>communication</a:t>
            </a:r>
            <a:r>
              <a:rPr lang="cs-CZ" b="1" dirty="0" smtClean="0"/>
              <a:t>?</a:t>
            </a:r>
            <a:endParaRPr lang="cs-CZ" dirty="0"/>
          </a:p>
        </p:txBody>
      </p:sp>
      <p:sp>
        <p:nvSpPr>
          <p:cNvPr id="3" name="Zástupný symbol pro obsah 2"/>
          <p:cNvSpPr>
            <a:spLocks noGrp="1"/>
          </p:cNvSpPr>
          <p:nvPr>
            <p:ph idx="1"/>
          </p:nvPr>
        </p:nvSpPr>
        <p:spPr/>
        <p:txBody>
          <a:bodyPr/>
          <a:lstStyle/>
          <a:p>
            <a:r>
              <a:rPr lang="cs-CZ" dirty="0" smtClean="0"/>
              <a:t>Group </a:t>
            </a:r>
            <a:r>
              <a:rPr lang="cs-CZ" dirty="0" err="1" smtClean="0"/>
              <a:t>work</a:t>
            </a:r>
            <a:r>
              <a:rPr lang="cs-CZ" dirty="0" smtClean="0"/>
              <a:t> – student </a:t>
            </a:r>
            <a:r>
              <a:rPr lang="cs-CZ" dirty="0" err="1" smtClean="0"/>
              <a:t>presentation</a:t>
            </a:r>
            <a:endParaRPr lang="cs-CZ" dirty="0"/>
          </a:p>
        </p:txBody>
      </p:sp>
    </p:spTree>
    <p:extLst>
      <p:ext uri="{BB962C8B-B14F-4D97-AF65-F5344CB8AC3E}">
        <p14:creationId xmlns:p14="http://schemas.microsoft.com/office/powerpoint/2010/main" val="1427960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Questioning</a:t>
            </a:r>
            <a:endParaRPr lang="cs-CZ" dirty="0"/>
          </a:p>
        </p:txBody>
      </p:sp>
      <p:sp>
        <p:nvSpPr>
          <p:cNvPr id="3" name="Zástupný symbol pro obsah 2"/>
          <p:cNvSpPr>
            <a:spLocks noGrp="1"/>
          </p:cNvSpPr>
          <p:nvPr>
            <p:ph idx="1"/>
          </p:nvPr>
        </p:nvSpPr>
        <p:spPr/>
        <p:txBody>
          <a:bodyPr/>
          <a:lstStyle/>
          <a:p>
            <a:r>
              <a:rPr lang="en-US" sz="2800" b="1" dirty="0"/>
              <a:t>Questioning</a:t>
            </a:r>
            <a:r>
              <a:rPr lang="en-US" sz="2800" dirty="0"/>
              <a:t> is a major form of human thought and interpersonal </a:t>
            </a:r>
            <a:r>
              <a:rPr lang="en-US" sz="2800" b="1" dirty="0"/>
              <a:t>communication</a:t>
            </a:r>
            <a:r>
              <a:rPr lang="en-US" sz="2800" dirty="0" smtClean="0"/>
              <a:t>.</a:t>
            </a:r>
            <a:endParaRPr lang="cs-CZ" sz="2800" dirty="0" smtClean="0"/>
          </a:p>
          <a:p>
            <a:r>
              <a:rPr lang="en-US" sz="2800" dirty="0" smtClean="0"/>
              <a:t> </a:t>
            </a:r>
            <a:r>
              <a:rPr lang="en-US" sz="2800" dirty="0"/>
              <a:t>It involves employing a series of </a:t>
            </a:r>
            <a:r>
              <a:rPr lang="en-US" sz="2800" b="1" dirty="0"/>
              <a:t>questions</a:t>
            </a:r>
            <a:r>
              <a:rPr lang="en-US" sz="2800" dirty="0"/>
              <a:t> to explore an issue, an idea or something intriguing. </a:t>
            </a:r>
            <a:endParaRPr lang="cs-CZ" sz="2800" dirty="0" smtClean="0"/>
          </a:p>
          <a:p>
            <a:r>
              <a:rPr lang="en-US" sz="2800" b="1" dirty="0" smtClean="0"/>
              <a:t>Questioning</a:t>
            </a:r>
            <a:r>
              <a:rPr lang="en-US" sz="2800" dirty="0"/>
              <a:t> is the process of forming and wielding that serves to develop answers and insight</a:t>
            </a:r>
            <a:r>
              <a:rPr lang="en-US" dirty="0"/>
              <a:t>.</a:t>
            </a:r>
            <a:endParaRPr lang="cs-CZ" dirty="0"/>
          </a:p>
        </p:txBody>
      </p:sp>
    </p:spTree>
    <p:extLst>
      <p:ext uri="{BB962C8B-B14F-4D97-AF65-F5344CB8AC3E}">
        <p14:creationId xmlns:p14="http://schemas.microsoft.com/office/powerpoint/2010/main" val="1503688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Process questions</a:t>
            </a:r>
            <a:endParaRPr lang="cs-CZ" dirty="0"/>
          </a:p>
        </p:txBody>
      </p:sp>
      <p:sp>
        <p:nvSpPr>
          <p:cNvPr id="3" name="Zástupný symbol pro obsah 2"/>
          <p:cNvSpPr>
            <a:spLocks noGrp="1"/>
          </p:cNvSpPr>
          <p:nvPr>
            <p:ph idx="1"/>
          </p:nvPr>
        </p:nvSpPr>
        <p:spPr/>
        <p:txBody>
          <a:bodyPr>
            <a:normAutofit fontScale="92500" lnSpcReduction="10000"/>
          </a:bodyPr>
          <a:lstStyle/>
          <a:p>
            <a:r>
              <a:rPr lang="en-US" sz="2800" b="1" dirty="0"/>
              <a:t>Process questions</a:t>
            </a:r>
            <a:r>
              <a:rPr lang="en-US" sz="2800" dirty="0"/>
              <a:t> are designed to test the depth of your knowledge about a subject and your ability to analyze how the various components </a:t>
            </a:r>
            <a:r>
              <a:rPr lang="cs-CZ" sz="2800" dirty="0" err="1" smtClean="0"/>
              <a:t>of</a:t>
            </a:r>
            <a:r>
              <a:rPr lang="en-US" sz="2800" dirty="0" smtClean="0"/>
              <a:t> </a:t>
            </a:r>
            <a:r>
              <a:rPr lang="en-US" sz="2800" dirty="0"/>
              <a:t>system contributed to create the whole. ... </a:t>
            </a:r>
            <a:endParaRPr lang="cs-CZ" sz="2800" dirty="0" smtClean="0"/>
          </a:p>
          <a:p>
            <a:r>
              <a:rPr lang="cs-CZ" sz="2800" b="1" dirty="0"/>
              <a:t>P</a:t>
            </a:r>
            <a:r>
              <a:rPr lang="en-US" sz="2800" b="1" dirty="0" err="1" smtClean="0"/>
              <a:t>rocess</a:t>
            </a:r>
            <a:r>
              <a:rPr lang="en-US" sz="2800" b="1" dirty="0" smtClean="0"/>
              <a:t> </a:t>
            </a:r>
            <a:r>
              <a:rPr lang="en-US" sz="2800" b="1" dirty="0"/>
              <a:t>questions</a:t>
            </a:r>
            <a:r>
              <a:rPr lang="en-US" sz="2800" dirty="0"/>
              <a:t> are almost always chronological or linear and involve multiple, sequential steps</a:t>
            </a:r>
            <a:r>
              <a:rPr lang="en-US" sz="2800" dirty="0" smtClean="0"/>
              <a:t>.</a:t>
            </a:r>
            <a:endParaRPr lang="cs-CZ" sz="2800" dirty="0" smtClean="0"/>
          </a:p>
          <a:p>
            <a:r>
              <a:rPr lang="en-US" sz="2800" dirty="0"/>
              <a:t>Most essay questions contain an </a:t>
            </a:r>
            <a:r>
              <a:rPr lang="en-US" sz="2800" b="1" i="1" dirty="0"/>
              <a:t>Action Word </a:t>
            </a:r>
            <a:r>
              <a:rPr lang="en-US" sz="2800" dirty="0"/>
              <a:t>that you can use to help you organize your response to that question. </a:t>
            </a:r>
            <a:endParaRPr lang="cs-CZ" sz="2800" dirty="0" smtClean="0"/>
          </a:p>
          <a:p>
            <a:r>
              <a:rPr lang="en-US" sz="2800" dirty="0" smtClean="0"/>
              <a:t>In </a:t>
            </a:r>
            <a:r>
              <a:rPr lang="en-US" sz="2800" dirty="0"/>
              <a:t>general, there are six of these Action Words: </a:t>
            </a:r>
            <a:r>
              <a:rPr lang="en-US" sz="2800" i="1" dirty="0"/>
              <a:t>Define / Definition of Analyze / Analysis of Cause &amp; Effect Compare / Contrast Process Analysis / Describe / List Supported Opinion (Defend/Refute)</a:t>
            </a:r>
            <a:endParaRPr lang="cs-CZ" sz="2800" i="1" dirty="0"/>
          </a:p>
        </p:txBody>
      </p:sp>
    </p:spTree>
    <p:extLst>
      <p:ext uri="{BB962C8B-B14F-4D97-AF65-F5344CB8AC3E}">
        <p14:creationId xmlns:p14="http://schemas.microsoft.com/office/powerpoint/2010/main" val="3132174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Answering</a:t>
            </a:r>
            <a:r>
              <a:rPr lang="cs-CZ" b="1" dirty="0"/>
              <a:t> </a:t>
            </a:r>
            <a:r>
              <a:rPr lang="cs-CZ" b="1" dirty="0" err="1"/>
              <a:t>process</a:t>
            </a:r>
            <a:r>
              <a:rPr lang="cs-CZ" b="1" dirty="0"/>
              <a:t> </a:t>
            </a:r>
            <a:r>
              <a:rPr lang="cs-CZ" b="1" dirty="0" err="1" smtClean="0"/>
              <a:t>questions</a:t>
            </a:r>
            <a:r>
              <a:rPr lang="cs-CZ" b="1" dirty="0" smtClean="0"/>
              <a:t> 1:</a:t>
            </a:r>
            <a:endParaRPr lang="cs-CZ" b="1" dirty="0"/>
          </a:p>
        </p:txBody>
      </p:sp>
      <p:sp>
        <p:nvSpPr>
          <p:cNvPr id="3" name="Zástupný symbol pro obsah 2"/>
          <p:cNvSpPr>
            <a:spLocks noGrp="1"/>
          </p:cNvSpPr>
          <p:nvPr>
            <p:ph idx="1"/>
          </p:nvPr>
        </p:nvSpPr>
        <p:spPr/>
        <p:txBody>
          <a:bodyPr>
            <a:normAutofit/>
          </a:bodyPr>
          <a:lstStyle/>
          <a:p>
            <a:r>
              <a:rPr lang="en-US" sz="2800" dirty="0"/>
              <a:t>1. Process questions are designed to test the depth of your knowledge about a subject and your ability to analyze how the various components (i.e. processes) of a system contributed to create the whole. </a:t>
            </a:r>
            <a:endParaRPr lang="cs-CZ" sz="2800" dirty="0" smtClean="0"/>
          </a:p>
          <a:p>
            <a:r>
              <a:rPr lang="en-US" sz="2800" dirty="0" smtClean="0"/>
              <a:t>2</a:t>
            </a:r>
            <a:r>
              <a:rPr lang="en-US" sz="2800" dirty="0"/>
              <a:t>. As such, process questions are almost always chronological or linear and involve multiple, sequential steps.</a:t>
            </a:r>
            <a:endParaRPr lang="cs-CZ" sz="2800" dirty="0"/>
          </a:p>
        </p:txBody>
      </p:sp>
    </p:spTree>
    <p:extLst>
      <p:ext uri="{BB962C8B-B14F-4D97-AF65-F5344CB8AC3E}">
        <p14:creationId xmlns:p14="http://schemas.microsoft.com/office/powerpoint/2010/main" val="203952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Answering</a:t>
            </a:r>
            <a:r>
              <a:rPr lang="cs-CZ" b="1" dirty="0"/>
              <a:t> </a:t>
            </a:r>
            <a:r>
              <a:rPr lang="cs-CZ" b="1" dirty="0" err="1"/>
              <a:t>process</a:t>
            </a:r>
            <a:r>
              <a:rPr lang="cs-CZ" b="1" dirty="0"/>
              <a:t> </a:t>
            </a:r>
            <a:r>
              <a:rPr lang="cs-CZ" b="1" dirty="0" err="1" smtClean="0"/>
              <a:t>questions</a:t>
            </a:r>
            <a:r>
              <a:rPr lang="cs-CZ" b="1" dirty="0" smtClean="0"/>
              <a:t> 2:</a:t>
            </a:r>
            <a:endParaRPr lang="cs-CZ" b="1" dirty="0"/>
          </a:p>
        </p:txBody>
      </p:sp>
      <p:sp>
        <p:nvSpPr>
          <p:cNvPr id="3" name="Zástupný symbol pro obsah 2"/>
          <p:cNvSpPr>
            <a:spLocks noGrp="1"/>
          </p:cNvSpPr>
          <p:nvPr>
            <p:ph idx="1"/>
          </p:nvPr>
        </p:nvSpPr>
        <p:spPr/>
        <p:txBody>
          <a:bodyPr>
            <a:normAutofit/>
          </a:bodyPr>
          <a:lstStyle/>
          <a:p>
            <a:r>
              <a:rPr lang="en-US" sz="2800" b="1" dirty="0"/>
              <a:t>3. Process questions will most often look like: </a:t>
            </a:r>
            <a:endParaRPr lang="cs-CZ" sz="2800" b="1" dirty="0" smtClean="0"/>
          </a:p>
          <a:p>
            <a:r>
              <a:rPr lang="en-US" sz="2400" dirty="0" smtClean="0"/>
              <a:t>A</a:t>
            </a:r>
            <a:r>
              <a:rPr lang="en-US" sz="2400" dirty="0"/>
              <a:t>. Describe how DNA is used for forensic use. </a:t>
            </a:r>
            <a:endParaRPr lang="cs-CZ" sz="2400" dirty="0" smtClean="0"/>
          </a:p>
          <a:p>
            <a:r>
              <a:rPr lang="en-US" sz="2400" dirty="0" smtClean="0"/>
              <a:t>B</a:t>
            </a:r>
            <a:r>
              <a:rPr lang="en-US" sz="2400" dirty="0"/>
              <a:t>. List the steps in osmosis. </a:t>
            </a:r>
            <a:endParaRPr lang="cs-CZ" sz="2400" dirty="0" smtClean="0"/>
          </a:p>
          <a:p>
            <a:r>
              <a:rPr lang="en-US" sz="2400" dirty="0" smtClean="0"/>
              <a:t>C</a:t>
            </a:r>
            <a:r>
              <a:rPr lang="en-US" sz="2400" dirty="0"/>
              <a:t>. Explain what the evolution of the two-party system in America from 1796 forward</a:t>
            </a:r>
            <a:r>
              <a:rPr lang="en-US" sz="2400" dirty="0" smtClean="0"/>
              <a:t>. </a:t>
            </a:r>
            <a:endParaRPr lang="cs-CZ" sz="2400" dirty="0" smtClean="0"/>
          </a:p>
          <a:p>
            <a:r>
              <a:rPr lang="en-US" sz="2400" dirty="0" smtClean="0"/>
              <a:t>D</a:t>
            </a:r>
            <a:r>
              <a:rPr lang="en-US" sz="2400" dirty="0"/>
              <a:t>. Analyze the flow of electricity through a copper filament. </a:t>
            </a:r>
            <a:endParaRPr lang="cs-CZ" sz="2400" dirty="0" smtClean="0"/>
          </a:p>
          <a:p>
            <a:r>
              <a:rPr lang="en-US" sz="2400" dirty="0" smtClean="0"/>
              <a:t>E</a:t>
            </a:r>
            <a:r>
              <a:rPr lang="en-US" sz="2400" dirty="0"/>
              <a:t>. What are the procedures involved in supply and demand?</a:t>
            </a:r>
            <a:endParaRPr lang="cs-CZ" sz="2400" dirty="0"/>
          </a:p>
        </p:txBody>
      </p:sp>
    </p:spTree>
    <p:extLst>
      <p:ext uri="{BB962C8B-B14F-4D97-AF65-F5344CB8AC3E}">
        <p14:creationId xmlns:p14="http://schemas.microsoft.com/office/powerpoint/2010/main" val="660131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Answering</a:t>
            </a:r>
            <a:r>
              <a:rPr lang="cs-CZ" dirty="0"/>
              <a:t> </a:t>
            </a:r>
            <a:r>
              <a:rPr lang="cs-CZ" dirty="0" err="1"/>
              <a:t>process</a:t>
            </a:r>
            <a:r>
              <a:rPr lang="cs-CZ" dirty="0"/>
              <a:t> </a:t>
            </a:r>
            <a:r>
              <a:rPr lang="cs-CZ" dirty="0" err="1" smtClean="0"/>
              <a:t>questions</a:t>
            </a:r>
            <a:r>
              <a:rPr lang="cs-CZ" dirty="0" smtClean="0"/>
              <a:t> 3:</a:t>
            </a:r>
            <a:endParaRPr lang="cs-CZ" dirty="0"/>
          </a:p>
        </p:txBody>
      </p:sp>
      <p:sp>
        <p:nvSpPr>
          <p:cNvPr id="3" name="Zástupný symbol pro obsah 2"/>
          <p:cNvSpPr>
            <a:spLocks noGrp="1"/>
          </p:cNvSpPr>
          <p:nvPr>
            <p:ph idx="1"/>
          </p:nvPr>
        </p:nvSpPr>
        <p:spPr/>
        <p:txBody>
          <a:bodyPr>
            <a:normAutofit lnSpcReduction="10000"/>
          </a:bodyPr>
          <a:lstStyle/>
          <a:p>
            <a:r>
              <a:rPr lang="en-US" dirty="0"/>
              <a:t>Strategies to use in answering process questions: </a:t>
            </a:r>
            <a:endParaRPr lang="cs-CZ" dirty="0" smtClean="0"/>
          </a:p>
          <a:p>
            <a:r>
              <a:rPr lang="en-US" dirty="0" smtClean="0"/>
              <a:t>4</a:t>
            </a:r>
            <a:r>
              <a:rPr lang="en-US" dirty="0"/>
              <a:t>. If you are asked about a complex process, jot down the steps or draw a schematic of the process before you begin to write. This will help you to not forget a critical step in your answer. </a:t>
            </a:r>
            <a:endParaRPr lang="cs-CZ" dirty="0" smtClean="0"/>
          </a:p>
          <a:p>
            <a:r>
              <a:rPr lang="en-US" dirty="0" smtClean="0"/>
              <a:t>5</a:t>
            </a:r>
            <a:r>
              <a:rPr lang="en-US" dirty="0"/>
              <a:t>. As you write your essay, take advantage of transitional phrases which will help you make the links between the steps of the process you are analyzing</a:t>
            </a:r>
            <a:r>
              <a:rPr lang="en-US" dirty="0" smtClean="0"/>
              <a:t>.</a:t>
            </a:r>
            <a:endParaRPr lang="cs-CZ" dirty="0" smtClean="0"/>
          </a:p>
          <a:p>
            <a:r>
              <a:rPr lang="en-US" dirty="0" smtClean="0"/>
              <a:t> </a:t>
            </a:r>
            <a:r>
              <a:rPr lang="en-US" dirty="0"/>
              <a:t>Examples of these transitional phrases are: </a:t>
            </a:r>
            <a:endParaRPr lang="cs-CZ" dirty="0" smtClean="0"/>
          </a:p>
          <a:p>
            <a:r>
              <a:rPr lang="en-US" dirty="0" smtClean="0"/>
              <a:t>first</a:t>
            </a:r>
            <a:r>
              <a:rPr lang="en-US" dirty="0"/>
              <a:t>, second, third . . . </a:t>
            </a:r>
            <a:r>
              <a:rPr lang="cs-CZ" dirty="0" smtClean="0"/>
              <a:t>              </a:t>
            </a:r>
            <a:r>
              <a:rPr lang="en-US" dirty="0" smtClean="0"/>
              <a:t>next </a:t>
            </a:r>
            <a:r>
              <a:rPr lang="cs-CZ" dirty="0" smtClean="0"/>
              <a:t>                         </a:t>
            </a:r>
            <a:r>
              <a:rPr lang="en-US" dirty="0" smtClean="0"/>
              <a:t>successive </a:t>
            </a:r>
            <a:r>
              <a:rPr lang="cs-CZ" dirty="0" smtClean="0"/>
              <a:t>                                  </a:t>
            </a:r>
            <a:r>
              <a:rPr lang="en-US" dirty="0" smtClean="0"/>
              <a:t>following </a:t>
            </a:r>
            <a:r>
              <a:rPr lang="en-US" dirty="0"/>
              <a:t>this </a:t>
            </a:r>
            <a:endParaRPr lang="cs-CZ" dirty="0" smtClean="0"/>
          </a:p>
          <a:p>
            <a:r>
              <a:rPr lang="en-US" dirty="0" smtClean="0"/>
              <a:t>afterward(s</a:t>
            </a:r>
            <a:r>
              <a:rPr lang="en-US" dirty="0"/>
              <a:t>) </a:t>
            </a:r>
            <a:r>
              <a:rPr lang="cs-CZ" dirty="0" smtClean="0"/>
              <a:t>                            </a:t>
            </a:r>
            <a:r>
              <a:rPr lang="en-US" dirty="0" smtClean="0"/>
              <a:t>subsequently </a:t>
            </a:r>
            <a:r>
              <a:rPr lang="cs-CZ" dirty="0" smtClean="0"/>
              <a:t>              </a:t>
            </a:r>
            <a:r>
              <a:rPr lang="en-US" dirty="0" smtClean="0"/>
              <a:t>after </a:t>
            </a:r>
            <a:r>
              <a:rPr lang="en-US" dirty="0"/>
              <a:t>that </a:t>
            </a:r>
            <a:r>
              <a:rPr lang="cs-CZ" dirty="0" smtClean="0"/>
              <a:t>                                      </a:t>
            </a:r>
            <a:r>
              <a:rPr lang="en-US" dirty="0" smtClean="0"/>
              <a:t>later </a:t>
            </a:r>
            <a:endParaRPr lang="cs-CZ" dirty="0" smtClean="0"/>
          </a:p>
          <a:p>
            <a:r>
              <a:rPr lang="en-US" dirty="0" smtClean="0"/>
              <a:t>at </a:t>
            </a:r>
            <a:r>
              <a:rPr lang="en-US" dirty="0"/>
              <a:t>that juncture </a:t>
            </a:r>
            <a:r>
              <a:rPr lang="cs-CZ" dirty="0" smtClean="0"/>
              <a:t>                      </a:t>
            </a:r>
            <a:r>
              <a:rPr lang="en-US" dirty="0" smtClean="0"/>
              <a:t>concurrently</a:t>
            </a:r>
            <a:r>
              <a:rPr lang="cs-CZ" dirty="0" smtClean="0"/>
              <a:t>                </a:t>
            </a:r>
            <a:r>
              <a:rPr lang="en-US" dirty="0" smtClean="0"/>
              <a:t> </a:t>
            </a:r>
            <a:r>
              <a:rPr lang="en-US" dirty="0"/>
              <a:t>in tandem </a:t>
            </a:r>
            <a:r>
              <a:rPr lang="cs-CZ" dirty="0" smtClean="0"/>
              <a:t>                        </a:t>
            </a:r>
            <a:r>
              <a:rPr lang="en-US" dirty="0" smtClean="0"/>
              <a:t>at </a:t>
            </a:r>
            <a:r>
              <a:rPr lang="en-US" dirty="0"/>
              <a:t>the same time </a:t>
            </a:r>
            <a:r>
              <a:rPr lang="cs-CZ" dirty="0" smtClean="0"/>
              <a:t>                      </a:t>
            </a:r>
          </a:p>
          <a:p>
            <a:r>
              <a:rPr lang="en-US" dirty="0" smtClean="0"/>
              <a:t>finally</a:t>
            </a:r>
            <a:endParaRPr lang="cs-CZ" dirty="0"/>
          </a:p>
        </p:txBody>
      </p:sp>
    </p:spTree>
    <p:extLst>
      <p:ext uri="{BB962C8B-B14F-4D97-AF65-F5344CB8AC3E}">
        <p14:creationId xmlns:p14="http://schemas.microsoft.com/office/powerpoint/2010/main" val="107570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llustrations</a:t>
            </a:r>
            <a:r>
              <a:rPr lang="cs-CZ" b="1" dirty="0"/>
              <a:t> </a:t>
            </a:r>
            <a:r>
              <a:rPr lang="cs-CZ" b="1" dirty="0" err="1"/>
              <a:t>of</a:t>
            </a:r>
            <a:r>
              <a:rPr lang="cs-CZ" b="1" dirty="0"/>
              <a:t> </a:t>
            </a:r>
            <a:r>
              <a:rPr lang="cs-CZ" b="1" dirty="0" err="1"/>
              <a:t>process</a:t>
            </a:r>
            <a:r>
              <a:rPr lang="cs-CZ" b="1" dirty="0"/>
              <a:t> </a:t>
            </a:r>
            <a:r>
              <a:rPr lang="cs-CZ" b="1" dirty="0" err="1"/>
              <a:t>answers</a:t>
            </a:r>
            <a:r>
              <a:rPr lang="cs-CZ" b="1" dirty="0"/>
              <a:t> </a:t>
            </a:r>
            <a:r>
              <a:rPr lang="cs-CZ" b="1" dirty="0" smtClean="0"/>
              <a:t>2:</a:t>
            </a:r>
            <a:endParaRPr lang="cs-CZ" dirty="0"/>
          </a:p>
        </p:txBody>
      </p:sp>
      <p:sp>
        <p:nvSpPr>
          <p:cNvPr id="3" name="Zástupný symbol pro obsah 2"/>
          <p:cNvSpPr>
            <a:spLocks noGrp="1"/>
          </p:cNvSpPr>
          <p:nvPr>
            <p:ph idx="1"/>
          </p:nvPr>
        </p:nvSpPr>
        <p:spPr/>
        <p:txBody>
          <a:bodyPr>
            <a:normAutofit fontScale="92500" lnSpcReduction="20000"/>
          </a:bodyPr>
          <a:lstStyle/>
          <a:p>
            <a:r>
              <a:rPr lang="en-US" sz="2800" b="1" dirty="0"/>
              <a:t>Typical process questions would look like these: </a:t>
            </a:r>
            <a:endParaRPr lang="cs-CZ" sz="2800" b="1" dirty="0" smtClean="0"/>
          </a:p>
          <a:p>
            <a:r>
              <a:rPr lang="en-US" sz="2400" dirty="0" smtClean="0"/>
              <a:t>1</a:t>
            </a:r>
            <a:r>
              <a:rPr lang="en-US" sz="2400" dirty="0"/>
              <a:t>. List the levels in a hierarchical classification and concomitant binomial of the domestic cat. </a:t>
            </a:r>
            <a:endParaRPr lang="cs-CZ" sz="2400" dirty="0" smtClean="0"/>
          </a:p>
          <a:p>
            <a:r>
              <a:rPr lang="en-US" sz="2400" dirty="0" smtClean="0"/>
              <a:t>2</a:t>
            </a:r>
            <a:r>
              <a:rPr lang="en-US" sz="2400" dirty="0"/>
              <a:t>. Define the three basic memory processes and the </a:t>
            </a:r>
            <a:r>
              <a:rPr lang="cs-CZ" sz="2400" dirty="0" smtClean="0"/>
              <a:t>p</a:t>
            </a:r>
            <a:r>
              <a:rPr lang="en-US" sz="2400" dirty="0" err="1" smtClean="0"/>
              <a:t>rocess</a:t>
            </a:r>
            <a:r>
              <a:rPr lang="en-US" sz="2400" dirty="0" smtClean="0"/>
              <a:t> </a:t>
            </a:r>
            <a:r>
              <a:rPr lang="cs-CZ" sz="2400" dirty="0" smtClean="0"/>
              <a:t>t</a:t>
            </a:r>
            <a:r>
              <a:rPr lang="en-US" sz="2400" dirty="0" err="1" smtClean="0"/>
              <a:t>ypes</a:t>
            </a:r>
            <a:r>
              <a:rPr lang="en-US" sz="2400" dirty="0" smtClean="0"/>
              <a:t> </a:t>
            </a:r>
            <a:r>
              <a:rPr lang="en-US" sz="2400" dirty="0"/>
              <a:t>which support them. </a:t>
            </a:r>
            <a:endParaRPr lang="cs-CZ" sz="2400" dirty="0" smtClean="0"/>
          </a:p>
          <a:p>
            <a:r>
              <a:rPr lang="en-US" sz="2800" dirty="0" smtClean="0"/>
              <a:t>Answers </a:t>
            </a:r>
            <a:r>
              <a:rPr lang="en-US" sz="2800" dirty="0"/>
              <a:t>to these questions could look like these: </a:t>
            </a:r>
            <a:endParaRPr lang="cs-CZ" sz="2800" dirty="0" smtClean="0"/>
          </a:p>
          <a:p>
            <a:r>
              <a:rPr lang="en-US" i="1" dirty="0" smtClean="0"/>
              <a:t>1</a:t>
            </a:r>
            <a:r>
              <a:rPr lang="en-US" i="1" dirty="0"/>
              <a:t>. From specific to more general, the classification of the domestic cat includes Species (Felix </a:t>
            </a:r>
            <a:r>
              <a:rPr lang="en-US" i="1" dirty="0" err="1"/>
              <a:t>Catus</a:t>
            </a:r>
            <a:r>
              <a:rPr lang="en-US" i="1" dirty="0"/>
              <a:t>), Genus (Felix), Family (</a:t>
            </a:r>
            <a:r>
              <a:rPr lang="en-US" i="1" dirty="0" err="1"/>
              <a:t>Felidae</a:t>
            </a:r>
            <a:r>
              <a:rPr lang="en-US" i="1" dirty="0"/>
              <a:t>), Order (</a:t>
            </a:r>
            <a:r>
              <a:rPr lang="en-US" i="1" dirty="0" err="1"/>
              <a:t>Carnivora</a:t>
            </a:r>
            <a:r>
              <a:rPr lang="en-US" i="1" dirty="0"/>
              <a:t>), Class (Mammalia), Phylum (Chordata), Kingdom (Animalia), and Domain (Eukarya). </a:t>
            </a:r>
            <a:endParaRPr lang="cs-CZ" i="1" dirty="0" smtClean="0"/>
          </a:p>
          <a:p>
            <a:r>
              <a:rPr lang="en-US" i="1" dirty="0" smtClean="0"/>
              <a:t>2</a:t>
            </a:r>
            <a:r>
              <a:rPr lang="en-US" i="1" dirty="0"/>
              <a:t>. The three basic memory processes are Encoding, Storage and Retrieval. Encoding involves using Acoustic, Visual, or Semantic Codes to help store an item in memory. The storage process involves maintaining the item in memory using episodic, procedural or semantic types of long-term memory. The retrieval involves recovering the item from memory using recall or recognition. </a:t>
            </a:r>
            <a:endParaRPr lang="cs-CZ" i="1" dirty="0"/>
          </a:p>
        </p:txBody>
      </p:sp>
    </p:spTree>
    <p:extLst>
      <p:ext uri="{BB962C8B-B14F-4D97-AF65-F5344CB8AC3E}">
        <p14:creationId xmlns:p14="http://schemas.microsoft.com/office/powerpoint/2010/main" val="799457429"/>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279</TotalTime>
  <Words>565</Words>
  <Application>Microsoft Office PowerPoint</Application>
  <PresentationFormat>Širokoúhlá obrazovka</PresentationFormat>
  <Paragraphs>48</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Calibri</vt:lpstr>
      <vt:lpstr>Calibri Light</vt:lpstr>
      <vt:lpstr>Retrospektiva</vt:lpstr>
      <vt:lpstr>Questions in communication Educational Communication </vt:lpstr>
      <vt:lpstr>What is question in social communication?</vt:lpstr>
      <vt:lpstr>What is question in educational communication?</vt:lpstr>
      <vt:lpstr>Questioning</vt:lpstr>
      <vt:lpstr>Process questions</vt:lpstr>
      <vt:lpstr>Answering process questions 1:</vt:lpstr>
      <vt:lpstr>Answering process questions 2:</vt:lpstr>
      <vt:lpstr>Answering process questions 3:</vt:lpstr>
      <vt:lpstr>llustrations of process answers 2:</vt:lpstr>
      <vt:lpstr>llustrations of process answers 3:</vt:lpstr>
      <vt:lpstr>Resoucess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Trna</cp:lastModifiedBy>
  <cp:revision>23</cp:revision>
  <dcterms:created xsi:type="dcterms:W3CDTF">2020-02-23T17:43:19Z</dcterms:created>
  <dcterms:modified xsi:type="dcterms:W3CDTF">2021-01-17T18:38:00Z</dcterms:modified>
</cp:coreProperties>
</file>