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C6A32F58-EBF8-4E73-8D03-F30A1580242A}"/>
    <pc:docChg chg="custSel modSld">
      <pc:chgData name="Michal Černý" userId="47f2631e-daed-4119-b393-426e990e8c21" providerId="ADAL" clId="{C6A32F58-EBF8-4E73-8D03-F30A1580242A}" dt="2022-05-01T14:53:52.610" v="42" actId="404"/>
      <pc:docMkLst>
        <pc:docMk/>
      </pc:docMkLst>
      <pc:sldChg chg="modSp mod">
        <pc:chgData name="Michal Černý" userId="47f2631e-daed-4119-b393-426e990e8c21" providerId="ADAL" clId="{C6A32F58-EBF8-4E73-8D03-F30A1580242A}" dt="2022-05-01T14:51:01.808" v="16" actId="20577"/>
        <pc:sldMkLst>
          <pc:docMk/>
          <pc:sldMk cId="469031859" sldId="257"/>
        </pc:sldMkLst>
        <pc:spChg chg="mod">
          <ac:chgData name="Michal Černý" userId="47f2631e-daed-4119-b393-426e990e8c21" providerId="ADAL" clId="{C6A32F58-EBF8-4E73-8D03-F30A1580242A}" dt="2022-05-01T14:51:01.808" v="16" actId="20577"/>
          <ac:spMkLst>
            <pc:docMk/>
            <pc:sldMk cId="469031859" sldId="257"/>
            <ac:spMk id="3" creationId="{76086B69-E99D-F43B-CC07-8C8E364E0079}"/>
          </ac:spMkLst>
        </pc:spChg>
      </pc:sldChg>
      <pc:sldChg chg="modSp mod">
        <pc:chgData name="Michal Černý" userId="47f2631e-daed-4119-b393-426e990e8c21" providerId="ADAL" clId="{C6A32F58-EBF8-4E73-8D03-F30A1580242A}" dt="2022-05-01T14:53:52.610" v="42" actId="404"/>
        <pc:sldMkLst>
          <pc:docMk/>
          <pc:sldMk cId="363304499" sldId="264"/>
        </pc:sldMkLst>
        <pc:spChg chg="mod">
          <ac:chgData name="Michal Černý" userId="47f2631e-daed-4119-b393-426e990e8c21" providerId="ADAL" clId="{C6A32F58-EBF8-4E73-8D03-F30A1580242A}" dt="2022-05-01T14:53:52.610" v="42" actId="404"/>
          <ac:spMkLst>
            <pc:docMk/>
            <pc:sldMk cId="363304499" sldId="264"/>
            <ac:spMk id="3" creationId="{9836048E-24B6-6A20-17D4-8369291481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76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9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74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80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15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3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790305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15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14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41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8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98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6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2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585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2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8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59566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4A1C5-29D9-ED48-9A7F-EC6AC634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Moc, bezmoc, nemoc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A921AF-1672-A400-F683-724C9A2C5D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425136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A63D4-90E0-0ED3-8D09-4DFD0DEF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86B69-E99D-F43B-CC07-8C8E364E0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Weber: „pravděpodobnost, že jeden člověk bude schopen prosadit svou vůli přes odpor jiných“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„zpravidla označení vyšší pozice ve spol. vztahu, někdy v životním prostředí vůbec. Ve spol. vztahu moc obecně znamená schopnost donutit někoho, aby si počínal jinak, než by chtěl.“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„Ve vztahu k celkovému prostředí tkví moc člověka v rozsahu jeho schopnosti užít a rozvinout svou kapacitu.“</a:t>
            </a:r>
          </a:p>
        </p:txBody>
      </p:sp>
    </p:spTree>
    <p:extLst>
      <p:ext uri="{BB962C8B-B14F-4D97-AF65-F5344CB8AC3E}">
        <p14:creationId xmlns:p14="http://schemas.microsoft.com/office/powerpoint/2010/main" val="46903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D9650-D50A-B5C9-01C0-D48BFD89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F7FF7-1B83-24D7-76CB-E3B1B797F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Moc můžeme sledovat jako zdroj diskursů, jako způsob fungování institucí, vynucování veřejné moci atp.</a:t>
            </a:r>
          </a:p>
          <a:p>
            <a:r>
              <a:rPr lang="cs-CZ" dirty="0"/>
              <a:t>Totalitní systémy jsou založené na myšlence moci nad člověkem v jeho úplnosti (mizí privátní, ale i veřejný prostor)</a:t>
            </a:r>
          </a:p>
          <a:p>
            <a:r>
              <a:rPr lang="cs-CZ" dirty="0"/>
              <a:t>Moc je vždy spojena s prosazováním určitých hodnot</a:t>
            </a:r>
          </a:p>
          <a:p>
            <a:r>
              <a:rPr lang="cs-CZ" dirty="0"/>
              <a:t>Moc není nikdy trvalá</a:t>
            </a:r>
          </a:p>
          <a:p>
            <a:r>
              <a:rPr lang="cs-CZ" dirty="0"/>
              <a:t>Otázkou je:</a:t>
            </a:r>
          </a:p>
          <a:p>
            <a:pPr lvl="1"/>
            <a:r>
              <a:rPr lang="cs-CZ" dirty="0"/>
              <a:t>Je obecně přijímaná představa, že moc je určujícím interakčním prvkem ve společnosti jediná možná? (viz feministická pedagogika)</a:t>
            </a:r>
          </a:p>
          <a:p>
            <a:pPr lvl="1"/>
            <a:r>
              <a:rPr lang="cs-CZ" dirty="0"/>
              <a:t>Kdo moc má a jakým způsobem ji legitimizuje? (Havel a moc bezmocných)</a:t>
            </a:r>
          </a:p>
        </p:txBody>
      </p:sp>
    </p:spTree>
    <p:extLst>
      <p:ext uri="{BB962C8B-B14F-4D97-AF65-F5344CB8AC3E}">
        <p14:creationId xmlns:p14="http://schemas.microsoft.com/office/powerpoint/2010/main" val="19660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83A11-4F74-749D-2F24-3EDCB1CC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všechno může být zdrojem moci?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07A85-3974-4D18-52D0-ADDE3E90F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Dei </a:t>
            </a:r>
            <a:r>
              <a:rPr lang="cs-CZ" dirty="0" err="1"/>
              <a:t>Gratia</a:t>
            </a:r>
            <a:endParaRPr lang="cs-CZ" dirty="0"/>
          </a:p>
          <a:p>
            <a:r>
              <a:rPr lang="cs-CZ" dirty="0"/>
              <a:t>Ontologická diference (modrá krev, šlechtické tituly)</a:t>
            </a:r>
          </a:p>
          <a:p>
            <a:r>
              <a:rPr lang="cs-CZ" dirty="0"/>
              <a:t>Příslušnost k národu, občanství</a:t>
            </a:r>
          </a:p>
          <a:p>
            <a:r>
              <a:rPr lang="cs-CZ" dirty="0"/>
              <a:t>Sociální postavení, příslušnost k určité společenské vrstvě</a:t>
            </a:r>
          </a:p>
          <a:p>
            <a:r>
              <a:rPr lang="cs-CZ" dirty="0"/>
              <a:t>Příslušnost k třídě, třídní původ (marxistické společenské systémy)</a:t>
            </a:r>
          </a:p>
          <a:p>
            <a:r>
              <a:rPr lang="cs-CZ" dirty="0"/>
              <a:t>Gender</a:t>
            </a:r>
          </a:p>
          <a:p>
            <a:r>
              <a:rPr lang="cs-CZ" dirty="0"/>
              <a:t>Vzdělání</a:t>
            </a:r>
          </a:p>
          <a:p>
            <a:r>
              <a:rPr lang="cs-CZ" dirty="0"/>
              <a:t>Úřední aparát, veřejná funkce</a:t>
            </a:r>
          </a:p>
          <a:p>
            <a:r>
              <a:rPr lang="cs-CZ" dirty="0"/>
              <a:t>Demokratická volba</a:t>
            </a:r>
          </a:p>
        </p:txBody>
      </p:sp>
    </p:spTree>
    <p:extLst>
      <p:ext uri="{BB962C8B-B14F-4D97-AF65-F5344CB8AC3E}">
        <p14:creationId xmlns:p14="http://schemas.microsoft.com/office/powerpoint/2010/main" val="124112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36B1E-5E68-C82D-421E-7918A03A9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4280314" cy="451576"/>
          </a:xfrm>
        </p:spPr>
        <p:txBody>
          <a:bodyPr/>
          <a:lstStyle/>
          <a:p>
            <a:r>
              <a:rPr lang="cs-CZ" dirty="0"/>
              <a:t>Feministická pedagogika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4744B-2FDC-7788-443C-E248A97E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62114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Freire</a:t>
            </a:r>
            <a:r>
              <a:rPr lang="cs-CZ" dirty="0"/>
              <a:t>: problém je, že bohatí vládnou chudým.</a:t>
            </a:r>
          </a:p>
          <a:p>
            <a:r>
              <a:rPr lang="cs-CZ" dirty="0"/>
              <a:t>FP: problém je, že rozhodujícím zdrojem moci je gender</a:t>
            </a:r>
          </a:p>
          <a:p>
            <a:r>
              <a:rPr lang="cs-CZ" dirty="0"/>
              <a:t>Potřebujeme model interakcí, který nebude diskriminační (soutěživý, prosazující určité hodnoty, sociální struktury, ….)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BB23D7-10C8-DC31-68EB-B6C7FA9BC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14" y="152111"/>
            <a:ext cx="7163421" cy="66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3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F7470-8578-8A90-BCEC-3010E5253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586822"/>
            <a:ext cx="3657600" cy="1645920"/>
          </a:xfrm>
        </p:spPr>
        <p:txBody>
          <a:bodyPr>
            <a:normAutofit/>
          </a:bodyPr>
          <a:lstStyle/>
          <a:p>
            <a:r>
              <a:rPr lang="cs-CZ" sz="3200" dirty="0" err="1"/>
              <a:t>Muni</a:t>
            </a:r>
            <a:r>
              <a:rPr lang="cs-CZ" sz="3200" dirty="0"/>
              <a:t> statistika zaměstnanců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D90F62-9837-0242-4730-FA4A1A413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106" y="586822"/>
            <a:ext cx="6106742" cy="1645920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7CEADE4-A983-5B94-C7C2-51CFB0F6F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3" y="3142063"/>
            <a:ext cx="5481509" cy="265853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43E3BAE-1FF6-E437-03B2-1016407E1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781" y="3201020"/>
            <a:ext cx="5523082" cy="254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28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F3480-F3BE-B992-A6D1-9DF753D6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3460D-0EFE-410E-7105-9B51EA47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WHO Zdraví je stav </a:t>
            </a:r>
            <a:r>
              <a:rPr lang="cs-CZ" sz="2400" i="1" dirty="0"/>
              <a:t>úplné duševní, tělesné a sociální pohody</a:t>
            </a:r>
            <a:endParaRPr lang="cs-CZ" sz="2400" dirty="0"/>
          </a:p>
          <a:p>
            <a:r>
              <a:rPr lang="cs-CZ" sz="2400" dirty="0"/>
              <a:t>Zdraví či nemoc má i spirituální a sociální rozměr rozměr</a:t>
            </a:r>
          </a:p>
          <a:p>
            <a:endParaRPr lang="cs-CZ" sz="2400" dirty="0"/>
          </a:p>
          <a:p>
            <a:r>
              <a:rPr lang="cs-CZ" sz="2400" dirty="0"/>
              <a:t>Sociální aspekty nemoci (příklady):</a:t>
            </a:r>
          </a:p>
          <a:p>
            <a:pPr lvl="1"/>
            <a:r>
              <a:rPr lang="cs-CZ" sz="1800" dirty="0"/>
              <a:t>Povinnost podrobit se určité proceduře v léčbě</a:t>
            </a:r>
          </a:p>
          <a:p>
            <a:pPr lvl="1"/>
            <a:r>
              <a:rPr lang="cs-CZ" sz="1800" dirty="0"/>
              <a:t>Povinnost podrobit se určité intepretaci svého stavu</a:t>
            </a:r>
          </a:p>
          <a:p>
            <a:pPr lvl="1"/>
            <a:r>
              <a:rPr lang="cs-CZ" sz="1800" dirty="0"/>
              <a:t>Právo na úlevu v pracovním nebo studijním procesu</a:t>
            </a:r>
          </a:p>
          <a:p>
            <a:pPr lvl="1"/>
            <a:r>
              <a:rPr lang="cs-CZ" sz="1800" dirty="0"/>
              <a:t>Právo na léčbu?</a:t>
            </a:r>
          </a:p>
          <a:p>
            <a:pPr lvl="1"/>
            <a:r>
              <a:rPr lang="cs-CZ" sz="1800" dirty="0"/>
              <a:t>Právo na soucit?</a:t>
            </a:r>
          </a:p>
          <a:p>
            <a:pPr lvl="1"/>
            <a:r>
              <a:rPr lang="cs-CZ" sz="1800" dirty="0"/>
              <a:t>Právo na určitý druh služeb?</a:t>
            </a:r>
          </a:p>
          <a:p>
            <a:r>
              <a:rPr lang="cs-CZ" sz="2400" dirty="0"/>
              <a:t>Eticky důležité: vždy posuzujeme přiměřenost léčby</a:t>
            </a:r>
          </a:p>
          <a:p>
            <a:r>
              <a:rPr lang="cs-CZ" sz="2400" dirty="0"/>
              <a:t>Medicínsky „nový“ přístup je paliativní medicína</a:t>
            </a:r>
          </a:p>
        </p:txBody>
      </p:sp>
    </p:spTree>
    <p:extLst>
      <p:ext uri="{BB962C8B-B14F-4D97-AF65-F5344CB8AC3E}">
        <p14:creationId xmlns:p14="http://schemas.microsoft.com/office/powerpoint/2010/main" val="302374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C7211-17E2-01B1-6512-54F8F7BC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 jako sociální fenomén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97096-FA18-ADA3-22B4-68D3713A0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Léčitelé a zaříkávači</a:t>
            </a:r>
          </a:p>
          <a:p>
            <a:r>
              <a:rPr lang="cs-CZ" sz="2000" dirty="0"/>
              <a:t>Existuje ostrá hranice mezi rozumem a pověrou?</a:t>
            </a:r>
          </a:p>
          <a:p>
            <a:r>
              <a:rPr lang="cs-CZ" sz="2000" dirty="0"/>
              <a:t>Historicky: nemůžeme si společnost ještě ani v 19. století představovat jako „náboženskou“ „</a:t>
            </a:r>
            <a:r>
              <a:rPr lang="cs-CZ" sz="2000" dirty="0" err="1"/>
              <a:t>Halíkovského</a:t>
            </a:r>
            <a:r>
              <a:rPr lang="cs-CZ" sz="2000" dirty="0"/>
              <a:t> střihu“.</a:t>
            </a:r>
          </a:p>
          <a:p>
            <a:endParaRPr lang="cs-CZ" sz="2000" dirty="0"/>
          </a:p>
          <a:p>
            <a:r>
              <a:rPr lang="cs-CZ" sz="2000" dirty="0"/>
              <a:t>Nemoc je fenomén v umění a náboženství (14 svatých pomocníků, Legenda zlatá, svatá Helena aj.), objevuje se v poutích (Lurdy 1858, </a:t>
            </a:r>
            <a:r>
              <a:rPr lang="cs-CZ" sz="2000" dirty="0" err="1"/>
              <a:t>Mariazell</a:t>
            </a:r>
            <a:r>
              <a:rPr lang="cs-CZ" sz="2000" dirty="0"/>
              <a:t> 13. stol.), sakrálních stavbách (morové sloupy, svaté schody, …).</a:t>
            </a:r>
          </a:p>
          <a:p>
            <a:r>
              <a:rPr lang="cs-CZ" sz="2000" dirty="0" err="1"/>
              <a:t>Entzauberung</a:t>
            </a:r>
            <a:r>
              <a:rPr lang="cs-CZ" sz="2000" dirty="0"/>
              <a:t> z konce 18. století ale nikdy v plnosti nenastal (české lidové „tradice“ mizí typicky až v době mezi válkami a rychle je nahrazuje marxistický mytologický systém).</a:t>
            </a:r>
          </a:p>
        </p:txBody>
      </p:sp>
    </p:spTree>
    <p:extLst>
      <p:ext uri="{BB962C8B-B14F-4D97-AF65-F5344CB8AC3E}">
        <p14:creationId xmlns:p14="http://schemas.microsoft.com/office/powerpoint/2010/main" val="120466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89B67-D088-73C5-42C5-3DC2ADEC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6048E-24B6-6A20-17D4-83692914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„Když potom musejí zemřít, bude snad někdo ušetřen? Všichni živí však mají naději, vždyť: „Živý pes je na tom lépe než mrtvý lev.“ Živí totiž vědí, že musejí zemřít, mrtví však nevědí vůbec nic.“ </a:t>
            </a:r>
            <a:r>
              <a:rPr lang="cs-CZ" sz="2400" dirty="0"/>
              <a:t>(Kaz. 9, 3-5).</a:t>
            </a:r>
          </a:p>
          <a:p>
            <a:r>
              <a:rPr lang="cs-CZ" sz="2400" dirty="0" err="1"/>
              <a:t>Fryčaj</a:t>
            </a:r>
            <a:r>
              <a:rPr lang="cs-CZ" sz="2400" dirty="0"/>
              <a:t> 1830: </a:t>
            </a:r>
            <a:r>
              <a:rPr lang="cs-CZ" sz="2400" i="1" dirty="0"/>
              <a:t>Živ buď nad smrtí slavný vítěz</a:t>
            </a:r>
            <a:endParaRPr lang="cs-CZ" sz="2400" dirty="0"/>
          </a:p>
          <a:p>
            <a:r>
              <a:rPr lang="cs-CZ" sz="2400" dirty="0" err="1"/>
              <a:t>Heidegger</a:t>
            </a:r>
            <a:r>
              <a:rPr lang="cs-CZ" sz="2400" dirty="0"/>
              <a:t>: smrt je mezní situace; nikoli strach z něčeho, ale strach o něco odkrývá strukturu našeho Pobytu. Až tehdy, když odložíme všední obstarávání, můžeme v tváří tvář existenciální úzkosti nalézt sebe sama.</a:t>
            </a:r>
          </a:p>
          <a:p>
            <a:r>
              <a:rPr lang="cs-CZ" sz="2400" dirty="0"/>
              <a:t> Pohřební rituály jsou sociálně jedny z nejstabilnějších a nejvíce rozšířených. Všichni nějak ritualizují smrt.</a:t>
            </a:r>
          </a:p>
        </p:txBody>
      </p:sp>
    </p:spTree>
    <p:extLst>
      <p:ext uri="{BB962C8B-B14F-4D97-AF65-F5344CB8AC3E}">
        <p14:creationId xmlns:p14="http://schemas.microsoft.com/office/powerpoint/2010/main" val="3633044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53</TotalTime>
  <Words>576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Moc, bezmoc, nemoc</vt:lpstr>
      <vt:lpstr>Moc</vt:lpstr>
      <vt:lpstr>Moc</vt:lpstr>
      <vt:lpstr>Co všechno může být zdrojem moci?</vt:lpstr>
      <vt:lpstr>Feministická pedagogika</vt:lpstr>
      <vt:lpstr>Muni statistika zaměstnanců</vt:lpstr>
      <vt:lpstr>Nemoc</vt:lpstr>
      <vt:lpstr>Nemoc jako sociální fenomén</vt:lpstr>
      <vt:lpstr>Smrt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Moc, bezmoc, nemoc</dc:title>
  <dc:creator>Michal Černý</dc:creator>
  <cp:lastModifiedBy>Michal Černý</cp:lastModifiedBy>
  <cp:revision>1</cp:revision>
  <dcterms:created xsi:type="dcterms:W3CDTF">2022-05-01T14:00:49Z</dcterms:created>
  <dcterms:modified xsi:type="dcterms:W3CDTF">2022-05-01T14:53:53Z</dcterms:modified>
</cp:coreProperties>
</file>