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6" r:id="rId3"/>
    <p:sldId id="307" r:id="rId4"/>
    <p:sldId id="311" r:id="rId5"/>
    <p:sldId id="322" r:id="rId6"/>
    <p:sldId id="308" r:id="rId7"/>
    <p:sldId id="257" r:id="rId8"/>
    <p:sldId id="258" r:id="rId9"/>
    <p:sldId id="262" r:id="rId10"/>
    <p:sldId id="264" r:id="rId11"/>
    <p:sldId id="263" r:id="rId12"/>
    <p:sldId id="265" r:id="rId13"/>
    <p:sldId id="266" r:id="rId14"/>
    <p:sldId id="268" r:id="rId15"/>
    <p:sldId id="271" r:id="rId16"/>
    <p:sldId id="299" r:id="rId17"/>
    <p:sldId id="272" r:id="rId18"/>
    <p:sldId id="273" r:id="rId19"/>
    <p:sldId id="275" r:id="rId20"/>
    <p:sldId id="300" r:id="rId21"/>
    <p:sldId id="278" r:id="rId22"/>
    <p:sldId id="301" r:id="rId23"/>
    <p:sldId id="280" r:id="rId24"/>
    <p:sldId id="281" r:id="rId25"/>
    <p:sldId id="282" r:id="rId26"/>
    <p:sldId id="283" r:id="rId27"/>
    <p:sldId id="313" r:id="rId28"/>
    <p:sldId id="316" r:id="rId29"/>
    <p:sldId id="305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00"/>
    <a:srgbClr val="6699FF"/>
    <a:srgbClr val="FFCC66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7" autoAdjust="0"/>
    <p:restoredTop sz="94660"/>
  </p:normalViewPr>
  <p:slideViewPr>
    <p:cSldViewPr>
      <p:cViewPr varScale="1">
        <p:scale>
          <a:sx n="82" d="100"/>
          <a:sy n="82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4C2E0C3-77FC-4BEB-9477-D67EB8E70D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17C175B-73EC-4580-A813-C87478DDC9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D23DF39-5125-4360-8074-F65F3E0422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F530473F-9B99-4526-859D-2A77C2948A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B4BBEC-0853-4E37-B039-BDCAD304D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29FDD669-3942-4B65-9344-E2FC8C4FC3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60CD7C1-77D5-4AFC-9C21-22F80D2B50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767E741-1554-4183-AD01-2565C825AB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196460FF-B188-414C-B7DA-49B0228F813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0DE1C96D-B875-4E81-B4DF-5B62A63D66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03931049-2F3B-475F-A96A-01FB4CD1E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24F40B-BF7B-4DFE-8F1F-0FEEFF80C7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151A3511-A2E4-4743-A051-B1217700B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57762FA5-65AF-411F-8E8B-4542BC96A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B9546C56-BE60-41C9-A764-2AA65F294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0DB5131-BD8F-4E09-B750-1231FF9F29A8}" type="slidenum">
              <a:rPr lang="cs-CZ" altLang="cs-CZ" smtClean="0">
                <a:latin typeface="Arial" panose="020B0604020202020204" pitchFamily="34" charset="0"/>
              </a:rPr>
              <a:pPr/>
              <a:t>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383A7AA-66A3-41EE-8929-76A73880E7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E60FF1E-07A5-4865-A042-03BBA38024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4070FFE5-858D-4A42-955A-5A259ABD5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F9297-BD26-499B-A8FC-A8F438EA1D0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0132-C4E6-48FF-B50A-B927FE49D448}" type="datetime1">
              <a:rPr lang="cs-CZ"/>
              <a:pPr>
                <a:defRPr/>
              </a:pPr>
              <a:t>18.11.2020</a:t>
            </a:fld>
            <a:r>
              <a:rPr lang="en-US"/>
              <a:t>3.8. 2008</a:t>
            </a:r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175801-E143-48F8-870E-2F757B207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11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EF04DF1-F104-464A-AD57-C2EE0DAA2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C22C-EAD9-4824-A655-4BE9ED582829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1AE165-681F-461E-A7E4-64BEFFACB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E2E49E4-15C4-4CA4-B9B5-99765E288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1867E-21D1-4DF1-AA51-4FED7D80EA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66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CAEDA-20C2-4766-8D78-D089618D62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65B34-2186-443F-9F84-FF312B7EF556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BDB221-EABB-4036-968C-FEEC9D24A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0244DE2-B2D6-4870-85E1-107D8581A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561FF-E6EB-46A2-912D-4C763866EA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104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2D1CA2C-B2F6-40A5-A9DB-B0946E1E21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CEFF9-31B0-4BA0-AF5C-3EF667F06E22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7FB8207-C286-4F6D-8E86-B96CA3B32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4B8A123-7B96-4EFE-B77A-C743A5DF3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7067-84ED-4D75-97F2-8D7736E82A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56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28CC334-566C-41C0-ABDF-F01477417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CDD3-67BC-48ED-A243-C952398E8927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0977108-EE24-40E6-ACA6-A1CCAEB51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04ECD70-79C8-4494-81B0-52828AB45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1A02F-7412-442C-AAE1-E7F8DE26BC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435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A8643AB-A9F5-4DAF-8E23-13EDAB286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FC97-5811-480A-9498-FF45620A4CA3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CBBADD5-EB5D-4F7F-872E-4DEC619BC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6DC72F7-9FAA-43F7-8F35-2CBB22FE3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88451-37B9-4FF8-A924-7560B4ECC1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878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4D8C45-3C87-4AA1-B3A8-41F81983C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979A-ABCA-4D51-9A57-A9758AC4177C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C801334-9FBA-41B3-AEAC-3D07BA494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883AFE0-6D73-471A-98EB-E133E4114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DCAE-640B-4A6E-8024-4D6A20958D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5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21E4746-5579-41F5-B735-4555B7FBEE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475B-61B7-4DFD-BF8F-08487EBA035E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15593F8-B73E-4E9B-86F5-349C4FF42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49C27A5-CD13-48F0-B23A-736DEA554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30AE-411D-4675-A6D4-02AD661F75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77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E84D1FE-484B-4FAD-BF4A-624A10E167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9625-7517-4A29-821D-ADA1821942D2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FF39E98-A7BE-4635-AD83-5D97FD2240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7B28069-D855-4730-B269-D3E44C6EC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B44D-F0BF-49C7-B480-02EA2F4901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55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A29022-071E-4B78-8D1C-DDC468EBC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18D1C-8332-450D-B5CD-EEBFEB02D8AE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84C427F-A0EF-4E46-B80C-C141E173F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5B0590C-A899-4D24-90BA-AA159532A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2D941-516F-424E-AEBE-9533ADEB053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57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CD06649-D5C8-472F-A288-AABF7AD87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38D4-C478-488E-9CFF-EB8714647A8B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34DE06A-F121-431F-872B-4610397CE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1A058D7-9631-4F5C-9465-7F85AEB9A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EB459-6E60-4355-9C00-52530D5481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388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5BABF83-506E-401D-9A5B-350DEBC74ED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360B0AC5-F974-4CD9-A389-BCAFECB0D9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1B95DCA1-BB64-44A8-B29D-BC28770D60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1" name="Rectangle 5">
            <a:extLst>
              <a:ext uri="{FF2B5EF4-FFF2-40B4-BE49-F238E27FC236}">
                <a16:creationId xmlns:a16="http://schemas.microsoft.com/office/drawing/2014/main" id="{9E64C31B-4FA8-44B4-886E-BA10273E4A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4C7948-1833-4E63-A4AD-840A1A2FB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5B9F117-ED0E-48E6-9840-D4253E1A6C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BFD9888-7C06-4863-9AF2-D865B9261A13}" type="datetime1">
              <a:rPr lang="cs-CZ"/>
              <a:pPr>
                <a:defRPr/>
              </a:pPr>
              <a:t>18.11.2020</a:t>
            </a:fld>
            <a:endParaRPr lang="cs-CZ"/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3F41E77E-21D2-43D9-8783-2D90230E55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4E6416F-D339-4170-8C38-662308333E9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ABC6F63-3C98-469A-A5B1-77846D9E43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HoIZk7GNITU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deo.idnes.cz/?c=A160922_131052_zdravi_pet&amp;idvideo=V160121_165243_ona_sha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dTls8NhGF8" TargetMode="External"/><Relationship Id="rId2" Type="http://schemas.openxmlformats.org/officeDocument/2006/relationships/hyperlink" Target="https://www.youtube.com/watch?v=DRu8pDdyle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9624B12-7EDD-4BE4-AC61-E48E0F5E12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dirty="0"/>
              <a:t>Krev a oběhová soustava</a:t>
            </a:r>
            <a:br>
              <a:rPr lang="cs-CZ" sz="4800" dirty="0"/>
            </a:br>
            <a:r>
              <a:rPr lang="cs-CZ" sz="4800" dirty="0"/>
              <a:t>-</a:t>
            </a:r>
            <a:br>
              <a:rPr lang="cs-CZ" sz="4800" dirty="0"/>
            </a:br>
            <a:r>
              <a:rPr lang="cs-CZ" sz="4800" dirty="0"/>
              <a:t>SRDCE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074996E-4BC9-446A-B9C0-77264D3610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chemeClr val="folHlink"/>
                </a:solidFill>
              </a:rPr>
              <a:t>  </a:t>
            </a:r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C9111404-80F2-413F-8779-81B079AB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31F323A-49D3-4E6C-8C8D-3369A416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24863" cy="61912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i="1" u="sng" dirty="0">
                <a:solidFill>
                  <a:schemeClr val="hlink"/>
                </a:solidFill>
              </a:rPr>
              <a:t>2 základní vlastnosti myokardu: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i="1" u="sng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hlink"/>
                </a:solidFill>
              </a:rPr>
              <a:t>DRÁŽDIVOST(excitabilita)</a:t>
            </a:r>
            <a:r>
              <a:rPr lang="cs-CZ" dirty="0"/>
              <a:t> – schopnost myokardu odpovídat na různé podněty (mechanické, chemické...).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>
                <a:solidFill>
                  <a:schemeClr val="hlink"/>
                </a:solidFill>
              </a:rPr>
              <a:t>STAŽITELNOST</a:t>
            </a:r>
            <a:r>
              <a:rPr lang="cs-CZ" dirty="0"/>
              <a:t>(kontrakce, systola, diastola) – důsledek dráždivosti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4000" dirty="0">
                <a:sym typeface="Symbol" pitchFamily="18" charset="2"/>
              </a:rPr>
              <a:t></a:t>
            </a:r>
            <a:r>
              <a:rPr lang="cs-CZ" dirty="0"/>
              <a:t> srdce pracuje TRVALE a RYTMICKY, přizpůsobuje se tělesné práci  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64E0513-8796-49C4-8A4D-935483C3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75418AB-6AE7-4DAB-890F-7CE50F865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353425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>
                <a:solidFill>
                  <a:schemeClr val="hlink"/>
                </a:solidFill>
              </a:rPr>
              <a:t>3. vnější vrstva: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>
                <a:solidFill>
                  <a:schemeClr val="hlink"/>
                </a:solidFill>
              </a:rPr>
              <a:t>EPIKARD =přísrdečník</a:t>
            </a:r>
            <a:endParaRPr lang="cs-CZ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vazivový obal na povrchu srdce, přechází na začátek velkých cév </a:t>
            </a:r>
            <a:r>
              <a:rPr lang="cs-CZ" sz="4000">
                <a:sym typeface="Symbol" pitchFamily="18" charset="2"/>
              </a:rPr>
              <a:t></a:t>
            </a:r>
            <a:r>
              <a:rPr lang="cs-CZ"/>
              <a:t> odděluje se od nich a vytváří perikard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>
                <a:solidFill>
                  <a:schemeClr val="hlink"/>
                </a:solidFill>
              </a:rPr>
              <a:t>PERIKARD (osrdečník)</a:t>
            </a:r>
            <a:endParaRPr lang="cs-CZ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zevní vazivový obal,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vak, ve kterém je srdce uloženo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/>
              <a:t>prostor mezi epikardem a perikardem </a:t>
            </a:r>
            <a:r>
              <a:rPr lang="cs-CZ" sz="4000">
                <a:sym typeface="Symbol" pitchFamily="18" charset="2"/>
              </a:rPr>
              <a:t></a:t>
            </a:r>
            <a:r>
              <a:rPr lang="cs-CZ"/>
              <a:t> </a:t>
            </a:r>
            <a:r>
              <a:rPr lang="cs-CZ">
                <a:solidFill>
                  <a:schemeClr val="hlink"/>
                </a:solidFill>
              </a:rPr>
              <a:t>DUTINA PERIKARDU s tekutinou</a:t>
            </a:r>
            <a:r>
              <a:rPr lang="cs-CZ"/>
              <a:t> – usnadňuje pohyb srdce</a:t>
            </a:r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1DDA91FB-AE9A-4EB7-9BD1-1CB0249A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7A8291D-B66A-4E87-AC79-D91719C59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Stavba srdce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5C8B160-591A-4DAC-94ED-97161611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1650" y="1268413"/>
            <a:ext cx="8642350" cy="5327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i="1" u="sng">
                <a:solidFill>
                  <a:schemeClr val="hlink"/>
                </a:solidFill>
              </a:rPr>
              <a:t>2 rýhy rozdělují srdce na srdeční oddíly: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sz="2800" b="1">
                <a:solidFill>
                  <a:schemeClr val="hlink"/>
                </a:solidFill>
              </a:rPr>
              <a:t>věnčitá rýha</a:t>
            </a:r>
            <a:r>
              <a:rPr lang="cs-CZ" sz="2800"/>
              <a:t> </a:t>
            </a:r>
            <a:r>
              <a:rPr lang="cs-CZ" sz="3600">
                <a:sym typeface="Symbol" pitchFamily="18" charset="2"/>
              </a:rPr>
              <a:t></a:t>
            </a:r>
            <a:r>
              <a:rPr lang="cs-CZ" sz="2800"/>
              <a:t> rozděluje srdce na oddíl síňový a komorový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cs-CZ" sz="2800" b="1">
                <a:solidFill>
                  <a:schemeClr val="hlink"/>
                </a:solidFill>
              </a:rPr>
              <a:t>podélná rýha</a:t>
            </a:r>
            <a:r>
              <a:rPr lang="cs-CZ" sz="2800"/>
              <a:t> </a:t>
            </a:r>
            <a:r>
              <a:rPr lang="cs-CZ" sz="2800">
                <a:solidFill>
                  <a:schemeClr val="hlink"/>
                </a:solidFill>
              </a:rPr>
              <a:t>(= svislá přepážka = síňokomorová přepážka(SEPTUM) )</a:t>
            </a:r>
            <a:r>
              <a:rPr lang="cs-CZ" sz="2800"/>
              <a:t> </a:t>
            </a:r>
            <a:r>
              <a:rPr lang="cs-CZ" sz="3600">
                <a:sym typeface="Symbol" pitchFamily="18" charset="2"/>
              </a:rPr>
              <a:t></a:t>
            </a:r>
            <a:r>
              <a:rPr lang="cs-CZ" sz="2800"/>
              <a:t> rozděluje srdce na P a L část 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/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b="1" u="sng">
                <a:solidFill>
                  <a:srgbClr val="66FF33"/>
                </a:solidFill>
              </a:rPr>
              <a:t>4 dutiny: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folHlink"/>
                </a:solidFill>
              </a:rPr>
              <a:t>2 síně (= ATRIA) </a:t>
            </a:r>
            <a:r>
              <a:rPr lang="cs-CZ" sz="3600">
                <a:sym typeface="Symbol" pitchFamily="18" charset="2"/>
              </a:rPr>
              <a:t></a:t>
            </a:r>
            <a:r>
              <a:rPr lang="cs-CZ" sz="2800"/>
              <a:t> PS, LS</a:t>
            </a:r>
            <a:endParaRPr lang="cs-CZ" sz="280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cs-CZ" sz="2800">
                <a:solidFill>
                  <a:schemeClr val="folHlink"/>
                </a:solidFill>
              </a:rPr>
              <a:t>2 komory ( = VENTRICULI) </a:t>
            </a:r>
            <a:r>
              <a:rPr lang="cs-CZ" sz="3600">
                <a:sym typeface="Symbol" pitchFamily="18" charset="2"/>
              </a:rPr>
              <a:t> </a:t>
            </a:r>
            <a:r>
              <a:rPr lang="cs-CZ" sz="2800">
                <a:sym typeface="Symbol" pitchFamily="18" charset="2"/>
              </a:rPr>
              <a:t>PK, LK</a:t>
            </a:r>
            <a:endParaRPr lang="cs-CZ" sz="2800">
              <a:solidFill>
                <a:schemeClr val="folHlink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cs-CZ" sz="2800">
              <a:solidFill>
                <a:schemeClr val="folHlink"/>
              </a:solidFill>
            </a:endParaRP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C5FC443B-79DA-4723-BCA2-298389AC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11D0832-9DF4-416C-83A6-F652D7971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137525" cy="5588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dirty="0"/>
              <a:t>slabší stěna než u komory</a:t>
            </a:r>
          </a:p>
          <a:p>
            <a:pPr eaLnBrk="1" hangingPunct="1">
              <a:defRPr/>
            </a:pPr>
            <a:r>
              <a:rPr lang="cs-CZ" dirty="0"/>
              <a:t>síně vybíhají v malé </a:t>
            </a:r>
            <a:r>
              <a:rPr lang="cs-CZ" dirty="0" err="1"/>
              <a:t>výdutě</a:t>
            </a:r>
            <a:r>
              <a:rPr lang="cs-CZ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tzv. </a:t>
            </a:r>
            <a:r>
              <a:rPr lang="cs-CZ" dirty="0">
                <a:solidFill>
                  <a:schemeClr val="tx2"/>
                </a:solidFill>
              </a:rPr>
              <a:t>srdeční ouška</a:t>
            </a:r>
            <a:r>
              <a:rPr lang="cs-CZ" dirty="0"/>
              <a:t>  - vstup do srdce při operacích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54E48CE-71D4-4391-8F1F-F55C0F8D8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91512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b="1">
                <a:solidFill>
                  <a:schemeClr val="hlink"/>
                </a:solidFill>
              </a:rPr>
              <a:t>Síň (atrium)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D180D575-938B-4B74-B0AF-2368B6823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EF6FFCAD-F6D2-42BF-B404-95E4BA896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48958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LK (</a:t>
            </a:r>
            <a:r>
              <a:rPr lang="cs-CZ" dirty="0" err="1"/>
              <a:t>ventriculus</a:t>
            </a:r>
            <a:r>
              <a:rPr lang="cs-CZ" dirty="0"/>
              <a:t> </a:t>
            </a:r>
            <a:r>
              <a:rPr lang="cs-CZ" dirty="0" err="1"/>
              <a:t>sinister</a:t>
            </a:r>
            <a:r>
              <a:rPr lang="cs-CZ" dirty="0"/>
              <a:t>) – silná svalovina  - vypuzování krve do aortálního (velkého, tělového)  oběhu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PK (</a:t>
            </a:r>
            <a:r>
              <a:rPr lang="cs-CZ" dirty="0" err="1"/>
              <a:t>ventriculus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) – zajišťuje cirkulaci krve v malém plicním oběhu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síň a komora jsou spojeny</a:t>
            </a:r>
            <a:r>
              <a:rPr lang="cs-CZ" b="1" dirty="0"/>
              <a:t> </a:t>
            </a:r>
            <a:r>
              <a:rPr lang="cs-CZ" b="1" dirty="0">
                <a:solidFill>
                  <a:schemeClr val="tx2"/>
                </a:solidFill>
              </a:rPr>
              <a:t>otvorem síňokomorovým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36F7FB1-A351-49D0-A549-E0C7FB63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80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>
                <a:solidFill>
                  <a:schemeClr val="hlink"/>
                </a:solidFill>
              </a:rPr>
              <a:t>Komora (ventriculus)</a:t>
            </a:r>
            <a:br>
              <a:rPr lang="cs-CZ" sz="4000">
                <a:solidFill>
                  <a:schemeClr val="hlink"/>
                </a:solidFill>
              </a:rPr>
            </a:br>
            <a:endParaRPr lang="cs-CZ" sz="4000">
              <a:solidFill>
                <a:schemeClr val="hlink"/>
              </a:solidFill>
            </a:endParaRPr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9C030982-D2CB-4429-BCE5-90C2B9AD1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675FA6A-E22C-4289-A9E8-B75319265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20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/>
              <a:t>Chlopně </a:t>
            </a:r>
            <a:br>
              <a:rPr lang="cs-CZ" sz="4000" b="1"/>
            </a:br>
            <a:endParaRPr lang="cs-CZ" sz="4000" b="1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DCCB88A-7BE0-4C4A-99A0-CEF5A160C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424862" cy="554355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>
                <a:solidFill>
                  <a:schemeClr val="folHlink"/>
                </a:solidFill>
              </a:rPr>
              <a:t>Cípaté chlopně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hlink"/>
                </a:solidFill>
              </a:rPr>
              <a:t>P</a:t>
            </a:r>
            <a:r>
              <a:rPr lang="cs-CZ" dirty="0">
                <a:solidFill>
                  <a:schemeClr val="hlink"/>
                </a:solidFill>
              </a:rPr>
              <a:t> - </a:t>
            </a:r>
            <a:r>
              <a:rPr lang="cs-CZ" b="1" dirty="0">
                <a:solidFill>
                  <a:schemeClr val="hlink"/>
                </a:solidFill>
              </a:rPr>
              <a:t>trojcípá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tricuspidalis</a:t>
            </a:r>
            <a:r>
              <a:rPr lang="cs-CZ" dirty="0"/>
              <a:t>,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atrioventricularis</a:t>
            </a:r>
            <a:r>
              <a:rPr lang="cs-CZ" dirty="0"/>
              <a:t> </a:t>
            </a:r>
            <a:r>
              <a:rPr lang="cs-CZ" dirty="0" err="1"/>
              <a:t>sinistra</a:t>
            </a:r>
            <a:r>
              <a:rPr lang="cs-CZ" dirty="0"/>
              <a:t>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hlink"/>
                </a:solidFill>
              </a:rPr>
              <a:t>L - dvojcípá</a:t>
            </a:r>
            <a:r>
              <a:rPr lang="cs-CZ" dirty="0"/>
              <a:t> (mitrální,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bicuspidalis</a:t>
            </a:r>
            <a:r>
              <a:rPr lang="cs-CZ" dirty="0"/>
              <a:t>, </a:t>
            </a:r>
            <a:r>
              <a:rPr lang="cs-CZ" dirty="0" err="1"/>
              <a:t>valva</a:t>
            </a:r>
            <a:r>
              <a:rPr lang="cs-CZ" dirty="0"/>
              <a:t> </a:t>
            </a:r>
            <a:r>
              <a:rPr lang="cs-CZ" dirty="0" err="1"/>
              <a:t>atrioventricularis</a:t>
            </a:r>
            <a:r>
              <a:rPr lang="cs-CZ" dirty="0"/>
              <a:t> </a:t>
            </a:r>
            <a:r>
              <a:rPr lang="cs-CZ" dirty="0" err="1"/>
              <a:t>dextra</a:t>
            </a:r>
            <a:r>
              <a:rPr lang="cs-CZ" dirty="0"/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 err="1">
                <a:solidFill>
                  <a:srgbClr val="FFCC66"/>
                </a:solidFill>
              </a:rPr>
              <a:t>Fce</a:t>
            </a:r>
            <a:r>
              <a:rPr lang="cs-CZ" dirty="0">
                <a:solidFill>
                  <a:srgbClr val="FFCC66"/>
                </a:solidFill>
              </a:rPr>
              <a:t>:</a:t>
            </a:r>
            <a:r>
              <a:rPr lang="cs-CZ" dirty="0"/>
              <a:t> usměrňují průtok krve jen </a:t>
            </a:r>
            <a:r>
              <a:rPr lang="cs-CZ" dirty="0">
                <a:solidFill>
                  <a:srgbClr val="66FF33"/>
                </a:solidFill>
              </a:rPr>
              <a:t>jedním</a:t>
            </a:r>
            <a:r>
              <a:rPr lang="cs-CZ" dirty="0"/>
              <a:t> směrem (S </a:t>
            </a:r>
            <a:r>
              <a:rPr lang="cs-CZ" dirty="0">
                <a:sym typeface="Wingdings 3" pitchFamily="18" charset="2"/>
              </a:rPr>
              <a:t> K)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009CC725-5DBA-405F-ABD9-0C0DFCA4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AB3DE29F-E225-49BA-A46B-BDD2B5F1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771525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481D4AC2-F23C-4BBB-BDB4-506320D25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4CADC988-C6F5-470E-A001-2A037D7B0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549275"/>
            <a:ext cx="8496300" cy="5832475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 startAt="2"/>
              <a:defRPr/>
            </a:pPr>
            <a:endParaRPr lang="cs-CZ" b="1">
              <a:solidFill>
                <a:srgbClr val="FF9900"/>
              </a:solidFill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 startAt="2"/>
              <a:defRPr/>
            </a:pPr>
            <a:r>
              <a:rPr lang="cs-CZ" b="1">
                <a:solidFill>
                  <a:srgbClr val="FF9900"/>
                </a:solidFill>
              </a:rPr>
              <a:t>Poloměsíčité chlopně </a:t>
            </a:r>
            <a:endParaRPr lang="cs-CZ">
              <a:solidFill>
                <a:srgbClr val="FF9900"/>
              </a:solidFill>
            </a:endParaRPr>
          </a:p>
          <a:p>
            <a:pPr marL="609600" indent="-609600" eaLnBrk="1" hangingPunct="1">
              <a:defRPr/>
            </a:pPr>
            <a:r>
              <a:rPr lang="cs-CZ" b="1">
                <a:solidFill>
                  <a:schemeClr val="hlink"/>
                </a:solidFill>
              </a:rPr>
              <a:t>P komora</a:t>
            </a:r>
            <a:r>
              <a:rPr lang="cs-CZ"/>
              <a:t> – u výstupu plicního kmene (valva pulmonaria) </a:t>
            </a:r>
          </a:p>
          <a:p>
            <a:pPr marL="609600" indent="-609600" eaLnBrk="1" hangingPunct="1">
              <a:defRPr/>
            </a:pPr>
            <a:r>
              <a:rPr lang="cs-CZ" b="1">
                <a:solidFill>
                  <a:srgbClr val="FFCC66"/>
                </a:solidFill>
              </a:rPr>
              <a:t>L komora</a:t>
            </a:r>
            <a:r>
              <a:rPr lang="cs-CZ"/>
              <a:t> – u výstupu srdečnice (valva pulmonaria)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>
                <a:solidFill>
                  <a:srgbClr val="FF9900"/>
                </a:solidFill>
              </a:rPr>
              <a:t>Fce:</a:t>
            </a:r>
            <a:r>
              <a:rPr lang="cs-CZ"/>
              <a:t> </a:t>
            </a:r>
            <a:r>
              <a:rPr lang="cs-CZ">
                <a:effectLst/>
              </a:rPr>
              <a:t>brání návratu krve z tepen do komor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B5B102FD-D557-47CE-A536-8A2DAB32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1409F3C-B1B2-4AE3-A317-D9779CB58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081088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Výživa srdce</a:t>
            </a:r>
            <a:r>
              <a:rPr lang="cs-CZ"/>
              <a:t>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002BF30-BC9F-4A27-B71F-A76C72A0F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24862" cy="518477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neustálá práce </a:t>
            </a:r>
            <a:r>
              <a:rPr lang="cs-CZ">
                <a:sym typeface="Wingdings 3" pitchFamily="18" charset="2"/>
              </a:rPr>
              <a:t></a:t>
            </a:r>
            <a:r>
              <a:rPr lang="cs-CZ"/>
              <a:t> nutný </a:t>
            </a:r>
            <a:r>
              <a:rPr lang="cs-CZ">
                <a:solidFill>
                  <a:schemeClr val="hlink"/>
                </a:solidFill>
              </a:rPr>
              <a:t>přívod kyslíku</a:t>
            </a:r>
            <a:r>
              <a:rPr lang="cs-CZ"/>
              <a:t> a živin a </a:t>
            </a:r>
            <a:r>
              <a:rPr lang="cs-CZ">
                <a:solidFill>
                  <a:schemeClr val="hlink"/>
                </a:solidFill>
              </a:rPr>
              <a:t>odvod zplodin metabolismu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>
              <a:solidFill>
                <a:srgbClr val="FF99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>
                <a:solidFill>
                  <a:srgbClr val="FF9999"/>
                </a:solidFill>
              </a:rPr>
              <a:t>Věnčité tepny</a:t>
            </a:r>
            <a:r>
              <a:rPr lang="cs-CZ">
                <a:solidFill>
                  <a:srgbClr val="FF9999"/>
                </a:solidFill>
              </a:rPr>
              <a:t> (koronární)</a:t>
            </a:r>
            <a:r>
              <a:rPr 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přívod kyslíku a živin </a:t>
            </a:r>
          </a:p>
          <a:p>
            <a:pPr eaLnBrk="1" hangingPunct="1">
              <a:defRPr/>
            </a:pPr>
            <a:r>
              <a:rPr lang="cs-CZ"/>
              <a:t>odstupují od aorty za poloměsíčitými chlopněmi (ucpání = infarkt myokardu)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C6080D66-1040-417E-B4E5-1D3A6EC1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99540A8-BD9C-4127-A86C-543D619C0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Činnost srdce</a:t>
            </a:r>
            <a:r>
              <a:rPr lang="cs-CZ"/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C0ED7B4-6D3B-4493-B070-57F8D4950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504031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/>
              <a:t>základem je </a:t>
            </a:r>
            <a:r>
              <a:rPr lang="cs-CZ">
                <a:solidFill>
                  <a:srgbClr val="FF9999"/>
                </a:solidFill>
              </a:rPr>
              <a:t>rytmická činnost: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cs-CZ" b="1"/>
              <a:t>stah - </a:t>
            </a:r>
            <a:r>
              <a:rPr lang="cs-CZ" b="1">
                <a:solidFill>
                  <a:srgbClr val="66FF33"/>
                </a:solidFill>
              </a:rPr>
              <a:t>SYSTOLA </a:t>
            </a:r>
            <a:r>
              <a:rPr lang="cs-CZ"/>
              <a:t>(vyprázdnění srdečních dutin)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lphaLcParenR"/>
              <a:defRPr/>
            </a:pPr>
            <a:r>
              <a:rPr lang="cs-CZ" b="1"/>
              <a:t>ochabnutí – </a:t>
            </a:r>
            <a:r>
              <a:rPr lang="cs-CZ" b="1">
                <a:solidFill>
                  <a:srgbClr val="66FF33"/>
                </a:solidFill>
              </a:rPr>
              <a:t>DIASTOLA</a:t>
            </a:r>
            <a:r>
              <a:rPr lang="cs-CZ"/>
              <a:t> (naplnění srdečních dutin)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b="1" u="sng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>
                <a:solidFill>
                  <a:srgbClr val="66FF33"/>
                </a:solidFill>
              </a:rPr>
              <a:t>SRDEČNÍ REVOLUCE</a:t>
            </a:r>
            <a:r>
              <a:rPr lang="cs-CZ" b="1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>
                <a:solidFill>
                  <a:srgbClr val="FF9999"/>
                </a:solidFill>
              </a:rPr>
              <a:t>jeden cyklus srdeční činnosti</a:t>
            </a:r>
            <a:r>
              <a:rPr lang="cs-CZ"/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 b="1">
                <a:solidFill>
                  <a:srgbClr val="FF9999"/>
                </a:solidFill>
              </a:rPr>
              <a:t>72</a:t>
            </a:r>
            <a:r>
              <a:rPr lang="cs-CZ">
                <a:solidFill>
                  <a:srgbClr val="FF9999"/>
                </a:solidFill>
              </a:rPr>
              <a:t> </a:t>
            </a:r>
            <a:r>
              <a:rPr lang="cs-CZ"/>
              <a:t>srdečních revolucí/min. =</a:t>
            </a:r>
            <a:r>
              <a:rPr lang="cs-CZ" b="1">
                <a:solidFill>
                  <a:srgbClr val="FF9999"/>
                </a:solidFill>
              </a:rPr>
              <a:t>TEP</a:t>
            </a:r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2FD83969-92FC-4571-9F64-1223DE2C8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>
            <a:extLst>
              <a:ext uri="{FF2B5EF4-FFF2-40B4-BE49-F238E27FC236}">
                <a16:creationId xmlns:a16="http://schemas.microsoft.com/office/drawing/2014/main" id="{BE0C1FB2-3C2A-40E8-83D1-08D92E21B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-846138"/>
            <a:ext cx="8928100" cy="74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                                       </a:t>
            </a:r>
            <a:r>
              <a:rPr lang="cs-CZ" altLang="cs-CZ" sz="2800"/>
              <a:t>Krev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Vnitřní prostředí organismu je tekuté - krev, tkáňový mok a míza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Krvi připadá přední úloha při udržení stálosti vnitřního prostředí těla-HOMEOSTÁZA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Funkce krve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1.přenos kyslíku z plic do tkání, z tkání do plic oxid uhličitý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2.transport látek ze stěny ten. střeva do jater a z jater k orgánům celého těla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3.odvádí z tkání odpadní produkty látkové přeměny – vyloučí ven z těla (ledviny, potní žlázy v kůži)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4.roznáší v těle hormony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5.vyrovnává rozdíly v teplotě mezi jednotlivými orgány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6.zprostředkovává obranu organismu proti choroboplodným zárodkům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Množství krve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Objem krve 5-6 l u dospělého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Může ztratit náhle maximálně 1,5 l, ohrožení na životě ztráta 2,5 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Krev se stále obnovuje (za rok 3x 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Krev je vazká tekutina červené barvy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Složení krve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tekutá složka /plazma/-nažloutlou barvu 91% vody, 8% organických (nejvíce bílkovin a glukóza-nejdůležitějším zdrojem energie - obnovuje se ze zásob glykogenu v játrech a 1% anorganických látek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Krevní buňky (červené, bílé krvinky a krevní destičky)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32BAFA7C-B7C5-4FFE-A35A-262669EE0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5E98D7D-3D51-4922-86D5-0F5A3A54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solidFill>
            <a:schemeClr val="accent1">
              <a:alpha val="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cs-CZ" altLang="cs-CZ" sz="3200">
                <a:latin typeface="Times New Roman" pitchFamily="18" charset="0"/>
                <a:cs typeface="Times New Roman" pitchFamily="18" charset="0"/>
              </a:rPr>
              <a:t>Mechanická činnost srdce </a:t>
            </a:r>
            <a:br>
              <a:rPr lang="cs-CZ" altLang="cs-CZ" sz="320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3200">
                <a:latin typeface="Times New Roman" pitchFamily="18" charset="0"/>
                <a:cs typeface="Times New Roman" pitchFamily="18" charset="0"/>
              </a:rPr>
              <a:t>– srdeční revoluce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456A6E7-540F-44F6-AFDA-D6811DEF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73238"/>
            <a:ext cx="60007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97579D81-4F9B-44F7-81C2-3B4E38A51C50}"/>
              </a:ext>
            </a:extLst>
          </p:cNvPr>
          <p:cNvCxnSpPr/>
          <p:nvPr/>
        </p:nvCxnSpPr>
        <p:spPr>
          <a:xfrm>
            <a:off x="2857500" y="2500313"/>
            <a:ext cx="785813" cy="158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07E699BE-F81D-4F46-A12C-DFC4778E2A16}"/>
              </a:ext>
            </a:extLst>
          </p:cNvPr>
          <p:cNvCxnSpPr/>
          <p:nvPr/>
        </p:nvCxnSpPr>
        <p:spPr>
          <a:xfrm>
            <a:off x="5429250" y="2500313"/>
            <a:ext cx="785813" cy="158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4A6CBED2-87CF-4488-9C9C-86989D973C90}"/>
              </a:ext>
            </a:extLst>
          </p:cNvPr>
          <p:cNvCxnSpPr/>
          <p:nvPr/>
        </p:nvCxnSpPr>
        <p:spPr>
          <a:xfrm rot="5400000">
            <a:off x="7323138" y="4249738"/>
            <a:ext cx="642937" cy="158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1426C2E6-1BBA-424B-A771-991197EF57E2}"/>
              </a:ext>
            </a:extLst>
          </p:cNvPr>
          <p:cNvCxnSpPr/>
          <p:nvPr/>
        </p:nvCxnSpPr>
        <p:spPr>
          <a:xfrm rot="10800000">
            <a:off x="5286375" y="5000625"/>
            <a:ext cx="8572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DE7B3B95-1847-4C1F-84E8-B3E56CE29635}"/>
              </a:ext>
            </a:extLst>
          </p:cNvPr>
          <p:cNvCxnSpPr/>
          <p:nvPr/>
        </p:nvCxnSpPr>
        <p:spPr>
          <a:xfrm rot="10800000">
            <a:off x="2928938" y="5000625"/>
            <a:ext cx="85725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8E6B7C40-6CF9-476A-A1A9-243B9594C01A}"/>
              </a:ext>
            </a:extLst>
          </p:cNvPr>
          <p:cNvCxnSpPr/>
          <p:nvPr/>
        </p:nvCxnSpPr>
        <p:spPr>
          <a:xfrm rot="5400000" flipH="1" flipV="1">
            <a:off x="1465263" y="4035425"/>
            <a:ext cx="642938" cy="158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F58AB53-D965-40B5-A8B2-91FDAF5BF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21468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D55D8A4-4C85-4828-8434-8B8FAD84C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21468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3F743F0-BBB8-4314-933C-A3FCB13E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273425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CA0AA72-286D-4725-981E-80B680C10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5786438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9790015-9A48-4750-8F69-0A11D600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578643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55A754C-BD87-4A1E-AFEC-0AA9878A8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773738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cs-CZ" altLang="cs-CZ" sz="1800">
              <a:latin typeface="Calibri" panose="020F0502020204030204" pitchFamily="34" charset="0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3C00E77-2338-4C51-A81D-D485FA90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643063"/>
            <a:ext cx="15001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Krev proudí do ochablých síní, cípaté chlopně srdeční jsou uzavřeny.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C7ABA4C-CAF4-47B9-ADD3-66CFCDFC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000125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Dokončení plnění síní, cípaté chlopně se otevírají.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2C0B89B-E4C8-4ACB-9FD2-EEE93FD42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1625"/>
            <a:ext cx="13573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Krev otevřenými cípatými chlopněmi do komor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99E41DAD-B4C7-47FF-90DA-894CACAE6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4643438"/>
            <a:ext cx="1285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Stah síní dokončení plnění komor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52AACAC7-08BC-43AF-BA97-3EB1E834E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6215063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Stah komor, cípaté chlopně uzavřeny, síně se začínají plnit krví.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E20B97C5-4C10-465E-9FFA-237453055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4875"/>
            <a:ext cx="1643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cs typeface="Times New Roman" panose="02020603050405020304" pitchFamily="18" charset="0"/>
              </a:rPr>
              <a:t>Stah komor, krev otevřenými poloměsíčitými chlopněmi do aorty a plicní tepny.</a:t>
            </a:r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ED8D04CD-7BD6-4AF0-B38A-B91ECB39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4D1714A-6F37-45A4-91BD-AEBFDFBCD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Řízení činnosti srdce</a:t>
            </a:r>
            <a:r>
              <a:rPr lang="cs-CZ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257A49C-BD22-4A08-8F10-FEFBDE800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5068888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9999"/>
                </a:solidFill>
              </a:rPr>
              <a:t>řízena automaticky impulsy</a:t>
            </a:r>
            <a:r>
              <a:rPr lang="cs-CZ"/>
              <a:t>, které vznikají přímo v srdci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  <a:p>
            <a:pPr eaLnBrk="1" hangingPunct="1">
              <a:defRPr/>
            </a:pPr>
            <a:r>
              <a:rPr lang="cs-CZ"/>
              <a:t>impulsy vytváří </a:t>
            </a:r>
            <a:r>
              <a:rPr lang="cs-CZ">
                <a:solidFill>
                  <a:srgbClr val="FF9999"/>
                </a:solidFill>
              </a:rPr>
              <a:t>převodní systém srdeční</a:t>
            </a:r>
            <a:r>
              <a:rPr lang="cs-CZ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/>
              <a:t>(= excitomotorický aparát)</a:t>
            </a:r>
          </a:p>
          <a:p>
            <a:pPr eaLnBrk="1" hangingPunct="1">
              <a:defRPr/>
            </a:pPr>
            <a:r>
              <a:rPr lang="cs-CZ"/>
              <a:t>je tvořen svalovými vlákny, které mají bohatý obsah sarkoplazmy a malé množství fibril</a:t>
            </a:r>
          </a:p>
          <a:p>
            <a:pPr eaLnBrk="1" hangingPunct="1">
              <a:defRPr/>
            </a:pPr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7DAAD871-088D-4154-84AC-E9799953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>
            <a:extLst>
              <a:ext uri="{FF2B5EF4-FFF2-40B4-BE49-F238E27FC236}">
                <a16:creationId xmlns:a16="http://schemas.microsoft.com/office/drawing/2014/main" id="{470217C0-1B20-46CD-AF53-3F37392A3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FF9999"/>
                </a:solidFill>
              </a:rPr>
              <a:t>Převodní systém srdeční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6EC418CD-EE6A-4F2D-8AFD-81D894E9A7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HDŽ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Sinusový uzlík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Síňokomorový uzlík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Hisův svazek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Oblouk aorty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LS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P a L Tawarovo raménko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/>
              <a:t>Purkyňova vlákna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cs-CZ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cs-CZ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cs-CZ"/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cs-CZ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cs-CZ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7D4A80E6-A06C-4F20-8468-D0CFAB5FE6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cs-CZ"/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1919B1A9-48E2-4D54-BCA5-4EE06837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268413"/>
            <a:ext cx="46386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F6C0384E-5FF3-43CC-B9B8-C4ADD9C7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C38CE29-C537-4CAF-9BF1-C731CEAF9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rgbClr val="66FF33"/>
                </a:solidFill>
              </a:rPr>
              <a:t>Fce jednotlivých částí PSS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D0A9833-E5D6-4696-94CC-970A57436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9244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>
                <a:solidFill>
                  <a:srgbClr val="FF9999"/>
                </a:solidFill>
              </a:rPr>
              <a:t>SINUSOVÝ UZLÍK</a:t>
            </a:r>
            <a:r>
              <a:rPr lang="cs-CZ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/>
              <a:t>(předsíňový, sinoatriální, nodus sinoatrialis)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/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/>
              <a:t>umístěn v PS nahoře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/>
              <a:t>vznik vzruchů = rytmické smršťování P a L síně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cs-CZ"/>
              <a:t>určuje základní rytmus srdeční činnosti = „časovač rytmu“, „uzlík primární srdeční automacie“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429F9CB-704E-4358-96F5-CB2F52DD9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2BE9C90E-BBBB-41EB-9D59-10C3D943C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24862" cy="5545138"/>
          </a:xfrm>
        </p:spPr>
        <p:txBody>
          <a:bodyPr/>
          <a:lstStyle/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AutoNum type="arabicPeriod" startAt="2"/>
              <a:defRPr/>
            </a:pPr>
            <a:r>
              <a:rPr lang="cs-CZ" b="1">
                <a:solidFill>
                  <a:srgbClr val="FF9999"/>
                </a:solidFill>
              </a:rPr>
              <a:t>SÍŇOKOMOROVÝ UZLÍK</a:t>
            </a:r>
            <a:r>
              <a:rPr lang="cs-CZ"/>
              <a:t> 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r>
              <a:rPr lang="cs-CZ"/>
              <a:t>(atrioventrikulární,nodus atrioventricularis) 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endParaRPr lang="cs-CZ"/>
          </a:p>
          <a:p>
            <a:pPr marL="609600" indent="-609600" eaLnBrk="1" hangingPunct="1">
              <a:buClr>
                <a:srgbClr val="FF9999"/>
              </a:buClr>
              <a:defRPr/>
            </a:pPr>
            <a:r>
              <a:rPr lang="cs-CZ"/>
              <a:t>dolní část PS</a:t>
            </a:r>
          </a:p>
          <a:p>
            <a:pPr marL="609600" indent="-609600" eaLnBrk="1" hangingPunct="1">
              <a:buClr>
                <a:srgbClr val="FF9999"/>
              </a:buClr>
              <a:defRPr/>
            </a:pPr>
            <a:r>
              <a:rPr lang="cs-CZ"/>
              <a:t>ze síňokomorového uzlíku vychází tzv. Hisův můstek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4801C2A3-3E57-4486-BC6C-0DE1CAF5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A043A177-AECD-44A5-9358-634C65ADE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496300" cy="6191250"/>
          </a:xfrm>
        </p:spPr>
        <p:txBody>
          <a:bodyPr/>
          <a:lstStyle/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AutoNum type="arabicPeriod" startAt="3"/>
              <a:defRPr/>
            </a:pPr>
            <a:r>
              <a:rPr lang="cs-CZ" b="1" dirty="0">
                <a:solidFill>
                  <a:srgbClr val="FF9999"/>
                </a:solidFill>
              </a:rPr>
              <a:t>HISŮV MŮSTEK</a:t>
            </a:r>
            <a:r>
              <a:rPr lang="cs-CZ" dirty="0"/>
              <a:t> 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r>
              <a:rPr lang="cs-CZ" dirty="0"/>
              <a:t>     (síňokomorový svazek, </a:t>
            </a:r>
            <a:r>
              <a:rPr lang="cs-CZ" dirty="0" err="1"/>
              <a:t>fasciculus</a:t>
            </a:r>
            <a:r>
              <a:rPr lang="cs-CZ" dirty="0"/>
              <a:t> </a:t>
            </a:r>
            <a:r>
              <a:rPr lang="cs-CZ" dirty="0" err="1"/>
              <a:t>atrioventricularis</a:t>
            </a:r>
            <a:r>
              <a:rPr lang="cs-CZ" dirty="0"/>
              <a:t>)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609600" indent="-609600" eaLnBrk="1" hangingPunct="1">
              <a:buClr>
                <a:srgbClr val="FF9999"/>
              </a:buClr>
              <a:defRPr/>
            </a:pPr>
            <a:r>
              <a:rPr lang="cs-CZ" dirty="0"/>
              <a:t>spojení svaloviny S se svalovinou K</a:t>
            </a:r>
          </a:p>
          <a:p>
            <a:pPr marL="609600" indent="-609600" eaLnBrk="1" hangingPunct="1">
              <a:buClr>
                <a:srgbClr val="FF9999"/>
              </a:buClr>
              <a:defRPr/>
            </a:pPr>
            <a:r>
              <a:rPr lang="cs-CZ" dirty="0"/>
              <a:t> v mezikomorové přepážce se H. můstek rozděluje na </a:t>
            </a:r>
            <a:r>
              <a:rPr lang="cs-CZ" dirty="0">
                <a:solidFill>
                  <a:srgbClr val="FF9999"/>
                </a:solidFill>
              </a:rPr>
              <a:t>2raménka, P a L </a:t>
            </a:r>
            <a:r>
              <a:rPr lang="cs-CZ" dirty="0" err="1">
                <a:solidFill>
                  <a:srgbClr val="FF9999"/>
                </a:solidFill>
              </a:rPr>
              <a:t>Tawarovo</a:t>
            </a:r>
            <a:r>
              <a:rPr lang="cs-CZ" dirty="0"/>
              <a:t> </a:t>
            </a:r>
            <a:r>
              <a:rPr lang="cs-CZ" dirty="0">
                <a:solidFill>
                  <a:srgbClr val="FF9999"/>
                </a:solidFill>
              </a:rPr>
              <a:t>raménko</a:t>
            </a:r>
            <a:r>
              <a:rPr lang="cs-CZ" dirty="0"/>
              <a:t> (</a:t>
            </a:r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dexter</a:t>
            </a:r>
            <a:r>
              <a:rPr lang="cs-CZ" dirty="0"/>
              <a:t> et </a:t>
            </a:r>
            <a:r>
              <a:rPr lang="cs-CZ" dirty="0" err="1"/>
              <a:t>sinister</a:t>
            </a:r>
            <a:r>
              <a:rPr lang="cs-CZ" dirty="0"/>
              <a:t>)</a:t>
            </a:r>
          </a:p>
          <a:p>
            <a:pPr marL="609600" indent="-609600" eaLnBrk="1" hangingPunct="1">
              <a:buClr>
                <a:srgbClr val="FF9999"/>
              </a:buClr>
              <a:defRPr/>
            </a:pPr>
            <a:r>
              <a:rPr lang="cs-CZ" dirty="0"/>
              <a:t>končí v myokardu obou komor 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9FBD7155-CFEE-456C-B75C-30B30A3D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92B7C288-0EFD-4214-B486-4E0F388B8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8135938" cy="5761038"/>
          </a:xfrm>
        </p:spPr>
        <p:txBody>
          <a:bodyPr/>
          <a:lstStyle/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AutoNum type="arabicPeriod" startAt="4"/>
              <a:defRPr/>
            </a:pPr>
            <a:r>
              <a:rPr lang="cs-CZ" b="1">
                <a:solidFill>
                  <a:srgbClr val="FF9999"/>
                </a:solidFill>
              </a:rPr>
              <a:t>PURKYŇOVA VLÁKNA</a:t>
            </a:r>
          </a:p>
          <a:p>
            <a:pPr marL="609600" indent="-609600" eaLnBrk="1" hangingPunct="1">
              <a:buClr>
                <a:srgbClr val="FF9999"/>
              </a:buClr>
              <a:buFont typeface="Wingdings" panose="05000000000000000000" pitchFamily="2" charset="2"/>
              <a:buNone/>
              <a:defRPr/>
            </a:pPr>
            <a:endParaRPr lang="cs-CZ" b="1">
              <a:solidFill>
                <a:srgbClr val="FF9999"/>
              </a:solidFill>
            </a:endParaRPr>
          </a:p>
          <a:p>
            <a:pPr marL="609600" indent="-609600" eaLnBrk="1" hangingPunct="1">
              <a:defRPr/>
            </a:pPr>
            <a:r>
              <a:rPr lang="cs-CZ"/>
              <a:t>konečné větvení ramének</a:t>
            </a:r>
          </a:p>
          <a:p>
            <a:pPr marL="609600" indent="-609600" eaLnBrk="1" hangingPunct="1">
              <a:defRPr/>
            </a:pPr>
            <a:r>
              <a:rPr lang="cs-CZ"/>
              <a:t>vzruchy, které po nich přijdou, vyvolají smrštění komor</a:t>
            </a:r>
          </a:p>
          <a:p>
            <a:pPr marL="609600" indent="-609600" eaLnBrk="1" hangingPunct="1">
              <a:defRPr/>
            </a:pPr>
            <a:endParaRPr lang="cs-CZ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68D2F4DE-7A13-4F9F-8209-547C0C16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1">
            <a:extLst>
              <a:ext uri="{FF2B5EF4-FFF2-40B4-BE49-F238E27FC236}">
                <a16:creationId xmlns:a16="http://schemas.microsoft.com/office/drawing/2014/main" id="{213689D9-BAE9-412F-94DE-9D320C0F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856984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/>
              <a:t>Tepová (srdeční) frekvence </a:t>
            </a:r>
            <a:r>
              <a:rPr lang="cs-CZ" altLang="cs-CZ" sz="2400" dirty="0"/>
              <a:t>je počet srdečních stahů za minutu. Její velikost je závislá na věku, tělesné práci a na podmínkách vnějšího a vnitřního prostředí.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Klidová tepová frekvence-zjišťuje se v klidu, v dospělosti kolem 70 tepů za minutu.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Maximální tepová frekvence-při tělesné práci, až na 180-200 tepů za minutu.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/>
              <a:t>Při poruchách srdce-diagnostickou pomůckou EKG (elektrokardiograf).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974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1">
            <a:extLst>
              <a:ext uri="{FF2B5EF4-FFF2-40B4-BE49-F238E27FC236}">
                <a16:creationId xmlns:a16="http://schemas.microsoft.com/office/drawing/2014/main" id="{213689D9-BAE9-412F-94DE-9D320C0F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6632"/>
            <a:ext cx="8856984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Cévy-tepny, žíly, vlásečnice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Tepny vedou krev ze srdce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Krevní tlak-vytvářen činností srdce, které vypuzuje krev do krevního oběhu, a odporem cévního řečiště. Během srdeční revoluce tlak kolísá od maxima při srdeční systole k minimu při diastolické fázi. Krevní tlak TK- tlak krve v tepně pažní- měří se tlakoměrem </a:t>
            </a:r>
            <a:r>
              <a:rPr lang="cs-CZ" altLang="cs-CZ" sz="2800" dirty="0"/>
              <a:t>(</a:t>
            </a:r>
            <a:r>
              <a:rPr lang="cs-CZ" altLang="cs-CZ" sz="2400" dirty="0"/>
              <a:t>tonometrem).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U dospělého člověka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nejvyšší hodnota-systolický tlak 120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nejnižší hodnota- diastolický tlak- 80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Naměřené hodnoty se zapisují jako zlomek(120/80 mm </a:t>
            </a:r>
            <a:r>
              <a:rPr lang="cs-CZ" altLang="cs-CZ" sz="2400" dirty="0" err="1"/>
              <a:t>Hg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Žíly odvádějí krev z vlásečnic do srdce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/>
              <a:t>Vlásečnice-hlavní funkční částí krevního oběhu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602463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B71E3-4882-4A37-AE97-ADC24CFBF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anose="020B0604030504040204" pitchFamily="34" charset="0"/>
              </a:rPr>
              <a:t>Krevní oběh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D6C952-A053-4EAF-99A6-B60530B6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1484784"/>
            <a:ext cx="4536504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Tahoma" panose="020B0604030504040204" pitchFamily="34" charset="0"/>
              <a:buAutoNum type="arabicPeriod"/>
            </a:pPr>
            <a:r>
              <a:rPr lang="cs-CZ" altLang="cs-CZ" sz="2200" b="1" dirty="0">
                <a:cs typeface="Tahoma" panose="020B0604030504040204" pitchFamily="34" charset="0"/>
              </a:rPr>
              <a:t>Malý krevní oběh (plicní)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dirty="0"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Tahoma" panose="020B0604030504040204" pitchFamily="34" charset="0"/>
              </a:rPr>
              <a:t>Pravá srdeční komora → plicní tepna → pravá a levá plicní tepna → pravá a levá plíce → 4 plicní žíly → levá srdeční síň.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Tahoma" panose="020B0604030504040204" pitchFamily="34" charset="0"/>
              <a:buAutoNum type="arabicPeriod" startAt="2"/>
            </a:pPr>
            <a:r>
              <a:rPr lang="cs-CZ" altLang="cs-CZ" sz="2200" b="1" dirty="0">
                <a:cs typeface="Tahoma" panose="020B0604030504040204" pitchFamily="34" charset="0"/>
              </a:rPr>
              <a:t>Velký krevní oběh (tělní)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800" b="1" dirty="0"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Tahoma" panose="020B0604030504040204" pitchFamily="34" charset="0"/>
              </a:rPr>
              <a:t>Levá srdeční komora →  srdečnice (aorta) → horní a dolní dutá žíla → pravá srdeční síň.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cs typeface="Tahoma" panose="020B0604030504040204" pitchFamily="34" charset="0"/>
              </a:rPr>
              <a:t>Součástí je vrátnicový (portální oběh) začíná a končí kapilární sítí, vlásečnice rozvětvené ve stěně žaludku, střev, slinivce břišní a ve slezině odvádějí krev do žil, které se spojují ve vrátnicovou žílu, ta se zanořuje do jater, zde se větví, vlásečnice vstupují do lalůčků a jaterním buňkám odevzdávají vstřebané  látky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D8641F-5586-470F-9661-2B4CCDD3A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4718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CE7EE49-25E4-4B0E-B186-6C1DCF3BEFD1}"/>
              </a:ext>
            </a:extLst>
          </p:cNvPr>
          <p:cNvSpPr txBox="1"/>
          <p:nvPr/>
        </p:nvSpPr>
        <p:spPr>
          <a:xfrm>
            <a:off x="179512" y="692150"/>
            <a:ext cx="82088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/>
              <a:t>Červené krvinky (erytrocyty) bezjaderné buňky- u mužů    v 1 m</a:t>
            </a:r>
            <a:r>
              <a:rPr lang="cs-CZ" sz="2400" dirty="0">
                <a:latin typeface="+mj-lt"/>
              </a:rPr>
              <a:t>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/>
              <a:t> 5 miliónů a u žen 4,5 miliónu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>
                <a:latin typeface="+mj-lt"/>
              </a:rPr>
              <a:t>Funkce: přenos kyslíku z plic do tkání a oxidu uhličitého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            z tkání do plic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Hlavní funkční složkou je hemoglobin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+mj-lt"/>
              </a:rPr>
              <a:t>bílkovina globin a hem – obsahuje atom dvojmocného železa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+mj-lt"/>
              </a:rPr>
              <a:t>má schopnost vázat kyslík a  sloučenina se nazývá  oxyhemoglobin. </a:t>
            </a:r>
          </a:p>
          <a:p>
            <a:pPr marL="342900" indent="-342900">
              <a:buFontTx/>
              <a:buChar char="-"/>
              <a:defRPr/>
            </a:pPr>
            <a:r>
              <a:rPr lang="cs-CZ" sz="2400" dirty="0">
                <a:latin typeface="+mj-lt"/>
              </a:rPr>
              <a:t>navázání s oxidem uhličitým vytváří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    </a:t>
            </a:r>
            <a:r>
              <a:rPr lang="cs-CZ" sz="2400" dirty="0" err="1">
                <a:latin typeface="+mj-lt"/>
              </a:rPr>
              <a:t>karbaminohemoglobin</a:t>
            </a:r>
            <a:endParaRPr lang="cs-CZ" sz="2400" dirty="0">
              <a:latin typeface="+mj-lt"/>
            </a:endParaRPr>
          </a:p>
          <a:p>
            <a:pPr marL="342900" indent="-342900">
              <a:buFontTx/>
              <a:buChar char="-"/>
              <a:defRPr/>
            </a:pPr>
            <a:endParaRPr lang="cs-CZ" sz="2400" dirty="0">
              <a:latin typeface="+mj-lt"/>
            </a:endParaRPr>
          </a:p>
          <a:p>
            <a:pPr>
              <a:defRPr/>
            </a:pPr>
            <a:r>
              <a:rPr lang="cs-CZ" sz="2400" dirty="0">
                <a:latin typeface="+mj-lt"/>
              </a:rPr>
              <a:t>Červené krvinky se tvoří a dozrávají v červené kostní dřeni, životnost červených krvinek je 120 dnů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ovéPole 1">
            <a:extLst>
              <a:ext uri="{FF2B5EF4-FFF2-40B4-BE49-F238E27FC236}">
                <a16:creationId xmlns:a16="http://schemas.microsoft.com/office/drawing/2014/main" id="{FB7816F0-F9A0-435B-B6E9-D756C5D5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8424862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Choroby oběhové soustavy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LEUKÉMIE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příčiny neznámé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nádorové zhoubné bujení  (onemocnění) bílých krvinek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je buď akutní (končí smrtelně) nebo chornická (léčí se cytostatiky, které zabraňují dělení buněk, a ozařováním)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léčí se transplantací kostní dřeně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hlinkClick r:id="rId2"/>
              </a:rPr>
              <a:t>https://www.youtube.com/watch?v=HoIZk7GNITU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HEMOFILIE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choroba dědičná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projevuje se těžko zastavitelným krvácením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ANEMIE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chudokrevnost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nízký počet (poškození) červených krvinek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nápadná bledost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nedostatek železa v potravě je možnou příčinou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58D1B440-C384-449B-9A9F-83FD5BC7C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ovéPole 1">
            <a:extLst>
              <a:ext uri="{FF2B5EF4-FFF2-40B4-BE49-F238E27FC236}">
                <a16:creationId xmlns:a16="http://schemas.microsoft.com/office/drawing/2014/main" id="{DB4B287F-B133-4922-A8E7-52B53652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280400" cy="729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HYPERTENZE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tlak více než 140/90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dědičné předpoklady, nezdravý životní styl (soli, tuky, cukry, nedostatek pohybu, stres)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může vést k infarktu nebo mozkové mrtvici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HYPOTENZE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nízký krevní tlak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nijak se neléčí není to onemocnění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ANGINA PECTORIS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svíravá bolest na hrudi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příčinou je zúžení koronárních tepen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projevuje se při námaze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ATEROSKLERÓZA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kornatění tepen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hromadění usazenin na vnitřních stranách tepen, usazeniny = ateromy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hlinkClick r:id="rId2"/>
              </a:rPr>
              <a:t>http://video.idnes.cz/?c=A160922_131052_zdravi_pet&amp;idvideo=V160121_165243_ona_sha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INFARKT MYOKARDU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odumření části srdečního svalu způsobené nedostatečným prokrvením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17C817DA-D1CF-4D5C-8F2E-8A07772B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ovéPole 1">
            <a:extLst>
              <a:ext uri="{FF2B5EF4-FFF2-40B4-BE49-F238E27FC236}">
                <a16:creationId xmlns:a16="http://schemas.microsoft.com/office/drawing/2014/main" id="{213689D9-BAE9-412F-94DE-9D320C0FE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9275"/>
            <a:ext cx="8137525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INFARKT MYOKARDU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odumření části srdečního svalu způsobené nedostatečným prokrvením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hlinkClick r:id="rId2"/>
              </a:rPr>
              <a:t>https://www.youtube.com/watch?v=DRu8pDdyleY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hlinkClick r:id="rId3"/>
              </a:rPr>
              <a:t>https://www.youtube.com/watch?v=AdTls8NhGF8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4000" dirty="0"/>
              <a:t>  Děkuji za pozornost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4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ECE7EE49-25E4-4B0E-B186-6C1DCF3BEFD1}"/>
              </a:ext>
            </a:extLst>
          </p:cNvPr>
          <p:cNvSpPr txBox="1"/>
          <p:nvPr/>
        </p:nvSpPr>
        <p:spPr>
          <a:xfrm>
            <a:off x="611188" y="692150"/>
            <a:ext cx="7777162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latin typeface="+mj-lt"/>
              </a:rPr>
              <a:t>Bílé krvinky (leukocyty) bezbarvé buňky s jádrem, nepravidelný, proměnlivý tvar, doba života je několik hodin až dní, 4000-10 000 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v </a:t>
            </a:r>
            <a:r>
              <a:rPr lang="cs-CZ" sz="2000" dirty="0"/>
              <a:t>1 m</a:t>
            </a:r>
            <a:r>
              <a:rPr lang="cs-CZ" sz="2000" dirty="0">
                <a:latin typeface="+mj-lt"/>
              </a:rPr>
              <a:t>m</a:t>
            </a:r>
            <a:r>
              <a:rPr lang="cs-CZ" sz="2000" baseline="30000" dirty="0">
                <a:latin typeface="+mj-lt"/>
              </a:rPr>
              <a:t>3</a:t>
            </a:r>
            <a:r>
              <a:rPr lang="cs-CZ" sz="2000" dirty="0"/>
              <a:t> krve.</a:t>
            </a:r>
          </a:p>
          <a:p>
            <a:pPr>
              <a:defRPr/>
            </a:pPr>
            <a:r>
              <a:rPr lang="cs-CZ" sz="2000" dirty="0"/>
              <a:t>Tvoří se v kostní dřeni, ve slezině, brzlíku a patrových mandlích.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>
                <a:latin typeface="+mj-lt"/>
              </a:rPr>
              <a:t>Odběr krve pro počítání se musí provádět ráno, nalačno, těl. klid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Uplatnění: obrana organizmu proti infekci, pohlcují choroboplodné zárodky (fagocytóza), pronikají tenkou stěnou vlásečnic (diapedéza) do mezibuněčných prostor.</a:t>
            </a:r>
          </a:p>
          <a:p>
            <a:pPr>
              <a:defRPr/>
            </a:pPr>
            <a:endParaRPr lang="cs-CZ" sz="2000" dirty="0">
              <a:latin typeface="+mj-lt"/>
            </a:endParaRPr>
          </a:p>
          <a:p>
            <a:pPr>
              <a:defRPr/>
            </a:pPr>
            <a:r>
              <a:rPr lang="cs-CZ" sz="2000" dirty="0">
                <a:latin typeface="+mj-lt"/>
              </a:rPr>
              <a:t>Granulocyty- laločnatě členěné jádro, 75 % všech leukocytů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Vznikají v červené kostní dřeni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1. Neutrofilní granulocyty- pohlcují bakterie a trosky buněk, schopnost fagocytózy-obklopí bakterie buněčnými výběžky a uzavřou do svého těla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2. Eozinofilní- mají schopnost pohybovat se , ale nefagocytují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3. Bazofilní-význam není dobře znám</a:t>
            </a:r>
          </a:p>
          <a:p>
            <a:pPr>
              <a:defRPr/>
            </a:pPr>
            <a:r>
              <a:rPr lang="cs-CZ" sz="2000" dirty="0">
                <a:latin typeface="+mj-lt"/>
              </a:rPr>
              <a:t>Agranulocyty- okrouhlé jádro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sz="2000" dirty="0">
                <a:latin typeface="+mj-lt"/>
              </a:rPr>
              <a:t>Lymfocyty- v mízních tkáních, do krve lymfatickými cestami</a:t>
            </a:r>
          </a:p>
          <a:p>
            <a:pPr marL="342900" indent="-342900">
              <a:buFontTx/>
              <a:buAutoNum type="arabicPeriod"/>
              <a:defRPr/>
            </a:pPr>
            <a:r>
              <a:rPr lang="cs-CZ" sz="2000" dirty="0">
                <a:latin typeface="+mj-lt"/>
              </a:rPr>
              <a:t>Monocyty- největší bílé krvinky, významná schopnost fagocytózy</a:t>
            </a:r>
          </a:p>
        </p:txBody>
      </p:sp>
    </p:spTree>
    <p:extLst>
      <p:ext uri="{BB962C8B-B14F-4D97-AF65-F5344CB8AC3E}">
        <p14:creationId xmlns:p14="http://schemas.microsoft.com/office/powerpoint/2010/main" val="276400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>
            <a:extLst>
              <a:ext uri="{FF2B5EF4-FFF2-40B4-BE49-F238E27FC236}">
                <a16:creationId xmlns:a16="http://schemas.microsoft.com/office/drawing/2014/main" id="{228BD3AC-BEA8-4B6B-952F-EF66A65C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84248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400" dirty="0"/>
              <a:t>Krevní destičky (trombocyty)- malá tělíska bez jádra, vznikají v kostní dřeni, vyplavovány do krevního oběhu, v </a:t>
            </a:r>
            <a:r>
              <a:rPr lang="cs-CZ" sz="2400" dirty="0"/>
              <a:t>1 m</a:t>
            </a:r>
            <a:r>
              <a:rPr lang="cs-CZ" sz="2400" dirty="0">
                <a:latin typeface="+mj-lt"/>
              </a:rPr>
              <a:t>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/>
              <a:t> krve je jich asi 300 000, </a:t>
            </a:r>
            <a:r>
              <a:rPr lang="cs-CZ" altLang="cs-CZ" sz="2400" dirty="0"/>
              <a:t>mají funkci při srážení krve.</a:t>
            </a:r>
            <a:endParaRPr lang="cs-CZ" altLang="cs-CZ" sz="24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cs-CZ" altLang="cs-CZ" sz="24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Srážení krve – chrání před větší ztrátou krve</a:t>
            </a: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Přeměna bílkoviny fibrinogenu (rozpustného v plazmě) ve vláknitý nerozpustný fibrin. Vlákna fibrinu vytvoří hustou síť, zde se zachycují krevní buňky –vzniká sraženina = krevní koláč.</a:t>
            </a: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Srážení krve je třeba zamezit pro některá laboratorní vyšetření- např. pro sedimentaci.</a:t>
            </a:r>
          </a:p>
        </p:txBody>
      </p:sp>
    </p:spTree>
    <p:extLst>
      <p:ext uri="{BB962C8B-B14F-4D97-AF65-F5344CB8AC3E}">
        <p14:creationId xmlns:p14="http://schemas.microsoft.com/office/powerpoint/2010/main" val="419349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ovéPole 1">
            <a:extLst>
              <a:ext uri="{FF2B5EF4-FFF2-40B4-BE49-F238E27FC236}">
                <a16:creationId xmlns:a16="http://schemas.microsoft.com/office/drawing/2014/main" id="{228BD3AC-BEA8-4B6B-952F-EF66A65C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84248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Sedimentace –přidáme protisrážlivé činidlo a krev necháme ve zkumavce stát, po určité době těžší červené krvinky klesnou ke dnu, nad nimi bílé a proužek nažloutlé krevní plazmy</a:t>
            </a: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Rychlost klesání krvinek se zjišťuje v sedimentačním přístroji. Rychlost závisí na množství bílkovin v plazmě.</a:t>
            </a: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Použití- zjišťování chorob</a:t>
            </a:r>
          </a:p>
          <a:p>
            <a:r>
              <a:rPr lang="cs-CZ" altLang="cs-CZ" sz="2400" dirty="0">
                <a:ea typeface="Calibri" panose="020F0502020204030204" pitchFamily="34" charset="0"/>
                <a:cs typeface="Arial" panose="020B0604020202020204" pitchFamily="34" charset="0"/>
              </a:rPr>
              <a:t>Velká sedimentace - zápal plic, tuberkulóze, revmatismu a jiných zánětlivých onemocněních</a:t>
            </a:r>
          </a:p>
          <a:p>
            <a:r>
              <a:rPr lang="cs-CZ" altLang="cs-CZ" sz="2400" dirty="0"/>
              <a:t>Krevní skupiny (Jan Jánský v roce 1907)</a:t>
            </a:r>
          </a:p>
          <a:p>
            <a:r>
              <a:rPr lang="cs-CZ" altLang="cs-CZ" sz="2400" dirty="0"/>
              <a:t>4 základní krevní skupiny A, B, AB, 0</a:t>
            </a:r>
          </a:p>
          <a:p>
            <a:r>
              <a:rPr lang="cs-CZ" altLang="cs-CZ" sz="2400" dirty="0" err="1"/>
              <a:t>RH-faktor</a:t>
            </a:r>
            <a:endParaRPr lang="cs-CZ" altLang="cs-CZ" sz="2400" dirty="0"/>
          </a:p>
          <a:p>
            <a:r>
              <a:rPr lang="cs-CZ" altLang="cs-CZ" sz="2400" dirty="0"/>
              <a:t>(</a:t>
            </a:r>
            <a:r>
              <a:rPr lang="cs-CZ" altLang="cs-CZ" sz="2400" dirty="0" err="1"/>
              <a:t>Rh</a:t>
            </a:r>
            <a:r>
              <a:rPr lang="cs-CZ" altLang="cs-CZ" sz="2400" dirty="0"/>
              <a:t>+)-shlukování červených krvinek-krvinkový aglutinogen </a:t>
            </a:r>
            <a:r>
              <a:rPr lang="cs-CZ" altLang="cs-CZ" sz="2400" dirty="0" err="1"/>
              <a:t>Rh</a:t>
            </a:r>
            <a:r>
              <a:rPr lang="cs-CZ" altLang="cs-CZ" sz="2400" dirty="0"/>
              <a:t>(</a:t>
            </a:r>
            <a:r>
              <a:rPr lang="cs-CZ" altLang="cs-CZ" sz="2400" dirty="0" err="1"/>
              <a:t>rhesus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(</a:t>
            </a:r>
            <a:r>
              <a:rPr lang="cs-CZ" altLang="cs-CZ" sz="2400" dirty="0" err="1"/>
              <a:t>Rh</a:t>
            </a:r>
            <a:r>
              <a:rPr lang="cs-CZ" altLang="cs-CZ" sz="2400" dirty="0"/>
              <a:t>-)-15% osob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E8D812E-60C3-428D-A5CA-D6BED6447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>
                <a:solidFill>
                  <a:srgbClr val="FF9900"/>
                </a:solidFill>
              </a:rPr>
              <a:t>SRDCE</a:t>
            </a:r>
            <a:br>
              <a:rPr lang="cs-CZ" sz="4000" b="1">
                <a:solidFill>
                  <a:srgbClr val="FF9900"/>
                </a:solidFill>
              </a:rPr>
            </a:br>
            <a:r>
              <a:rPr lang="cs-CZ" sz="4000" b="1">
                <a:solidFill>
                  <a:srgbClr val="FF9900"/>
                </a:solidFill>
              </a:rPr>
              <a:t>(lat. COR, řec. KARDIA)</a:t>
            </a:r>
            <a:r>
              <a:rPr lang="cs-CZ" sz="400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129B12B-0292-4A81-8E0C-0B7F3384C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97888" cy="45370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srdce dospělého člověka: </a:t>
            </a:r>
            <a:r>
              <a:rPr lang="cs-CZ" dirty="0">
                <a:solidFill>
                  <a:srgbClr val="FF9900"/>
                </a:solidFill>
              </a:rPr>
              <a:t>230 – 340 g</a:t>
            </a:r>
          </a:p>
          <a:p>
            <a:pPr eaLnBrk="1" hangingPunct="1">
              <a:defRPr/>
            </a:pPr>
            <a:r>
              <a:rPr lang="cs-CZ" dirty="0"/>
              <a:t>novorozenec: 20 - 25 g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nepárový dutý svalový orgán uložený v dutině hrudní (k. hrudní, </a:t>
            </a:r>
            <a:r>
              <a:rPr lang="cs-CZ" dirty="0" err="1"/>
              <a:t>Th</a:t>
            </a:r>
            <a:r>
              <a:rPr lang="cs-CZ" dirty="0"/>
              <a:t> obratle)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větší část </a:t>
            </a:r>
            <a:r>
              <a:rPr lang="cs-CZ" dirty="0">
                <a:solidFill>
                  <a:srgbClr val="FF9900"/>
                </a:solidFill>
              </a:rPr>
              <a:t>(2/3)</a:t>
            </a:r>
            <a:r>
              <a:rPr lang="cs-CZ" dirty="0"/>
              <a:t> leží vlevo, menší část </a:t>
            </a:r>
            <a:r>
              <a:rPr lang="cs-CZ" dirty="0">
                <a:solidFill>
                  <a:srgbClr val="FF9900"/>
                </a:solidFill>
              </a:rPr>
              <a:t>(1/3)</a:t>
            </a:r>
            <a:r>
              <a:rPr lang="cs-CZ" dirty="0"/>
              <a:t> leží vpravo od střední čáry</a:t>
            </a:r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F6DD665D-3B33-4EFC-A5DE-ADE50811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8BCD889E-5250-4AA0-B32E-247AF6146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424862" cy="59039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tvar kužele, velikost pěsti</a:t>
            </a:r>
          </a:p>
          <a:p>
            <a:pPr eaLnBrk="1" hangingPunct="1">
              <a:defRPr/>
            </a:pPr>
            <a:r>
              <a:rPr lang="cs-CZ" sz="2800" dirty="0"/>
              <a:t>širší strana = </a:t>
            </a:r>
            <a:r>
              <a:rPr lang="cs-CZ" sz="2800" dirty="0">
                <a:solidFill>
                  <a:schemeClr val="folHlink"/>
                </a:solidFill>
              </a:rPr>
              <a:t>báze srdeční</a:t>
            </a:r>
            <a:r>
              <a:rPr lang="cs-CZ" sz="2800" dirty="0"/>
              <a:t> </a:t>
            </a:r>
            <a:r>
              <a:rPr lang="cs-CZ" sz="2800" dirty="0">
                <a:solidFill>
                  <a:schemeClr val="folHlink"/>
                </a:solidFill>
              </a:rPr>
              <a:t>(= základna)</a:t>
            </a:r>
            <a:r>
              <a:rPr lang="cs-CZ" sz="2800" dirty="0"/>
              <a:t> směřuje vpravo nahoru a dozadu</a:t>
            </a:r>
          </a:p>
          <a:p>
            <a:pPr eaLnBrk="1" hangingPunct="1">
              <a:defRPr/>
            </a:pPr>
            <a:r>
              <a:rPr lang="cs-CZ" sz="2800" dirty="0"/>
              <a:t>užší strana = </a:t>
            </a:r>
            <a:r>
              <a:rPr lang="cs-CZ" sz="2800" dirty="0">
                <a:solidFill>
                  <a:schemeClr val="folHlink"/>
                </a:solidFill>
              </a:rPr>
              <a:t>hrot (=vrchol = apex)</a:t>
            </a:r>
            <a:r>
              <a:rPr lang="cs-CZ" sz="2800" dirty="0"/>
              <a:t> směřuje doleva, dolů a dopředu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" name="Zvuk 1">
            <a:hlinkClick r:id="" action="ppaction://media"/>
            <a:extLst>
              <a:ext uri="{FF2B5EF4-FFF2-40B4-BE49-F238E27FC236}">
                <a16:creationId xmlns:a16="http://schemas.microsoft.com/office/drawing/2014/main" id="{E94046E1-9214-4B2B-9787-D9F86338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9B04BF-8584-4140-974A-070642B40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FF9900"/>
                </a:solidFill>
              </a:rPr>
              <a:t>Stavba srdeční stěny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7DF87AC-1C60-47C3-BE12-4D9A0F659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887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solidFill>
                  <a:srgbClr val="FF9900"/>
                </a:solidFill>
              </a:rPr>
              <a:t>1. vnitřní vrstva: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solidFill>
                  <a:srgbClr val="FF9900"/>
                </a:solidFill>
              </a:rPr>
              <a:t>   </a:t>
            </a:r>
            <a:r>
              <a:rPr lang="cs-CZ" sz="2800" b="1" dirty="0">
                <a:solidFill>
                  <a:srgbClr val="FF9900"/>
                </a:solidFill>
              </a:rPr>
              <a:t>ENDOKARD = nitroblána srdeční </a:t>
            </a:r>
            <a:r>
              <a:rPr lang="cs-CZ" sz="2800" dirty="0"/>
              <a:t>vystýlá srdeční dutinu, tvoří cípaté chlopně mezi předsíní a komorou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solidFill>
                  <a:srgbClr val="FF9900"/>
                </a:solidFill>
              </a:rPr>
              <a:t>2. střední vrstva: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800" dirty="0">
                <a:solidFill>
                  <a:srgbClr val="FF9900"/>
                </a:solidFill>
              </a:rPr>
              <a:t>   </a:t>
            </a:r>
            <a:r>
              <a:rPr lang="cs-CZ" sz="2800" b="1" dirty="0">
                <a:solidFill>
                  <a:srgbClr val="FF9900"/>
                </a:solidFill>
              </a:rPr>
              <a:t>MYOKARD</a:t>
            </a:r>
            <a:r>
              <a:rPr lang="cs-CZ" sz="2800" dirty="0">
                <a:solidFill>
                  <a:srgbClr val="FF9900"/>
                </a:solidFill>
              </a:rPr>
              <a:t> </a:t>
            </a:r>
            <a:r>
              <a:rPr lang="cs-CZ" sz="2800" b="1" dirty="0">
                <a:solidFill>
                  <a:srgbClr val="FF9900"/>
                </a:solidFill>
              </a:rPr>
              <a:t>= srdeční svalovina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800" dirty="0"/>
              <a:t>základní funkční vrstva </a:t>
            </a:r>
            <a:r>
              <a:rPr lang="cs-CZ" sz="2800" dirty="0">
                <a:sym typeface="Symbol" pitchFamily="18" charset="2"/>
              </a:rPr>
              <a:t> </a:t>
            </a:r>
            <a:r>
              <a:rPr lang="cs-CZ" sz="2800" dirty="0"/>
              <a:t>specifický druh příčně  pruhované svaloviny </a:t>
            </a:r>
            <a:r>
              <a:rPr lang="cs-CZ" sz="2800" dirty="0">
                <a:sym typeface="Symbol" pitchFamily="18" charset="2"/>
              </a:rPr>
              <a:t> s</a:t>
            </a:r>
            <a:r>
              <a:rPr lang="cs-CZ" sz="2800" dirty="0"/>
              <a:t>valová vlákna spojena   příčnými můstky, </a:t>
            </a:r>
            <a:r>
              <a:rPr lang="cs-CZ" sz="2800" dirty="0" err="1"/>
              <a:t>kt</a:t>
            </a:r>
            <a:r>
              <a:rPr lang="cs-CZ" sz="2800" dirty="0"/>
              <a:t>. dovolují, aby vzruch přecházel i na sousední úseky svaloviny (zajištěno, že se celé velké úseky myokardu stahují jako celek).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/>
              <a:t>svalová stěna síní je tenčí než svalová stěna komor (nejsilnější LK: 3-4cm)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800" dirty="0"/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5FB202A6-8648-4E39-9F71-69D4F1F8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.3|1.1|8|11.7|5.1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1.2"/>
</p:tagLst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2669</TotalTime>
  <Words>1931</Words>
  <Application>Microsoft Office PowerPoint</Application>
  <PresentationFormat>Předvádění na obrazovce (4:3)</PresentationFormat>
  <Paragraphs>286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Štěrbina</vt:lpstr>
      <vt:lpstr>Krev a oběhová soustava - SRDCE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SRDCE (lat. COR, řec. KARDIA) </vt:lpstr>
      <vt:lpstr>Prezentace aplikace PowerPoint</vt:lpstr>
      <vt:lpstr>Stavba srdeční stěny</vt:lpstr>
      <vt:lpstr>Prezentace aplikace PowerPoint</vt:lpstr>
      <vt:lpstr>Prezentace aplikace PowerPoint</vt:lpstr>
      <vt:lpstr>Stavba srdce</vt:lpstr>
      <vt:lpstr>Síň (atrium)</vt:lpstr>
      <vt:lpstr>Komora (ventriculus) </vt:lpstr>
      <vt:lpstr>Chlopně  </vt:lpstr>
      <vt:lpstr>Prezentace aplikace PowerPoint</vt:lpstr>
      <vt:lpstr>Prezentace aplikace PowerPoint</vt:lpstr>
      <vt:lpstr>Výživa srdce </vt:lpstr>
      <vt:lpstr>Činnost srdce </vt:lpstr>
      <vt:lpstr>Mechanická činnost srdce  – srdeční revoluce</vt:lpstr>
      <vt:lpstr>Řízení činnosti srdce </vt:lpstr>
      <vt:lpstr>Převodní systém srdeční</vt:lpstr>
      <vt:lpstr>Fce jednotlivých částí PSS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soustava - SRDCE</dc:title>
  <dc:creator>Martina Pokorná</dc:creator>
  <cp:lastModifiedBy>Hana</cp:lastModifiedBy>
  <cp:revision>149</cp:revision>
  <dcterms:created xsi:type="dcterms:W3CDTF">2008-02-25T21:03:14Z</dcterms:created>
  <dcterms:modified xsi:type="dcterms:W3CDTF">2020-11-18T16:21:17Z</dcterms:modified>
</cp:coreProperties>
</file>