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91" r:id="rId3"/>
    <p:sldId id="257" r:id="rId4"/>
    <p:sldId id="293" r:id="rId5"/>
    <p:sldId id="292" r:id="rId6"/>
    <p:sldId id="259" r:id="rId7"/>
    <p:sldId id="409" r:id="rId8"/>
    <p:sldId id="437" r:id="rId9"/>
    <p:sldId id="427" r:id="rId10"/>
    <p:sldId id="428" r:id="rId11"/>
    <p:sldId id="438" r:id="rId12"/>
    <p:sldId id="408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94" r:id="rId21"/>
    <p:sldId id="391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442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440" r:id="rId38"/>
    <p:sldId id="441" r:id="rId39"/>
    <p:sldId id="284" r:id="rId40"/>
    <p:sldId id="286" r:id="rId41"/>
    <p:sldId id="285" r:id="rId42"/>
    <p:sldId id="287" r:id="rId43"/>
    <p:sldId id="288" r:id="rId44"/>
    <p:sldId id="289" r:id="rId45"/>
    <p:sldId id="290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5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6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8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7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5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5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9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1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6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4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8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5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7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jUuW_gaB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GazyH6fQQ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OOsfkM-nGQ&amp;ab_channel=RavenCha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j0F1X4bLQ" TargetMode="External"/><Relationship Id="rId2" Type="http://schemas.openxmlformats.org/officeDocument/2006/relationships/hyperlink" Target="https://www.youtube.com/watch?v=20Smx_nD9c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mBVWQmG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games/pavlovsdo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2</a:t>
            </a:r>
            <a:br>
              <a:rPr lang="cs-CZ" dirty="0"/>
            </a:br>
            <a:r>
              <a:rPr lang="cs-CZ" dirty="0"/>
              <a:t>Socializace a 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Klasické </a:t>
            </a:r>
            <a:r>
              <a:rPr lang="cs-CZ" b="1" dirty="0"/>
              <a:t>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Tento druh učení nazývá </a:t>
            </a:r>
            <a:r>
              <a:rPr lang="cs-CZ" dirty="0" err="1"/>
              <a:t>Helus</a:t>
            </a:r>
            <a:r>
              <a:rPr lang="cs-CZ" dirty="0"/>
              <a:t> (2007) </a:t>
            </a:r>
            <a:r>
              <a:rPr lang="cs-CZ" b="1" dirty="0"/>
              <a:t>emocionálně vegetativním</a:t>
            </a:r>
            <a:r>
              <a:rPr lang="cs-CZ" dirty="0"/>
              <a:t>, protože při něm zásadní roli hrají emoce a/nebo vegetativní procesy.</a:t>
            </a:r>
          </a:p>
          <a:p>
            <a:r>
              <a:rPr lang="cs-CZ" dirty="0"/>
              <a:t>Téměř každý organismus (zvíře i člověk) je tomuto druhu učení zcela podroben. Je vůči němu zcela pasivní. </a:t>
            </a:r>
          </a:p>
          <a:p>
            <a:r>
              <a:rPr lang="cs-CZ" dirty="0"/>
              <a:t>Příklady? Např. když se dítě netěší do školy (cítí-li úzkost). Posléze se třeba i samotné slovo „škola“ stane spouštěčem úzkosti. </a:t>
            </a:r>
          </a:p>
        </p:txBody>
      </p:sp>
    </p:spTree>
    <p:extLst>
      <p:ext uri="{BB962C8B-B14F-4D97-AF65-F5344CB8AC3E}">
        <p14:creationId xmlns:p14="http://schemas.microsoft.com/office/powerpoint/2010/main" val="356621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Behaviorismus</a:t>
            </a:r>
            <a:br>
              <a:rPr lang="cs-CZ" dirty="0"/>
            </a:br>
            <a:r>
              <a:rPr lang="cs-CZ" sz="2000" dirty="0">
                <a:solidFill>
                  <a:srgbClr val="F0AD00">
                    <a:satMod val="150000"/>
                  </a:srgbClr>
                </a:solidFill>
              </a:rPr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J. Watson (1878 – 1958)</a:t>
            </a:r>
          </a:p>
          <a:p>
            <a:r>
              <a:rPr lang="cs-CZ" dirty="0"/>
              <a:t>B.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  <a:p>
            <a:r>
              <a:rPr lang="cs-CZ" dirty="0"/>
              <a:t>Behaviorismus byl dominantním přístupem v psychologii (hlavně v USA) po několik desetiletí. </a:t>
            </a:r>
            <a:r>
              <a:rPr lang="cs-CZ" dirty="0" err="1"/>
              <a:t>Skinner</a:t>
            </a:r>
            <a:r>
              <a:rPr lang="cs-CZ" dirty="0"/>
              <a:t> tvrdil, že </a:t>
            </a:r>
            <a:r>
              <a:rPr lang="cs-CZ" b="1" dirty="0"/>
              <a:t>chování lidí lze vysvětlit velmi jednoduchými zákony pravděpodobnosti </a:t>
            </a:r>
            <a:r>
              <a:rPr lang="cs-CZ" dirty="0"/>
              <a:t>zesilovanými či tlumenými odměnou, nedostatkem odměny a trestem. Tj. výskyt určitého chování po určitém stimulu lze jednoduše předpovědět – je pravděpodobnostní funkcí.</a:t>
            </a:r>
          </a:p>
          <a:p>
            <a:r>
              <a:rPr lang="cs-CZ" dirty="0"/>
              <a:t>Přesun od experimentů s lidmi k experimentům se zvířaty (krysy, kočky apod.). Otázkou je však míra zobecnění na člověka.</a:t>
            </a:r>
          </a:p>
        </p:txBody>
      </p:sp>
    </p:spTree>
    <p:extLst>
      <p:ext uri="{BB962C8B-B14F-4D97-AF65-F5344CB8AC3E}">
        <p14:creationId xmlns:p14="http://schemas.microsoft.com/office/powerpoint/2010/main" val="280510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</a:t>
            </a:r>
            <a:r>
              <a:rPr lang="cs-CZ" b="1" dirty="0"/>
              <a:t>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Teorie operantního učení </a:t>
            </a:r>
            <a:r>
              <a:rPr lang="cs-CZ" dirty="0"/>
              <a:t>bere do hry aktivitu organismu – zpevněno je to spontánní chování, které vede k naplnění nějaké potřeby organismu.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</p:txBody>
      </p:sp>
    </p:spTree>
    <p:extLst>
      <p:ext uri="{BB962C8B-B14F-4D97-AF65-F5344CB8AC3E}">
        <p14:creationId xmlns:p14="http://schemas.microsoft.com/office/powerpoint/2010/main" val="57724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1.2 Operantní podmiňování</a:t>
            </a:r>
            <a:endParaRPr lang="cs-CZ" dirty="0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1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1.2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zpevňuje, pokud je odměněno.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 člověka je (oproti ostatním primátům) typická až přímo závislost na sociální podpoře a ocenění. Různé formy sociální akceptace (úsměv, pohlazení, vlídné či vstřícné slovo)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 je ostatně recept na získání srdce (každého?) žáka.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7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</a:t>
            </a:r>
            <a:r>
              <a:rPr lang="cs-CZ" b="1" dirty="0"/>
              <a:t>podmiňování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1556792"/>
            <a:ext cx="6841541" cy="36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5215320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2.-4. úroveň lze nazvat sociálními potřebami.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základní potřeby jsou naplňovány v </a:t>
            </a: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sociálním kontextu.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1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347048" cy="1252728"/>
          </a:xfrm>
        </p:spPr>
        <p:txBody>
          <a:bodyPr>
            <a:normAutofit fontScale="90000"/>
          </a:bodyPr>
          <a:lstStyle/>
          <a:p>
            <a:pPr marL="137160"/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(1874-1949)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/>
              <a:t>hlavně s kočkami: „problémové boxy“, </a:t>
            </a:r>
          </a:p>
          <a:p>
            <a:pPr marL="137160" indent="0">
              <a:buNone/>
            </a:pPr>
            <a:r>
              <a:rPr lang="cs-CZ" dirty="0"/>
              <a:t>kde musela kočka většinou zatáhnout </a:t>
            </a:r>
          </a:p>
          <a:p>
            <a:pPr marL="137160" indent="0">
              <a:buNone/>
            </a:pPr>
            <a:r>
              <a:rPr lang="cs-CZ" dirty="0"/>
              <a:t>za páčku, aby dostala jídlo.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Z 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Odměna je mnohem lepším </a:t>
            </a:r>
            <a:r>
              <a:rPr lang="cs-CZ"/>
              <a:t>prostředkem zpevnění </a:t>
            </a:r>
            <a:r>
              <a:rPr lang="cs-CZ" dirty="0"/>
              <a:t>než trest.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potřeb).</a:t>
            </a:r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reakci.</a:t>
            </a:r>
          </a:p>
          <a:p>
            <a:r>
              <a:rPr lang="cs-CZ" dirty="0"/>
              <a:t>Výsledky učení se dostavují spíše postupně než najednou.</a:t>
            </a:r>
          </a:p>
          <a:p>
            <a:r>
              <a:rPr lang="cs-CZ" dirty="0"/>
              <a:t>Výsledky učení se vlivem opakovaných úspěchů zlepšují.</a:t>
            </a:r>
          </a:p>
          <a:p>
            <a:r>
              <a:rPr lang="cs-CZ" dirty="0"/>
              <a:t>Nezapomínáme na to, co si opakujeme, a co máme v čerstvé paměti.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7" y="-24702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CA40E7-6310-44F3-A18D-AF1590507EDB}"/>
              </a:ext>
            </a:extLst>
          </p:cNvPr>
          <p:cNvSpPr txBox="1"/>
          <p:nvPr/>
        </p:nvSpPr>
        <p:spPr>
          <a:xfrm>
            <a:off x="7920372" y="265062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</p:spTree>
    <p:extLst>
      <p:ext uri="{BB962C8B-B14F-4D97-AF65-F5344CB8AC3E}">
        <p14:creationId xmlns:p14="http://schemas.microsoft.com/office/powerpoint/2010/main" val="356842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D055-067A-4A01-ABBD-3C0406A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</p:txBody>
      </p:sp>
      <p:pic>
        <p:nvPicPr>
          <p:cNvPr id="1026" name="Picture 2" descr="B.F. Skinner at Harvard circa 1950.jpg">
            <a:extLst>
              <a:ext uri="{FF2B5EF4-FFF2-40B4-BE49-F238E27FC236}">
                <a16:creationId xmlns:a16="http://schemas.microsoft.com/office/drawing/2014/main" id="{7DA1DF61-889C-4EE9-BA34-322711B6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6979"/>
            <a:ext cx="2088817" cy="22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538475-4834-4A6C-831D-FC0DCEAE90C8}"/>
              </a:ext>
            </a:extLst>
          </p:cNvPr>
          <p:cNvSpPr txBox="1"/>
          <p:nvPr/>
        </p:nvSpPr>
        <p:spPr>
          <a:xfrm>
            <a:off x="7920372" y="202155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CB69-05F0-4FDB-981C-12F1FC1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7272808" cy="44644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Radikální behaviorismus: Chování organismu je důsledkem historie prostředí, v němž žijí, a to cestou zpevnění.</a:t>
            </a:r>
          </a:p>
          <a:p>
            <a:r>
              <a:rPr lang="cs-CZ" dirty="0">
                <a:hlinkClick r:id="rId3"/>
              </a:rPr>
              <a:t>https://www.youtube.com/watch?v=QgjUuW_gaBU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https://www.youtube.com/watch?v=vGazyH6fQQ4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Jedinec generuje </a:t>
            </a:r>
            <a:r>
              <a:rPr lang="cs-CZ" dirty="0" err="1"/>
              <a:t>operanty</a:t>
            </a:r>
            <a:r>
              <a:rPr lang="cs-CZ" dirty="0"/>
              <a:t> (</a:t>
            </a:r>
            <a:r>
              <a:rPr lang="cs-CZ" i="1" dirty="0"/>
              <a:t>různá chování</a:t>
            </a:r>
            <a:r>
              <a:rPr lang="cs-CZ" dirty="0"/>
              <a:t>) a prostředí dělá </a:t>
            </a:r>
            <a:r>
              <a:rPr lang="cs-CZ" i="1" dirty="0"/>
              <a:t>selekci</a:t>
            </a:r>
            <a:r>
              <a:rPr lang="cs-CZ" dirty="0"/>
              <a:t> (asi jako Darwinova teorie přirozeného výběru).</a:t>
            </a:r>
          </a:p>
          <a:p>
            <a:pPr marL="118872" indent="0">
              <a:buNone/>
            </a:pPr>
            <a:r>
              <a:rPr lang="cs-CZ" dirty="0"/>
              <a:t>Srov. </a:t>
            </a:r>
            <a:r>
              <a:rPr lang="cs-CZ" dirty="0" err="1"/>
              <a:t>Fodor</a:t>
            </a:r>
            <a:r>
              <a:rPr lang="cs-CZ" dirty="0"/>
              <a:t> &amp; </a:t>
            </a:r>
            <a:r>
              <a:rPr lang="cs-CZ" dirty="0" err="1"/>
              <a:t>Piattelli-Palmarini</a:t>
            </a:r>
            <a:r>
              <a:rPr lang="cs-CZ" dirty="0"/>
              <a:t> (2010): </a:t>
            </a:r>
            <a:r>
              <a:rPr lang="cs-CZ" dirty="0" err="1"/>
              <a:t>What</a:t>
            </a:r>
            <a:r>
              <a:rPr lang="cs-CZ" dirty="0"/>
              <a:t> Darwin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8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Kdy se uplatňuje klasické a operantní podmiňování ve školní výuce, popř. ve výchově vůbec?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Učení do jednoho roku (i později)</a:t>
            </a:r>
          </a:p>
          <a:p>
            <a:pPr marL="118872" indent="0">
              <a:buNone/>
            </a:pPr>
            <a:r>
              <a:rPr lang="cs-CZ" dirty="0"/>
              <a:t>Při pochvale</a:t>
            </a:r>
          </a:p>
          <a:p>
            <a:pPr marL="118872" indent="0">
              <a:buNone/>
            </a:pPr>
            <a:r>
              <a:rPr lang="cs-CZ" dirty="0"/>
              <a:t>Při hrůzovládě</a:t>
            </a:r>
          </a:p>
          <a:p>
            <a:pPr marL="118872" indent="0">
              <a:buNone/>
            </a:pPr>
            <a:r>
              <a:rPr lang="cs-CZ" dirty="0"/>
              <a:t>Při zvonění</a:t>
            </a:r>
          </a:p>
          <a:p>
            <a:pPr marL="118872" indent="0">
              <a:buNone/>
            </a:pPr>
            <a:r>
              <a:rPr lang="cs-CZ" dirty="0"/>
              <a:t>Speciální pedagogika (práce s MP, s PAS atd.)</a:t>
            </a:r>
          </a:p>
          <a:p>
            <a:pPr marL="118872" indent="0">
              <a:buNone/>
            </a:pPr>
            <a:r>
              <a:rPr lang="cs-CZ" dirty="0"/>
              <a:t>Vůně třídy, školy atp.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4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Termín </a:t>
            </a:r>
            <a:r>
              <a:rPr lang="cs-CZ" b="1" i="1" dirty="0"/>
              <a:t>sociální učení </a:t>
            </a:r>
            <a:r>
              <a:rPr lang="cs-CZ" dirty="0"/>
              <a:t>překonává behavioristické teorie, podle kterých bylo chování výhradně výsledkem zpevňování (opakování a odměna).</a:t>
            </a:r>
          </a:p>
        </p:txBody>
      </p:sp>
    </p:spTree>
    <p:extLst>
      <p:ext uri="{BB962C8B-B14F-4D97-AF65-F5344CB8AC3E}">
        <p14:creationId xmlns:p14="http://schemas.microsoft.com/office/powerpoint/2010/main" val="32343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 a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9250"/>
            <a:ext cx="8229600" cy="5019675"/>
          </a:xfrm>
        </p:spPr>
        <p:txBody>
          <a:bodyPr>
            <a:noAutofit/>
          </a:bodyPr>
          <a:lstStyle/>
          <a:p>
            <a:r>
              <a:rPr lang="cs-CZ" sz="2300" dirty="0"/>
              <a:t>V předchozí prezentaci bylo řečeno, že socializace spočívá v učení a učení se.</a:t>
            </a:r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Produktem socializace (učení) jsou různé </a:t>
            </a:r>
            <a:r>
              <a:rPr lang="cs-CZ" sz="2300" b="1" dirty="0"/>
              <a:t>vzorce chování</a:t>
            </a:r>
            <a:r>
              <a:rPr lang="cs-CZ" sz="2300" dirty="0"/>
              <a:t>, </a:t>
            </a:r>
            <a:r>
              <a:rPr lang="cs-CZ" sz="2300" b="1" dirty="0"/>
              <a:t>různé  kategorie a reprezentace</a:t>
            </a:r>
            <a:r>
              <a:rPr lang="cs-CZ" sz="2300" dirty="0"/>
              <a:t>, soc. </a:t>
            </a:r>
            <a:r>
              <a:rPr lang="cs-CZ" sz="2300" b="1" dirty="0"/>
              <a:t>vztahy</a:t>
            </a:r>
            <a:r>
              <a:rPr lang="cs-CZ" sz="2300" dirty="0"/>
              <a:t>, z nich plynoucí s. </a:t>
            </a:r>
            <a:r>
              <a:rPr lang="cs-CZ" sz="2300" b="1" dirty="0"/>
              <a:t>role</a:t>
            </a:r>
            <a:r>
              <a:rPr lang="cs-CZ" sz="2300" dirty="0"/>
              <a:t> (rolové chování), znalosti, </a:t>
            </a:r>
            <a:r>
              <a:rPr lang="cs-CZ" sz="2300" b="1" dirty="0"/>
              <a:t>postoje</a:t>
            </a:r>
            <a:r>
              <a:rPr lang="cs-CZ" sz="2300" dirty="0"/>
              <a:t>, </a:t>
            </a:r>
            <a:r>
              <a:rPr lang="cs-CZ" sz="2300" b="1" dirty="0"/>
              <a:t>hodnoty</a:t>
            </a:r>
            <a:r>
              <a:rPr lang="cs-CZ" sz="2300" dirty="0"/>
              <a:t>, </a:t>
            </a:r>
            <a:r>
              <a:rPr lang="cs-CZ" sz="2300" b="1" dirty="0"/>
              <a:t>ideály</a:t>
            </a:r>
            <a:r>
              <a:rPr lang="cs-CZ" sz="2300" dirty="0"/>
              <a:t>, rutiny ad. </a:t>
            </a:r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Produktem socializace je (z velké části) také </a:t>
            </a:r>
            <a:r>
              <a:rPr lang="cs-CZ" sz="2300" b="1" dirty="0"/>
              <a:t>osobnost</a:t>
            </a:r>
            <a:r>
              <a:rPr lang="cs-CZ" sz="2300" dirty="0"/>
              <a:t> člověka (srov. pojem </a:t>
            </a:r>
            <a:r>
              <a:rPr lang="cs-CZ" sz="2300" b="1" dirty="0"/>
              <a:t>modální osobnost</a:t>
            </a:r>
            <a:r>
              <a:rPr lang="cs-CZ" sz="2300" dirty="0"/>
              <a:t>).</a:t>
            </a:r>
          </a:p>
          <a:p>
            <a:pPr marL="137160" indent="0">
              <a:buNone/>
            </a:pPr>
            <a:r>
              <a:rPr lang="cs-CZ" sz="2300" dirty="0"/>
              <a:t>Modální osobnost „charakterizuje příslušníka či příslušnici </a:t>
            </a:r>
            <a:r>
              <a:rPr lang="cs-CZ" sz="2300" b="1" dirty="0"/>
              <a:t>dané společnosti a dané lokální kultury s jejími rysy a vlastnostmi</a:t>
            </a:r>
            <a:r>
              <a:rPr lang="cs-CZ" sz="2300" dirty="0"/>
              <a:t>. Je způsobena mj. i faktem, že společnost určité sociální hodnoty vnucuje a klade důraz na identifikaci a napodobování.“ (Kohoutek)</a:t>
            </a:r>
          </a:p>
          <a:p>
            <a:pPr marL="137160" indent="0">
              <a:buNone/>
            </a:pPr>
            <a:r>
              <a:rPr lang="cs-CZ" sz="2300" dirty="0"/>
              <a:t>Modální osobnost Čecha, příslušníka kmene </a:t>
            </a:r>
            <a:r>
              <a:rPr lang="cs-CZ" sz="2300" dirty="0" err="1"/>
              <a:t>Warao</a:t>
            </a:r>
            <a:r>
              <a:rPr lang="cs-CZ" sz="2300" dirty="0"/>
              <a:t> či San se liší.</a:t>
            </a:r>
          </a:p>
        </p:txBody>
      </p:sp>
    </p:spTree>
    <p:extLst>
      <p:ext uri="{BB962C8B-B14F-4D97-AF65-F5344CB8AC3E}">
        <p14:creationId xmlns:p14="http://schemas.microsoft.com/office/powerpoint/2010/main" val="163789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Je přespříliš zjednodušující (nevyhovuje to současnému poznání komplexity mysli).</a:t>
            </a:r>
          </a:p>
          <a:p>
            <a:pPr marL="118872" indent="0">
              <a:buNone/>
            </a:pPr>
            <a:r>
              <a:rPr lang="cs-CZ" dirty="0"/>
              <a:t>Předně: b. tvrdí, že posílení vazby (asociace) mezi podnětem a chováním je dáno zcela </a:t>
            </a:r>
            <a:r>
              <a:rPr lang="cs-CZ" b="1" dirty="0"/>
              <a:t>zvenčí</a:t>
            </a:r>
            <a:r>
              <a:rPr lang="cs-CZ" dirty="0"/>
              <a:t>. Že je to vnější přírodní (téměř až fyzikální) proces, který není nijak závislý na vnitřních procesech (jako je paměť, vůle, předjímání událostí apod.). Podceňuje aktivitu jedince.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Jsou v repertoáru našeho chování pouze ty projevy, za které jsme byli nějak odměněny?</a:t>
            </a:r>
            <a:r>
              <a:rPr lang="cs-CZ" dirty="0"/>
              <a:t> (</a:t>
            </a:r>
            <a:r>
              <a:rPr lang="cs-CZ" dirty="0" err="1"/>
              <a:t>Helus</a:t>
            </a:r>
            <a:r>
              <a:rPr lang="cs-CZ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97045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Behavioristické pojetí bylo kritizováno na počátku 60. let minulého století. Konec behaviorismu vedl k tzv. </a:t>
            </a:r>
            <a:r>
              <a:rPr lang="cs-CZ" b="1" dirty="0"/>
              <a:t>kognitivní revoluci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84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Učení popisované behaviorismem se vlastně neděje se záměrem jedince, ale tak nějak automaticky.</a:t>
            </a:r>
          </a:p>
          <a:p>
            <a:r>
              <a:rPr lang="cs-CZ" dirty="0"/>
              <a:t>Jedná se vlastně o </a:t>
            </a:r>
            <a:r>
              <a:rPr lang="cs-CZ" b="1" dirty="0"/>
              <a:t>nevědomé</a:t>
            </a:r>
            <a:r>
              <a:rPr lang="cs-CZ" dirty="0"/>
              <a:t> a tudíž i neovlivnitelné procesy. </a:t>
            </a:r>
          </a:p>
          <a:p>
            <a:r>
              <a:rPr lang="cs-CZ" dirty="0"/>
              <a:t>Takové učení </a:t>
            </a:r>
            <a:r>
              <a:rPr lang="cs-CZ" b="1" dirty="0"/>
              <a:t>není individuálně specifické </a:t>
            </a:r>
            <a:r>
              <a:rPr lang="cs-CZ" dirty="0"/>
              <a:t>(stejné podmínky vedou ke shodným výsledkům; téměř i mezidruhově). Proces školního vzdělávání ale takto jednoduchý není. To by byl překonaný </a:t>
            </a:r>
            <a:r>
              <a:rPr lang="cs-CZ" i="1" dirty="0"/>
              <a:t>princip biče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95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98AA4-111C-4759-AE32-C990F26B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EFC47-45F9-4E3B-BE90-C82712B8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81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sociálního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Jedná se o teorii, která rozšiřuje předešlé </a:t>
            </a:r>
            <a:r>
              <a:rPr lang="cs-CZ" b="1" dirty="0"/>
              <a:t>behavioristické pojetí učení</a:t>
            </a:r>
            <a:r>
              <a:rPr lang="cs-CZ" dirty="0"/>
              <a:t>. </a:t>
            </a:r>
          </a:p>
          <a:p>
            <a:r>
              <a:rPr lang="cs-CZ" b="1" dirty="0"/>
              <a:t>Sociální učení </a:t>
            </a:r>
            <a:r>
              <a:rPr lang="cs-CZ" dirty="0"/>
              <a:t>je proces, který probíhá v sociálním kontextu skrze imitaci či přímou verbální instrukci, často bez </a:t>
            </a:r>
            <a:r>
              <a:rPr lang="cs-CZ" b="1" dirty="0"/>
              <a:t>opakování</a:t>
            </a:r>
            <a:r>
              <a:rPr lang="cs-CZ" dirty="0"/>
              <a:t> (oproti teorii </a:t>
            </a:r>
            <a:r>
              <a:rPr lang="cs-CZ" b="1" dirty="0"/>
              <a:t>klasického podmiňování</a:t>
            </a:r>
            <a:r>
              <a:rPr lang="cs-CZ" dirty="0"/>
              <a:t>) či bez </a:t>
            </a:r>
            <a:r>
              <a:rPr lang="cs-CZ" b="1" dirty="0"/>
              <a:t>odměny a trestu </a:t>
            </a:r>
            <a:r>
              <a:rPr lang="cs-CZ" dirty="0"/>
              <a:t>(oproti teorii </a:t>
            </a:r>
            <a:r>
              <a:rPr lang="cs-CZ" b="1" dirty="0"/>
              <a:t>operantního učení</a:t>
            </a:r>
            <a:r>
              <a:rPr lang="cs-CZ" dirty="0"/>
              <a:t>).</a:t>
            </a:r>
          </a:p>
          <a:p>
            <a:r>
              <a:rPr lang="cs-CZ" dirty="0"/>
              <a:t>Tzn. že dítěti (komukoli) stačí, aby vidělo nějakou činnost (postoj, roli, apod.) třeba jen jednou a reprodukuje ji (resp. umí ji), aniž by ji opakovalo, či za její vykonáni bylo odměňováno.</a:t>
            </a:r>
          </a:p>
          <a:p>
            <a:r>
              <a:rPr lang="cs-CZ" dirty="0"/>
              <a:t>Dokonce se jedinec naučí upravit svoje chování, když jen vidí, jak je někdo jiný za nějakou činnost odměněn či potrestán. (Takto komplexní proces nelze </a:t>
            </a:r>
            <a:r>
              <a:rPr lang="cs-CZ" b="1" dirty="0"/>
              <a:t>behavioristickou teorií učení </a:t>
            </a:r>
            <a:r>
              <a:rPr lang="cs-CZ" dirty="0"/>
              <a:t>nijak vysvětlit!)</a:t>
            </a:r>
          </a:p>
        </p:txBody>
      </p:sp>
    </p:spTree>
    <p:extLst>
      <p:ext uri="{BB962C8B-B14F-4D97-AF65-F5344CB8AC3E}">
        <p14:creationId xmlns:p14="http://schemas.microsoft.com/office/powerpoint/2010/main" val="332884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5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3. Nápodoba (imitace), typ sociálního učení.</a:t>
            </a:r>
          </a:p>
          <a:p>
            <a:pPr marL="137160" indent="0">
              <a:buNone/>
            </a:pPr>
            <a:r>
              <a:rPr lang="cs-CZ" dirty="0"/>
              <a:t>Dítě imituje chování dospělého (často bez opakování či odměňování).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Role zrcadlových neuronů v mozku.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54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1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7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</a:t>
            </a:r>
            <a:r>
              <a:rPr lang="cs-CZ" sz="1800" dirty="0"/>
              <a:t>(1h)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Dítě napodobuje cokoli, zvláště pohyby a postupy které vedou k naplnění jeho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davu (</a:t>
            </a:r>
            <a:r>
              <a:rPr lang="cs-CZ" i="1" dirty="0" err="1"/>
              <a:t>elevator</a:t>
            </a:r>
            <a:r>
              <a:rPr lang="cs-CZ" i="1" dirty="0"/>
              <a:t> experiment</a:t>
            </a:r>
            <a:r>
              <a:rPr lang="cs-CZ" dirty="0"/>
              <a:t>). </a:t>
            </a:r>
            <a:r>
              <a:rPr lang="cs-CZ" dirty="0">
                <a:hlinkClick r:id="rId2"/>
              </a:rPr>
              <a:t>https://www.youtube.com/watch?v=aOOsfkM-nGQ&amp;ab_channel=RavenChai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78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 zhruba 50. let 20. století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</a:t>
            </a:r>
            <a:r>
              <a:rPr lang="cs-CZ" b="1" dirty="0"/>
              <a:t>kognitivní revoluce</a:t>
            </a:r>
            <a:r>
              <a:rPr lang="cs-CZ" dirty="0"/>
              <a:t>). Př. </a:t>
            </a:r>
            <a:r>
              <a:rPr lang="cs-CZ" i="1" dirty="0" err="1"/>
              <a:t>overregulation</a:t>
            </a:r>
            <a:r>
              <a:rPr lang="cs-CZ" i="1" dirty="0"/>
              <a:t> </a:t>
            </a:r>
            <a:r>
              <a:rPr lang="cs-CZ" i="1" dirty="0" err="1"/>
              <a:t>error</a:t>
            </a:r>
            <a:r>
              <a:rPr lang="cs-CZ" dirty="0"/>
              <a:t>: Já pudu – Marta tam pudla. Můžu si to </a:t>
            </a:r>
            <a:r>
              <a:rPr lang="cs-CZ" dirty="0" err="1"/>
              <a:t>vezmout</a:t>
            </a:r>
            <a:r>
              <a:rPr lang="cs-CZ" dirty="0"/>
              <a:t>? On tam šel – ona tam </a:t>
            </a:r>
            <a:r>
              <a:rPr lang="cs-CZ" dirty="0" err="1"/>
              <a:t>šela</a:t>
            </a:r>
            <a:r>
              <a:rPr lang="cs-CZ" dirty="0"/>
              <a:t>; hroch – </a:t>
            </a:r>
            <a:r>
              <a:rPr lang="cs-CZ" dirty="0" err="1"/>
              <a:t>pl</a:t>
            </a:r>
            <a:r>
              <a:rPr lang="cs-CZ" dirty="0"/>
              <a:t>. hrochy (místo hroši);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Dalším „úderem“ pro behaviorismus pak byly výzkumy A. Bandury (1961): děti se učí prostým pozorováním okolí, aniž by muselo docházet ke zpevňování.</a:t>
            </a:r>
          </a:p>
          <a:p>
            <a:pPr>
              <a:buNone/>
            </a:pPr>
            <a:r>
              <a:rPr lang="cs-CZ" b="1" dirty="0"/>
              <a:t>Albert Bandura </a:t>
            </a:r>
            <a:r>
              <a:rPr lang="cs-CZ" dirty="0"/>
              <a:t>(1961, 1963, 1971).</a:t>
            </a:r>
          </a:p>
        </p:txBody>
      </p:sp>
    </p:spTree>
    <p:extLst>
      <p:ext uri="{BB962C8B-B14F-4D97-AF65-F5344CB8AC3E}">
        <p14:creationId xmlns:p14="http://schemas.microsoft.com/office/powerpoint/2010/main" val="68097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existují druhy učení</a:t>
            </a:r>
          </a:p>
          <a:p>
            <a:r>
              <a:rPr lang="cs-CZ" dirty="0"/>
              <a:t>Jak se různé druhy učení podílí na socializaci</a:t>
            </a:r>
          </a:p>
          <a:p>
            <a:r>
              <a:rPr lang="cs-CZ" dirty="0"/>
              <a:t>V čem je behavioristický přístup k učení nedostatečný</a:t>
            </a:r>
          </a:p>
          <a:p>
            <a:r>
              <a:rPr lang="cs-CZ" dirty="0"/>
              <a:t>Co se to sociální učení</a:t>
            </a:r>
          </a:p>
          <a:p>
            <a:r>
              <a:rPr lang="cs-CZ" dirty="0"/>
              <a:t>Co je to přehnaná imitace (</a:t>
            </a:r>
            <a:r>
              <a:rPr lang="cs-CZ" b="1" i="1" dirty="0" err="1"/>
              <a:t>overimitation</a:t>
            </a:r>
            <a:r>
              <a:rPr lang="cs-CZ" dirty="0"/>
              <a:t>) a u jakých druhů se s ní lze setkat</a:t>
            </a:r>
          </a:p>
        </p:txBody>
      </p:sp>
    </p:spTree>
    <p:extLst>
      <p:ext uri="{BB962C8B-B14F-4D97-AF65-F5344CB8AC3E}">
        <p14:creationId xmlns:p14="http://schemas.microsoft.com/office/powerpoint/2010/main" val="58398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Bandura (1961)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9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andura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" y="1774825"/>
            <a:ext cx="822708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4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                = </a:t>
            </a:r>
            <a:r>
              <a:rPr lang="cs-CZ" b="1" dirty="0"/>
              <a:t>observační učení </a:t>
            </a:r>
            <a:r>
              <a:rPr lang="cs-CZ" dirty="0"/>
              <a:t>(mj. se předpokládá komplexní kognitivní systém).</a:t>
            </a:r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47367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81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09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Jak </a:t>
            </a:r>
            <a:r>
              <a:rPr lang="cs-CZ" dirty="0"/>
              <a:t>to, že děti nejsou stále agresivnější, když zobrazovaného násilí v médiích přibývá?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896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19CF2-00BB-4DD4-8E85-3197F1D6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imitace v lidském životě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F256F-98A9-4BCC-907A-C0FA9CA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295"/>
            <a:ext cx="8229600" cy="4625609"/>
          </a:xfrm>
        </p:spPr>
        <p:txBody>
          <a:bodyPr/>
          <a:lstStyle/>
          <a:p>
            <a:r>
              <a:rPr lang="cs-CZ" dirty="0"/>
              <a:t>Během svého života imitujeme různě velké prvky chování od druhých (od jednoduchých grimas a gest po složité způsoby komunikace, vyjednávání nebo sebeprezentace).</a:t>
            </a:r>
          </a:p>
          <a:p>
            <a:r>
              <a:rPr lang="cs-CZ" dirty="0"/>
              <a:t>Dalo by se říci, že jsme složeninou imitací druhých (samozřejmě vedle vlastních autentických projevů).</a:t>
            </a:r>
          </a:p>
          <a:p>
            <a:r>
              <a:rPr lang="cs-CZ" dirty="0"/>
              <a:t>Imitace souvisí s hraním rolí a tedy i s herectvím.</a:t>
            </a:r>
          </a:p>
        </p:txBody>
      </p:sp>
    </p:spTree>
    <p:extLst>
      <p:ext uri="{BB962C8B-B14F-4D97-AF65-F5344CB8AC3E}">
        <p14:creationId xmlns:p14="http://schemas.microsoft.com/office/powerpoint/2010/main" val="1452234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C32FE-F107-4013-A0AC-8D72E443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imitace v profesním životě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9EF00-F3FC-42D9-BD61-C94BD4BC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Učitel je jedna z nejšíře známých profesních rolí, neboť každý má s touto profesí dlouholetou zkušenost (každý chodí do školy). Tzn. že každý má mnoho vzorů profesní role učitele. Jiné profesní role nejsou tak dobře známé.</a:t>
            </a:r>
          </a:p>
          <a:p>
            <a:r>
              <a:rPr lang="cs-CZ" dirty="0"/>
              <a:t> Je vhodné (např. z hlediska duševního zdraví i z hlediska vývoje sociální kompetence) roli učitele hrát, než se s rolí učitele identifikovat. Umožňuje nám to odstup od role, svobodu střídat role a tím </a:t>
            </a:r>
            <a:r>
              <a:rPr lang="cs-CZ"/>
              <a:t>být autentický/á.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320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u člověka!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Přehnaná imitace (</a:t>
            </a:r>
            <a:r>
              <a:rPr lang="cs-CZ" dirty="0" err="1"/>
              <a:t>overimitation</a:t>
            </a:r>
            <a:r>
              <a:rPr lang="cs-CZ" dirty="0"/>
              <a:t>) = imitace i zcela zbytečných pohybů při učení se (napodobování) nějaké činnosti.</a:t>
            </a:r>
            <a:endParaRPr lang="cs-CZ" dirty="0">
              <a:hlinkClick r:id="rId2"/>
            </a:endParaRPr>
          </a:p>
          <a:p>
            <a:pPr marL="118872" indent="0">
              <a:buNone/>
            </a:pP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https://www.youtube.com/watch?v=20Smx_nD9cw</a:t>
            </a:r>
            <a:r>
              <a:rPr lang="cs-CZ" dirty="0"/>
              <a:t> (</a:t>
            </a:r>
            <a:r>
              <a:rPr lang="cs-CZ" dirty="0" err="1"/>
              <a:t>Lyons</a:t>
            </a:r>
            <a:r>
              <a:rPr lang="cs-CZ" dirty="0"/>
              <a:t> et al., 2007)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https://www.youtube.com/watch?v=uVj0F1X4bLQ</a:t>
            </a:r>
            <a:r>
              <a:rPr lang="cs-CZ" dirty="0"/>
              <a:t> (přednáška Dereka </a:t>
            </a:r>
            <a:r>
              <a:rPr lang="cs-CZ" dirty="0" err="1"/>
              <a:t>Lyonse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124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Overimitation</a:t>
            </a:r>
            <a:r>
              <a:rPr lang="cs-CZ" dirty="0"/>
              <a:t> u ostatních primátů?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https://www.youtube.com/watch?v=JwwclyVYTkk&amp;ab_channel=twmanne</a:t>
            </a:r>
          </a:p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https://www.youtube.com/watch?v=20Smx_nD9cw&amp;ab_channel=ChristopherPurnell</a:t>
            </a:r>
          </a:p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https://www.youtube.com/watch?v=4emBVWQmGos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 ostatních primátů (</a:t>
            </a:r>
            <a:r>
              <a:rPr lang="cs-CZ" dirty="0" err="1"/>
              <a:t>bonobo</a:t>
            </a:r>
            <a:r>
              <a:rPr lang="cs-CZ" dirty="0"/>
              <a:t>) ani jiných tvorů (pes, holub) nedochází k </a:t>
            </a:r>
            <a:r>
              <a:rPr lang="cs-CZ" b="1" i="1" dirty="0" err="1"/>
              <a:t>overimitation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 err="1"/>
              <a:t>Bonobové</a:t>
            </a:r>
            <a:r>
              <a:rPr lang="cs-CZ" dirty="0"/>
              <a:t> imitují, ale pouze akce nezbytné k získání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Jsou tedy primáti mazanější než lidé?</a:t>
            </a:r>
          </a:p>
        </p:txBody>
      </p:sp>
    </p:spTree>
    <p:extLst>
      <p:ext uri="{BB962C8B-B14F-4D97-AF65-F5344CB8AC3E}">
        <p14:creationId xmlns:p14="http://schemas.microsoft.com/office/powerpoint/2010/main" val="353601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 a 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3722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/>
              <a:t>Druhů učení je několik a jen určitá kategorie učení se nazývá </a:t>
            </a:r>
            <a:r>
              <a:rPr lang="cs-CZ" b="1" i="1" dirty="0"/>
              <a:t>sociální učení</a:t>
            </a:r>
            <a:r>
              <a:rPr lang="cs-CZ" dirty="0"/>
              <a:t>.</a:t>
            </a:r>
          </a:p>
          <a:p>
            <a:pPr marL="137160" indent="0">
              <a:buNone/>
            </a:pPr>
            <a:r>
              <a:rPr lang="cs-CZ" dirty="0"/>
              <a:t>Významné jsou tyto základní typy učení: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Klasické podmiňování</a:t>
            </a:r>
            <a:r>
              <a:rPr lang="cs-CZ" dirty="0"/>
              <a:t> čili</a:t>
            </a:r>
            <a:r>
              <a:rPr lang="cs-CZ" b="1" dirty="0"/>
              <a:t> emocionálně vegetativní učení </a:t>
            </a:r>
            <a:r>
              <a:rPr lang="cs-CZ" dirty="0"/>
              <a:t>(</a:t>
            </a:r>
            <a:r>
              <a:rPr lang="cs-CZ" dirty="0" err="1"/>
              <a:t>Helus</a:t>
            </a:r>
            <a:r>
              <a:rPr lang="cs-CZ" dirty="0"/>
              <a:t>, 2007): I. P. Pavlov.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Operantní učení </a:t>
            </a:r>
            <a:r>
              <a:rPr lang="cs-CZ" dirty="0"/>
              <a:t>(role sociálního </a:t>
            </a:r>
            <a:r>
              <a:rPr lang="cs-CZ" b="1" dirty="0" err="1"/>
              <a:t>zpěvnění</a:t>
            </a:r>
            <a:r>
              <a:rPr lang="cs-CZ" dirty="0"/>
              <a:t> – srov. roli pochvaly v socializaci): B. F. </a:t>
            </a:r>
            <a:r>
              <a:rPr lang="cs-CZ" dirty="0" err="1"/>
              <a:t>Skinner</a:t>
            </a:r>
            <a:r>
              <a:rPr lang="cs-CZ" dirty="0"/>
              <a:t>.</a:t>
            </a:r>
          </a:p>
          <a:p>
            <a:pPr marL="651510" indent="-514350">
              <a:buClrTx/>
              <a:buAutoNum type="arabicPeriod"/>
            </a:pPr>
            <a:endParaRPr lang="cs-CZ" b="1" dirty="0"/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Nápodobou (imitace </a:t>
            </a:r>
            <a:r>
              <a:rPr lang="cs-CZ" dirty="0">
                <a:solidFill>
                  <a:srgbClr val="0070C0"/>
                </a:solidFill>
              </a:rPr>
              <a:t>chování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: vybírá se chování modelu: A. Bandura.</a:t>
            </a:r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Identifikace </a:t>
            </a:r>
            <a:r>
              <a:rPr lang="cs-CZ" dirty="0">
                <a:solidFill>
                  <a:srgbClr val="0070C0"/>
                </a:solidFill>
              </a:rPr>
              <a:t>se vzory (imitace sociální role): vybírá se model.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Pojmové učení</a:t>
            </a:r>
            <a:r>
              <a:rPr lang="cs-CZ" dirty="0">
                <a:solidFill>
                  <a:srgbClr val="0070C0"/>
                </a:solidFill>
              </a:rPr>
              <a:t>. Skrze verbální instrukci, tj. klasické školní „učení“, skrze poslouchání návodů (senzomotorická, verbální, konceptuální a narativní složka kultury). 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„Čtení“ médií (knih, filmů, videí, dramat, modelů atd.).</a:t>
            </a:r>
          </a:p>
        </p:txBody>
      </p:sp>
    </p:spTree>
    <p:extLst>
      <p:ext uri="{BB962C8B-B14F-4D97-AF65-F5344CB8AC3E}">
        <p14:creationId xmlns:p14="http://schemas.microsoft.com/office/powerpoint/2010/main" val="3145603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kulturní univerzálii – i např. děti jihoafrických Křováků uplatňují </a:t>
            </a:r>
            <a:r>
              <a:rPr lang="cs-CZ" i="1" dirty="0" err="1"/>
              <a:t>overimitation</a:t>
            </a:r>
            <a:r>
              <a:rPr lang="cs-CZ" dirty="0"/>
              <a:t>.</a:t>
            </a:r>
          </a:p>
          <a:p>
            <a:r>
              <a:rPr lang="cs-CZ" dirty="0"/>
              <a:t>Starší děti (6-13) </a:t>
            </a:r>
            <a:r>
              <a:rPr lang="cs-CZ" b="1" dirty="0"/>
              <a:t>imitují více </a:t>
            </a:r>
            <a:r>
              <a:rPr lang="cs-CZ" dirty="0"/>
              <a:t>než mladší děti (2-5)!</a:t>
            </a:r>
          </a:p>
          <a:p>
            <a:r>
              <a:rPr lang="cs-CZ" dirty="0"/>
              <a:t>Chlapci imitují více než děvčata (</a:t>
            </a:r>
            <a:r>
              <a:rPr lang="cs-CZ" dirty="0" err="1"/>
              <a:t>Frick</a:t>
            </a:r>
            <a:r>
              <a:rPr lang="cs-CZ" dirty="0"/>
              <a:t>, </a:t>
            </a:r>
            <a:r>
              <a:rPr lang="cs-CZ" dirty="0" err="1"/>
              <a:t>Clément</a:t>
            </a:r>
            <a:r>
              <a:rPr lang="cs-CZ" dirty="0"/>
              <a:t> &amp; Gruber, 2017).</a:t>
            </a:r>
          </a:p>
          <a:p>
            <a:r>
              <a:rPr lang="cs-CZ" dirty="0"/>
              <a:t>Ačkoli děti jsou schopny rozeznat zbytečnost akcí, mají za to, že to tak měly udělat (vliv sociální konformity?).</a:t>
            </a:r>
          </a:p>
        </p:txBody>
      </p:sp>
    </p:spTree>
    <p:extLst>
      <p:ext uri="{BB962C8B-B14F-4D97-AF65-F5344CB8AC3E}">
        <p14:creationId xmlns:p14="http://schemas.microsoft.com/office/powerpoint/2010/main" val="138261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u lidí dochází k </a:t>
            </a:r>
            <a:r>
              <a:rPr lang="cs-CZ" dirty="0" err="1"/>
              <a:t>overimitation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sociálním učení nejde tolik o to „jaký cíl“, ale </a:t>
            </a:r>
            <a:r>
              <a:rPr lang="cs-CZ"/>
              <a:t>spíše o to </a:t>
            </a:r>
            <a:r>
              <a:rPr lang="cs-CZ" dirty="0"/>
              <a:t>„jakou cestou“.</a:t>
            </a:r>
          </a:p>
          <a:p>
            <a:r>
              <a:rPr lang="cs-CZ" dirty="0"/>
              <a:t>Celá kultura je o tom dělat věci rituálním (=socializovaným) způsobem.</a:t>
            </a:r>
          </a:p>
          <a:p>
            <a:r>
              <a:rPr lang="cs-CZ" dirty="0"/>
              <a:t>Role sociální konformity (viz prezentaci o sociální konformitě).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0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</a:t>
            </a:r>
            <a:r>
              <a:rPr lang="cs-CZ" sz="3200" dirty="0" err="1"/>
              <a:t>šimpanzice</a:t>
            </a:r>
            <a:r>
              <a:rPr lang="cs-CZ" sz="3200" dirty="0"/>
              <a:t> </a:t>
            </a:r>
            <a:r>
              <a:rPr lang="cs-CZ" sz="3200" dirty="0" err="1"/>
              <a:t>Washoe</a:t>
            </a:r>
            <a:r>
              <a:rPr lang="cs-CZ" sz="3200" dirty="0"/>
              <a:t>)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</a:t>
            </a:r>
            <a:r>
              <a:rPr lang="cs-CZ" sz="3200" dirty="0" err="1"/>
              <a:t>pr</a:t>
            </a:r>
            <a:r>
              <a:rPr lang="cs-CZ" sz="3200" dirty="0"/>
              <a:t>. id.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11311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507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(</a:t>
            </a:r>
            <a:r>
              <a:rPr lang="cs-CZ" dirty="0" err="1"/>
              <a:t>mimogenetické</a:t>
            </a:r>
            <a:r>
              <a:rPr lang="cs-CZ"/>
              <a:t>) </a:t>
            </a:r>
            <a:r>
              <a:rPr lang="cs-CZ" dirty="0"/>
              <a:t>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7197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Učení </a:t>
            </a:r>
            <a:r>
              <a:rPr lang="cs-CZ" b="1" dirty="0"/>
              <a:t>podmiňováním</a:t>
            </a:r>
            <a:r>
              <a:rPr lang="cs-CZ" dirty="0"/>
              <a:t> a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je model učení, který mluví o vytvoření spojení (</a:t>
            </a:r>
            <a:r>
              <a:rPr lang="cs-CZ" b="1" dirty="0"/>
              <a:t>asociace</a:t>
            </a:r>
            <a:r>
              <a:rPr lang="cs-CZ" dirty="0"/>
              <a:t>) mezi dvěma stimuly nebo mezi vlastním chováním a stimulem.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Behavioristické teorie učení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/>
              <a:t>1.1 klasické</a:t>
            </a:r>
            <a:r>
              <a:rPr lang="cs-CZ" dirty="0"/>
              <a:t> a </a:t>
            </a:r>
            <a:r>
              <a:rPr lang="cs-CZ" b="1" dirty="0"/>
              <a:t>1.2</a:t>
            </a:r>
            <a:r>
              <a:rPr lang="cs-CZ" dirty="0"/>
              <a:t> </a:t>
            </a:r>
            <a:r>
              <a:rPr lang="cs-CZ" b="1" dirty="0"/>
              <a:t>operantní podmiňování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7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Asocianismus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Vlastně velmi stará představa, že se zkušenost člověka rozvíjí tak, že se vytvářejí asociace mezi jednotlivými počitky. </a:t>
            </a:r>
          </a:p>
          <a:p>
            <a:r>
              <a:rPr lang="cs-CZ" dirty="0"/>
              <a:t>Kognitivní činnost je utvářena pouze zkušeností organismu.</a:t>
            </a:r>
          </a:p>
          <a:p>
            <a:r>
              <a:rPr lang="cs-CZ" dirty="0"/>
              <a:t>Učení je chápáno jako upevňování asociací. H. </a:t>
            </a:r>
            <a:r>
              <a:rPr lang="cs-CZ" dirty="0" err="1"/>
              <a:t>Ebbinghaus</a:t>
            </a:r>
            <a:r>
              <a:rPr lang="cs-CZ" dirty="0"/>
              <a:t> svými pokusy s pamětí dokázal, že opakování upevňuje asociace.</a:t>
            </a:r>
          </a:p>
          <a:p>
            <a:r>
              <a:rPr lang="cs-CZ" dirty="0"/>
              <a:t>První pádný doklad asociačního učení nabídl I. P. Pavlov v teorii klasického podmiňování. I behaviorismus mluví o tvorbě asociací mezi stimulem a odpovědí.</a:t>
            </a:r>
          </a:p>
        </p:txBody>
      </p:sp>
    </p:spTree>
    <p:extLst>
      <p:ext uri="{BB962C8B-B14F-4D97-AF65-F5344CB8AC3E}">
        <p14:creationId xmlns:p14="http://schemas.microsoft.com/office/powerpoint/2010/main" val="23272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Asociační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Nejdůležitějšími asociačními zákony jsou podobnost, kontrast, dotyk v čase a prostoru a princip kauzality:</a:t>
            </a:r>
          </a:p>
          <a:p>
            <a:r>
              <a:rPr lang="cs-CZ" b="1" dirty="0"/>
              <a:t>Zákon podobnosti </a:t>
            </a:r>
            <a:r>
              <a:rPr lang="cs-CZ" dirty="0"/>
              <a:t>– projevuje se například tím, že se nám při pohledu na obraz nějakého známého malíře vybaví představy jeho dalších děl.</a:t>
            </a:r>
          </a:p>
          <a:p>
            <a:r>
              <a:rPr lang="cs-CZ" b="1" dirty="0"/>
              <a:t>Zákon kontrastu </a:t>
            </a:r>
            <a:r>
              <a:rPr lang="cs-CZ" dirty="0"/>
              <a:t>– podle něho je představa bílé barvy asociována s černou barvou, podobně jako jsou spojeny představy dne a noci, světla a stínu.</a:t>
            </a:r>
          </a:p>
          <a:p>
            <a:r>
              <a:rPr lang="cs-CZ" b="1" dirty="0"/>
              <a:t>Zákon dotyku (kontiguity) v prostoru </a:t>
            </a:r>
            <a:r>
              <a:rPr lang="cs-CZ" dirty="0"/>
              <a:t>– podle něho existují spoje mezi představami, které vznikly na stejném místě. Například potkáme-li člověka, s nímž jsme byli minulý rok u moře, začnou se nám vybavovat zážitky z loňské dovolené.</a:t>
            </a:r>
          </a:p>
          <a:p>
            <a:r>
              <a:rPr lang="cs-CZ" b="1" dirty="0"/>
              <a:t>Zákon dotyku v čase </a:t>
            </a:r>
            <a:r>
              <a:rPr lang="cs-CZ" dirty="0"/>
              <a:t>– podle něho jsou vzájemně propojeny představy, které vznikly buď současně (dotyk simultánní), nebo v časové následnosti (dotyk sukcesivní).</a:t>
            </a:r>
          </a:p>
          <a:p>
            <a:r>
              <a:rPr lang="cs-CZ" b="1" dirty="0"/>
              <a:t>Zákon příčinnosti (kauzality) </a:t>
            </a:r>
            <a:r>
              <a:rPr lang="cs-CZ" dirty="0"/>
              <a:t>– říká, že si při pohledu na určitý jev snadno vybavíme jeho příčinu. Například vidíme-li hromadu nařezaného dříví, představíme si pilu nebo osoby, které ho pořezaly.</a:t>
            </a:r>
          </a:p>
          <a:p>
            <a:pPr marL="1033272" lvl="3" indent="0">
              <a:buNone/>
            </a:pPr>
            <a:r>
              <a:rPr lang="cs-CZ" dirty="0"/>
              <a:t>					(source: </a:t>
            </a:r>
            <a:r>
              <a:rPr lang="cs-CZ" dirty="0" err="1"/>
              <a:t>wikipedia</a:t>
            </a:r>
            <a:r>
              <a:rPr lang="cs-CZ" dirty="0"/>
              <a:t>: Asocianismus)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23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</a:t>
            </a:r>
            <a:r>
              <a:rPr lang="cs-CZ" b="1" dirty="0"/>
              <a:t>podmiňování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Klasické podmiňování (</a:t>
            </a:r>
            <a:r>
              <a:rPr lang="cs-CZ" b="1" i="1" dirty="0" err="1"/>
              <a:t>classical</a:t>
            </a:r>
            <a:r>
              <a:rPr lang="cs-CZ" b="1" i="1" dirty="0"/>
              <a:t> </a:t>
            </a:r>
            <a:r>
              <a:rPr lang="cs-CZ" b="1" i="1" dirty="0" err="1"/>
              <a:t>conditioning</a:t>
            </a:r>
            <a:r>
              <a:rPr lang="cs-CZ" b="1" dirty="0"/>
              <a:t>)</a:t>
            </a:r>
            <a:r>
              <a:rPr lang="cs-CZ" dirty="0"/>
              <a:t>: když pes vidí potravu (NS=Nepodmíněný Stimulus), tak slintá (NR). Když nějaký NS (třeba žrádlo) spojíme s PS (=Podmíněný stimulus), třeba se zvukem zvonku či modrým světlem, tak po dostatečně dlouhém opakování dojde k nové (=Podmíněné) </a:t>
            </a:r>
            <a:r>
              <a:rPr lang="cs-CZ" b="1" dirty="0"/>
              <a:t>asociaci</a:t>
            </a:r>
            <a:r>
              <a:rPr lang="cs-CZ" dirty="0"/>
              <a:t>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Pavlov).</a:t>
            </a:r>
          </a:p>
          <a:p>
            <a:r>
              <a:rPr lang="cs-CZ" dirty="0">
                <a:hlinkClick r:id="rId2"/>
              </a:rPr>
              <a:t>https://www.brainpop.com/games/pavlovsdog/</a:t>
            </a:r>
            <a:r>
              <a:rPr lang="cs-CZ" dirty="0"/>
              <a:t> </a:t>
            </a:r>
          </a:p>
          <a:p>
            <a:r>
              <a:rPr lang="cs-CZ" dirty="0"/>
              <a:t>Dojde k nahrazení stimulu. Všimněte si, že odpověď (</a:t>
            </a:r>
            <a:r>
              <a:rPr lang="cs-CZ" i="1" dirty="0"/>
              <a:t>response</a:t>
            </a:r>
            <a:r>
              <a:rPr lang="cs-CZ" dirty="0"/>
              <a:t>) je </a:t>
            </a:r>
            <a:r>
              <a:rPr lang="cs-CZ" b="1" dirty="0"/>
              <a:t>neovlivněna</a:t>
            </a:r>
            <a:r>
              <a:rPr lang="cs-CZ" dirty="0"/>
              <a:t> (proto se někdy označuje jako teorie </a:t>
            </a:r>
            <a:r>
              <a:rPr lang="cs-CZ" i="1" dirty="0"/>
              <a:t>nahrazení stimulu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358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6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2750</Words>
  <Application>Microsoft Office PowerPoint</Application>
  <PresentationFormat>Předvádění na obrazovce (4:3)</PresentationFormat>
  <Paragraphs>189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Corbel</vt:lpstr>
      <vt:lpstr>Wingdings</vt:lpstr>
      <vt:lpstr>Wingdings 2</vt:lpstr>
      <vt:lpstr>Wingdings 3</vt:lpstr>
      <vt:lpstr>Modul</vt:lpstr>
      <vt:lpstr>1_Modul</vt:lpstr>
      <vt:lpstr>Sociální psychologie 2 Socializace a učení</vt:lpstr>
      <vt:lpstr>Socializace a učení</vt:lpstr>
      <vt:lpstr>Co se dozvíte:</vt:lpstr>
      <vt:lpstr>Druhy učení a sociální učení</vt:lpstr>
      <vt:lpstr>1. Učení podmiňováním a asociativní učení</vt:lpstr>
      <vt:lpstr>Asocianismus</vt:lpstr>
      <vt:lpstr>Asociační zákony</vt:lpstr>
      <vt:lpstr>Klasické podmiňování </vt:lpstr>
      <vt:lpstr>Prezentace aplikace PowerPoint</vt:lpstr>
      <vt:lpstr>1.1 Klasické podmiňování</vt:lpstr>
      <vt:lpstr>Behaviorismus (americký přístup v psychologii)</vt:lpstr>
      <vt:lpstr>1.2 Operantní podmiňování</vt:lpstr>
      <vt:lpstr>1.2 Operantní podmiňování</vt:lpstr>
      <vt:lpstr>1.2 Operantní podmiňování</vt:lpstr>
      <vt:lpstr>1.2 Operantní podmiňování</vt:lpstr>
      <vt:lpstr>Edward Thorndike  (1874-1949) </vt:lpstr>
      <vt:lpstr>Burrhus F. Skinner (1904 – 1990)</vt:lpstr>
      <vt:lpstr>Prezentace aplikace PowerPoint</vt:lpstr>
      <vt:lpstr>Prezentace aplikace PowerPoint</vt:lpstr>
      <vt:lpstr>Co je špatně s behaviorismem?</vt:lpstr>
      <vt:lpstr>Co je špatně s behaviorismem?</vt:lpstr>
      <vt:lpstr>Co je špatně s behaviorismem? </vt:lpstr>
      <vt:lpstr>Další typy učení</vt:lpstr>
      <vt:lpstr>Teorie sociálního učení</vt:lpstr>
      <vt:lpstr>3. Imitace</vt:lpstr>
      <vt:lpstr>Prezentace aplikace PowerPoint</vt:lpstr>
      <vt:lpstr>Prezentace aplikace PowerPoint</vt:lpstr>
      <vt:lpstr>Imitace (1h) </vt:lpstr>
      <vt:lpstr>Social learning theory teorie sociálního (observačního) učení</vt:lpstr>
      <vt:lpstr>Bandura (1961) – Bobo doll experiment</vt:lpstr>
      <vt:lpstr>Prezentace aplikace PowerPoint</vt:lpstr>
      <vt:lpstr>A. Bandura – Bobo doll experiment</vt:lpstr>
      <vt:lpstr>Prezentace aplikace PowerPoint</vt:lpstr>
      <vt:lpstr>Prezentace aplikace PowerPoint</vt:lpstr>
      <vt:lpstr>Prezentace aplikace PowerPoint</vt:lpstr>
      <vt:lpstr>Místo imitace v lidském životě</vt:lpstr>
      <vt:lpstr>Místo imitace v profesním životě učitele</vt:lpstr>
      <vt:lpstr>Overimitation u člověka!</vt:lpstr>
      <vt:lpstr>Overimitation u ostatních primátů?</vt:lpstr>
      <vt:lpstr>Overimitation </vt:lpstr>
      <vt:lpstr>Proč u lidí dochází k overimitation?</vt:lpstr>
      <vt:lpstr>4. Identifikace  (pojem z psychoanalýzy)</vt:lpstr>
      <vt:lpstr>Prezentace aplikace PowerPoint</vt:lpstr>
      <vt:lpstr>Druhy pamětí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2 Socializace a učení</dc:title>
  <dc:creator>Jan Krása</dc:creator>
  <cp:lastModifiedBy>Jan Krása</cp:lastModifiedBy>
  <cp:revision>30</cp:revision>
  <dcterms:created xsi:type="dcterms:W3CDTF">2020-02-11T14:12:49Z</dcterms:created>
  <dcterms:modified xsi:type="dcterms:W3CDTF">2021-03-31T20:10:08Z</dcterms:modified>
</cp:coreProperties>
</file>