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0" r:id="rId3"/>
    <p:sldId id="307" r:id="rId4"/>
    <p:sldId id="305" r:id="rId5"/>
    <p:sldId id="308" r:id="rId6"/>
    <p:sldId id="306" r:id="rId7"/>
    <p:sldId id="293" r:id="rId8"/>
    <p:sldId id="297" r:id="rId9"/>
    <p:sldId id="302" r:id="rId10"/>
    <p:sldId id="301" r:id="rId11"/>
    <p:sldId id="300" r:id="rId12"/>
    <p:sldId id="299" r:id="rId13"/>
    <p:sldId id="311" r:id="rId14"/>
    <p:sldId id="309" r:id="rId15"/>
    <p:sldId id="310" r:id="rId16"/>
    <p:sldId id="287" r:id="rId17"/>
    <p:sldId id="304" r:id="rId18"/>
    <p:sldId id="294" r:id="rId19"/>
    <p:sldId id="284" r:id="rId20"/>
    <p:sldId id="285" r:id="rId21"/>
    <p:sldId id="286" r:id="rId22"/>
    <p:sldId id="291" r:id="rId23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1" autoAdjust="0"/>
    <p:restoredTop sz="76628" autoAdjust="0"/>
  </p:normalViewPr>
  <p:slideViewPr>
    <p:cSldViewPr>
      <p:cViewPr varScale="1">
        <p:scale>
          <a:sx n="101" d="100"/>
          <a:sy n="101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85C96C4-7838-4947-A9AE-286AE2ABCD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45DE3B-B418-410C-AC69-6A27F7FB01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CD877D-0EE1-4469-BA22-518F57FB6187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BE441D7-E565-4024-A0F9-11FA27A3C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3A94FA2-4230-4166-BFDE-7ECCDAE78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373CF0-0738-4039-875C-592F3417CE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3537E8-1F1D-4ADE-8C99-BA242F917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CDCE81-107A-4372-B68B-9DE887DD8A2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C406BE77-61D7-4C15-8AA8-36B905C1D3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01F6A57F-7EB4-450E-9FD2-66380E6ECE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Materiály, školitelé + témata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Cíle – Handout ze semináře SEME – cíle (A. Veselý).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Prezenčka</a:t>
            </a: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BCE72E9A-E592-42DE-AB5C-54CB3227B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ADC884-AD74-4862-83A0-2C3D3741C36E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501DFD7C-380E-4D6A-B99C-9D1683F938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B6F789A0-EB71-473D-9AE7-6FA814D000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itchFamily="34" charset="0"/>
              <a:buNone/>
              <a:defRPr/>
            </a:pPr>
            <a:endParaRPr lang="cs-CZ" dirty="0"/>
          </a:p>
          <a:p>
            <a:pPr eaLnBrk="1" hangingPunct="1">
              <a:spcBef>
                <a:spcPct val="0"/>
              </a:spcBef>
              <a:defRPr/>
            </a:pPr>
            <a:r>
              <a:rPr lang="cs-CZ" dirty="0"/>
              <a:t>Cílem práce je vyprodukovat poznatky, které bude možné zobecnit a dále s nimi pracovat.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/>
              <a:t>Výzkumný problém může být banální. V pedagogice často vycházíme z obecných přesvědčení, pro něž nemáme důkazy. Intuice vs. důkaz.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dirty="0"/>
              <a:t>Citovat!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dirty="0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93729269-2FF0-4E6C-BDFD-4E3DB6510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B1BD4B-0AEE-413A-84A3-BF502A8F83D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53CB79C4-D639-434A-A70B-121FA339A7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77DB0DCB-6DE2-42AC-8BB3-18A364254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09903161-DA33-4BB5-AB51-E88A8FDF0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680E1B-8195-4CE9-805C-C546E444AC5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2DF7CBA4-C21A-4D38-953F-7D93C073DE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7F6015E7-B2C7-49CA-B3DE-F5F86A4026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33CBE91D-A07D-468A-9F0B-B6585064E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5947FB-9E4F-4318-9E85-810140FA6D6E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0607FDF0-FE7A-45A4-96FC-542F17C712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CA1546E1-FF57-480A-A7A8-B3578591F5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38A1868D-6C5A-4008-AA9E-46FCA695B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8A0780-4EC0-474A-819F-C69AF5438D1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0607FDF0-FE7A-45A4-96FC-542F17C712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CA1546E1-FF57-480A-A7A8-B3578591F5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38A1868D-6C5A-4008-AA9E-46FCA695B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8A0780-4EC0-474A-819F-C69AF5438D1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7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2B9C1451-EB9C-4D89-9D30-C44DB7AD5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B46A54FE-6AEB-4052-BDAB-A214EE77A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Nejdříve proběhla diskuse o tom, co se vlastně naučili ve Výzkumu v pedagogické praxi. Každý se naučil úplně něco jiného, reflexe byla vesměs negativní.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Jde totiž o to, že se automaticky předpokládá, že studenti něco vědí, a hlavně se automaticky předpokládá, že si jsou vědomi toho, k čemu to vlastně je.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Problém je v tom, že vůbec není jasné, k čemu je vlastně výzkum.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K čemu vlastně potřebuji výzkum?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Jak je to vlastně s ústním zkoušením? Kdo se jak u ústního zkoušení cítil?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Argumentace na základě autority, tradice, intuice.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NEBO Vědecké myšlení. Založené na pochybování a výzkumu.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Příklad: Vždycky se to tak dělalo. Říká to paní zástupkyně. Cítím, myslím si, že je to dobré.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FE901778-73A2-4670-82A1-B8C1527B0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6AD47-81D4-4375-8EAF-BCD2AB75E52E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1ABD8343-07BA-4F1A-B703-DC043686A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53E62B13-D228-46F8-BA1D-CEFC56601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Co zkoumáte? Jak to definujete? Lze to jednoduše měřit?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Někdy jsou názory různé a je třeba jasně definovat, co se tím myslí. Toto je třeba řešit v teoretické části. Definovat pojmy.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0B5661DC-E78B-4E79-B09D-D5CB5B5FC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198B2-9004-44E2-9472-BB640B222B31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B564E0B2-2EBE-406D-B019-6D25FF6192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65A17E59-CF8F-4D8A-A7F7-BCF524E0B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D6751DBD-472C-4DAA-9051-BB1A8A619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89C9B6-FFC0-4C9E-A059-32AAF4FA397E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6763B902-A5A2-4659-A12D-417BFE282C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900D9477-7BF4-426F-A9A9-AC095CDD33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123D8753-6BA5-428E-94A0-670577FB4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231C45-4E4F-49E8-892E-6F046CC7763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A4F57FE8-B138-41D4-B813-8D010AD4E8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EE2BFD31-3C43-4591-B77A-440AE9C60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5DA914DF-9E4C-408E-9E80-635EFF459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AAD3C3-C921-4714-89FA-8B26EF2F21FE}" type="slidenum"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77398B1B-7C4C-4291-9615-EC4EF533B7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54EA8FA8-EEF5-4B1D-BB58-B9D40CD58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21593D2B-64E2-48F1-AE84-FDF2628CD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1F6D2-4F25-416B-8636-1164563C8C84}" type="slidenum"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C9BC50-1E2B-465F-9766-242F2371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34463A-9BD7-411D-B9EB-367F35E96DE9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7C2F55-1F1F-4ECE-859C-44964C82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082FCC-B28D-473A-A171-9264480B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E4D113C-6F3B-4E1D-8E1B-C95B6785BB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6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B6E5E7-ABDA-4061-9B3C-58536123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1F2997-75F8-4D0D-8D89-E1C3E70E9EAA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665EBE-6D9E-4BA0-8574-BFF89036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F5AF4C-1905-4371-8349-1C2CB54D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B28C745-C876-4B12-8216-3D790A461D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61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B9AA09-3712-4AFF-AB44-AC853815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235E66-35B4-48BF-960B-432E17508E42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E7A5A2-0F1D-4F0E-BC39-BDB91C64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5D8AE-11AE-4FCF-BA2F-91765CD0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789752B-D591-40B6-A610-99518DDA9C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3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9A154-CCEB-4B3F-9231-532F7787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4F2C0D-87D8-42D6-A8B2-833FC0C9FAC0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7A4C16-73FD-447C-8CB3-9A050DE5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35BB0B-AFB3-4FD6-95B1-004C74AA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B7EFA24-9049-425C-907B-20FB65E44D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655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694D7B-FA9E-4B48-AC28-F0A6377D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A8F5E8-8BD6-4C91-B469-55CC52C6E668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92E189-7DC8-42B0-9E62-25B74863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04D01C-0C67-4C9D-BD71-5B8B5FAA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058B3B3-9500-4682-B5A1-A2D6F232DD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40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6F23D3-7907-4093-A9F0-48126235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EB12D7-E29E-4E51-97AA-2F5D69BADB7E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3B4165-160A-4584-8BE9-DA9F9487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222199-F1CE-4E6D-9931-0D63956F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B516638-3478-413B-BF51-50FFC7B2B5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43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B2CD6E-8AF4-4680-9285-7419BE96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66E16D-46FC-41E1-9854-1E67F9B91C45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E169E4-EBD1-4758-9863-1AC99724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DF2754-7EC3-47BA-A3AC-717B72C5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02B0C06-D1B5-46EA-AF55-F23D92E186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395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DD7E34-0FA9-4F40-98D6-1B4BC7BE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55FDA2-5343-492D-BC28-9D1806A5E360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75A725-449E-48C2-AF21-897ED2A8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48B962-87DD-41CE-91F9-E59845B8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C9839DE-9EF9-4FB8-B922-D2A4F68B0E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261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4181ED-BCE6-431C-8870-6CD3C624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797CD7-116D-4FF7-9FE1-5FF8F837CC4A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180782-A4CC-4516-B0C4-78A5B5DB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1FA445-F458-44D7-AA94-61BE591C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648D98C-F5EA-4245-B6CA-3D2594A9D5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1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4E1FC-8B32-4B31-9D18-102B01F1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604518-DA4F-4BF6-8623-A8842A523835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73B5E0-3B99-4002-8D31-D6DDFA1F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DDAE24-1C0C-40E6-8F07-D1AF1966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8B636CB-11E2-41C4-8A24-FE2EC37061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502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EE1487-5991-4BD9-A873-183611E3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D1F903-B869-446D-8ECF-2E9AD984BE43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96C337-7506-4649-A1DC-9F359D66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7184C7-771B-41BE-8890-4E669088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0250ADF-092B-4AE9-AC8E-09C8FA4708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15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7C1F96DA-7214-477F-A523-BB31BED2E2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EE25267F-3DF6-4590-B785-3AA8495492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EE6FF-AB40-4DF6-9E5F-D3F12C55A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597ADBC-03E0-4C4E-9A9F-2730B4534647}" type="datetimeFigureOut">
              <a:rPr lang="cs-CZ"/>
              <a:pPr>
                <a:defRPr/>
              </a:pPr>
              <a:t>04.03.2022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7657CA-927F-4C68-8046-37ECB7E02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7436E-747E-4D52-959E-77FFF20CB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8D096B-F47B-4ADE-9ED9-59DF7FBADD9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npmk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www.geobibline.cz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204640D2-1D4B-4879-8AFB-4D24790E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289" y="2565400"/>
            <a:ext cx="8497887" cy="1181100"/>
          </a:xfrm>
        </p:spPr>
        <p:txBody>
          <a:bodyPr/>
          <a:lstStyle/>
          <a:p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600" dirty="0"/>
              <a:t/>
            </a:r>
            <a:br>
              <a:rPr lang="cs-CZ" altLang="cs-CZ" sz="3600" dirty="0"/>
            </a:br>
            <a:r>
              <a:rPr lang="cs-CZ" altLang="cs-CZ" sz="3600" b="1" dirty="0">
                <a:solidFill>
                  <a:srgbClr val="000000"/>
                </a:solidFill>
              </a:rPr>
              <a:t>Diplomová práce - Projekt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endParaRPr lang="cs-CZ" altLang="cs-CZ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25D893-F58A-49BE-9F24-35875B636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5913" y="3429001"/>
            <a:ext cx="6400800" cy="841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BEAC4D59-A34B-40F7-AA42-C78B4240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6867" name="Zástupný symbol pro obsah 3">
            <a:extLst>
              <a:ext uri="{FF2B5EF4-FFF2-40B4-BE49-F238E27FC236}">
                <a16:creationId xmlns:a16="http://schemas.microsoft.com/office/drawing/2014/main" id="{D5EF591A-FBC5-430A-A934-F117EAC13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8014" y="115888"/>
            <a:ext cx="8435975" cy="6519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CAA43C53-0378-4F3A-BE8D-B116CBA1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7891" name="Zástupný symbol pro obsah 3">
            <a:extLst>
              <a:ext uri="{FF2B5EF4-FFF2-40B4-BE49-F238E27FC236}">
                <a16:creationId xmlns:a16="http://schemas.microsoft.com/office/drawing/2014/main" id="{50A9D9C7-828D-42A3-99B3-30563B154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763" y="115889"/>
            <a:ext cx="8293100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3E3E3C40-ED14-4F4C-8A5E-0FC9664B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8915" name="Zástupný symbol pro obsah 3">
            <a:extLst>
              <a:ext uri="{FF2B5EF4-FFF2-40B4-BE49-F238E27FC236}">
                <a16:creationId xmlns:a16="http://schemas.microsoft.com/office/drawing/2014/main" id="{87316A5D-1612-4735-A93A-C2C930BD8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438" y="115888"/>
            <a:ext cx="8496300" cy="656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83603-0E2C-4206-8276-276EC4BE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výzkumu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19EA5C6-E1F6-4F62-9AC0-C907D7A06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68" t="14505" r="16532" b="10684"/>
          <a:stretch/>
        </p:blipFill>
        <p:spPr>
          <a:xfrm>
            <a:off x="3989766" y="1417638"/>
            <a:ext cx="4212468" cy="500230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5FCBD3-D56B-40A1-805B-36BF54EE53FF}"/>
              </a:ext>
            </a:extLst>
          </p:cNvPr>
          <p:cNvSpPr txBox="1"/>
          <p:nvPr/>
        </p:nvSpPr>
        <p:spPr>
          <a:xfrm>
            <a:off x="476170" y="6367918"/>
            <a:ext cx="111030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Zdroj: </a:t>
            </a:r>
            <a:r>
              <a:rPr lang="en-US" sz="1050" dirty="0"/>
              <a:t>Flood, L. D. (2019). A New Way Forward for Social Justice Researchers: Development and Validation of the Social Justice Behavior Scale. Research in Educational Administration &amp; Leadership, 4(2), 303-346.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5592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7FA48DC2-FE43-4D53-9654-55C3B20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Jak na diskusi…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01F478-DCE3-4F57-B959-858E8878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 se vaše výsledky jeví ve světle výzkumů, které citujete nebo popisujete v teoretické části?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Potvrdily vaše výsledky to, co jste popsali v teorii? Nebo to vaše výsledky nepotvrdily? Které minulé výzkumy dopadly podobně, jako ten váš?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 čem jsou vaše výsledky unikátní? Co nového přináší vaše práce?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Proč vaše výsledky dopadly tak, jak dopadly?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Jaké jsou limitace vašeho výzkumu? Co byste příště udělali jinak a lépe?</a:t>
            </a:r>
          </a:p>
        </p:txBody>
      </p:sp>
    </p:spTree>
    <p:extLst>
      <p:ext uri="{BB962C8B-B14F-4D97-AF65-F5344CB8AC3E}">
        <p14:creationId xmlns:p14="http://schemas.microsoft.com/office/powerpoint/2010/main" val="39491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7FA48DC2-FE43-4D53-9654-55C3B20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Jak na závěr…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01F478-DCE3-4F57-B959-858E8878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Co bylo cílem vaší práce?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Na co jste přišli ve vztahu k cílům vaší práce?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 vaše výsledky přispěly k rozvoji teorie a jak je možné s nimi pracovat v praxi?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Jaká doporučení vyplývají z vašich výsledků?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Jak je možné na vaši práci navázat? Jaké další výzkumné otázky do budoucna vaše práce otvírá?</a:t>
            </a:r>
          </a:p>
        </p:txBody>
      </p:sp>
    </p:spTree>
    <p:extLst>
      <p:ext uri="{BB962C8B-B14F-4D97-AF65-F5344CB8AC3E}">
        <p14:creationId xmlns:p14="http://schemas.microsoft.com/office/powerpoint/2010/main" val="28628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6">
            <a:extLst>
              <a:ext uri="{FF2B5EF4-FFF2-40B4-BE49-F238E27FC236}">
                <a16:creationId xmlns:a16="http://schemas.microsoft.com/office/drawing/2014/main" id="{5A462DA9-E911-45EA-83BA-05C004AD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700214"/>
            <a:ext cx="7705725" cy="936625"/>
          </a:xfrm>
        </p:spPr>
        <p:txBody>
          <a:bodyPr/>
          <a:lstStyle/>
          <a:p>
            <a:pPr algn="l"/>
            <a:r>
              <a:rPr lang="cs-CZ" altLang="cs-CZ" sz="2400" b="1"/>
              <a:t/>
            </a:r>
            <a:br>
              <a:rPr lang="cs-CZ" altLang="cs-CZ" sz="2400" b="1"/>
            </a:br>
            <a:r>
              <a:rPr lang="cs-CZ" altLang="cs-CZ" sz="2400" b="1"/>
              <a:t/>
            </a:r>
            <a:br>
              <a:rPr lang="cs-CZ" altLang="cs-CZ" sz="2400" b="1"/>
            </a:br>
            <a:endParaRPr lang="cs-CZ" altLang="cs-CZ" sz="2400" b="1"/>
          </a:p>
        </p:txBody>
      </p:sp>
      <p:sp>
        <p:nvSpPr>
          <p:cNvPr id="24579" name="Obdélník 4">
            <a:extLst>
              <a:ext uri="{FF2B5EF4-FFF2-40B4-BE49-F238E27FC236}">
                <a16:creationId xmlns:a16="http://schemas.microsoft.com/office/drawing/2014/main" id="{0B6FE4B4-7763-4DB9-91C2-0EF8FCA91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4" y="644526"/>
            <a:ext cx="820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Kde budu shánět články a relevantní monografie? </a:t>
            </a:r>
          </a:p>
        </p:txBody>
      </p:sp>
      <p:sp>
        <p:nvSpPr>
          <p:cNvPr id="24580" name="Obdélník 11">
            <a:extLst>
              <a:ext uri="{FF2B5EF4-FFF2-40B4-BE49-F238E27FC236}">
                <a16:creationId xmlns:a16="http://schemas.microsoft.com/office/drawing/2014/main" id="{20DBC7D2-84A3-4F45-8B79-77E13FA80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690814"/>
            <a:ext cx="8099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1) Produkce ČR a SR: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3"/>
              </a:rPr>
              <a:t>https://katalog.npmk.cz/</a:t>
            </a:r>
            <a:r>
              <a:rPr lang="cs-CZ" altLang="cs-CZ" sz="1800">
                <a:latin typeface="Arial" panose="020B0604020202020204" pitchFamily="34" charset="0"/>
              </a:rPr>
              <a:t>  (pedagogické články, knihy…)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4"/>
              </a:rPr>
              <a:t>http://www.geobibline.cz/</a:t>
            </a:r>
            <a:r>
              <a:rPr lang="cs-CZ" altLang="cs-CZ" sz="1800">
                <a:latin typeface="Arial" panose="020B0604020202020204" pitchFamily="34" charset="0"/>
              </a:rPr>
              <a:t> (geografické články, knihy…)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2) Zahraniční produkce: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5"/>
              </a:rPr>
              <a:t>http://ezdroje.muni.cz/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Šipka dolů 12">
            <a:extLst>
              <a:ext uri="{FF2B5EF4-FFF2-40B4-BE49-F238E27FC236}">
                <a16:creationId xmlns:a16="http://schemas.microsoft.com/office/drawing/2014/main" id="{629131B9-F45F-43FE-8D51-FEAC302E977C}"/>
              </a:ext>
            </a:extLst>
          </p:cNvPr>
          <p:cNvSpPr/>
          <p:nvPr/>
        </p:nvSpPr>
        <p:spPr>
          <a:xfrm>
            <a:off x="5951538" y="3644901"/>
            <a:ext cx="576262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A71E6DDE-75D3-4D3B-8AF3-7375086E8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289" y="476250"/>
            <a:ext cx="8497887" cy="719138"/>
          </a:xfrm>
        </p:spPr>
        <p:txBody>
          <a:bodyPr/>
          <a:lstStyle/>
          <a:p>
            <a:pPr eaLnBrk="1" hangingPunct="1"/>
            <a:r>
              <a:rPr lang="cs-CZ" altLang="cs-CZ" sz="3200" b="1"/>
              <a:t>Na co si dát pozor?</a:t>
            </a:r>
          </a:p>
        </p:txBody>
      </p:sp>
      <p:sp>
        <p:nvSpPr>
          <p:cNvPr id="13315" name="TextovéPole 4">
            <a:extLst>
              <a:ext uri="{FF2B5EF4-FFF2-40B4-BE49-F238E27FC236}">
                <a16:creationId xmlns:a16="http://schemas.microsoft.com/office/drawing/2014/main" id="{D0135CF3-C451-4A33-AAD7-29E92932E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1484313"/>
            <a:ext cx="84978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V případě, že práce není pedagogická, je třeba do úvodu/závěru explicitně uvést možnosti jejího využití v geografickém vzdělávání.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Je třeba uvádět vědecké cíle (vztahují se k samotnému výzkumu). Ostatní cíle se neuvádí (např. rešerše literatury).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cs-CZ" altLang="cs-CZ" sz="20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Cíle je třeba definovat pomocí aktivních sloves.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20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20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983D9545-9612-4C75-BB4F-811856D5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289" y="476250"/>
            <a:ext cx="8497887" cy="6477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Úkoly na příště</a:t>
            </a:r>
            <a:r>
              <a:rPr lang="cs-CZ" altLang="cs-CZ" sz="3200" b="1"/>
              <a:t>: </a:t>
            </a:r>
            <a:r>
              <a:rPr lang="cs-CZ" altLang="cs-CZ" sz="3200" b="1" smtClean="0"/>
              <a:t>magisterský </a:t>
            </a:r>
            <a:r>
              <a:rPr lang="cs-CZ" altLang="cs-CZ" sz="3200" b="1" dirty="0"/>
              <a:t>den</a:t>
            </a:r>
          </a:p>
        </p:txBody>
      </p:sp>
      <p:sp>
        <p:nvSpPr>
          <p:cNvPr id="12291" name="TextovéPole 4">
            <a:extLst>
              <a:ext uri="{FF2B5EF4-FFF2-40B4-BE49-F238E27FC236}">
                <a16:creationId xmlns:a16="http://schemas.microsoft.com/office/drawing/2014/main" id="{C1B7F0BC-1707-42CA-8DC9-1C265077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420939"/>
            <a:ext cx="79216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altLang="cs-CZ" sz="2400" dirty="0">
                <a:solidFill>
                  <a:prstClr val="black"/>
                </a:solidFill>
                <a:latin typeface="Arial" charset="0"/>
                <a:cs typeface="+mn-cs"/>
              </a:rPr>
              <a:t>OSNOVA: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cs-CZ" altLang="cs-CZ" sz="24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   Název projektu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   Cíle projektu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   Zdůvodnění cílů projektu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   Co, kde, na jakém souboru, kdy, a jak bude zkoumáno?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prstClr val="black"/>
                </a:solidFill>
                <a:latin typeface="Arial" charset="0"/>
                <a:cs typeface="+mn-cs"/>
              </a:rPr>
              <a:t>   Jak a k čemu bude možné využít výsledky?</a:t>
            </a:r>
          </a:p>
        </p:txBody>
      </p:sp>
      <p:sp>
        <p:nvSpPr>
          <p:cNvPr id="45060" name="Obdélník 1">
            <a:extLst>
              <a:ext uri="{FF2B5EF4-FFF2-40B4-BE49-F238E27FC236}">
                <a16:creationId xmlns:a16="http://schemas.microsoft.com/office/drawing/2014/main" id="{A6E0BF53-29F7-4BE2-9106-741AC09B7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557339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Prezentace projektů Mgr. prací před komisí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6">
            <a:extLst>
              <a:ext uri="{FF2B5EF4-FFF2-40B4-BE49-F238E27FC236}">
                <a16:creationId xmlns:a16="http://schemas.microsoft.com/office/drawing/2014/main" id="{A75C7DDD-364F-4F3D-B032-B9919FFC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700214"/>
            <a:ext cx="7705725" cy="936625"/>
          </a:xfrm>
        </p:spPr>
        <p:txBody>
          <a:bodyPr/>
          <a:lstStyle/>
          <a:p>
            <a:pPr algn="l"/>
            <a:r>
              <a:rPr lang="cs-CZ" altLang="cs-CZ" sz="2400" b="1"/>
              <a:t/>
            </a:r>
            <a:br>
              <a:rPr lang="cs-CZ" altLang="cs-CZ" sz="2400" b="1"/>
            </a:br>
            <a:r>
              <a:rPr lang="cs-CZ" altLang="cs-CZ" sz="2400" b="1"/>
              <a:t/>
            </a:r>
            <a:br>
              <a:rPr lang="cs-CZ" altLang="cs-CZ" sz="2400" b="1"/>
            </a:br>
            <a:endParaRPr lang="cs-CZ" altLang="cs-CZ" sz="2400" b="1"/>
          </a:p>
        </p:txBody>
      </p:sp>
      <p:sp>
        <p:nvSpPr>
          <p:cNvPr id="47107" name="Obdélník 4">
            <a:extLst>
              <a:ext uri="{FF2B5EF4-FFF2-40B4-BE49-F238E27FC236}">
                <a16:creationId xmlns:a16="http://schemas.microsoft.com/office/drawing/2014/main" id="{981EF350-A3BA-475B-858F-C673B630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4" y="739775"/>
            <a:ext cx="8207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Úkol do příště č. 1: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CD3135B-6635-4D94-8A60-6A69EFB4E826}"/>
              </a:ext>
            </a:extLst>
          </p:cNvPr>
          <p:cNvSpPr/>
          <p:nvPr/>
        </p:nvSpPr>
        <p:spPr>
          <a:xfrm>
            <a:off x="2155826" y="1920875"/>
            <a:ext cx="7991475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dirty="0">
                <a:latin typeface="Arial" charset="0"/>
                <a:cs typeface="Arial" charset="0"/>
              </a:rPr>
              <a:t>Sehnat 10-20 relevantních článků a 1-3 relevantní monografie.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cs-CZ" dirty="0">
                <a:latin typeface="Arial" charset="0"/>
                <a:cs typeface="Arial" charset="0"/>
              </a:rPr>
              <a:t>Zdůvodnit výzkumný problém. </a:t>
            </a:r>
          </a:p>
          <a:p>
            <a:pPr algn="ctr" eaLnBrk="1" hangingPunct="1">
              <a:defRPr/>
            </a:pPr>
            <a:r>
              <a:rPr lang="cs-CZ" dirty="0">
                <a:latin typeface="Arial" charset="0"/>
                <a:cs typeface="Arial" charset="0"/>
              </a:rPr>
              <a:t>Proč je třeba zkoumat právě to, co chcete zkoumat?</a:t>
            </a:r>
          </a:p>
          <a:p>
            <a:pPr marL="342900" indent="-342900" algn="ctr" eaLnBrk="1" hangingPunct="1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Argument z literatury</a:t>
            </a:r>
          </a:p>
          <a:p>
            <a:pPr marL="342900" indent="-342900" algn="ctr" eaLnBrk="1" hangingPunct="1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Argument z literatury</a:t>
            </a:r>
          </a:p>
          <a:p>
            <a:pPr marL="342900" indent="-342900" algn="ctr" eaLnBrk="1" hangingPunct="1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Argument z literatury</a:t>
            </a:r>
          </a:p>
        </p:txBody>
      </p:sp>
      <p:sp>
        <p:nvSpPr>
          <p:cNvPr id="13" name="Šipka dolů 12">
            <a:extLst>
              <a:ext uri="{FF2B5EF4-FFF2-40B4-BE49-F238E27FC236}">
                <a16:creationId xmlns:a16="http://schemas.microsoft.com/office/drawing/2014/main" id="{72E014FA-CD3E-431B-B337-488F85F59924}"/>
              </a:ext>
            </a:extLst>
          </p:cNvPr>
          <p:cNvSpPr/>
          <p:nvPr/>
        </p:nvSpPr>
        <p:spPr>
          <a:xfrm>
            <a:off x="5700714" y="2420938"/>
            <a:ext cx="57467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6">
            <a:extLst>
              <a:ext uri="{FF2B5EF4-FFF2-40B4-BE49-F238E27FC236}">
                <a16:creationId xmlns:a16="http://schemas.microsoft.com/office/drawing/2014/main" id="{CD5C6004-41BA-4CF2-81DF-3A56BB69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981075"/>
            <a:ext cx="7804150" cy="433388"/>
          </a:xfrm>
        </p:spPr>
        <p:txBody>
          <a:bodyPr/>
          <a:lstStyle/>
          <a:p>
            <a:pPr algn="l"/>
            <a:r>
              <a:rPr lang="cs-CZ" altLang="cs-CZ" sz="3200" b="1"/>
              <a:t>Struktura semináře</a:t>
            </a:r>
          </a:p>
        </p:txBody>
      </p:sp>
      <p:sp>
        <p:nvSpPr>
          <p:cNvPr id="16387" name="Obdélník 10">
            <a:extLst>
              <a:ext uri="{FF2B5EF4-FFF2-40B4-BE49-F238E27FC236}">
                <a16:creationId xmlns:a16="http://schemas.microsoft.com/office/drawing/2014/main" id="{778288E3-F6FD-4743-9525-9C300942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420939"/>
            <a:ext cx="80756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13:00 – 13:50	Cíle semináře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			Problém a jeho uchopení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14:00 – 14:50	Metody výzkumu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			Nejčastější nedostatky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			Úkoly na příště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6">
            <a:extLst>
              <a:ext uri="{FF2B5EF4-FFF2-40B4-BE49-F238E27FC236}">
                <a16:creationId xmlns:a16="http://schemas.microsoft.com/office/drawing/2014/main" id="{0798C6E9-320F-44EF-A159-064BDEA9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9" y="1700214"/>
            <a:ext cx="7705725" cy="936625"/>
          </a:xfrm>
        </p:spPr>
        <p:txBody>
          <a:bodyPr/>
          <a:lstStyle/>
          <a:p>
            <a:pPr algn="l"/>
            <a:r>
              <a:rPr lang="cs-CZ" altLang="cs-CZ" sz="2400" b="1"/>
              <a:t/>
            </a:r>
            <a:br>
              <a:rPr lang="cs-CZ" altLang="cs-CZ" sz="2400" b="1"/>
            </a:br>
            <a:r>
              <a:rPr lang="cs-CZ" altLang="cs-CZ" sz="2400" b="1"/>
              <a:t/>
            </a:r>
            <a:br>
              <a:rPr lang="cs-CZ" altLang="cs-CZ" sz="2400" b="1"/>
            </a:br>
            <a:endParaRPr lang="cs-CZ" altLang="cs-CZ" sz="2400" b="1"/>
          </a:p>
        </p:txBody>
      </p:sp>
      <p:sp>
        <p:nvSpPr>
          <p:cNvPr id="49155" name="Obdélník 4">
            <a:extLst>
              <a:ext uri="{FF2B5EF4-FFF2-40B4-BE49-F238E27FC236}">
                <a16:creationId xmlns:a16="http://schemas.microsoft.com/office/drawing/2014/main" id="{5CE0DE45-481A-4456-B1B1-301241426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6" y="730250"/>
            <a:ext cx="8208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Úkol do příště č. 2: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BD31E4B-DFA4-489E-AF94-BEFDF1FE7B19}"/>
              </a:ext>
            </a:extLst>
          </p:cNvPr>
          <p:cNvSpPr/>
          <p:nvPr/>
        </p:nvSpPr>
        <p:spPr>
          <a:xfrm>
            <a:off x="2190751" y="1989138"/>
            <a:ext cx="7991475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Sehnat 10-20 relevantních článků a 1-3 relevantní monografie.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cs-CZ" dirty="0">
                <a:latin typeface="Arial" charset="0"/>
                <a:cs typeface="Arial" charset="0"/>
              </a:rPr>
              <a:t>Vypsat a definovat stěžejní pojmy, se kterými se v literatuře týkající se Vašeho výzkumného problému operuje. </a:t>
            </a:r>
          </a:p>
          <a:p>
            <a:pPr marL="342900" indent="-342900" algn="ctr" eaLnBrk="1" hangingPunct="1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Pojem č. 1 a definice z literatury (možno i více)</a:t>
            </a:r>
          </a:p>
          <a:p>
            <a:pPr marL="342900" indent="-342900" algn="ctr" eaLnBrk="1" hangingPunct="1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Pojem č. 2 a definice z literatury (možno i více)</a:t>
            </a:r>
          </a:p>
          <a:p>
            <a:pPr marL="342900" indent="-342900" algn="ctr" eaLnBrk="1" hangingPunct="1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Pojem č. 3 a definice z literatury (možno i více)</a:t>
            </a:r>
          </a:p>
        </p:txBody>
      </p:sp>
      <p:sp>
        <p:nvSpPr>
          <p:cNvPr id="13" name="Šipka dolů 12">
            <a:extLst>
              <a:ext uri="{FF2B5EF4-FFF2-40B4-BE49-F238E27FC236}">
                <a16:creationId xmlns:a16="http://schemas.microsoft.com/office/drawing/2014/main" id="{7A0FC182-7E7E-4A8C-9AB4-86271A39D5AB}"/>
              </a:ext>
            </a:extLst>
          </p:cNvPr>
          <p:cNvSpPr/>
          <p:nvPr/>
        </p:nvSpPr>
        <p:spPr>
          <a:xfrm>
            <a:off x="5695951" y="2528888"/>
            <a:ext cx="576263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délník 4">
            <a:extLst>
              <a:ext uri="{FF2B5EF4-FFF2-40B4-BE49-F238E27FC236}">
                <a16:creationId xmlns:a16="http://schemas.microsoft.com/office/drawing/2014/main" id="{301CB5F7-F95F-4FEB-927D-1BEAAAE55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614364"/>
            <a:ext cx="820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Úkol do příště č. 3: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CB0CBC5-F649-4671-B45A-A28857BC1819}"/>
              </a:ext>
            </a:extLst>
          </p:cNvPr>
          <p:cNvSpPr/>
          <p:nvPr/>
        </p:nvSpPr>
        <p:spPr>
          <a:xfrm>
            <a:off x="2208214" y="2690813"/>
            <a:ext cx="7991475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Sehnat 10-20 relevantních článků a 1-3 relevantní monografie.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cs-CZ" dirty="0">
                <a:latin typeface="Arial" charset="0"/>
                <a:cs typeface="Arial" charset="0"/>
              </a:rPr>
              <a:t>Formulovat téma práce a cíl výzkumu*. </a:t>
            </a:r>
          </a:p>
          <a:p>
            <a:pPr algn="ctr" eaLnBrk="1" hangingPunct="1">
              <a:defRPr/>
            </a:pPr>
            <a:r>
              <a:rPr lang="cs-CZ" dirty="0">
                <a:latin typeface="Arial" charset="0"/>
                <a:cs typeface="Arial" charset="0"/>
              </a:rPr>
              <a:t>Téma práce i cíl výzkumu by měly vycházet z úkolů 1 a 2. </a:t>
            </a:r>
          </a:p>
          <a:p>
            <a:pPr algn="ctr" eaLnBrk="1" hangingPunct="1">
              <a:defRPr/>
            </a:pP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3" name="Šipka dolů 12">
            <a:extLst>
              <a:ext uri="{FF2B5EF4-FFF2-40B4-BE49-F238E27FC236}">
                <a16:creationId xmlns:a16="http://schemas.microsoft.com/office/drawing/2014/main" id="{9417AE7F-6AD0-48DE-97AA-2E285413A6BF}"/>
              </a:ext>
            </a:extLst>
          </p:cNvPr>
          <p:cNvSpPr/>
          <p:nvPr/>
        </p:nvSpPr>
        <p:spPr>
          <a:xfrm>
            <a:off x="5735638" y="3213101"/>
            <a:ext cx="576262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205" name="TextovéPole 6">
            <a:extLst>
              <a:ext uri="{FF2B5EF4-FFF2-40B4-BE49-F238E27FC236}">
                <a16:creationId xmlns:a16="http://schemas.microsoft.com/office/drawing/2014/main" id="{DA6FD49D-5946-4F56-A807-03C4D896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732464"/>
            <a:ext cx="77041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*cíl výzkumu je třeba formulovat pomocí aktivních sloves: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vysvětlit, zjistit, porovnat, popsat, analyzovat, ilustrovat, zhodnotit, navrhnout, kriticky posoudit…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70A888C1-F3AD-435B-BC77-086BD85F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Co bychom (v </a:t>
            </a:r>
            <a:r>
              <a:rPr lang="cs-CZ" altLang="cs-CZ" dirty="0" err="1"/>
              <a:t>mgr.</a:t>
            </a:r>
            <a:r>
              <a:rPr lang="cs-CZ" altLang="cs-CZ" dirty="0"/>
              <a:t> práci) měli mít?</a:t>
            </a:r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765D15CA-5B55-4856-8283-154597E78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375" y="1196976"/>
            <a:ext cx="8229600" cy="45259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Název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Úvod: nástin výzkumného tématu a zdůvodnění jeho prospěšnosti a užitečnosti (vzhledem k teorii, praxi, potřebám společnosti apod.).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Cíle výzkumu (ověřitelné).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Definice klíčových pojmů opřené v literatuře (jsou to ty pojmy, které váš výzkum profilují a zpravidla se vyskytují také v názvu práce).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Shrnutí dosavadních výzkumů (domácích, zahraničních - může být doplněno i souhrnnou tabulkou).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Stručný popis metodiky výzkumu - pokud možno opřený a propojený se všemi výše uvedenými body.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Popis výsledků (přímá návaznost na cíle)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arenR"/>
            </a:pPr>
            <a:r>
              <a:rPr lang="cs-CZ" altLang="cs-CZ" sz="2300"/>
              <a:t>Závěr (přímá návaznost na úvod)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6">
            <a:extLst>
              <a:ext uri="{FF2B5EF4-FFF2-40B4-BE49-F238E27FC236}">
                <a16:creationId xmlns:a16="http://schemas.microsoft.com/office/drawing/2014/main" id="{CD5C6004-41BA-4CF2-81DF-3A56BB69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981075"/>
            <a:ext cx="7804150" cy="433388"/>
          </a:xfrm>
        </p:spPr>
        <p:txBody>
          <a:bodyPr/>
          <a:lstStyle/>
          <a:p>
            <a:pPr algn="l"/>
            <a:r>
              <a:rPr lang="cs-CZ" altLang="cs-CZ" sz="3200" b="1" dirty="0"/>
              <a:t>Studijní materiály v IS.MU</a:t>
            </a:r>
          </a:p>
        </p:txBody>
      </p:sp>
      <p:sp>
        <p:nvSpPr>
          <p:cNvPr id="16387" name="Obdélník 10">
            <a:extLst>
              <a:ext uri="{FF2B5EF4-FFF2-40B4-BE49-F238E27FC236}">
                <a16:creationId xmlns:a16="http://schemas.microsoft.com/office/drawing/2014/main" id="{778288E3-F6FD-4743-9525-9C300942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420939"/>
            <a:ext cx="8075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latin typeface="Arial" panose="020B0604020202020204" pitchFamily="34" charset="0"/>
              </a:rPr>
              <a:t>E-learningový kurz k tvorbě prací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latin typeface="Arial" panose="020B0604020202020204" pitchFamily="34" charset="0"/>
              </a:rPr>
              <a:t>Šablona závěrečné práce – jednotný vizuální styl</a:t>
            </a:r>
          </a:p>
        </p:txBody>
      </p:sp>
    </p:spTree>
    <p:extLst>
      <p:ext uri="{BB962C8B-B14F-4D97-AF65-F5344CB8AC3E}">
        <p14:creationId xmlns:p14="http://schemas.microsoft.com/office/powerpoint/2010/main" val="17705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6">
            <a:extLst>
              <a:ext uri="{FF2B5EF4-FFF2-40B4-BE49-F238E27FC236}">
                <a16:creationId xmlns:a16="http://schemas.microsoft.com/office/drawing/2014/main" id="{38273B20-6002-4F51-A501-92B00C45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981075"/>
            <a:ext cx="7804150" cy="433388"/>
          </a:xfrm>
        </p:spPr>
        <p:txBody>
          <a:bodyPr/>
          <a:lstStyle/>
          <a:p>
            <a:pPr algn="l"/>
            <a:r>
              <a:rPr lang="cs-CZ" altLang="cs-CZ" sz="3200" b="1" dirty="0"/>
              <a:t>Reflexe vašich dosavadních zkušeností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CC0B27F-DF27-40DC-A692-1FAA75328E27}"/>
              </a:ext>
            </a:extLst>
          </p:cNvPr>
          <p:cNvSpPr txBox="1"/>
          <p:nvPr/>
        </p:nvSpPr>
        <p:spPr>
          <a:xfrm>
            <a:off x="767408" y="1844825"/>
            <a:ext cx="10585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Automaticky se předpokládá, že studenti něco vědí.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A hlavně se automaticky předpokládá, že si jsou vědomi toho, k čemu to vlastně je.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D7627D-5858-4209-A7C9-61DAB6EE42AB}"/>
              </a:ext>
            </a:extLst>
          </p:cNvPr>
          <p:cNvSpPr txBox="1"/>
          <p:nvPr/>
        </p:nvSpPr>
        <p:spPr>
          <a:xfrm>
            <a:off x="2070821" y="3136612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/>
              <a:t>Proč píšete závěrečné práce?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3370E-C53D-426C-BB78-EF81F1B4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úvod…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28A9E-FC4C-4132-9016-C4192F97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jaké téma se jedná? </a:t>
            </a:r>
          </a:p>
          <a:p>
            <a:r>
              <a:rPr lang="cs-CZ" dirty="0"/>
              <a:t>Proč je téma důležité?</a:t>
            </a:r>
          </a:p>
          <a:p>
            <a:r>
              <a:rPr lang="cs-CZ" dirty="0"/>
              <a:t>Co chcete Vaší prací sdělit?</a:t>
            </a:r>
          </a:p>
          <a:p>
            <a:r>
              <a:rPr lang="cs-CZ" dirty="0"/>
              <a:t>Jaké jsou mezery v dosavadním stavu poznání? Co nevíme? </a:t>
            </a:r>
          </a:p>
          <a:p>
            <a:r>
              <a:rPr lang="cs-CZ" dirty="0"/>
              <a:t>Jak k zaplnění mezery přispívá vaše práce? </a:t>
            </a:r>
          </a:p>
          <a:p>
            <a:r>
              <a:rPr lang="cs-CZ" dirty="0"/>
              <a:t>Jaké jsou cíle práce? </a:t>
            </a:r>
          </a:p>
          <a:p>
            <a:r>
              <a:rPr lang="cs-CZ" dirty="0"/>
              <a:t>Jak je práce členěna? </a:t>
            </a:r>
          </a:p>
        </p:txBody>
      </p:sp>
    </p:spTree>
    <p:extLst>
      <p:ext uri="{BB962C8B-B14F-4D97-AF65-F5344CB8AC3E}">
        <p14:creationId xmlns:p14="http://schemas.microsoft.com/office/powerpoint/2010/main" val="574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6">
            <a:extLst>
              <a:ext uri="{FF2B5EF4-FFF2-40B4-BE49-F238E27FC236}">
                <a16:creationId xmlns:a16="http://schemas.microsoft.com/office/drawing/2014/main" id="{22E58FB6-8267-4FFC-AC35-2AAE9AFC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0" y="981075"/>
            <a:ext cx="7804150" cy="433388"/>
          </a:xfrm>
        </p:spPr>
        <p:txBody>
          <a:bodyPr/>
          <a:lstStyle/>
          <a:p>
            <a:pPr algn="l"/>
            <a:r>
              <a:rPr lang="cs-CZ" altLang="cs-CZ" sz="3200" dirty="0"/>
              <a:t>Jak na teorii…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0F2284-7B52-468F-AC43-3215DB43E870}"/>
              </a:ext>
            </a:extLst>
          </p:cNvPr>
          <p:cNvSpPr txBox="1"/>
          <p:nvPr/>
        </p:nvSpPr>
        <p:spPr>
          <a:xfrm>
            <a:off x="961269" y="1844824"/>
            <a:ext cx="100091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Jaká jsou vaše myšlenková východiska?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Co zkoumáte? </a:t>
            </a:r>
          </a:p>
          <a:p>
            <a:pPr eaLnBrk="1" hangingPunct="1"/>
            <a:r>
              <a:rPr lang="cs-CZ" altLang="cs-CZ" dirty="0"/>
              <a:t>Jak to definujete? Definovat pojmy.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/>
            <a:r>
              <a:rPr lang="cs-CZ" altLang="cs-CZ" dirty="0"/>
              <a:t>Někdy jsou názory různé a je třeba jasně definovat, co se tím myslí.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Lze to jednoduše měřit? Zkoumat? Jak to kdo měřil nebo zkoumal v minulosti?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Účelem je přispět k poznání = budovat teorii nebo ji nějak zpřesnit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7FA48DC2-FE43-4D53-9654-55C3B20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na metodiku…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01F478-DCE3-4F57-B959-858E8878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Musí být zřetelná návaznost na teoretickou část.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Vždy popisujte váš výzkum. Nejen metodu samotnou, ale metodu vždy zasazenou do vašeho výzkumu.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Co jste dělali? Jak jste postupovali?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Kroky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Metoda sběru dat (jak jsem získal/a data)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Metoda analýzy dat (co jsem s daty dělal/a)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C37E3E7-9714-4960-9111-E74188F1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4819" name="Zástupný symbol pro obsah 3">
            <a:extLst>
              <a:ext uri="{FF2B5EF4-FFF2-40B4-BE49-F238E27FC236}">
                <a16:creationId xmlns:a16="http://schemas.microsoft.com/office/drawing/2014/main" id="{24A16C53-5A67-4DA6-BA35-7C49F4F89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74639"/>
            <a:ext cx="8054975" cy="6224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441792C7-65E2-45F0-93D6-56B0A699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5843" name="Zástupný symbol pro obsah 3">
            <a:extLst>
              <a:ext uri="{FF2B5EF4-FFF2-40B4-BE49-F238E27FC236}">
                <a16:creationId xmlns:a16="http://schemas.microsoft.com/office/drawing/2014/main" id="{6D590843-29E5-4831-80D6-CC2496E27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5325" y="188914"/>
            <a:ext cx="8261350" cy="638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7253</TotalTime>
  <Words>1110</Words>
  <Application>Microsoft Office PowerPoint</Application>
  <PresentationFormat>Širokoúhlá obrazovka</PresentationFormat>
  <Paragraphs>148</Paragraphs>
  <Slides>22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systému Office</vt:lpstr>
      <vt:lpstr>  Diplomová práce - Projekt    </vt:lpstr>
      <vt:lpstr>Struktura semináře</vt:lpstr>
      <vt:lpstr>Studijní materiály v IS.MU</vt:lpstr>
      <vt:lpstr>Reflexe vašich dosavadních zkušeností</vt:lpstr>
      <vt:lpstr>Jak na úvod…</vt:lpstr>
      <vt:lpstr>Jak na teorii…</vt:lpstr>
      <vt:lpstr>Jak na metodiku…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Design výzkumu</vt:lpstr>
      <vt:lpstr>Jak na diskusi…</vt:lpstr>
      <vt:lpstr>Jak na závěr…</vt:lpstr>
      <vt:lpstr>  </vt:lpstr>
      <vt:lpstr>Na co si dát pozor?</vt:lpstr>
      <vt:lpstr>Úkoly na příště: magisterský den</vt:lpstr>
      <vt:lpstr>  </vt:lpstr>
      <vt:lpstr>  </vt:lpstr>
      <vt:lpstr>Prezentace aplikace PowerPoint</vt:lpstr>
      <vt:lpstr>Co bychom (v mgr. práci) měli mít?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PN</dc:creator>
  <cp:lastModifiedBy>Lektor</cp:lastModifiedBy>
  <cp:revision>78</cp:revision>
  <dcterms:created xsi:type="dcterms:W3CDTF">2011-08-30T19:24:34Z</dcterms:created>
  <dcterms:modified xsi:type="dcterms:W3CDTF">2022-03-04T13:31:01Z</dcterms:modified>
</cp:coreProperties>
</file>