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8"/>
  </p:notesMasterIdLst>
  <p:sldIdLst>
    <p:sldId id="256" r:id="rId2"/>
    <p:sldId id="329" r:id="rId3"/>
    <p:sldId id="366" r:id="rId4"/>
    <p:sldId id="360" r:id="rId5"/>
    <p:sldId id="260" r:id="rId6"/>
    <p:sldId id="259" r:id="rId7"/>
    <p:sldId id="257" r:id="rId8"/>
    <p:sldId id="296" r:id="rId9"/>
    <p:sldId id="297" r:id="rId10"/>
    <p:sldId id="298" r:id="rId11"/>
    <p:sldId id="261" r:id="rId12"/>
    <p:sldId id="299" r:id="rId13"/>
    <p:sldId id="361" r:id="rId14"/>
    <p:sldId id="320" r:id="rId15"/>
    <p:sldId id="330" r:id="rId16"/>
    <p:sldId id="295" r:id="rId17"/>
    <p:sldId id="263" r:id="rId18"/>
    <p:sldId id="290" r:id="rId19"/>
    <p:sldId id="289" r:id="rId20"/>
    <p:sldId id="264" r:id="rId21"/>
    <p:sldId id="362" r:id="rId22"/>
    <p:sldId id="288" r:id="rId23"/>
    <p:sldId id="293" r:id="rId24"/>
    <p:sldId id="278" r:id="rId25"/>
    <p:sldId id="265" r:id="rId26"/>
    <p:sldId id="367" r:id="rId27"/>
    <p:sldId id="358" r:id="rId28"/>
    <p:sldId id="279" r:id="rId29"/>
    <p:sldId id="283" r:id="rId30"/>
    <p:sldId id="294" r:id="rId31"/>
    <p:sldId id="280" r:id="rId32"/>
    <p:sldId id="266" r:id="rId33"/>
    <p:sldId id="368" r:id="rId34"/>
    <p:sldId id="267" r:id="rId35"/>
    <p:sldId id="324" r:id="rId36"/>
    <p:sldId id="277" r:id="rId37"/>
    <p:sldId id="273" r:id="rId38"/>
    <p:sldId id="369" r:id="rId39"/>
    <p:sldId id="274" r:id="rId40"/>
    <p:sldId id="332" r:id="rId41"/>
    <p:sldId id="364" r:id="rId42"/>
    <p:sldId id="301" r:id="rId43"/>
    <p:sldId id="303" r:id="rId44"/>
    <p:sldId id="363" r:id="rId45"/>
    <p:sldId id="365" r:id="rId46"/>
    <p:sldId id="352" r:id="rId47"/>
    <p:sldId id="353" r:id="rId48"/>
    <p:sldId id="354" r:id="rId49"/>
    <p:sldId id="359" r:id="rId50"/>
    <p:sldId id="336" r:id="rId51"/>
    <p:sldId id="333" r:id="rId52"/>
    <p:sldId id="347" r:id="rId53"/>
    <p:sldId id="345" r:id="rId54"/>
    <p:sldId id="346" r:id="rId55"/>
    <p:sldId id="334" r:id="rId56"/>
    <p:sldId id="335" r:id="rId57"/>
    <p:sldId id="337" r:id="rId58"/>
    <p:sldId id="344" r:id="rId59"/>
    <p:sldId id="348" r:id="rId60"/>
    <p:sldId id="350" r:id="rId61"/>
    <p:sldId id="349" r:id="rId62"/>
    <p:sldId id="269" r:id="rId63"/>
    <p:sldId id="326" r:id="rId64"/>
    <p:sldId id="327" r:id="rId65"/>
    <p:sldId id="328" r:id="rId66"/>
    <p:sldId id="325" r:id="rId6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lokan\Downloads\130070-14_3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3002405949256337E-2"/>
          <c:y val="5.1400554097404488E-2"/>
          <c:w val="0.87785848643919517"/>
          <c:h val="0.79523549139690874"/>
        </c:manualLayout>
      </c:layout>
      <c:lineChart>
        <c:grouping val="standard"/>
        <c:varyColors val="0"/>
        <c:ser>
          <c:idx val="0"/>
          <c:order val="0"/>
          <c:tx>
            <c:strRef>
              <c:f>'[130070-14_3.xlsx]List1'!$N$6</c:f>
              <c:strCache>
                <c:ptCount val="1"/>
                <c:pt idx="0">
                  <c:v>muži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'[130070-14_3.xlsx]List1'!$A$49:$A$101</c:f>
              <c:numCache>
                <c:formatCode>General</c:formatCode>
                <c:ptCount val="53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</c:numCache>
            </c:numRef>
          </c:cat>
          <c:val>
            <c:numRef>
              <c:f>'[130070-14_3.xlsx]List1'!$N$49:$N$101</c:f>
              <c:numCache>
                <c:formatCode>0.0</c:formatCode>
                <c:ptCount val="53"/>
                <c:pt idx="0">
                  <c:v>24.54735203639185</c:v>
                </c:pt>
                <c:pt idx="1">
                  <c:v>24.324849230605324</c:v>
                </c:pt>
                <c:pt idx="2">
                  <c:v>24.179608381634523</c:v>
                </c:pt>
                <c:pt idx="3">
                  <c:v>24.26528120461197</c:v>
                </c:pt>
                <c:pt idx="4">
                  <c:v>24.331016219568593</c:v>
                </c:pt>
                <c:pt idx="5">
                  <c:v>24.298373565337148</c:v>
                </c:pt>
                <c:pt idx="6">
                  <c:v>24.302816188824863</c:v>
                </c:pt>
                <c:pt idx="7">
                  <c:v>24.325507423194711</c:v>
                </c:pt>
                <c:pt idx="8">
                  <c:v>24.369424336159611</c:v>
                </c:pt>
                <c:pt idx="9">
                  <c:v>24.41</c:v>
                </c:pt>
                <c:pt idx="10">
                  <c:v>24.444181488873809</c:v>
                </c:pt>
                <c:pt idx="11">
                  <c:v>24.414213709904391</c:v>
                </c:pt>
                <c:pt idx="12">
                  <c:v>24.332269422494253</c:v>
                </c:pt>
                <c:pt idx="13">
                  <c:v>24.375089781761943</c:v>
                </c:pt>
                <c:pt idx="14">
                  <c:v>24.36391003246041</c:v>
                </c:pt>
                <c:pt idx="15">
                  <c:v>24.441426946284839</c:v>
                </c:pt>
                <c:pt idx="16">
                  <c:v>24.536766617417545</c:v>
                </c:pt>
                <c:pt idx="17">
                  <c:v>24.617599852865069</c:v>
                </c:pt>
                <c:pt idx="18">
                  <c:v>24.774511178335693</c:v>
                </c:pt>
                <c:pt idx="19">
                  <c:v>24.937790472254431</c:v>
                </c:pt>
                <c:pt idx="20">
                  <c:v>24.808570767635484</c:v>
                </c:pt>
                <c:pt idx="21">
                  <c:v>24.710765352807854</c:v>
                </c:pt>
                <c:pt idx="22">
                  <c:v>24.515527795304102</c:v>
                </c:pt>
                <c:pt idx="23">
                  <c:v>24.487878254464718</c:v>
                </c:pt>
                <c:pt idx="24">
                  <c:v>24.539257052826311</c:v>
                </c:pt>
                <c:pt idx="25">
                  <c:v>24.583292698942277</c:v>
                </c:pt>
                <c:pt idx="26">
                  <c:v>24.542303379538438</c:v>
                </c:pt>
                <c:pt idx="27">
                  <c:v>24.538068336068779</c:v>
                </c:pt>
                <c:pt idx="28">
                  <c:v>24.58</c:v>
                </c:pt>
                <c:pt idx="29">
                  <c:v>23.96</c:v>
                </c:pt>
                <c:pt idx="30">
                  <c:v>24.68939963806783</c:v>
                </c:pt>
                <c:pt idx="31">
                  <c:v>24.823641682032239</c:v>
                </c:pt>
                <c:pt idx="32">
                  <c:v>25.380609184953315</c:v>
                </c:pt>
                <c:pt idx="33">
                  <c:v>26.149203653654485</c:v>
                </c:pt>
                <c:pt idx="34">
                  <c:v>26.684314731328072</c:v>
                </c:pt>
                <c:pt idx="35">
                  <c:v>27.118437023566091</c:v>
                </c:pt>
                <c:pt idx="36">
                  <c:v>27.648163257188866</c:v>
                </c:pt>
                <c:pt idx="37">
                  <c:v>28.113489858984838</c:v>
                </c:pt>
                <c:pt idx="38">
                  <c:v>28.524063354006838</c:v>
                </c:pt>
                <c:pt idx="39">
                  <c:v>28.856018874508603</c:v>
                </c:pt>
                <c:pt idx="40">
                  <c:v>29.287751871263744</c:v>
                </c:pt>
                <c:pt idx="41">
                  <c:v>29.719977111602244</c:v>
                </c:pt>
                <c:pt idx="42">
                  <c:v>30.259962263733151</c:v>
                </c:pt>
                <c:pt idx="43">
                  <c:v>30.505768648683848</c:v>
                </c:pt>
                <c:pt idx="44">
                  <c:v>30.754581237007063</c:v>
                </c:pt>
                <c:pt idx="45">
                  <c:v>31.006304499923043</c:v>
                </c:pt>
                <c:pt idx="46">
                  <c:v>31.167319778384755</c:v>
                </c:pt>
                <c:pt idx="47">
                  <c:v>31.448767147593237</c:v>
                </c:pt>
                <c:pt idx="48">
                  <c:v>31.958376074759876</c:v>
                </c:pt>
                <c:pt idx="49">
                  <c:v>32.178083315031145</c:v>
                </c:pt>
                <c:pt idx="50">
                  <c:v>32.181967471565308</c:v>
                </c:pt>
                <c:pt idx="51">
                  <c:v>32.251019172323709</c:v>
                </c:pt>
                <c:pt idx="52">
                  <c:v>32.306912194324255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D5-4646-AFC1-3BF3492D74EA}"/>
            </c:ext>
          </c:extLst>
        </c:ser>
        <c:ser>
          <c:idx val="1"/>
          <c:order val="1"/>
          <c:tx>
            <c:strRef>
              <c:f>'[130070-14_3.xlsx]List1'!$O$6</c:f>
              <c:strCache>
                <c:ptCount val="1"/>
                <c:pt idx="0">
                  <c:v>ženy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'[130070-14_3.xlsx]List1'!$A$49:$A$101</c:f>
              <c:numCache>
                <c:formatCode>General</c:formatCode>
                <c:ptCount val="53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</c:numCache>
            </c:numRef>
          </c:cat>
          <c:val>
            <c:numRef>
              <c:f>'[130070-14_3.xlsx]List1'!$O$49:$O$101</c:f>
              <c:numCache>
                <c:formatCode>0.0</c:formatCode>
                <c:ptCount val="53"/>
                <c:pt idx="0">
                  <c:v>21.435116628436607</c:v>
                </c:pt>
                <c:pt idx="1">
                  <c:v>21.359490842611173</c:v>
                </c:pt>
                <c:pt idx="2">
                  <c:v>21.342170969268757</c:v>
                </c:pt>
                <c:pt idx="3">
                  <c:v>21.534990162080774</c:v>
                </c:pt>
                <c:pt idx="4">
                  <c:v>21.700006392667319</c:v>
                </c:pt>
                <c:pt idx="5">
                  <c:v>21.735234093576196</c:v>
                </c:pt>
                <c:pt idx="6">
                  <c:v>21.792283151915303</c:v>
                </c:pt>
                <c:pt idx="7">
                  <c:v>21.736509481564855</c:v>
                </c:pt>
                <c:pt idx="8">
                  <c:v>21.718224332494533</c:v>
                </c:pt>
                <c:pt idx="9">
                  <c:v>21.7</c:v>
                </c:pt>
                <c:pt idx="10">
                  <c:v>21.646658381730987</c:v>
                </c:pt>
                <c:pt idx="11">
                  <c:v>21.563916577702404</c:v>
                </c:pt>
                <c:pt idx="12">
                  <c:v>21.451949475287279</c:v>
                </c:pt>
                <c:pt idx="13">
                  <c:v>21.447140284790528</c:v>
                </c:pt>
                <c:pt idx="14">
                  <c:v>21.417326212025461</c:v>
                </c:pt>
                <c:pt idx="15">
                  <c:v>21.419960500794353</c:v>
                </c:pt>
                <c:pt idx="16">
                  <c:v>21.396846909894752</c:v>
                </c:pt>
                <c:pt idx="17">
                  <c:v>21.383862596864564</c:v>
                </c:pt>
                <c:pt idx="18">
                  <c:v>21.461349786008761</c:v>
                </c:pt>
                <c:pt idx="19">
                  <c:v>21.654353305006456</c:v>
                </c:pt>
                <c:pt idx="20">
                  <c:v>21.6598575447569</c:v>
                </c:pt>
                <c:pt idx="21">
                  <c:v>21.722640128728361</c:v>
                </c:pt>
                <c:pt idx="22">
                  <c:v>21.677182302167719</c:v>
                </c:pt>
                <c:pt idx="23">
                  <c:v>21.654796865395639</c:v>
                </c:pt>
                <c:pt idx="24">
                  <c:v>21.755518008225273</c:v>
                </c:pt>
                <c:pt idx="25">
                  <c:v>21.7380399614268</c:v>
                </c:pt>
                <c:pt idx="26">
                  <c:v>21.693009671722521</c:v>
                </c:pt>
                <c:pt idx="27">
                  <c:v>21.744026211845672</c:v>
                </c:pt>
                <c:pt idx="28">
                  <c:v>21.83</c:v>
                </c:pt>
                <c:pt idx="29">
                  <c:v>21.43</c:v>
                </c:pt>
                <c:pt idx="30">
                  <c:v>22.313416362979343</c:v>
                </c:pt>
                <c:pt idx="31">
                  <c:v>22.564083810007066</c:v>
                </c:pt>
                <c:pt idx="32">
                  <c:v>23.228307744633042</c:v>
                </c:pt>
                <c:pt idx="33">
                  <c:v>23.929814914334646</c:v>
                </c:pt>
                <c:pt idx="34">
                  <c:v>24.585684037106127</c:v>
                </c:pt>
                <c:pt idx="35">
                  <c:v>24.883694924158242</c:v>
                </c:pt>
                <c:pt idx="36">
                  <c:v>25.432016244186141</c:v>
                </c:pt>
                <c:pt idx="37">
                  <c:v>25.768057414744387</c:v>
                </c:pt>
                <c:pt idx="38">
                  <c:v>26.234270940636023</c:v>
                </c:pt>
                <c:pt idx="39">
                  <c:v>26.465346320685793</c:v>
                </c:pt>
                <c:pt idx="40">
                  <c:v>26.891836952654145</c:v>
                </c:pt>
                <c:pt idx="41">
                  <c:v>27.272019470831122</c:v>
                </c:pt>
                <c:pt idx="42">
                  <c:v>27.746523220785964</c:v>
                </c:pt>
                <c:pt idx="43">
                  <c:v>27.988633629640013</c:v>
                </c:pt>
                <c:pt idx="44">
                  <c:v>28.129393184962069</c:v>
                </c:pt>
                <c:pt idx="45">
                  <c:v>28.442498989622774</c:v>
                </c:pt>
                <c:pt idx="46">
                  <c:v>28.561500151271211</c:v>
                </c:pt>
                <c:pt idx="47">
                  <c:v>28.771296221988894</c:v>
                </c:pt>
                <c:pt idx="48">
                  <c:v>29.205808144619052</c:v>
                </c:pt>
                <c:pt idx="49">
                  <c:v>29.410391925412053</c:v>
                </c:pt>
                <c:pt idx="50">
                  <c:v>29.575338380450955</c:v>
                </c:pt>
                <c:pt idx="51">
                  <c:v>29.580204113633325</c:v>
                </c:pt>
                <c:pt idx="52">
                  <c:v>29.819640982089837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D5-4646-AFC1-3BF3492D74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039232"/>
        <c:axId val="144543104"/>
      </c:lineChart>
      <c:catAx>
        <c:axId val="14703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144543104"/>
        <c:crosses val="autoZero"/>
        <c:auto val="1"/>
        <c:lblAlgn val="ctr"/>
        <c:lblOffset val="100"/>
        <c:noMultiLvlLbl val="0"/>
      </c:catAx>
      <c:valAx>
        <c:axId val="144543104"/>
        <c:scaling>
          <c:orientation val="minMax"/>
          <c:min val="2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14703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252755905511817"/>
          <c:y val="7.369021580635754E-2"/>
          <c:w val="0.1374724409448819"/>
          <c:h val="0.16743438320209975"/>
        </c:manualLayout>
      </c:layout>
      <c:overlay val="0"/>
      <c:txPr>
        <a:bodyPr/>
        <a:lstStyle/>
        <a:p>
          <a:pPr>
            <a:defRPr sz="1600"/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D3C4A88-8925-4CC6-A631-7A040C6310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475E940-4CAB-4591-A0C2-815A95D70A4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16706238-4C2E-4E2F-B535-C401978D2018}" type="datetimeFigureOut">
              <a:rPr lang="cs-CZ"/>
              <a:pPr>
                <a:defRPr/>
              </a:pPr>
              <a:t>19.02.2022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42D0A5A6-656D-41B9-B36E-51286FC6B0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EB7A8D30-B530-4BF5-A5FF-C5E1F6EC6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2DC9B6-2B59-48D1-8C9F-41DAC58945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991E8B1-4D95-43C5-BE81-FAA370F1F2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279F7B-5026-41CE-9DE2-236F358A04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>
            <a:extLst>
              <a:ext uri="{FF2B5EF4-FFF2-40B4-BE49-F238E27FC236}">
                <a16:creationId xmlns:a16="http://schemas.microsoft.com/office/drawing/2014/main" id="{3A56794C-C48D-4F74-BDAF-4BC9075512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>
            <a:extLst>
              <a:ext uri="{FF2B5EF4-FFF2-40B4-BE49-F238E27FC236}">
                <a16:creationId xmlns:a16="http://schemas.microsoft.com/office/drawing/2014/main" id="{693704DD-1409-4F94-8334-79B1F4A7C3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3556" name="Zástupný symbol pro číslo snímku 3">
            <a:extLst>
              <a:ext uri="{FF2B5EF4-FFF2-40B4-BE49-F238E27FC236}">
                <a16:creationId xmlns:a16="http://schemas.microsoft.com/office/drawing/2014/main" id="{DF5DB068-B809-447B-AA6C-19A30A5F2B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A296DA-92F0-4A1E-AA26-3EEB51DAA50B}" type="slidenum">
              <a:rPr lang="cs-CZ" altLang="cs-CZ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>
            <a:extLst>
              <a:ext uri="{FF2B5EF4-FFF2-40B4-BE49-F238E27FC236}">
                <a16:creationId xmlns:a16="http://schemas.microsoft.com/office/drawing/2014/main" id="{3D2E072F-3F8C-4A3E-A0AB-A4CEA67614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Zástupný symbol pro poznámky 2">
            <a:extLst>
              <a:ext uri="{FF2B5EF4-FFF2-40B4-BE49-F238E27FC236}">
                <a16:creationId xmlns:a16="http://schemas.microsoft.com/office/drawing/2014/main" id="{31ED08D1-2126-4F40-B8BE-7ED0A08520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7348" name="Zástupný symbol pro číslo snímku 3">
            <a:extLst>
              <a:ext uri="{FF2B5EF4-FFF2-40B4-BE49-F238E27FC236}">
                <a16:creationId xmlns:a16="http://schemas.microsoft.com/office/drawing/2014/main" id="{414B91E8-9D88-4CD4-8DCF-D9330635463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4205F4-C530-4443-B561-1E8C49A68F85}" type="slidenum">
              <a:rPr lang="cs-CZ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50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>
            <a:extLst>
              <a:ext uri="{FF2B5EF4-FFF2-40B4-BE49-F238E27FC236}">
                <a16:creationId xmlns:a16="http://schemas.microsoft.com/office/drawing/2014/main" id="{262CE93D-B7A9-4C24-8F62-1C88BFB3FF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Zástupný symbol pro poznámky 2">
            <a:extLst>
              <a:ext uri="{FF2B5EF4-FFF2-40B4-BE49-F238E27FC236}">
                <a16:creationId xmlns:a16="http://schemas.microsoft.com/office/drawing/2014/main" id="{E32F59AD-2F0D-4050-9326-382FFC2E90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9396" name="Zástupný symbol pro číslo snímku 3">
            <a:extLst>
              <a:ext uri="{FF2B5EF4-FFF2-40B4-BE49-F238E27FC236}">
                <a16:creationId xmlns:a16="http://schemas.microsoft.com/office/drawing/2014/main" id="{F78EA870-5E66-40A6-B891-E813FD1B22E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67C5FF-CF0C-45AD-B731-74D9CF1BDAA6}" type="slidenum">
              <a:rPr lang="cs-CZ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51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>
            <a:extLst>
              <a:ext uri="{FF2B5EF4-FFF2-40B4-BE49-F238E27FC236}">
                <a16:creationId xmlns:a16="http://schemas.microsoft.com/office/drawing/2014/main" id="{EBACCA37-6AB1-4F44-893B-C73356EAC4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Zástupný symbol pro poznámky 2">
            <a:extLst>
              <a:ext uri="{FF2B5EF4-FFF2-40B4-BE49-F238E27FC236}">
                <a16:creationId xmlns:a16="http://schemas.microsoft.com/office/drawing/2014/main" id="{7F62ED31-0E16-4534-9C8E-291B82B5C6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1444" name="Zástupný symbol pro číslo snímku 3">
            <a:extLst>
              <a:ext uri="{FF2B5EF4-FFF2-40B4-BE49-F238E27FC236}">
                <a16:creationId xmlns:a16="http://schemas.microsoft.com/office/drawing/2014/main" id="{79C3E49B-9855-43C4-8421-0B01E6851A7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4899A28-E4BF-40B0-ABBB-9A8C7E7C2B92}" type="slidenum">
              <a:rPr lang="cs-CZ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52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>
            <a:extLst>
              <a:ext uri="{FF2B5EF4-FFF2-40B4-BE49-F238E27FC236}">
                <a16:creationId xmlns:a16="http://schemas.microsoft.com/office/drawing/2014/main" id="{1FB1318F-A842-4D3D-A43B-F917E18AC1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Zástupný symbol pro poznámky 2">
            <a:extLst>
              <a:ext uri="{FF2B5EF4-FFF2-40B4-BE49-F238E27FC236}">
                <a16:creationId xmlns:a16="http://schemas.microsoft.com/office/drawing/2014/main" id="{38BD4E2B-1DBD-4BF5-8B13-0D5E37FDE7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3492" name="Zástupný symbol pro číslo snímku 3">
            <a:extLst>
              <a:ext uri="{FF2B5EF4-FFF2-40B4-BE49-F238E27FC236}">
                <a16:creationId xmlns:a16="http://schemas.microsoft.com/office/drawing/2014/main" id="{6934D091-19B5-48FE-B3E7-6C89A86427E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D349B0-015E-4E9B-A42C-F54A39B79AFC}" type="slidenum">
              <a:rPr lang="cs-CZ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53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>
            <a:extLst>
              <a:ext uri="{FF2B5EF4-FFF2-40B4-BE49-F238E27FC236}">
                <a16:creationId xmlns:a16="http://schemas.microsoft.com/office/drawing/2014/main" id="{7E3E5A50-B3E3-4216-AE26-DD0D48FA9F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Zástupný symbol pro poznámky 2">
            <a:extLst>
              <a:ext uri="{FF2B5EF4-FFF2-40B4-BE49-F238E27FC236}">
                <a16:creationId xmlns:a16="http://schemas.microsoft.com/office/drawing/2014/main" id="{BC91E319-7741-4D46-BB26-BBB8082BD4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5540" name="Zástupný symbol pro číslo snímku 3">
            <a:extLst>
              <a:ext uri="{FF2B5EF4-FFF2-40B4-BE49-F238E27FC236}">
                <a16:creationId xmlns:a16="http://schemas.microsoft.com/office/drawing/2014/main" id="{54A9473B-E2CD-41C0-9D93-99C42FC8B95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13CF42A-5FC9-440D-A826-88414582253E}" type="slidenum">
              <a:rPr lang="cs-CZ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54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>
            <a:extLst>
              <a:ext uri="{FF2B5EF4-FFF2-40B4-BE49-F238E27FC236}">
                <a16:creationId xmlns:a16="http://schemas.microsoft.com/office/drawing/2014/main" id="{B12F050D-F164-43E1-B884-5EDA301464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Zástupný symbol pro poznámky 2">
            <a:extLst>
              <a:ext uri="{FF2B5EF4-FFF2-40B4-BE49-F238E27FC236}">
                <a16:creationId xmlns:a16="http://schemas.microsoft.com/office/drawing/2014/main" id="{884FE2EA-4D97-4D33-B98A-C0A9163622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7588" name="Zástupný symbol pro číslo snímku 3">
            <a:extLst>
              <a:ext uri="{FF2B5EF4-FFF2-40B4-BE49-F238E27FC236}">
                <a16:creationId xmlns:a16="http://schemas.microsoft.com/office/drawing/2014/main" id="{33BED5DA-6799-45A9-ABF9-72192B9BFB3F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9002EE-76F9-44FA-9D1D-A42B6BAE1A35}" type="slidenum">
              <a:rPr lang="cs-CZ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55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>
            <a:extLst>
              <a:ext uri="{FF2B5EF4-FFF2-40B4-BE49-F238E27FC236}">
                <a16:creationId xmlns:a16="http://schemas.microsoft.com/office/drawing/2014/main" id="{611CD7FF-FD99-4C3D-9561-2CD3EE8C96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Zástupný symbol pro poznámky 2">
            <a:extLst>
              <a:ext uri="{FF2B5EF4-FFF2-40B4-BE49-F238E27FC236}">
                <a16:creationId xmlns:a16="http://schemas.microsoft.com/office/drawing/2014/main" id="{EA8E03C0-C2EE-4604-9A9C-9DDBE69A65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9636" name="Zástupný symbol pro číslo snímku 3">
            <a:extLst>
              <a:ext uri="{FF2B5EF4-FFF2-40B4-BE49-F238E27FC236}">
                <a16:creationId xmlns:a16="http://schemas.microsoft.com/office/drawing/2014/main" id="{9A953405-BBE0-4CE1-B057-9CB113FF000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817D89-8366-4712-BE4D-515A2294D4D2}" type="slidenum">
              <a:rPr lang="cs-CZ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56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91D0E01F-3407-44E6-AF07-A1FEDB2EA20D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BD116328-19F0-46AD-8AB2-11013C389AE0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5341D37-97F3-4859-965C-2C8F3F538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3BAA5E-B9D4-40A8-8DD8-87541B51316D}" type="datetimeFigureOut">
              <a:rPr lang="cs-CZ"/>
              <a:pPr>
                <a:defRPr/>
              </a:pPr>
              <a:t>19.02.2022</a:t>
            </a:fld>
            <a:endParaRPr lang="cs-CZ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6CD9B05-7B26-4654-A415-6C29D3302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5909C1-96D8-4CE2-A656-DFF8D4545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5D046D0-6A06-4246-B945-C592E0B789E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968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92886-B094-4257-9632-63F93C295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D4DB3-E1DD-4BE1-BB2C-C785D10918D2}" type="datetimeFigureOut">
              <a:rPr lang="cs-CZ"/>
              <a:pPr>
                <a:defRPr/>
              </a:pPr>
              <a:t>19.02.2022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96731-CF89-4385-9333-42DF1CACF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C8129-3D44-496D-A7D5-06DC03D0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F0B28-C1DD-413F-B4E8-CFF39826EE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723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2D951-4E6C-4393-8A91-F56C90F67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29C0B-6D7D-4068-94DA-FF8E10B3C199}" type="datetimeFigureOut">
              <a:rPr lang="cs-CZ"/>
              <a:pPr>
                <a:defRPr/>
              </a:pPr>
              <a:t>19.02.2022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35967-E9F4-4162-AC55-C380623E0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F03D1-3423-4A69-A9F4-EC2F71AA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88DF0-1C44-433A-BFDF-00039C372AD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334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5F8A1-13B9-41D9-A59B-BF886045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6D36A-2CA9-4B07-9197-75FD2E5A1976}" type="datetimeFigureOut">
              <a:rPr lang="cs-CZ"/>
              <a:pPr>
                <a:defRPr/>
              </a:pPr>
              <a:t>19.02.2022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FDCEB-C823-4437-93EB-F4BFF01E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3D9CD-7AC3-4D28-B0BD-06D1AB58B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17788-D37D-4DDC-9C84-0753B9B85DD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799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A6B0AC28-09FC-4446-8CF0-A04FAE620E93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790577-BFE0-4FE1-87A8-4508774DE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F3BD7-2E52-43EC-B67D-5E293C25E2A1}" type="datetimeFigureOut">
              <a:rPr lang="cs-CZ"/>
              <a:pPr>
                <a:defRPr/>
              </a:pPr>
              <a:t>19.02.2022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711A16-A509-451B-8209-0EA221BBD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81846A-3B60-41BC-B5AB-B269CEFF7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E929F-DE2F-4D40-8B9A-0A0F306D51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230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BF8F15-339A-4896-84F8-FE43B8989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E0010-5863-4F8B-B10F-5EB4CAF9B3B0}" type="datetimeFigureOut">
              <a:rPr lang="cs-CZ"/>
              <a:pPr>
                <a:defRPr/>
              </a:pPr>
              <a:t>19.02.2022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D7E182-B464-449D-A137-83241904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3E34E8-8D73-4BCF-8614-483679CED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54E83-3692-4CE2-87B6-415C26BAE1A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915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1F741EF-9B5F-44F7-B469-8A4B6DE82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7B49E-6B03-411A-BAFE-9A5A4AAD9B67}" type="datetimeFigureOut">
              <a:rPr lang="cs-CZ"/>
              <a:pPr>
                <a:defRPr/>
              </a:pPr>
              <a:t>19.02.2022</a:t>
            </a:fld>
            <a:endParaRPr lang="cs-CZ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F5A6406-6851-47C0-AFEA-1538783DC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61EA965-3039-46FB-B40A-AA98F93A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861AB-E4AF-47F9-91E5-77F5C6FF594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462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8AF57D5-7542-44A6-B0D3-772417EB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9A4D-1218-42BD-94E9-A6AC1394166F}" type="datetimeFigureOut">
              <a:rPr lang="cs-CZ"/>
              <a:pPr>
                <a:defRPr/>
              </a:pPr>
              <a:t>19.02.2022</a:t>
            </a:fld>
            <a:endParaRPr lang="cs-CZ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1F0A45E-8676-41E0-A80E-4C273398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A01946B-3823-4439-85A1-72B3ECC7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3291E-1042-4922-8A29-ECC43944DE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600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0DE1E5C-63AE-49D7-9D0F-96321B04A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81661-8B1A-4DB1-B244-6240BF076742}" type="datetimeFigureOut">
              <a:rPr lang="cs-CZ"/>
              <a:pPr>
                <a:defRPr/>
              </a:pPr>
              <a:t>19.02.2022</a:t>
            </a:fld>
            <a:endParaRPr lang="cs-CZ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3BF9C38-F962-4964-B9DF-01EB76340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2A0761-2AC7-43E8-852B-F15FC89DC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5F1B2-BA69-47DC-B768-341595008E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959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13D339-3958-40C0-9A33-DBE029116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CDFE5-248E-4094-9ED8-68049F69E216}" type="datetimeFigureOut">
              <a:rPr lang="cs-CZ"/>
              <a:pPr>
                <a:defRPr/>
              </a:pPr>
              <a:t>19.02.2022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5F6FDA-EF96-4B56-A365-102D20ABF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FC8AB0-810B-4126-9220-ECA122E4D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F41B9-A261-4A94-A74D-7C3F25EEC6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975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FC3049-4E57-4B45-9597-AB30369E6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1FA7A-FC6D-4E47-B530-AD3F4E0423C5}" type="datetimeFigureOut">
              <a:rPr lang="cs-CZ"/>
              <a:pPr>
                <a:defRPr/>
              </a:pPr>
              <a:t>19.02.2022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AE1547-0F54-4FF0-8569-FD32D6C3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364657-8ED6-40F0-B4AA-85E0FE63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895F1-FE82-4C0A-B717-0661C111F4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636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7FE0C5-6150-4C5A-9DFC-572C833DD3CC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ADB96B9F-5E28-4336-A336-278C1020E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33B2F8A4-481C-4510-A191-AE6331F7E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můžete upravovat styly textu v předloze.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54BA5-967A-47B5-A845-ED3A61101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1AF27EAA-4B37-4A34-ABCA-B060D840F901}" type="datetimeFigureOut">
              <a:rPr lang="cs-CZ"/>
              <a:pPr>
                <a:defRPr/>
              </a:pPr>
              <a:t>19.02.2022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3E1BC-D153-4C20-8D19-609F4137A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03BE3-A924-4DD8-82F3-F22DAC2C3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6F04FF97-1C3A-4992-8480-02ACC4AD02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2" r:id="rId2"/>
    <p:sldLayoutId id="214748373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fontAlgn="base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animovane_stromy_zivot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zso.cz/csu/scitani202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mografie.info/?cz_umrtnosttabulky=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documents/109863733/128621082/obyvatelstvo_2019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so.cz/documents/10180/92010922/3202031911_oby.pdf/5a7b8078-955f-40ae-8d22-a93b0f16ca62?version=1.5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uburbanizace.cz/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atlasvenkova.osu.cz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projekce-obyvatelstva-ceske-republiky-2018-2100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zso.c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>
            <a:extLst>
              <a:ext uri="{FF2B5EF4-FFF2-40B4-BE49-F238E27FC236}">
                <a16:creationId xmlns:a16="http://schemas.microsoft.com/office/drawing/2014/main" id="{6F0A7D16-DE36-4B63-9EDE-C3836E4BB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882650"/>
            <a:ext cx="7475538" cy="29257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600"/>
              <a:t>Obyvatelstvo ČR - dynamické a strukturální charakteristiky obyvatelstva. </a:t>
            </a:r>
            <a:br>
              <a:rPr lang="cs-CZ" altLang="cs-CZ" sz="3600"/>
            </a:br>
            <a:r>
              <a:rPr lang="cs-CZ" altLang="cs-CZ" sz="360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0AE7F41-730B-4D6D-8B41-B5684D0EE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9338" y="6092825"/>
            <a:ext cx="4065587" cy="482600"/>
          </a:xfrm>
        </p:spPr>
        <p:txBody>
          <a:bodyPr rtlCol="0">
            <a:normAutofit fontScale="62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cs-CZ" dirty="0"/>
              <a:t>Regionální geografie ČR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cs-CZ" dirty="0"/>
              <a:t>Seminář č.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ázek 3" descr="Typy_vekovych_pyramid.png">
            <a:extLst>
              <a:ext uri="{FF2B5EF4-FFF2-40B4-BE49-F238E27FC236}">
                <a16:creationId xmlns:a16="http://schemas.microsoft.com/office/drawing/2014/main" id="{CF15928E-0BB6-4AFB-9BFF-F4D41BB3D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obsah 2">
            <a:extLst>
              <a:ext uri="{FF2B5EF4-FFF2-40B4-BE49-F238E27FC236}">
                <a16:creationId xmlns:a16="http://schemas.microsoft.com/office/drawing/2014/main" id="{ED7F41A3-4D44-489E-A036-B7A8575687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4339" name="Obrázek 4">
            <a:extLst>
              <a:ext uri="{FF2B5EF4-FFF2-40B4-BE49-F238E27FC236}">
                <a16:creationId xmlns:a16="http://schemas.microsoft.com/office/drawing/2014/main" id="{C29E2AC4-D72E-42F2-8341-A4D8A46DB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7925"/>
            <a:ext cx="91440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ovéPole 9">
            <a:extLst>
              <a:ext uri="{FF2B5EF4-FFF2-40B4-BE49-F238E27FC236}">
                <a16:creationId xmlns:a16="http://schemas.microsoft.com/office/drawing/2014/main" id="{0E69ABDB-EC36-430C-87DA-D1527E1A6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248400"/>
            <a:ext cx="8048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cs-CZ" altLang="cs-CZ" sz="1600"/>
              <a:t>Animované stromy života, ČSÚ: </a:t>
            </a:r>
            <a:r>
              <a:rPr lang="cs-CZ" altLang="cs-CZ" sz="1600">
                <a:hlinkClick r:id="rId3"/>
              </a:rPr>
              <a:t>https://www.czso.cz/csu/czso/animovane_stromy_zivota</a:t>
            </a:r>
            <a:r>
              <a:rPr lang="cs-CZ" altLang="cs-CZ" sz="1600"/>
              <a:t>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A53D52A-44DF-4561-97FE-C71154A750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Demografické stárnutí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B03BA4B-6924-48E4-8825-9EF751D0CA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7250" y="1844675"/>
            <a:ext cx="7404100" cy="4537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b="1">
                <a:solidFill>
                  <a:schemeClr val="tx1"/>
                </a:solidFill>
              </a:rPr>
              <a:t>Demografické stárnutí</a:t>
            </a:r>
            <a:r>
              <a:rPr lang="cs-CZ" altLang="cs-CZ">
                <a:solidFill>
                  <a:schemeClr val="tx1"/>
                </a:solidFill>
              </a:rPr>
              <a:t> společnosti, které od poloviny 20. století postihuje ve větší či menší míře všechny země, se v současnosti stává jedním z celosvětových problémů. </a:t>
            </a:r>
          </a:p>
          <a:p>
            <a:pPr>
              <a:lnSpc>
                <a:spcPct val="80000"/>
              </a:lnSpc>
            </a:pPr>
            <a:r>
              <a:rPr lang="cs-CZ" altLang="cs-CZ">
                <a:solidFill>
                  <a:schemeClr val="tx1"/>
                </a:solidFill>
              </a:rPr>
              <a:t>Pojem stárnutí je třeba rozlišovat na úrovni jednotlivce a populace. </a:t>
            </a:r>
          </a:p>
          <a:p>
            <a:pPr>
              <a:lnSpc>
                <a:spcPct val="80000"/>
              </a:lnSpc>
            </a:pPr>
            <a:r>
              <a:rPr lang="cs-CZ" altLang="cs-CZ">
                <a:solidFill>
                  <a:schemeClr val="tx1"/>
                </a:solidFill>
              </a:rPr>
              <a:t>U </a:t>
            </a:r>
            <a:r>
              <a:rPr lang="cs-CZ" altLang="cs-CZ" b="1">
                <a:solidFill>
                  <a:schemeClr val="tx1"/>
                </a:solidFill>
              </a:rPr>
              <a:t>jednotlivce</a:t>
            </a:r>
            <a:r>
              <a:rPr lang="cs-CZ" altLang="cs-CZ">
                <a:solidFill>
                  <a:schemeClr val="tx1"/>
                </a:solidFill>
              </a:rPr>
              <a:t> znamená stárnutí biologický proces. </a:t>
            </a:r>
          </a:p>
          <a:p>
            <a:pPr>
              <a:lnSpc>
                <a:spcPct val="80000"/>
              </a:lnSpc>
            </a:pPr>
            <a:r>
              <a:rPr lang="cs-CZ" altLang="cs-CZ" b="1">
                <a:solidFill>
                  <a:schemeClr val="tx1"/>
                </a:solidFill>
              </a:rPr>
              <a:t>Stárnutí v demografickém smyslu</a:t>
            </a:r>
            <a:r>
              <a:rPr lang="cs-CZ" altLang="cs-CZ">
                <a:solidFill>
                  <a:schemeClr val="tx1"/>
                </a:solidFill>
              </a:rPr>
              <a:t> .</a:t>
            </a:r>
          </a:p>
          <a:p>
            <a:pPr lvl="1">
              <a:lnSpc>
                <a:spcPct val="80000"/>
              </a:lnSpc>
            </a:pPr>
            <a:r>
              <a:rPr lang="cs-CZ" altLang="cs-CZ">
                <a:solidFill>
                  <a:schemeClr val="tx1"/>
                </a:solidFill>
              </a:rPr>
              <a:t>v důsledku změn v charakteru demografické reprodukce</a:t>
            </a:r>
          </a:p>
          <a:p>
            <a:pPr lvl="1">
              <a:lnSpc>
                <a:spcPct val="80000"/>
              </a:lnSpc>
            </a:pPr>
            <a:r>
              <a:rPr lang="cs-CZ" altLang="cs-CZ">
                <a:solidFill>
                  <a:schemeClr val="tx1"/>
                </a:solidFill>
              </a:rPr>
              <a:t>mění se při něm zastoupení dětské a postreprodukční složky v populaci. </a:t>
            </a:r>
          </a:p>
          <a:p>
            <a:pPr lvl="1">
              <a:lnSpc>
                <a:spcPct val="80000"/>
              </a:lnSpc>
            </a:pPr>
            <a:r>
              <a:rPr lang="cs-CZ" altLang="cs-CZ" b="1" i="1">
                <a:solidFill>
                  <a:schemeClr val="tx1"/>
                </a:solidFill>
              </a:rPr>
              <a:t>zpomalení růstu mladších věkových skupin</a:t>
            </a:r>
            <a:r>
              <a:rPr lang="cs-CZ" altLang="cs-CZ">
                <a:solidFill>
                  <a:schemeClr val="tx1"/>
                </a:solidFill>
              </a:rPr>
              <a:t>, které je většinou výsledkem poklesu úrovně plodnosti a porodnosti. Tento typ stárnutí se nazývá "</a:t>
            </a:r>
            <a:r>
              <a:rPr lang="cs-CZ" altLang="cs-CZ" u="sng">
                <a:solidFill>
                  <a:schemeClr val="tx1"/>
                </a:solidFill>
              </a:rPr>
              <a:t>stárnutí v základně věkové pyramidy</a:t>
            </a:r>
            <a:r>
              <a:rPr lang="cs-CZ" altLang="cs-CZ">
                <a:solidFill>
                  <a:schemeClr val="tx1"/>
                </a:solidFill>
              </a:rPr>
              <a:t>". </a:t>
            </a:r>
          </a:p>
          <a:p>
            <a:pPr lvl="1">
              <a:lnSpc>
                <a:spcPct val="80000"/>
              </a:lnSpc>
            </a:pPr>
            <a:r>
              <a:rPr lang="cs-CZ" altLang="cs-CZ">
                <a:solidFill>
                  <a:schemeClr val="tx1"/>
                </a:solidFill>
              </a:rPr>
              <a:t> </a:t>
            </a:r>
            <a:r>
              <a:rPr lang="cs-CZ" altLang="cs-CZ" b="1" i="1">
                <a:solidFill>
                  <a:schemeClr val="tx1"/>
                </a:solidFill>
              </a:rPr>
              <a:t>zrychlení růstu počtu osob ve starším věku</a:t>
            </a:r>
            <a:r>
              <a:rPr lang="cs-CZ" altLang="cs-CZ">
                <a:solidFill>
                  <a:schemeClr val="tx1"/>
                </a:solidFill>
              </a:rPr>
              <a:t>, které je důsledkem rychlejšího snižování měr úmrtnosti ve vyšším věku. To vede k prodlužování naděje dožití a tím k častějšímu dožívání se vyššího a vysokého věku. V tomto případě jde o typ "stárnutí ve vrcholu věkové pyramidy". Obvykle však oba uvedené typy probíhají současně.  </a:t>
            </a:r>
          </a:p>
          <a:p>
            <a:pPr>
              <a:lnSpc>
                <a:spcPct val="80000"/>
              </a:lnSpc>
            </a:pPr>
            <a:endParaRPr lang="cs-CZ" altLang="cs-CZ" sz="1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C3433BCB-6093-4990-9643-DB28BAFF4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6387" name="Zástupný obsah 2">
            <a:extLst>
              <a:ext uri="{FF2B5EF4-FFF2-40B4-BE49-F238E27FC236}">
                <a16:creationId xmlns:a16="http://schemas.microsoft.com/office/drawing/2014/main" id="{BB9E244F-F4F5-477E-8359-A86B030B78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6388" name="Obrázek 3">
            <a:extLst>
              <a:ext uri="{FF2B5EF4-FFF2-40B4-BE49-F238E27FC236}">
                <a16:creationId xmlns:a16="http://schemas.microsoft.com/office/drawing/2014/main" id="{E6AFEB42-6879-461E-8A36-CA4C713DA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712788"/>
            <a:ext cx="7747000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sah 2">
            <a:extLst>
              <a:ext uri="{FF2B5EF4-FFF2-40B4-BE49-F238E27FC236}">
                <a16:creationId xmlns:a16="http://schemas.microsoft.com/office/drawing/2014/main" id="{21F9C31C-AF84-43B9-83AE-82F4B17EF2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7250" y="1341438"/>
            <a:ext cx="7404100" cy="4754562"/>
          </a:xfrm>
        </p:spPr>
        <p:txBody>
          <a:bodyPr/>
          <a:lstStyle/>
          <a:p>
            <a:r>
              <a:rPr lang="cs-CZ" altLang="cs-CZ" sz="2800" dirty="0">
                <a:solidFill>
                  <a:schemeClr val="tx1"/>
                </a:solidFill>
              </a:rPr>
              <a:t>Index stáří</a:t>
            </a:r>
          </a:p>
          <a:p>
            <a:pPr lvl="1"/>
            <a:r>
              <a:rPr lang="cs-CZ" altLang="cs-CZ" sz="2400" dirty="0">
                <a:solidFill>
                  <a:schemeClr val="tx1"/>
                </a:solidFill>
              </a:rPr>
              <a:t> = počet obyvatel 0-14 / počet obyvatel 65 + * 100</a:t>
            </a:r>
          </a:p>
          <a:p>
            <a:pPr lvl="1"/>
            <a:r>
              <a:rPr lang="cs-CZ" altLang="cs-CZ" sz="2400" dirty="0">
                <a:solidFill>
                  <a:schemeClr val="tx1"/>
                </a:solidFill>
              </a:rPr>
              <a:t>Zvyšování počtu obyvatel ve věkové skupině 65+</a:t>
            </a:r>
          </a:p>
          <a:p>
            <a:pPr lvl="1"/>
            <a:r>
              <a:rPr lang="cs-CZ" altLang="cs-CZ" sz="2400" dirty="0">
                <a:solidFill>
                  <a:schemeClr val="tx1"/>
                </a:solidFill>
              </a:rPr>
              <a:t>R. 1991 = 62,0, r. 2002 = 89,2, r. 2013 = 115,7, r. 2018 = 123,2, </a:t>
            </a:r>
            <a:r>
              <a:rPr lang="cs-CZ" altLang="cs-CZ" sz="2400" dirty="0">
                <a:solidFill>
                  <a:srgbClr val="FF0000"/>
                </a:solidFill>
              </a:rPr>
              <a:t>r. 2020 = 125,5</a:t>
            </a:r>
          </a:p>
          <a:p>
            <a:pPr lvl="1"/>
            <a:r>
              <a:rPr lang="cs-CZ" altLang="cs-CZ" sz="2400" dirty="0">
                <a:solidFill>
                  <a:srgbClr val="FF0000"/>
                </a:solidFill>
              </a:rPr>
              <a:t>M = 103,2</a:t>
            </a:r>
          </a:p>
          <a:p>
            <a:pPr lvl="1"/>
            <a:r>
              <a:rPr lang="cs-CZ" altLang="cs-CZ" sz="2400" dirty="0">
                <a:solidFill>
                  <a:srgbClr val="FF0000"/>
                </a:solidFill>
              </a:rPr>
              <a:t>Ž = 148,9</a:t>
            </a:r>
          </a:p>
          <a:p>
            <a:endParaRPr lang="cs-CZ" altLang="cs-CZ" sz="2800" dirty="0">
              <a:solidFill>
                <a:schemeClr val="tx1"/>
              </a:solidFill>
            </a:endParaRPr>
          </a:p>
          <a:p>
            <a:r>
              <a:rPr lang="cs-CZ" altLang="cs-CZ" sz="2800" dirty="0">
                <a:solidFill>
                  <a:schemeClr val="tx1"/>
                </a:solidFill>
              </a:rPr>
              <a:t>Index ekonomického zatížení</a:t>
            </a:r>
          </a:p>
          <a:p>
            <a:pPr lvl="1"/>
            <a:r>
              <a:rPr lang="cs-CZ" altLang="cs-CZ" sz="2400" dirty="0">
                <a:solidFill>
                  <a:schemeClr val="tx1"/>
                </a:solidFill>
              </a:rPr>
              <a:t>(0-14) + 65+ / 15-64</a:t>
            </a:r>
          </a:p>
          <a:p>
            <a:pPr lvl="1"/>
            <a:r>
              <a:rPr lang="cs-CZ" altLang="cs-CZ" sz="2400" dirty="0">
                <a:solidFill>
                  <a:schemeClr val="tx1"/>
                </a:solidFill>
              </a:rPr>
              <a:t>R. 91 = 50,0, r. 2002 = 41,8, r. 2013 = 47,9, r. 2019 = 56,1, </a:t>
            </a:r>
            <a:r>
              <a:rPr lang="cs-CZ" altLang="cs-CZ" sz="2400" dirty="0">
                <a:solidFill>
                  <a:srgbClr val="FF0000"/>
                </a:solidFill>
              </a:rPr>
              <a:t>r. 2020 = 56,8</a:t>
            </a:r>
            <a:endParaRPr lang="cs-CZ" altLang="cs-CZ" sz="2400" dirty="0">
              <a:solidFill>
                <a:schemeClr val="tx1"/>
              </a:solidFill>
            </a:endParaRPr>
          </a:p>
          <a:p>
            <a:endParaRPr lang="cs-CZ" alt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47553B3-3E18-4AAB-876B-2BCE8408D2D0}"/>
              </a:ext>
            </a:extLst>
          </p:cNvPr>
          <p:cNvSpPr txBox="1"/>
          <p:nvPr/>
        </p:nvSpPr>
        <p:spPr>
          <a:xfrm>
            <a:off x="4139952" y="33265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altLang="cs-CZ" sz="1800" dirty="0">
                <a:solidFill>
                  <a:srgbClr val="FF0000"/>
                </a:solidFill>
              </a:rPr>
              <a:t>ÚKOL – Mapa obcí modelového kraje s indexem stáří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5D1BB2DF-2BB4-4CD0-8F90-52CE524A7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556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3B07989-792D-4AA5-93B4-6A06880E04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Index maskulinity/feminity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58C1BD1-3896-46FF-AF2E-9DF8B15FF6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7250" y="2057400"/>
            <a:ext cx="7404100" cy="4467225"/>
          </a:xfrm>
        </p:spPr>
        <p:txBody>
          <a:bodyPr/>
          <a:lstStyle/>
          <a:p>
            <a:pPr lvl="1"/>
            <a:r>
              <a:rPr lang="cs-CZ" altLang="cs-CZ" sz="2400">
                <a:solidFill>
                  <a:schemeClr val="tx1"/>
                </a:solidFill>
              </a:rPr>
              <a:t>obecný Im= M/Ž     If= Ž/M</a:t>
            </a:r>
          </a:p>
          <a:p>
            <a:pPr lvl="1"/>
            <a:r>
              <a:rPr lang="cs-CZ" altLang="cs-CZ" sz="2400">
                <a:solidFill>
                  <a:schemeClr val="tx1"/>
                </a:solidFill>
              </a:rPr>
              <a:t>specifické Im= Mx/Žx  If= Žx/Mx</a:t>
            </a:r>
          </a:p>
          <a:p>
            <a:pPr lvl="1"/>
            <a:r>
              <a:rPr lang="cs-CZ" altLang="cs-CZ" sz="2400">
                <a:solidFill>
                  <a:schemeClr val="tx1"/>
                </a:solidFill>
              </a:rPr>
              <a:t>typ rozvinutých zemí Im &lt; 100, </a:t>
            </a:r>
          </a:p>
          <a:p>
            <a:pPr lvl="1"/>
            <a:r>
              <a:rPr lang="cs-CZ" altLang="cs-CZ" sz="2400">
                <a:solidFill>
                  <a:schemeClr val="tx1"/>
                </a:solidFill>
              </a:rPr>
              <a:t>typ rozvojových zemí Im &gt; 100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EABEAC97-B9A8-4932-8D1D-1F07CB187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Sňatečnost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B44BABBB-71C5-4FA2-83BD-6A4ADB2C4E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r>
              <a:rPr lang="cs-CZ" altLang="cs-CZ" sz="2400" dirty="0">
                <a:solidFill>
                  <a:schemeClr val="tx1"/>
                </a:solidFill>
              </a:rPr>
              <a:t>Do konce 80. let úroveň sňatečnosti v ČR vysoká (u žen 96–97 %, u mužů 90–95 %)</a:t>
            </a:r>
          </a:p>
          <a:p>
            <a:r>
              <a:rPr lang="cs-CZ" altLang="cs-CZ" sz="2400" dirty="0" err="1">
                <a:solidFill>
                  <a:schemeClr val="tx1"/>
                </a:solidFill>
              </a:rPr>
              <a:t>Prům</a:t>
            </a:r>
            <a:r>
              <a:rPr lang="cs-CZ" altLang="cs-CZ" sz="2400" dirty="0">
                <a:solidFill>
                  <a:schemeClr val="tx1"/>
                </a:solidFill>
              </a:rPr>
              <a:t>. věk svobodných nevěst 20–21 let, ženichů 24–25 , r. 2002: Ž = 27,2; M = 29,7</a:t>
            </a:r>
          </a:p>
          <a:p>
            <a:r>
              <a:rPr lang="cs-CZ" altLang="cs-CZ" sz="2400" dirty="0">
                <a:solidFill>
                  <a:schemeClr val="tx1"/>
                </a:solidFill>
              </a:rPr>
              <a:t>Počet sňatků v 80. l. každý rok </a:t>
            </a:r>
            <a:r>
              <a:rPr lang="en-US" altLang="cs-CZ" sz="2400" dirty="0">
                <a:solidFill>
                  <a:schemeClr val="tx1"/>
                </a:solidFill>
              </a:rPr>
              <a:t>&gt; 80 000 </a:t>
            </a:r>
            <a:r>
              <a:rPr lang="cs-CZ" altLang="cs-CZ" sz="2400" dirty="0">
                <a:solidFill>
                  <a:schemeClr val="tx1"/>
                </a:solidFill>
              </a:rPr>
              <a:t>– poté plynulý pokles – r. 2002 = 52 700 sňatků, r. 2009 = 47 862, r. 2013 = 43 499, </a:t>
            </a:r>
            <a:r>
              <a:rPr lang="cs-CZ" altLang="cs-CZ" sz="2400" b="1" dirty="0">
                <a:solidFill>
                  <a:srgbClr val="FF0000"/>
                </a:solidFill>
              </a:rPr>
              <a:t>r. 2020 = 45 415</a:t>
            </a:r>
          </a:p>
          <a:p>
            <a:r>
              <a:rPr lang="cs-CZ" altLang="cs-CZ" sz="2400" dirty="0">
                <a:solidFill>
                  <a:schemeClr val="tx1"/>
                </a:solidFill>
              </a:rPr>
              <a:t>V </a:t>
            </a:r>
            <a:r>
              <a:rPr lang="cs-CZ" altLang="cs-CZ" sz="2400" dirty="0" err="1">
                <a:solidFill>
                  <a:schemeClr val="tx1"/>
                </a:solidFill>
              </a:rPr>
              <a:t>souč</a:t>
            </a:r>
            <a:r>
              <a:rPr lang="cs-CZ" altLang="cs-CZ" sz="2400" dirty="0">
                <a:solidFill>
                  <a:schemeClr val="tx1"/>
                </a:solidFill>
              </a:rPr>
              <a:t>. patří ČR do zemí s nízkou sňatečností svobodných v rámci Evropy (dále také V </a:t>
            </a:r>
            <a:r>
              <a:rPr lang="cs-CZ" altLang="cs-CZ" sz="2400" dirty="0" err="1">
                <a:solidFill>
                  <a:schemeClr val="tx1"/>
                </a:solidFill>
              </a:rPr>
              <a:t>evr</a:t>
            </a:r>
            <a:r>
              <a:rPr lang="cs-CZ" altLang="cs-CZ" sz="2400" dirty="0">
                <a:solidFill>
                  <a:schemeClr val="tx1"/>
                </a:solidFill>
              </a:rPr>
              <a:t>. země a Švédsko)</a:t>
            </a:r>
          </a:p>
          <a:p>
            <a:r>
              <a:rPr lang="cs-CZ" altLang="cs-CZ" sz="2400" dirty="0">
                <a:solidFill>
                  <a:schemeClr val="tx1"/>
                </a:solidFill>
              </a:rPr>
              <a:t>Sňatečnost rozvedených – prodlužování doby mezi rozvodem a dalším sňatkem (r. 1991 – 4 roky, r. 2002 – 6 let)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85AC4A1-ED38-44B9-BD73-9DB2DB6F6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Průměrný věk při 1. sňatku</a:t>
            </a:r>
            <a:endParaRPr lang="cs-CZ" altLang="cs-CZ" sz="3200" dirty="0"/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9760ED89-33A9-4940-86E2-5033CAB12AF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57250" y="2057400"/>
          <a:ext cx="74041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034AD4A-7C85-4871-9A12-5469B5E7E3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Struktura sňatků podle rodinného stavu snoubenců</a:t>
            </a: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A82A09BA-376C-4797-820F-787F855442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8100" y="2057400"/>
            <a:ext cx="6502400" cy="40386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9DBD49BE-41CE-4BD9-AEB9-BBCA6C322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608353"/>
              </p:ext>
            </p:extLst>
          </p:nvPr>
        </p:nvGraphicFramePr>
        <p:xfrm>
          <a:off x="2171500" y="7130"/>
          <a:ext cx="6948489" cy="6843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6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288">
                <a:tc>
                  <a:txBody>
                    <a:bodyPr/>
                    <a:lstStyle/>
                    <a:p>
                      <a:r>
                        <a:rPr lang="cs-CZ" sz="1400" dirty="0"/>
                        <a:t>rok </a:t>
                      </a: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zdroj</a:t>
                      </a: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počet obyvatel </a:t>
                      </a:r>
                    </a:p>
                  </a:txBody>
                  <a:tcPr marL="91443" marR="91443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31">
                <a:tc>
                  <a:txBody>
                    <a:bodyPr/>
                    <a:lstStyle/>
                    <a:p>
                      <a:r>
                        <a:rPr lang="nl-NL" sz="1400" dirty="0"/>
                        <a:t>1650</a:t>
                      </a:r>
                      <a:endParaRPr lang="cs-CZ" sz="1400" dirty="0"/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noProof="0"/>
                        <a:t>odhad</a:t>
                      </a: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2 000 000 </a:t>
                      </a:r>
                      <a:endParaRPr lang="cs-CZ" sz="1400" dirty="0"/>
                    </a:p>
                  </a:txBody>
                  <a:tcPr marL="91443" marR="91443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31">
                <a:tc>
                  <a:txBody>
                    <a:bodyPr/>
                    <a:lstStyle/>
                    <a:p>
                      <a:r>
                        <a:rPr lang="cs-CZ" sz="1400" dirty="0"/>
                        <a:t>1705</a:t>
                      </a: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noProof="0"/>
                        <a:t>podložený odhad </a:t>
                      </a: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2 400 000 </a:t>
                      </a:r>
                    </a:p>
                  </a:txBody>
                  <a:tcPr marL="91443" marR="91443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31">
                <a:tc>
                  <a:txBody>
                    <a:bodyPr/>
                    <a:lstStyle/>
                    <a:p>
                      <a:r>
                        <a:rPr lang="cs-CZ" sz="1400" dirty="0"/>
                        <a:t>1754</a:t>
                      </a: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noProof="0"/>
                        <a:t>neúplné sčítání*</a:t>
                      </a: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3 360 000 </a:t>
                      </a:r>
                    </a:p>
                  </a:txBody>
                  <a:tcPr marL="91443" marR="91443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31">
                <a:tc>
                  <a:txBody>
                    <a:bodyPr/>
                    <a:lstStyle/>
                    <a:p>
                      <a:r>
                        <a:rPr lang="cs-CZ" sz="1400" dirty="0"/>
                        <a:t>1787</a:t>
                      </a: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noProof="0"/>
                        <a:t>nedokonalé sčítání </a:t>
                      </a: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4 355 000 </a:t>
                      </a:r>
                    </a:p>
                  </a:txBody>
                  <a:tcPr marL="91443" marR="91443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31">
                <a:tc>
                  <a:txBody>
                    <a:bodyPr/>
                    <a:lstStyle/>
                    <a:p>
                      <a:r>
                        <a:rPr lang="cs-CZ" sz="1400" dirty="0"/>
                        <a:t>1840</a:t>
                      </a: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noProof="0"/>
                        <a:t>nedokonalé sčítání </a:t>
                      </a: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6 369 000 </a:t>
                      </a:r>
                    </a:p>
                  </a:txBody>
                  <a:tcPr marL="91443" marR="91443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31">
                <a:tc>
                  <a:txBody>
                    <a:bodyPr/>
                    <a:lstStyle/>
                    <a:p>
                      <a:r>
                        <a:rPr lang="cs-CZ" sz="1400" dirty="0"/>
                        <a:t>1860</a:t>
                      </a: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noProof="0"/>
                        <a:t>nedokonalé sčítání </a:t>
                      </a: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7 256 000 </a:t>
                      </a:r>
                    </a:p>
                  </a:txBody>
                  <a:tcPr marL="91443" marR="91443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31">
                <a:tc>
                  <a:txBody>
                    <a:bodyPr/>
                    <a:lstStyle/>
                    <a:p>
                      <a:r>
                        <a:rPr lang="es-ES" sz="1400" dirty="0"/>
                        <a:t>1869</a:t>
                      </a:r>
                      <a:endParaRPr lang="cs-CZ" sz="1400" dirty="0"/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noProof="0"/>
                        <a:t>1. sčítání lidu </a:t>
                      </a: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7 617 000 </a:t>
                      </a:r>
                      <a:endParaRPr lang="cs-CZ" sz="1400" dirty="0"/>
                    </a:p>
                  </a:txBody>
                  <a:tcPr marL="91443" marR="91443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31">
                <a:tc>
                  <a:txBody>
                    <a:bodyPr/>
                    <a:lstStyle/>
                    <a:p>
                      <a:r>
                        <a:rPr lang="es-ES" sz="1400" dirty="0"/>
                        <a:t>1880</a:t>
                      </a:r>
                      <a:endParaRPr lang="cs-CZ" sz="1400" dirty="0"/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noProof="0"/>
                        <a:t>sčítání lidu </a:t>
                      </a: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8 222 013 </a:t>
                      </a:r>
                      <a:endParaRPr lang="cs-CZ" sz="1400" dirty="0"/>
                    </a:p>
                  </a:txBody>
                  <a:tcPr marL="91443" marR="91443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31">
                <a:tc>
                  <a:txBody>
                    <a:bodyPr/>
                    <a:lstStyle/>
                    <a:p>
                      <a:r>
                        <a:rPr lang="es-ES" sz="1400" dirty="0"/>
                        <a:t>1900</a:t>
                      </a:r>
                      <a:endParaRPr lang="cs-CZ" sz="1400" dirty="0"/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noProof="0"/>
                        <a:t>sčítání lidu </a:t>
                      </a: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9 372 214 </a:t>
                      </a:r>
                      <a:endParaRPr lang="cs-CZ" sz="1400" dirty="0"/>
                    </a:p>
                  </a:txBody>
                  <a:tcPr marL="91443" marR="91443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31">
                <a:tc>
                  <a:txBody>
                    <a:bodyPr/>
                    <a:lstStyle/>
                    <a:p>
                      <a:r>
                        <a:rPr lang="es-ES" sz="1400" dirty="0"/>
                        <a:t>1910</a:t>
                      </a:r>
                      <a:endParaRPr lang="cs-CZ" sz="1400" dirty="0"/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noProof="0"/>
                        <a:t>sčítání lidu </a:t>
                      </a: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10 078 637 </a:t>
                      </a:r>
                      <a:endParaRPr lang="cs-CZ" sz="1400" dirty="0"/>
                    </a:p>
                  </a:txBody>
                  <a:tcPr marL="91443" marR="91443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31">
                <a:tc>
                  <a:txBody>
                    <a:bodyPr/>
                    <a:lstStyle/>
                    <a:p>
                      <a:r>
                        <a:rPr lang="es-ES" sz="1400" dirty="0"/>
                        <a:t>192</a:t>
                      </a:r>
                      <a:r>
                        <a:rPr lang="cs-CZ" sz="1400" dirty="0"/>
                        <a:t>1</a:t>
                      </a: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noProof="0"/>
                        <a:t>sčítání lidu </a:t>
                      </a: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9 999 521 </a:t>
                      </a:r>
                      <a:endParaRPr lang="cs-CZ" sz="1400" dirty="0"/>
                    </a:p>
                  </a:txBody>
                  <a:tcPr marL="91443" marR="91443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31">
                <a:tc>
                  <a:txBody>
                    <a:bodyPr/>
                    <a:lstStyle/>
                    <a:p>
                      <a:r>
                        <a:rPr lang="es-ES" sz="1400" dirty="0"/>
                        <a:t>1930</a:t>
                      </a:r>
                      <a:endParaRPr lang="cs-CZ" sz="1400" dirty="0"/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noProof="0"/>
                        <a:t>sčítání lidu </a:t>
                      </a: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10 677 700 </a:t>
                      </a:r>
                      <a:endParaRPr lang="cs-CZ" sz="1400" dirty="0"/>
                    </a:p>
                  </a:txBody>
                  <a:tcPr marL="91443" marR="91443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31">
                <a:tc>
                  <a:txBody>
                    <a:bodyPr/>
                    <a:lstStyle/>
                    <a:p>
                      <a:r>
                        <a:rPr lang="es-ES" sz="1400" dirty="0"/>
                        <a:t>1940</a:t>
                      </a:r>
                      <a:endParaRPr lang="cs-CZ" sz="1400" dirty="0"/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noProof="0"/>
                        <a:t>odhad</a:t>
                      </a: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11 144 456 </a:t>
                      </a:r>
                      <a:endParaRPr lang="cs-CZ" sz="1400" dirty="0"/>
                    </a:p>
                  </a:txBody>
                  <a:tcPr marL="91443" marR="91443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831">
                <a:tc>
                  <a:txBody>
                    <a:bodyPr/>
                    <a:lstStyle/>
                    <a:p>
                      <a:r>
                        <a:rPr lang="es-ES" sz="1400" dirty="0"/>
                        <a:t>1950</a:t>
                      </a:r>
                      <a:endParaRPr lang="cs-CZ" sz="1400" dirty="0"/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noProof="0"/>
                        <a:t>sčítání lidu </a:t>
                      </a: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8 896 133 </a:t>
                      </a:r>
                      <a:endParaRPr lang="cs-CZ" sz="1400" dirty="0"/>
                    </a:p>
                  </a:txBody>
                  <a:tcPr marL="91443" marR="91443" marT="45725" marB="4572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831">
                <a:tc>
                  <a:txBody>
                    <a:bodyPr/>
                    <a:lstStyle/>
                    <a:p>
                      <a:r>
                        <a:rPr lang="es-ES" sz="1400" dirty="0"/>
                        <a:t>1961</a:t>
                      </a:r>
                      <a:endParaRPr lang="cs-CZ" sz="1400" dirty="0"/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noProof="0"/>
                        <a:t>sčítání lidu </a:t>
                      </a: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9 571 531 </a:t>
                      </a:r>
                      <a:endParaRPr lang="cs-CZ" sz="1400" dirty="0"/>
                    </a:p>
                  </a:txBody>
                  <a:tcPr marL="91443" marR="91443" marT="45725" marB="45725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4831">
                <a:tc>
                  <a:txBody>
                    <a:bodyPr/>
                    <a:lstStyle/>
                    <a:p>
                      <a:r>
                        <a:rPr lang="es-ES" sz="1400" dirty="0"/>
                        <a:t>1970</a:t>
                      </a:r>
                      <a:endParaRPr lang="cs-CZ" sz="1400" dirty="0"/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noProof="0"/>
                        <a:t>sčítání lidu </a:t>
                      </a: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9 807 697 </a:t>
                      </a:r>
                      <a:endParaRPr lang="cs-CZ" sz="1400" dirty="0"/>
                    </a:p>
                  </a:txBody>
                  <a:tcPr marL="91443" marR="91443" marT="45725" marB="45725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4831">
                <a:tc>
                  <a:txBody>
                    <a:bodyPr/>
                    <a:lstStyle/>
                    <a:p>
                      <a:r>
                        <a:rPr lang="es-ES" sz="1400" dirty="0"/>
                        <a:t>1980</a:t>
                      </a:r>
                      <a:endParaRPr lang="cs-CZ" sz="1400" dirty="0"/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noProof="0"/>
                        <a:t>sčítání lidu </a:t>
                      </a: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10 288 946 </a:t>
                      </a:r>
                      <a:endParaRPr lang="cs-CZ" sz="1400" dirty="0"/>
                    </a:p>
                  </a:txBody>
                  <a:tcPr marL="91443" marR="91443" marT="45725" marB="45725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4831">
                <a:tc>
                  <a:txBody>
                    <a:bodyPr/>
                    <a:lstStyle/>
                    <a:p>
                      <a:r>
                        <a:rPr lang="es-ES" sz="1400" dirty="0"/>
                        <a:t>1991</a:t>
                      </a:r>
                      <a:endParaRPr lang="cs-CZ" sz="1400" dirty="0"/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noProof="0"/>
                        <a:t>sčítání lidu </a:t>
                      </a: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10 302 215 </a:t>
                      </a:r>
                      <a:endParaRPr lang="cs-CZ" sz="1400" dirty="0"/>
                    </a:p>
                  </a:txBody>
                  <a:tcPr marL="91443" marR="91443" marT="45725" marB="45725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04831">
                <a:tc>
                  <a:txBody>
                    <a:bodyPr/>
                    <a:lstStyle/>
                    <a:p>
                      <a:r>
                        <a:rPr lang="cs-CZ" sz="1400" dirty="0"/>
                        <a:t>2001</a:t>
                      </a: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noProof="0"/>
                        <a:t>sčítání lidu </a:t>
                      </a: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10 230 060</a:t>
                      </a:r>
                      <a:endParaRPr lang="cs-CZ" sz="1400" dirty="0"/>
                    </a:p>
                  </a:txBody>
                  <a:tcPr marL="91443" marR="91443" marT="45725" marB="45725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04831">
                <a:tc>
                  <a:txBody>
                    <a:bodyPr/>
                    <a:lstStyle/>
                    <a:p>
                      <a:r>
                        <a:rPr lang="cs-CZ" sz="1400" dirty="0"/>
                        <a:t>2011</a:t>
                      </a: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noProof="0" dirty="0"/>
                        <a:t>sčítání lidu </a:t>
                      </a: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10 436 560</a:t>
                      </a:r>
                      <a:endParaRPr lang="cs-CZ" sz="1400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25" marB="45725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04831">
                <a:tc>
                  <a:txBody>
                    <a:bodyPr/>
                    <a:lstStyle/>
                    <a:p>
                      <a:r>
                        <a:rPr lang="cs-CZ" sz="1400" b="1"/>
                        <a:t>2021</a:t>
                      </a:r>
                      <a:endParaRPr lang="cs-CZ" sz="1400" b="1" dirty="0"/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noProof="0"/>
                        <a:t>sčítání lidu </a:t>
                      </a:r>
                      <a:endParaRPr lang="cs-CZ" sz="1400" b="1" noProof="0" dirty="0"/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r>
                        <a:rPr lang="cs-CZ" sz="13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10 524 167</a:t>
                      </a:r>
                      <a:endParaRPr lang="cs-CZ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25" marB="45725"/>
                </a:tc>
                <a:extLst>
                  <a:ext uri="{0D108BD9-81ED-4DB2-BD59-A6C34878D82A}">
                    <a16:rowId xmlns:a16="http://schemas.microsoft.com/office/drawing/2014/main" val="1015934328"/>
                  </a:ext>
                </a:extLst>
              </a:tr>
            </a:tbl>
          </a:graphicData>
        </a:graphic>
      </p:graphicFrame>
      <p:sp>
        <p:nvSpPr>
          <p:cNvPr id="6236" name="Obdélník 5">
            <a:extLst>
              <a:ext uri="{FF2B5EF4-FFF2-40B4-BE49-F238E27FC236}">
                <a16:creationId xmlns:a16="http://schemas.microsoft.com/office/drawing/2014/main" id="{2948D84B-54D8-4BBA-9FC4-20DA2695F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021388"/>
            <a:ext cx="1584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* Tereziánské konskripce </a:t>
            </a:r>
          </a:p>
        </p:txBody>
      </p:sp>
      <p:sp>
        <p:nvSpPr>
          <p:cNvPr id="6237" name="Obdélník 8">
            <a:extLst>
              <a:ext uri="{FF2B5EF4-FFF2-40B4-BE49-F238E27FC236}">
                <a16:creationId xmlns:a16="http://schemas.microsoft.com/office/drawing/2014/main" id="{BD0388EE-17D9-4398-BF17-83D7B85E8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1584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Vývoj počtu obyvatel ČR</a:t>
            </a:r>
          </a:p>
        </p:txBody>
      </p:sp>
      <p:sp>
        <p:nvSpPr>
          <p:cNvPr id="6238" name="Obdélník 1">
            <a:extLst>
              <a:ext uri="{FF2B5EF4-FFF2-40B4-BE49-F238E27FC236}">
                <a16:creationId xmlns:a16="http://schemas.microsoft.com/office/drawing/2014/main" id="{C57B2E26-B84F-421C-933C-BD4961376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988" y="2828834"/>
            <a:ext cx="140294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30. 9. 2020 </a:t>
            </a:r>
          </a:p>
          <a:p>
            <a:pPr eaLnBrk="1" hangingPunct="1"/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10 707 839</a:t>
            </a:r>
          </a:p>
          <a:p>
            <a:pPr eaLnBrk="1" hangingPunct="1"/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dirty="0">
                <a:latin typeface="Arial" panose="020B0604020202020204" pitchFamily="34" charset="0"/>
                <a:cs typeface="Arial" panose="020B0604020202020204" pitchFamily="34" charset="0"/>
              </a:rPr>
              <a:t>30. 9. 2021 </a:t>
            </a:r>
          </a:p>
          <a:p>
            <a:pPr eaLnBrk="1" hangingPunct="1"/>
            <a:r>
              <a:rPr lang="cs-CZ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10 682 029</a:t>
            </a:r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3EA16280-A74A-4D94-A22A-0E7347118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Rozvodovost</a:t>
            </a: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8AAF4AF7-33CD-4F2A-A3E3-25F6EC233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00213"/>
            <a:ext cx="8353425" cy="4824412"/>
          </a:xfrm>
        </p:spPr>
        <p:txBody>
          <a:bodyPr rtlCol="0">
            <a:normAutofit fontScale="92500" lnSpcReduction="10000"/>
          </a:bodyPr>
          <a:lstStyle/>
          <a:p>
            <a:pPr indent="-13716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cs-CZ" altLang="cs-CZ" sz="1900" b="1" dirty="0">
                <a:solidFill>
                  <a:schemeClr val="tx1"/>
                </a:solidFill>
              </a:rPr>
              <a:t>Rozvod </a:t>
            </a:r>
            <a:r>
              <a:rPr lang="cs-CZ" altLang="cs-CZ" sz="1900" dirty="0">
                <a:solidFill>
                  <a:schemeClr val="tx1"/>
                </a:solidFill>
              </a:rPr>
              <a:t>je právním ukončením manželství, uskutečňuje se na základě žádosti a dojde k němu rozhodnutím soudu. Do roku 1949 zanikala manželství buď rozvodem (bez možnosti uzavřít další sňatek), nebo rozlukou, která další sňatek umožňovala. Zákon č. 265/1949 sb., o právu rodinném zavedl rozvod jako jedinou formu právního zániku manželství za života manželů.</a:t>
            </a:r>
          </a:p>
          <a:p>
            <a:pPr indent="-137160" fontAlgn="auto">
              <a:spcAft>
                <a:spcPts val="0"/>
              </a:spcAft>
              <a:buFont typeface="Arial" charset="0"/>
              <a:buChar char="•"/>
              <a:defRPr/>
            </a:pPr>
            <a:endParaRPr lang="cs-CZ" altLang="cs-CZ" sz="1000" dirty="0">
              <a:solidFill>
                <a:schemeClr val="tx1"/>
              </a:solidFill>
            </a:endParaRPr>
          </a:p>
          <a:p>
            <a:pPr indent="-13716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cs-CZ" altLang="cs-CZ" sz="1900" dirty="0">
                <a:solidFill>
                  <a:schemeClr val="tx1"/>
                </a:solidFill>
              </a:rPr>
              <a:t>V ČR vysoká</a:t>
            </a:r>
          </a:p>
          <a:p>
            <a:pPr indent="-13716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cs-CZ" altLang="cs-CZ" sz="1900" dirty="0">
                <a:solidFill>
                  <a:schemeClr val="tx1"/>
                </a:solidFill>
              </a:rPr>
              <a:t>R. 91 – 29 400, r. 96 – 36 000, r. 99 – 23 600, r. 2002 – 33 000, r. 2010 – 29 133, r. 2013 – 27 895, </a:t>
            </a:r>
            <a:r>
              <a:rPr lang="cs-CZ" altLang="cs-CZ" sz="1900" b="1" dirty="0">
                <a:solidFill>
                  <a:srgbClr val="FF0000"/>
                </a:solidFill>
              </a:rPr>
              <a:t>r. 2020 = 21 734</a:t>
            </a:r>
          </a:p>
          <a:p>
            <a:pPr indent="-137160" fontAlgn="auto">
              <a:spcAft>
                <a:spcPts val="0"/>
              </a:spcAft>
              <a:buFont typeface="Arial" charset="0"/>
              <a:buChar char="•"/>
              <a:defRPr/>
            </a:pPr>
            <a:endParaRPr lang="cs-CZ" altLang="cs-CZ" sz="1050" dirty="0">
              <a:solidFill>
                <a:schemeClr val="tx1"/>
              </a:solidFill>
            </a:endParaRPr>
          </a:p>
          <a:p>
            <a:pPr indent="-13716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cs-CZ" altLang="cs-CZ" sz="1900" dirty="0">
                <a:solidFill>
                  <a:schemeClr val="tx1"/>
                </a:solidFill>
              </a:rPr>
              <a:t>Hrubá míra rozvodovosti – počet rozvedených na počet obyvatel středního stavu</a:t>
            </a:r>
          </a:p>
          <a:p>
            <a:pPr indent="-13716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cs-CZ" altLang="cs-CZ" sz="1900" dirty="0">
                <a:solidFill>
                  <a:schemeClr val="tx1"/>
                </a:solidFill>
              </a:rPr>
              <a:t>Index rozvodovosti – počet rozvodů na 100 sňatků (r. 91 – 40,8, r. 2002 – 60,2, r. 2010 – 60,8, r. </a:t>
            </a:r>
            <a:r>
              <a:rPr lang="cs-CZ" altLang="cs-CZ" sz="1900" b="1" dirty="0">
                <a:solidFill>
                  <a:schemeClr val="tx1"/>
                </a:solidFill>
              </a:rPr>
              <a:t>2013 – 64,1</a:t>
            </a:r>
            <a:r>
              <a:rPr lang="cs-CZ" altLang="cs-CZ" sz="1900" dirty="0">
                <a:solidFill>
                  <a:schemeClr val="tx1"/>
                </a:solidFill>
              </a:rPr>
              <a:t>)</a:t>
            </a:r>
          </a:p>
          <a:p>
            <a:pPr indent="-137160" fontAlgn="auto">
              <a:spcAft>
                <a:spcPts val="0"/>
              </a:spcAft>
              <a:buFont typeface="Arial" charset="0"/>
              <a:buChar char="•"/>
              <a:defRPr/>
            </a:pPr>
            <a:endParaRPr lang="cs-CZ" altLang="cs-CZ" sz="1000" dirty="0">
              <a:solidFill>
                <a:schemeClr val="tx1"/>
              </a:solidFill>
            </a:endParaRPr>
          </a:p>
          <a:p>
            <a:pPr indent="-13716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cs-CZ" altLang="cs-CZ" sz="1900" dirty="0" err="1">
                <a:solidFill>
                  <a:schemeClr val="tx1"/>
                </a:solidFill>
              </a:rPr>
              <a:t>Prům</a:t>
            </a:r>
            <a:r>
              <a:rPr lang="cs-CZ" altLang="cs-CZ" sz="1900" dirty="0">
                <a:solidFill>
                  <a:schemeClr val="tx1"/>
                </a:solidFill>
              </a:rPr>
              <a:t>. délka trvání manželství: r. 91 – 10,3, r. 2002 – 11,7, r. 2008 – 12,3, </a:t>
            </a:r>
            <a:r>
              <a:rPr lang="cs-CZ" altLang="cs-CZ" sz="1900" b="1" dirty="0">
                <a:solidFill>
                  <a:schemeClr val="tx1"/>
                </a:solidFill>
              </a:rPr>
              <a:t>r. 2012 – 12,8</a:t>
            </a:r>
          </a:p>
          <a:p>
            <a:pPr indent="-13716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cs-CZ" altLang="cs-CZ" sz="1900" dirty="0">
                <a:solidFill>
                  <a:schemeClr val="tx1"/>
                </a:solidFill>
              </a:rPr>
              <a:t>Nízká rozvodovost – Polsko, Itálie, Španělsko, Irsko</a:t>
            </a:r>
          </a:p>
          <a:p>
            <a:pPr indent="-13716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cs-CZ" altLang="cs-CZ" sz="1900" dirty="0">
                <a:solidFill>
                  <a:schemeClr val="tx1"/>
                </a:solidFill>
              </a:rPr>
              <a:t>Vysoká rozvodovost – Švédsko, Bělorusko</a:t>
            </a:r>
          </a:p>
          <a:p>
            <a:pPr indent="-137160" fontAlgn="auto">
              <a:spcAft>
                <a:spcPts val="0"/>
              </a:spcAft>
              <a:buFont typeface="Arial" charset="0"/>
              <a:buChar char="•"/>
              <a:defRPr/>
            </a:pPr>
            <a:endParaRPr lang="cs-CZ" altLang="cs-CZ" dirty="0"/>
          </a:p>
          <a:p>
            <a:pPr indent="-137160" fontAlgn="auto">
              <a:spcAft>
                <a:spcPts val="0"/>
              </a:spcAft>
              <a:buFont typeface="Arial" charset="0"/>
              <a:buChar char="•"/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8AD2B6BB-1E4F-4089-88EB-F82E13723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5603" name="Zástupný obsah 2">
            <a:extLst>
              <a:ext uri="{FF2B5EF4-FFF2-40B4-BE49-F238E27FC236}">
                <a16:creationId xmlns:a16="http://schemas.microsoft.com/office/drawing/2014/main" id="{6784EB52-51AA-4006-901D-3902C27772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25604" name="Obrázek 4">
            <a:extLst>
              <a:ext uri="{FF2B5EF4-FFF2-40B4-BE49-F238E27FC236}">
                <a16:creationId xmlns:a16="http://schemas.microsoft.com/office/drawing/2014/main" id="{E9868B86-BF07-4C00-AE4B-6356661FD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238250"/>
            <a:ext cx="64579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7">
            <a:extLst>
              <a:ext uri="{FF2B5EF4-FFF2-40B4-BE49-F238E27FC236}">
                <a16:creationId xmlns:a16="http://schemas.microsoft.com/office/drawing/2014/main" id="{71F5A4B1-4F3E-4152-97A9-1F8E60D0F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60350"/>
            <a:ext cx="6048375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dirty="0">
                <a:latin typeface="Arial" panose="020B0604020202020204" pitchFamily="34" charset="0"/>
              </a:rPr>
              <a:t>Sňatky a rozvody 1919–2020</a:t>
            </a:r>
          </a:p>
        </p:txBody>
      </p:sp>
      <p:sp>
        <p:nvSpPr>
          <p:cNvPr id="26627" name="Text Box 5">
            <a:extLst>
              <a:ext uri="{FF2B5EF4-FFF2-40B4-BE49-F238E27FC236}">
                <a16:creationId xmlns:a16="http://schemas.microsoft.com/office/drawing/2014/main" id="{5DB15EA1-F58F-49CC-B142-47EEDE691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805488"/>
            <a:ext cx="8856663" cy="9159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>
                <a:latin typeface="Arial" panose="020B0604020202020204" pitchFamily="34" charset="0"/>
              </a:rPr>
              <a:t>Vývoj sňatečnosti je výrazně sociálně podmíněný jev a velmi citlivě reaguje na ekonomickou, politickou a sociální situaci ve společnosti – viz vývoj počtu sňatků v českých zemích od r. 1919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D1EF184-2EAE-4729-8930-046EC6FCC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837" y="694944"/>
            <a:ext cx="5798459" cy="505823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BA15E1D-FA7F-4C98-B4F9-DF6C7A0E1DB0}"/>
              </a:ext>
            </a:extLst>
          </p:cNvPr>
          <p:cNvSpPr txBox="1"/>
          <p:nvPr/>
        </p:nvSpPr>
        <p:spPr>
          <a:xfrm>
            <a:off x="4325259" y="6427113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https://www.novinky.cz/domaci/clanek/nevesty-starnou-jejich-prumerny-vek-poprve-stoupl-nad-30-let-40363348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956CDE3C-3384-4667-A310-91A5CDCA6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55613"/>
            <a:ext cx="6696075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5">
            <a:extLst>
              <a:ext uri="{FF2B5EF4-FFF2-40B4-BE49-F238E27FC236}">
                <a16:creationId xmlns:a16="http://schemas.microsoft.com/office/drawing/2014/main" id="{7C318BAB-7CC2-4734-B366-778B1939B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0"/>
            <a:ext cx="6481762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Arial" panose="020B0604020202020204" pitchFamily="34" charset="0"/>
              </a:rPr>
              <a:t>Mezinárodní srovnání úrovně úhrnné rozvodovosti v Evropě</a:t>
            </a:r>
          </a:p>
        </p:txBody>
      </p:sp>
      <p:sp>
        <p:nvSpPr>
          <p:cNvPr id="27652" name="Rectangle 6">
            <a:extLst>
              <a:ext uri="{FF2B5EF4-FFF2-40B4-BE49-F238E27FC236}">
                <a16:creationId xmlns:a16="http://schemas.microsoft.com/office/drawing/2014/main" id="{254C0890-AE17-4F2F-ABF8-C3C6A26AA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060575"/>
            <a:ext cx="5184775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0B890D9-B9E9-48F8-BA56-AD6AEBBA6160}"/>
              </a:ext>
            </a:extLst>
          </p:cNvPr>
          <p:cNvSpPr txBox="1"/>
          <p:nvPr/>
        </p:nvSpPr>
        <p:spPr>
          <a:xfrm>
            <a:off x="7386038" y="6237312"/>
            <a:ext cx="16379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http://www.demografie.info/?cz_rozvodhistorie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E1C0D99-41BC-4160-98A9-60BD07B04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Porodnost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92C8448-500E-49D9-9C10-69DD9C400C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200" b="1">
                <a:solidFill>
                  <a:schemeClr val="tx1"/>
                </a:solidFill>
              </a:rPr>
              <a:t>Porodnost</a:t>
            </a:r>
            <a:r>
              <a:rPr lang="cs-CZ" altLang="cs-CZ" sz="2200">
                <a:solidFill>
                  <a:schemeClr val="tx1"/>
                </a:solidFill>
              </a:rPr>
              <a:t> je jedním z klíčových demografických procesů, spolu s </a:t>
            </a:r>
            <a:r>
              <a:rPr lang="cs-CZ" altLang="cs-CZ" sz="2200" b="1">
                <a:solidFill>
                  <a:schemeClr val="tx1"/>
                </a:solidFill>
              </a:rPr>
              <a:t>úmrtností</a:t>
            </a:r>
            <a:r>
              <a:rPr lang="cs-CZ" altLang="cs-CZ" sz="2200">
                <a:solidFill>
                  <a:schemeClr val="tx1"/>
                </a:solidFill>
              </a:rPr>
              <a:t> představuje základní složku </a:t>
            </a:r>
            <a:r>
              <a:rPr lang="cs-CZ" altLang="cs-CZ" sz="2200" b="1">
                <a:solidFill>
                  <a:schemeClr val="tx1"/>
                </a:solidFill>
              </a:rPr>
              <a:t>demografické reprodukce</a:t>
            </a:r>
            <a:r>
              <a:rPr lang="cs-CZ" altLang="cs-CZ" sz="2200">
                <a:solidFill>
                  <a:schemeClr val="tx1"/>
                </a:solidFill>
              </a:rPr>
              <a:t> populací.</a:t>
            </a:r>
          </a:p>
          <a:p>
            <a:endParaRPr lang="cs-CZ" altLang="cs-CZ" sz="2200">
              <a:solidFill>
                <a:schemeClr val="tx1"/>
              </a:solidFill>
            </a:endParaRPr>
          </a:p>
          <a:p>
            <a:r>
              <a:rPr lang="cs-CZ" altLang="cs-CZ" sz="2200">
                <a:solidFill>
                  <a:schemeClr val="tx1"/>
                </a:solidFill>
              </a:rPr>
              <a:t>Úroveň porodnosti závisí na </a:t>
            </a:r>
            <a:r>
              <a:rPr lang="cs-CZ" altLang="cs-CZ" sz="2200" b="1">
                <a:solidFill>
                  <a:schemeClr val="tx1"/>
                </a:solidFill>
              </a:rPr>
              <a:t>plodivosti</a:t>
            </a:r>
            <a:r>
              <a:rPr lang="cs-CZ" altLang="cs-CZ" sz="2200">
                <a:solidFill>
                  <a:schemeClr val="tx1"/>
                </a:solidFill>
              </a:rPr>
              <a:t>, což je schopnost muže a ženy rodit děti. Jejím výsledným efektem, vyjádřeným počtem narozených dětí, je </a:t>
            </a:r>
            <a:r>
              <a:rPr lang="cs-CZ" altLang="cs-CZ" sz="2200" b="1">
                <a:solidFill>
                  <a:schemeClr val="tx1"/>
                </a:solidFill>
              </a:rPr>
              <a:t>plodnost</a:t>
            </a:r>
            <a:r>
              <a:rPr lang="cs-CZ" altLang="cs-CZ" sz="2200">
                <a:solidFill>
                  <a:schemeClr val="tx1"/>
                </a:solidFill>
              </a:rPr>
              <a:t> neboli </a:t>
            </a:r>
            <a:r>
              <a:rPr lang="cs-CZ" altLang="cs-CZ" sz="2200" b="1">
                <a:solidFill>
                  <a:schemeClr val="tx1"/>
                </a:solidFill>
              </a:rPr>
              <a:t>fertilita</a:t>
            </a:r>
            <a:r>
              <a:rPr lang="cs-CZ" altLang="cs-CZ" sz="2200">
                <a:solidFill>
                  <a:schemeClr val="tx1"/>
                </a:solidFill>
              </a:rPr>
              <a:t>. Úroveň porodnosti je také ovlivněna vnějšími "nebiologickými" faktory jako např. populační politika státu, bytová situace partnerů, uplatnění na trhu práce, hodnotový systém partnerů, náboženské vyznání apod. 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6041BC87-3545-4887-A01D-21107A4BED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Porodnost</a:t>
            </a:r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296CEB9B-F440-4339-A3A0-85466D80FF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7250" y="2057400"/>
            <a:ext cx="7675190" cy="4038600"/>
          </a:xfrm>
        </p:spPr>
        <p:txBody>
          <a:bodyPr/>
          <a:lstStyle/>
          <a:p>
            <a:r>
              <a:rPr lang="cs-CZ" altLang="cs-CZ" sz="2800" dirty="0">
                <a:solidFill>
                  <a:schemeClr val="tx1"/>
                </a:solidFill>
              </a:rPr>
              <a:t>Po r. 89 hluboký pokles počtu narozených</a:t>
            </a:r>
          </a:p>
          <a:p>
            <a:r>
              <a:rPr lang="cs-CZ" altLang="cs-CZ" sz="2800" dirty="0">
                <a:solidFill>
                  <a:schemeClr val="tx1"/>
                </a:solidFill>
              </a:rPr>
              <a:t>1974–75 – největší porodnost:</a:t>
            </a:r>
            <a:r>
              <a:rPr lang="en-US" altLang="cs-CZ" sz="2800" dirty="0">
                <a:solidFill>
                  <a:schemeClr val="tx1"/>
                </a:solidFill>
              </a:rPr>
              <a:t> &gt; 180 000 d</a:t>
            </a:r>
            <a:r>
              <a:rPr lang="cs-CZ" altLang="cs-CZ" sz="2800" dirty="0">
                <a:solidFill>
                  <a:schemeClr val="tx1"/>
                </a:solidFill>
              </a:rPr>
              <a:t>ě</a:t>
            </a:r>
            <a:r>
              <a:rPr lang="en-US" altLang="cs-CZ" sz="2800" dirty="0">
                <a:solidFill>
                  <a:schemeClr val="tx1"/>
                </a:solidFill>
              </a:rPr>
              <a:t>t</a:t>
            </a:r>
            <a:r>
              <a:rPr lang="cs-CZ" altLang="cs-CZ" sz="2800" dirty="0">
                <a:solidFill>
                  <a:schemeClr val="tx1"/>
                </a:solidFill>
              </a:rPr>
              <a:t>í</a:t>
            </a:r>
            <a:r>
              <a:rPr lang="en-US" altLang="cs-CZ" sz="2800" dirty="0">
                <a:solidFill>
                  <a:schemeClr val="tx1"/>
                </a:solidFill>
              </a:rPr>
              <a:t>/</a:t>
            </a:r>
            <a:r>
              <a:rPr lang="en-US" altLang="cs-CZ" sz="2800" dirty="0" err="1">
                <a:solidFill>
                  <a:schemeClr val="tx1"/>
                </a:solidFill>
              </a:rPr>
              <a:t>rok</a:t>
            </a:r>
            <a:r>
              <a:rPr lang="cs-CZ" altLang="cs-CZ" sz="2800" dirty="0">
                <a:solidFill>
                  <a:schemeClr val="tx1"/>
                </a:solidFill>
              </a:rPr>
              <a:t> (přídavky na děti, prodloužená mateřská dovolená)</a:t>
            </a:r>
          </a:p>
          <a:p>
            <a:r>
              <a:rPr lang="cs-CZ" altLang="cs-CZ" sz="2800" dirty="0">
                <a:solidFill>
                  <a:schemeClr val="tx1"/>
                </a:solidFill>
              </a:rPr>
              <a:t>91 - *129 000 dětí, 92 – 122 100, r. 93 – 121 500, 94 – 106 900, 95 – 96 400, 96 – 90 800, 99 – 89 774 (</a:t>
            </a:r>
            <a:r>
              <a:rPr lang="cs-CZ" altLang="cs-CZ" sz="2800" dirty="0" err="1">
                <a:solidFill>
                  <a:schemeClr val="tx1"/>
                </a:solidFill>
              </a:rPr>
              <a:t>abs</a:t>
            </a:r>
            <a:r>
              <a:rPr lang="cs-CZ" altLang="cs-CZ" sz="2800" dirty="0">
                <a:solidFill>
                  <a:schemeClr val="tx1"/>
                </a:solidFill>
              </a:rPr>
              <a:t>. minimum, 8,7 *dětí/1000 obyv. </a:t>
            </a:r>
            <a:r>
              <a:rPr lang="cs-CZ" altLang="cs-CZ" sz="2800" dirty="0" err="1">
                <a:solidFill>
                  <a:schemeClr val="tx1"/>
                </a:solidFill>
              </a:rPr>
              <a:t>stř</a:t>
            </a:r>
            <a:r>
              <a:rPr lang="cs-CZ" altLang="cs-CZ" sz="2800" dirty="0">
                <a:solidFill>
                  <a:schemeClr val="tx1"/>
                </a:solidFill>
              </a:rPr>
              <a:t>. stavu/rok), 02 – 93 047 (1. rok, kdy počet dětí opět roste), 09 – 118 348, 13 – 105 310, </a:t>
            </a:r>
            <a:r>
              <a:rPr lang="cs-CZ" altLang="cs-CZ" sz="2800" b="1" dirty="0">
                <a:solidFill>
                  <a:srgbClr val="FF0000"/>
                </a:solidFill>
              </a:rPr>
              <a:t>20 – 110 200</a:t>
            </a:r>
            <a:endParaRPr lang="en-US" altLang="cs-CZ" sz="2800" b="1" dirty="0">
              <a:solidFill>
                <a:srgbClr val="FF0000"/>
              </a:solidFill>
            </a:endParaRP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C8169-AE47-4502-96F4-8CE09BBCD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577661-372A-4E48-BC56-2F982236D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F8AF1C-FF33-410B-BAB4-A3289402D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523875"/>
            <a:ext cx="9115425" cy="581025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35160E2-FAC2-4D52-B577-8FF1880B97E8}"/>
              </a:ext>
            </a:extLst>
          </p:cNvPr>
          <p:cNvSpPr txBox="1"/>
          <p:nvPr/>
        </p:nvSpPr>
        <p:spPr>
          <a:xfrm>
            <a:off x="5975350" y="6410614"/>
            <a:ext cx="29171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https://www.czso.cz/csu/czso/obyvatelstvo_hu</a:t>
            </a:r>
          </a:p>
        </p:txBody>
      </p:sp>
    </p:spTree>
    <p:extLst>
      <p:ext uri="{BB962C8B-B14F-4D97-AF65-F5344CB8AC3E}">
        <p14:creationId xmlns:p14="http://schemas.microsoft.com/office/powerpoint/2010/main" val="646240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39080940-383A-413D-9F10-96730F07DB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250" y="609600"/>
            <a:ext cx="7602538" cy="1355725"/>
          </a:xfrm>
        </p:spPr>
        <p:txBody>
          <a:bodyPr/>
          <a:lstStyle/>
          <a:p>
            <a:r>
              <a:rPr lang="cs-CZ" altLang="cs-CZ"/>
              <a:t>Narození a zemřelí v ČR 1990–2019</a:t>
            </a:r>
          </a:p>
        </p:txBody>
      </p:sp>
      <p:pic>
        <p:nvPicPr>
          <p:cNvPr id="30723" name="Obrázek 2">
            <a:extLst>
              <a:ext uri="{FF2B5EF4-FFF2-40B4-BE49-F238E27FC236}">
                <a16:creationId xmlns:a16="http://schemas.microsoft.com/office/drawing/2014/main" id="{DB72B958-4FAB-4FE0-A90E-F88EFF55A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51038"/>
            <a:ext cx="6788150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1654F1F-35D2-426C-8286-5051AEE7A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Statistika porodnosti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F5AB00D-D5E9-4C57-8DF4-54905B59A2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indent="-13716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600" dirty="0">
                <a:solidFill>
                  <a:schemeClr val="tx1"/>
                </a:solidFill>
              </a:rPr>
              <a:t>Narozené děti se rozlišují podle několika faktorů:</a:t>
            </a:r>
          </a:p>
          <a:p>
            <a:pPr indent="-13716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600" dirty="0">
                <a:solidFill>
                  <a:schemeClr val="tx1"/>
                </a:solidFill>
              </a:rPr>
              <a:t>dle </a:t>
            </a:r>
            <a:r>
              <a:rPr lang="cs-CZ" altLang="cs-CZ" sz="2600" b="1" dirty="0">
                <a:solidFill>
                  <a:schemeClr val="tx1"/>
                </a:solidFill>
              </a:rPr>
              <a:t>rodinného stavu matky</a:t>
            </a:r>
            <a:r>
              <a:rPr lang="cs-CZ" altLang="cs-CZ" sz="2600" dirty="0">
                <a:solidFill>
                  <a:schemeClr val="tx1"/>
                </a:solidFill>
              </a:rPr>
              <a:t> v době porodu - manželské a nemanželské</a:t>
            </a:r>
          </a:p>
          <a:p>
            <a:pPr indent="-13716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600" dirty="0">
                <a:solidFill>
                  <a:schemeClr val="tx1"/>
                </a:solidFill>
              </a:rPr>
              <a:t>dle </a:t>
            </a:r>
            <a:r>
              <a:rPr lang="cs-CZ" altLang="cs-CZ" sz="2600" b="1" dirty="0">
                <a:solidFill>
                  <a:schemeClr val="tx1"/>
                </a:solidFill>
              </a:rPr>
              <a:t>projevu</a:t>
            </a:r>
            <a:r>
              <a:rPr lang="cs-CZ" altLang="cs-CZ" sz="2600" dirty="0">
                <a:solidFill>
                  <a:schemeClr val="tx1"/>
                </a:solidFill>
              </a:rPr>
              <a:t>, resp. neexistence známek života - živě a mrtvě narozené</a:t>
            </a:r>
          </a:p>
          <a:p>
            <a:pPr indent="-13716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600" dirty="0">
                <a:solidFill>
                  <a:schemeClr val="tx1"/>
                </a:solidFill>
              </a:rPr>
              <a:t>dle </a:t>
            </a:r>
            <a:r>
              <a:rPr lang="cs-CZ" altLang="cs-CZ" sz="2600" b="1" dirty="0">
                <a:solidFill>
                  <a:schemeClr val="tx1"/>
                </a:solidFill>
              </a:rPr>
              <a:t>věku matky</a:t>
            </a:r>
            <a:r>
              <a:rPr lang="cs-CZ" altLang="cs-CZ" sz="2600" dirty="0">
                <a:solidFill>
                  <a:schemeClr val="tx1"/>
                </a:solidFill>
              </a:rPr>
              <a:t> při porodu</a:t>
            </a:r>
          </a:p>
          <a:p>
            <a:pPr indent="-13716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600" dirty="0">
                <a:solidFill>
                  <a:schemeClr val="tx1"/>
                </a:solidFill>
              </a:rPr>
              <a:t>dle </a:t>
            </a:r>
            <a:r>
              <a:rPr lang="cs-CZ" altLang="cs-CZ" sz="2600" b="1" dirty="0">
                <a:solidFill>
                  <a:schemeClr val="tx1"/>
                </a:solidFill>
              </a:rPr>
              <a:t>pořadí</a:t>
            </a:r>
            <a:r>
              <a:rPr lang="cs-CZ" altLang="cs-CZ" sz="2600" dirty="0">
                <a:solidFill>
                  <a:schemeClr val="tx1"/>
                </a:solidFill>
              </a:rPr>
              <a:t> - tzn. </a:t>
            </a:r>
            <a:r>
              <a:rPr lang="cs-CZ" altLang="cs-CZ" sz="2600" dirty="0" err="1">
                <a:solidFill>
                  <a:schemeClr val="tx1"/>
                </a:solidFill>
              </a:rPr>
              <a:t>kolikaté</a:t>
            </a:r>
            <a:r>
              <a:rPr lang="cs-CZ" altLang="cs-CZ" sz="2600" dirty="0">
                <a:solidFill>
                  <a:schemeClr val="tx1"/>
                </a:solidFill>
              </a:rPr>
              <a:t> dítě matky to je, biologické a v manželství</a:t>
            </a:r>
          </a:p>
          <a:p>
            <a:pPr indent="-13716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600" dirty="0">
                <a:solidFill>
                  <a:schemeClr val="tx1"/>
                </a:solidFill>
              </a:rPr>
              <a:t>dle sociálně </a:t>
            </a:r>
            <a:r>
              <a:rPr lang="cs-CZ" altLang="cs-CZ" sz="2600" b="1" dirty="0">
                <a:solidFill>
                  <a:schemeClr val="tx1"/>
                </a:solidFill>
              </a:rPr>
              <a:t>ekonomických charakteristik</a:t>
            </a:r>
            <a:r>
              <a:rPr lang="cs-CZ" altLang="cs-CZ" sz="2600" dirty="0">
                <a:solidFill>
                  <a:schemeClr val="tx1"/>
                </a:solidFill>
              </a:rPr>
              <a:t> matky (vzdělání, povolání, apod.)</a:t>
            </a:r>
          </a:p>
          <a:p>
            <a:pPr indent="-137160" fontAlgn="auto">
              <a:lnSpc>
                <a:spcPct val="80000"/>
              </a:lnSpc>
              <a:spcAft>
                <a:spcPts val="0"/>
              </a:spcAft>
              <a:defRPr/>
            </a:pPr>
            <a:endParaRPr lang="cs-CZ" altLang="cs-CZ" sz="2600" dirty="0">
              <a:solidFill>
                <a:schemeClr val="tx1"/>
              </a:solidFill>
            </a:endParaRPr>
          </a:p>
          <a:p>
            <a:pPr indent="-13716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600" b="1" dirty="0">
                <a:solidFill>
                  <a:schemeClr val="tx1"/>
                </a:solidFill>
              </a:rPr>
              <a:t>Úhrnná plodnost </a:t>
            </a:r>
            <a:r>
              <a:rPr lang="cs-CZ" altLang="cs-CZ" sz="2600" dirty="0">
                <a:solidFill>
                  <a:schemeClr val="tx1"/>
                </a:solidFill>
              </a:rPr>
              <a:t>– počet * dětí na 1 ženu</a:t>
            </a:r>
          </a:p>
          <a:p>
            <a:pPr lvl="1" indent="-137160" fontAlgn="auto">
              <a:lnSpc>
                <a:spcPct val="80000"/>
              </a:lnSpc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R. 2002 – 1,17, r. 2009 – 1,48, r. 2013 – </a:t>
            </a:r>
            <a:r>
              <a:rPr lang="cs-CZ" altLang="cs-CZ" sz="2400" dirty="0">
                <a:solidFill>
                  <a:schemeClr val="tx1"/>
                </a:solidFill>
              </a:rPr>
              <a:t>1,456, </a:t>
            </a:r>
            <a:r>
              <a:rPr lang="cs-CZ" altLang="cs-CZ" sz="2400" b="1" dirty="0">
                <a:solidFill>
                  <a:srgbClr val="FF0000"/>
                </a:solidFill>
              </a:rPr>
              <a:t>r 2020 – 1,71</a:t>
            </a:r>
            <a:endParaRPr lang="cs-CZ" altLang="cs-CZ" sz="2200" b="1" dirty="0">
              <a:solidFill>
                <a:srgbClr val="FF0000"/>
              </a:solidFill>
            </a:endParaRPr>
          </a:p>
          <a:p>
            <a:pPr indent="-137160" fontAlgn="auto">
              <a:lnSpc>
                <a:spcPct val="80000"/>
              </a:lnSpc>
              <a:spcAft>
                <a:spcPts val="0"/>
              </a:spcAft>
              <a:defRPr/>
            </a:pPr>
            <a:endParaRPr lang="cs-CZ" altLang="cs-CZ" sz="2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DE4FC26-A841-4608-83EC-4E8D6A9EF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542925"/>
            <a:ext cx="9124950" cy="577215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58CDA87-8656-4C51-B9F2-9C1F1FB242C5}"/>
              </a:ext>
            </a:extLst>
          </p:cNvPr>
          <p:cNvSpPr txBox="1"/>
          <p:nvPr/>
        </p:nvSpPr>
        <p:spPr>
          <a:xfrm>
            <a:off x="5975350" y="6410614"/>
            <a:ext cx="29171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https://www.czso.cz/csu/czso/obyvatelstvo_hu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B1E7E5-7C4E-40F7-A6C6-F52616D99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78" y="1484784"/>
            <a:ext cx="2160240" cy="723528"/>
          </a:xfrm>
        </p:spPr>
        <p:txBody>
          <a:bodyPr/>
          <a:lstStyle/>
          <a:p>
            <a:pPr marL="34925" indent="0">
              <a:buNone/>
            </a:pPr>
            <a:r>
              <a:rPr lang="cs-CZ" dirty="0">
                <a:hlinkClick r:id="rId2"/>
              </a:rPr>
              <a:t>https://www.czso.cz/csu/scitani2021</a:t>
            </a:r>
            <a:r>
              <a:rPr lang="cs-CZ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D3470F-2CCA-41A6-9AA5-099DB0328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1390844" cy="94310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103AF1A-F897-4546-9C79-33C38753F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956" y="-7590"/>
            <a:ext cx="6492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22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74928C90-4A88-4CAD-A516-6427F3EF5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Potratovost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BBE4A20-F148-4117-8901-BA02B08D5C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indent="-13716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300" b="1" dirty="0">
                <a:solidFill>
                  <a:schemeClr val="tx1"/>
                </a:solidFill>
              </a:rPr>
              <a:t>Potratovost</a:t>
            </a:r>
            <a:r>
              <a:rPr lang="cs-CZ" altLang="cs-CZ" sz="2300" dirty="0">
                <a:solidFill>
                  <a:schemeClr val="tx1"/>
                </a:solidFill>
              </a:rPr>
              <a:t> je demografický proces, který se váže k oběma základním procesům lidské reprodukce - k porodnosti i k úmrtnosti.</a:t>
            </a:r>
          </a:p>
          <a:p>
            <a:pPr indent="-13716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altLang="cs-CZ" sz="2300" b="1" dirty="0">
              <a:solidFill>
                <a:schemeClr val="tx1"/>
              </a:solidFill>
            </a:endParaRPr>
          </a:p>
          <a:p>
            <a:pPr indent="-13716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300" b="1" dirty="0">
                <a:solidFill>
                  <a:schemeClr val="tx1"/>
                </a:solidFill>
              </a:rPr>
              <a:t>Hlavní faktory</a:t>
            </a:r>
            <a:r>
              <a:rPr lang="cs-CZ" altLang="cs-CZ" sz="2300" dirty="0">
                <a:solidFill>
                  <a:schemeClr val="tx1"/>
                </a:solidFill>
              </a:rPr>
              <a:t> ovlivňující úroveň potratovosti: </a:t>
            </a:r>
            <a:br>
              <a:rPr lang="cs-CZ" altLang="cs-CZ" sz="2300" dirty="0">
                <a:solidFill>
                  <a:schemeClr val="tx1"/>
                </a:solidFill>
              </a:rPr>
            </a:br>
            <a:endParaRPr lang="cs-CZ" altLang="cs-CZ" sz="2300" dirty="0">
              <a:solidFill>
                <a:schemeClr val="tx1"/>
              </a:solidFill>
            </a:endParaRPr>
          </a:p>
          <a:p>
            <a:pPr indent="-13716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300" dirty="0">
                <a:solidFill>
                  <a:schemeClr val="tx1"/>
                </a:solidFill>
              </a:rPr>
              <a:t>legislativní ustanovení </a:t>
            </a:r>
          </a:p>
          <a:p>
            <a:pPr indent="-13716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300" dirty="0">
                <a:solidFill>
                  <a:schemeClr val="tx1"/>
                </a:solidFill>
              </a:rPr>
              <a:t>legalizace až ve 20. st. – první SSSR v r. 1920, v ČSR do r. 1950 trestný čin antikoncepce (</a:t>
            </a:r>
            <a:r>
              <a:rPr lang="cs-CZ" altLang="cs-CZ" sz="2300" i="1" dirty="0">
                <a:solidFill>
                  <a:schemeClr val="tx1"/>
                </a:solidFill>
              </a:rPr>
              <a:t>dostupnost, rozšíření, metody</a:t>
            </a:r>
            <a:r>
              <a:rPr lang="cs-CZ" altLang="cs-CZ" sz="2300" dirty="0">
                <a:solidFill>
                  <a:schemeClr val="tx1"/>
                </a:solidFill>
              </a:rPr>
              <a:t>) </a:t>
            </a:r>
          </a:p>
          <a:p>
            <a:pPr indent="-13716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300" dirty="0">
                <a:solidFill>
                  <a:schemeClr val="tx1"/>
                </a:solidFill>
              </a:rPr>
              <a:t>společenské klima </a:t>
            </a:r>
          </a:p>
          <a:p>
            <a:pPr indent="-13716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300" dirty="0">
                <a:solidFill>
                  <a:schemeClr val="tx1"/>
                </a:solidFill>
              </a:rPr>
              <a:t>individuální vlivy (</a:t>
            </a:r>
            <a:r>
              <a:rPr lang="cs-CZ" altLang="cs-CZ" sz="2300" i="1" dirty="0">
                <a:solidFill>
                  <a:schemeClr val="tx1"/>
                </a:solidFill>
              </a:rPr>
              <a:t>náboženské přesvědčení, úroveň vzdělání, ekonomická situace</a:t>
            </a:r>
            <a:r>
              <a:rPr lang="cs-CZ" altLang="cs-CZ" sz="2300" dirty="0">
                <a:solidFill>
                  <a:schemeClr val="tx1"/>
                </a:solidFill>
              </a:rPr>
              <a:t>) </a:t>
            </a:r>
          </a:p>
          <a:p>
            <a:pPr indent="-13716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300" dirty="0">
                <a:solidFill>
                  <a:schemeClr val="tx1"/>
                </a:solidFill>
              </a:rPr>
              <a:t>reprodukční zdraví populace</a:t>
            </a:r>
          </a:p>
          <a:p>
            <a:pPr indent="-13716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300" dirty="0">
                <a:solidFill>
                  <a:schemeClr val="tx1"/>
                </a:solidFill>
              </a:rPr>
              <a:t>ukončení těhotenství do 28. týdne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066783F-B5D6-4DE5-B159-D55BA1D8E2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Potratovost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D9493E7-E115-4211-A6EB-2F795F5E4B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435975" cy="4824412"/>
          </a:xfrm>
        </p:spPr>
        <p:txBody>
          <a:bodyPr rtlCol="0">
            <a:normAutofit lnSpcReduction="10000"/>
          </a:bodyPr>
          <a:lstStyle/>
          <a:p>
            <a:pPr indent="-13716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Narozením </a:t>
            </a:r>
            <a:r>
              <a:rPr lang="cs-CZ" altLang="cs-CZ" sz="2200" b="1" dirty="0">
                <a:solidFill>
                  <a:schemeClr val="tx1"/>
                </a:solidFill>
              </a:rPr>
              <a:t>živého dítěte</a:t>
            </a:r>
            <a:r>
              <a:rPr lang="cs-CZ" altLang="cs-CZ" sz="2200" dirty="0">
                <a:solidFill>
                  <a:schemeClr val="tx1"/>
                </a:solidFill>
              </a:rPr>
              <a:t> se rozumí jeho úplné vypuzení nebo vynětí z těla matčina, jestliže dítě projevuje alespoň jednu ze známek života a má porodní hmotnost</a:t>
            </a:r>
            <a:br>
              <a:rPr lang="cs-CZ" altLang="cs-CZ" sz="2200" dirty="0">
                <a:solidFill>
                  <a:schemeClr val="tx1"/>
                </a:solidFill>
              </a:rPr>
            </a:br>
            <a:r>
              <a:rPr lang="cs-CZ" altLang="cs-CZ" sz="2200" dirty="0">
                <a:solidFill>
                  <a:schemeClr val="tx1"/>
                </a:solidFill>
              </a:rPr>
              <a:t>a)</a:t>
            </a:r>
            <a:r>
              <a:rPr lang="cs-CZ" altLang="cs-CZ" sz="2200" b="1" dirty="0">
                <a:solidFill>
                  <a:schemeClr val="tx1"/>
                </a:solidFill>
              </a:rPr>
              <a:t> </a:t>
            </a:r>
            <a:r>
              <a:rPr lang="cs-CZ" altLang="cs-CZ" sz="2200" dirty="0">
                <a:solidFill>
                  <a:schemeClr val="tx1"/>
                </a:solidFill>
              </a:rPr>
              <a:t>500 g a vyšší anebo</a:t>
            </a:r>
            <a:br>
              <a:rPr lang="cs-CZ" altLang="cs-CZ" sz="2200" dirty="0">
                <a:solidFill>
                  <a:schemeClr val="tx1"/>
                </a:solidFill>
              </a:rPr>
            </a:br>
            <a:r>
              <a:rPr lang="cs-CZ" altLang="cs-CZ" sz="2200" dirty="0">
                <a:solidFill>
                  <a:schemeClr val="tx1"/>
                </a:solidFill>
              </a:rPr>
              <a:t>b) nižší než 500 g, přežije-li 24 hodin po porodu</a:t>
            </a:r>
            <a:br>
              <a:rPr lang="cs-CZ" altLang="cs-CZ" sz="900" dirty="0">
                <a:solidFill>
                  <a:schemeClr val="tx1"/>
                </a:solidFill>
              </a:rPr>
            </a:br>
            <a:br>
              <a:rPr lang="cs-CZ" altLang="cs-CZ" sz="900" dirty="0">
                <a:solidFill>
                  <a:schemeClr val="tx1"/>
                </a:solidFill>
              </a:rPr>
            </a:br>
            <a:r>
              <a:rPr lang="cs-CZ" altLang="cs-CZ" sz="1400" i="1" dirty="0">
                <a:solidFill>
                  <a:schemeClr val="tx1"/>
                </a:solidFill>
              </a:rPr>
              <a:t>Známkami života se rozumějí dech nebo akce srdeční nebo pulsace pupečníku nebo aktivní pohyb svalstva, i když pupečník nebyl přerušen nebo placenta nebyla porozena.</a:t>
            </a:r>
            <a:br>
              <a:rPr lang="cs-CZ" altLang="cs-CZ" sz="1400" i="1" dirty="0">
                <a:solidFill>
                  <a:schemeClr val="tx1"/>
                </a:solidFill>
              </a:rPr>
            </a:br>
            <a:br>
              <a:rPr lang="cs-CZ" altLang="cs-CZ" sz="900" dirty="0">
                <a:solidFill>
                  <a:schemeClr val="tx1"/>
                </a:solidFill>
              </a:rPr>
            </a:br>
            <a:r>
              <a:rPr lang="cs-CZ" altLang="cs-CZ" sz="1400" i="1" dirty="0">
                <a:solidFill>
                  <a:schemeClr val="tx1"/>
                </a:solidFill>
              </a:rPr>
              <a:t>Narozením </a:t>
            </a:r>
            <a:r>
              <a:rPr lang="cs-CZ" altLang="cs-CZ" sz="1400" b="1" i="1" dirty="0">
                <a:solidFill>
                  <a:schemeClr val="tx1"/>
                </a:solidFill>
              </a:rPr>
              <a:t>mrtvého dítěte</a:t>
            </a:r>
            <a:r>
              <a:rPr lang="cs-CZ" altLang="cs-CZ" sz="1400" i="1" dirty="0">
                <a:solidFill>
                  <a:schemeClr val="tx1"/>
                </a:solidFill>
              </a:rPr>
              <a:t> se rozumí úplné vypuzení nebo vynětí z těla matčina, jestliže plod neprojevuje ani jednu ze známek života a má porodní hmotnost 1000 g a vyšší.</a:t>
            </a:r>
            <a:br>
              <a:rPr lang="cs-CZ" altLang="cs-CZ" sz="1400" i="1" dirty="0">
                <a:solidFill>
                  <a:schemeClr val="tx1"/>
                </a:solidFill>
              </a:rPr>
            </a:br>
            <a:br>
              <a:rPr lang="cs-CZ" altLang="cs-CZ" sz="900" dirty="0">
                <a:solidFill>
                  <a:schemeClr val="tx1"/>
                </a:solidFill>
              </a:rPr>
            </a:br>
            <a:r>
              <a:rPr lang="cs-CZ" altLang="cs-CZ" sz="2200" b="1" dirty="0">
                <a:solidFill>
                  <a:schemeClr val="tx1"/>
                </a:solidFill>
              </a:rPr>
              <a:t>Potratem</a:t>
            </a:r>
            <a:r>
              <a:rPr lang="cs-CZ" altLang="cs-CZ" sz="2200" dirty="0">
                <a:solidFill>
                  <a:schemeClr val="tx1"/>
                </a:solidFill>
              </a:rPr>
              <a:t> se rozumí ukončení těhotenství ženy, při němž:</a:t>
            </a:r>
            <a:br>
              <a:rPr lang="cs-CZ" altLang="cs-CZ" sz="2200" dirty="0">
                <a:solidFill>
                  <a:schemeClr val="tx1"/>
                </a:solidFill>
              </a:rPr>
            </a:br>
            <a:r>
              <a:rPr lang="cs-CZ" altLang="cs-CZ" sz="2200" dirty="0">
                <a:solidFill>
                  <a:schemeClr val="tx1"/>
                </a:solidFill>
              </a:rPr>
              <a:t>a) plod neprojevuje ani jednu ze známek života a jeho porodní hmotnost je nižší než 1000 g a pokud ji nelze zjistit, jestliže je těhotenství kratší než 28 týdnů,</a:t>
            </a:r>
            <a:br>
              <a:rPr lang="cs-CZ" altLang="cs-CZ" sz="2200" dirty="0">
                <a:solidFill>
                  <a:schemeClr val="tx1"/>
                </a:solidFill>
              </a:rPr>
            </a:br>
            <a:r>
              <a:rPr lang="cs-CZ" altLang="cs-CZ" sz="2200" dirty="0">
                <a:solidFill>
                  <a:schemeClr val="tx1"/>
                </a:solidFill>
              </a:rPr>
              <a:t>b) plod projevuje alespoň jednu ze známek života a má porodní hmotnost nižší než 500 g, ale nepřežije 24 hodin po porodu,</a:t>
            </a:r>
            <a:br>
              <a:rPr lang="cs-CZ" altLang="cs-CZ" sz="2200" dirty="0">
                <a:solidFill>
                  <a:schemeClr val="tx1"/>
                </a:solidFill>
              </a:rPr>
            </a:br>
            <a:r>
              <a:rPr lang="cs-CZ" altLang="cs-CZ" sz="2200" dirty="0">
                <a:solidFill>
                  <a:schemeClr val="tx1"/>
                </a:solidFill>
              </a:rPr>
              <a:t>c) z dělohy ženy bylo vyňato plodové vejce bez plodu, anebo těhotenská sliznice</a:t>
            </a:r>
            <a:br>
              <a:rPr lang="cs-CZ" altLang="cs-CZ" sz="2200" dirty="0">
                <a:solidFill>
                  <a:schemeClr val="tx1"/>
                </a:solidFill>
              </a:rPr>
            </a:br>
            <a:r>
              <a:rPr lang="cs-CZ" altLang="cs-CZ" sz="2200" dirty="0">
                <a:solidFill>
                  <a:schemeClr val="tx1"/>
                </a:solidFill>
              </a:rPr>
              <a:t>Potratem se rozumí též ukončení mimoděložního těhotenství anebo umělé přerušení těhotenství provedené podle zvláštních předpisů.</a:t>
            </a:r>
            <a:endParaRPr lang="cs-CZ" alt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662F0659-0D43-416F-9678-46A3B7E7A4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Potratovost</a:t>
            </a:r>
          </a:p>
        </p:txBody>
      </p:sp>
      <p:sp>
        <p:nvSpPr>
          <p:cNvPr id="32771" name="Zástupný symbol pro obsah 2">
            <a:extLst>
              <a:ext uri="{FF2B5EF4-FFF2-40B4-BE49-F238E27FC236}">
                <a16:creationId xmlns:a16="http://schemas.microsoft.com/office/drawing/2014/main" id="{43105EFF-B72A-4CF5-AD81-CE750599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094162"/>
          </a:xfrm>
        </p:spPr>
        <p:txBody>
          <a:bodyPr rtlCol="0">
            <a:normAutofit fontScale="92500" lnSpcReduction="20000"/>
          </a:bodyPr>
          <a:lstStyle/>
          <a:p>
            <a:pPr indent="-137160" fontAlgn="auto">
              <a:spcAft>
                <a:spcPts val="0"/>
              </a:spcAft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V ČR před r. 1989 – vysoká (snadná dostupnost, příhodná legislativa, málo antikoncepce, značná míra tolerance společnosti k interrupcím) – 42 % ze všech těhotenství</a:t>
            </a: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Po roce 1989 mimořádně příznivý vývoj potratovosti</a:t>
            </a: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R. 91 – celkem 120 050 potratů, z toho 106 042 interrupce, 13 985 samovolné potraty</a:t>
            </a: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R. 2002 – 43 743 potratů – z toho interrupce 31 142, </a:t>
            </a:r>
            <a:r>
              <a:rPr lang="cs-CZ" altLang="cs-CZ" sz="2800" dirty="0" err="1">
                <a:solidFill>
                  <a:schemeClr val="tx1"/>
                </a:solidFill>
              </a:rPr>
              <a:t>sam</a:t>
            </a:r>
            <a:r>
              <a:rPr lang="cs-CZ" altLang="cs-CZ" sz="2800" dirty="0">
                <a:solidFill>
                  <a:schemeClr val="tx1"/>
                </a:solidFill>
              </a:rPr>
              <a:t>. potraty 11 256</a:t>
            </a: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R. 2009 – 40 528 potratů,  z toho 24 636 interrupce</a:t>
            </a: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R. 2013 – 37 443 potratů, z toho 22 542 interrupce</a:t>
            </a: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R. 2020 – 30 368 potratů, z toho 16 886 interrupce</a:t>
            </a:r>
          </a:p>
          <a:p>
            <a:pPr indent="-137160" fontAlgn="auto">
              <a:spcAft>
                <a:spcPts val="0"/>
              </a:spcAft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15CB18-66C8-4AD1-BE81-481481947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5EBD22-D03F-4B7C-97F7-EA6E5B8FA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7C5A581-2893-4704-BF38-008E21309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569"/>
            <a:ext cx="9144000" cy="591886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DDD6B9F-D359-4AC6-BC44-F3CD9EC0FF2D}"/>
              </a:ext>
            </a:extLst>
          </p:cNvPr>
          <p:cNvSpPr txBox="1"/>
          <p:nvPr/>
        </p:nvSpPr>
        <p:spPr>
          <a:xfrm>
            <a:off x="5975350" y="6410614"/>
            <a:ext cx="29171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https://www.czso.cz/csu/czso/obyvatelstvo_hu</a:t>
            </a:r>
          </a:p>
        </p:txBody>
      </p:sp>
    </p:spTree>
    <p:extLst>
      <p:ext uri="{BB962C8B-B14F-4D97-AF65-F5344CB8AC3E}">
        <p14:creationId xmlns:p14="http://schemas.microsoft.com/office/powerpoint/2010/main" val="1044269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31DDD39A-BD46-4CDA-9B20-F5EEE8C18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Úmrtnost</a:t>
            </a:r>
          </a:p>
        </p:txBody>
      </p:sp>
      <p:sp>
        <p:nvSpPr>
          <p:cNvPr id="33795" name="Zástupný symbol pro obsah 2">
            <a:extLst>
              <a:ext uri="{FF2B5EF4-FFF2-40B4-BE49-F238E27FC236}">
                <a16:creationId xmlns:a16="http://schemas.microsoft.com/office/drawing/2014/main" id="{3358181B-B5D0-4AB3-8941-AA239E6BC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824412"/>
          </a:xfrm>
        </p:spPr>
        <p:txBody>
          <a:bodyPr rtlCol="0">
            <a:normAutofit fontScale="92500" lnSpcReduction="10000"/>
          </a:bodyPr>
          <a:lstStyle/>
          <a:p>
            <a:pPr indent="-137160" fontAlgn="auto">
              <a:spcAft>
                <a:spcPts val="0"/>
              </a:spcAft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Hrubá míra úmrtnosti (</a:t>
            </a:r>
            <a:r>
              <a:rPr lang="cs-CZ" altLang="cs-CZ" b="1" dirty="0" err="1">
                <a:solidFill>
                  <a:schemeClr val="tx1"/>
                </a:solidFill>
              </a:rPr>
              <a:t>hmú</a:t>
            </a:r>
            <a:r>
              <a:rPr lang="cs-CZ" altLang="cs-CZ" b="1" dirty="0">
                <a:solidFill>
                  <a:schemeClr val="tx1"/>
                </a:solidFill>
              </a:rPr>
              <a:t>)</a:t>
            </a:r>
            <a:r>
              <a:rPr lang="cs-CZ" altLang="cs-CZ" dirty="0">
                <a:solidFill>
                  <a:schemeClr val="tx1"/>
                </a:solidFill>
              </a:rPr>
              <a:t> - nejjednodušší ukazatel vyjadřující úroveň úmrtnosti, </a:t>
            </a:r>
          </a:p>
          <a:p>
            <a:pPr lvl="1" indent="-137160" fontAlgn="auto">
              <a:defRPr/>
            </a:pPr>
            <a:r>
              <a:rPr lang="cs-CZ" altLang="cs-CZ" sz="1600" dirty="0">
                <a:solidFill>
                  <a:schemeClr val="tx1"/>
                </a:solidFill>
              </a:rPr>
              <a:t> = počet zemřelých připadajících na 1 000 obyvatel (</a:t>
            </a:r>
            <a:r>
              <a:rPr lang="cs-CZ" altLang="cs-CZ" sz="1600" i="1" dirty="0">
                <a:solidFill>
                  <a:schemeClr val="tx1"/>
                </a:solidFill>
              </a:rPr>
              <a:t>středního stavu</a:t>
            </a:r>
            <a:r>
              <a:rPr lang="cs-CZ" altLang="cs-CZ" sz="1600" dirty="0">
                <a:solidFill>
                  <a:schemeClr val="tx1"/>
                </a:solidFill>
              </a:rPr>
              <a:t>).</a:t>
            </a:r>
          </a:p>
          <a:p>
            <a:pPr lvl="1" indent="-137160" fontAlgn="auto">
              <a:defRPr/>
            </a:pPr>
            <a:endParaRPr lang="cs-CZ" altLang="cs-CZ" sz="1600" dirty="0">
              <a:solidFill>
                <a:schemeClr val="tx1"/>
              </a:solidFill>
            </a:endParaRP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Faktory ovlivňující úmrtnost</a:t>
            </a:r>
          </a:p>
          <a:p>
            <a:pPr indent="-13716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a) genetické faktory</a:t>
            </a:r>
            <a:r>
              <a:rPr lang="cs-CZ" altLang="cs-CZ" dirty="0">
                <a:solidFill>
                  <a:schemeClr val="tx1"/>
                </a:solidFill>
              </a:rPr>
              <a:t>  - např. vyšší úmrtnost mužů (</a:t>
            </a:r>
            <a:r>
              <a:rPr lang="cs-CZ" altLang="cs-CZ" i="1" dirty="0">
                <a:solidFill>
                  <a:schemeClr val="tx1"/>
                </a:solidFill>
              </a:rPr>
              <a:t>ženy mají nižší úmrtnost a žijí déle, proto studujeme úmrtnost vždy odděleně za jednotlivá pohlaví</a:t>
            </a:r>
            <a:r>
              <a:rPr lang="cs-CZ" altLang="cs-CZ" dirty="0">
                <a:solidFill>
                  <a:schemeClr val="tx1"/>
                </a:solidFill>
              </a:rPr>
              <a:t>)</a:t>
            </a:r>
          </a:p>
          <a:p>
            <a:pPr indent="-13716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 indent="-13716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b) ekologické faktory</a:t>
            </a:r>
            <a:r>
              <a:rPr lang="cs-CZ" altLang="cs-CZ" dirty="0">
                <a:solidFill>
                  <a:schemeClr val="tx1"/>
                </a:solidFill>
              </a:rPr>
              <a:t> -  např. klimatické podmínky, životní prostředí</a:t>
            </a:r>
          </a:p>
          <a:p>
            <a:pPr indent="-13716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 indent="-13716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chemeClr val="tx1"/>
                </a:solidFill>
              </a:rPr>
              <a:t>c) socioekonomické faktory</a:t>
            </a:r>
          </a:p>
          <a:p>
            <a:pPr indent="-13716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dirty="0">
                <a:solidFill>
                  <a:schemeClr val="tx1"/>
                </a:solidFill>
              </a:rPr>
              <a:t>individuální: životní úroveň, úroveň vzdělání, postoj ke  zdraví, péče o vlastní zdraví a využívání preventivních opatření, stravovací návyky, výživa, fyzická aktivita </a:t>
            </a:r>
          </a:p>
          <a:p>
            <a:pPr indent="-13716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dirty="0">
                <a:solidFill>
                  <a:schemeClr val="tx1"/>
                </a:solidFill>
              </a:rPr>
              <a:t>vlivy prostředí: úroveň zdravotnictví, dostupnost a kvalita lékařské péče, rozvoj medicíny a lékařské techniky, systém zdravotní politiky, systém sociálního zabezpečení, ekonomická situace </a:t>
            </a:r>
          </a:p>
          <a:p>
            <a:pPr indent="-137160" fontAlgn="auto">
              <a:spcAft>
                <a:spcPts val="0"/>
              </a:spcAft>
              <a:defRPr/>
            </a:pPr>
            <a:endParaRPr lang="cs-CZ" altLang="cs-CZ" dirty="0"/>
          </a:p>
          <a:p>
            <a:pPr indent="-137160" fontAlgn="auto">
              <a:spcAft>
                <a:spcPts val="0"/>
              </a:spcAft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EF54F974-8043-4D7E-BB8E-CB01E1142D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Úmrtnost</a:t>
            </a:r>
          </a:p>
        </p:txBody>
      </p:sp>
      <p:sp>
        <p:nvSpPr>
          <p:cNvPr id="39939" name="Zástupný symbol pro obsah 2">
            <a:extLst>
              <a:ext uri="{FF2B5EF4-FFF2-40B4-BE49-F238E27FC236}">
                <a16:creationId xmlns:a16="http://schemas.microsoft.com/office/drawing/2014/main" id="{847F6873-99F9-4182-9E28-4B58E67B1B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>
                <a:solidFill>
                  <a:schemeClr val="tx1"/>
                </a:solidFill>
              </a:rPr>
              <a:t>Do poč. 90. let asi po 30 letech stagnace</a:t>
            </a:r>
          </a:p>
          <a:p>
            <a:r>
              <a:rPr lang="cs-CZ" altLang="cs-CZ" sz="2800">
                <a:solidFill>
                  <a:schemeClr val="tx1"/>
                </a:solidFill>
              </a:rPr>
              <a:t>Po r. 90. – stárnutí populace</a:t>
            </a:r>
          </a:p>
          <a:p>
            <a:pPr lvl="1"/>
            <a:r>
              <a:rPr lang="cs-CZ" altLang="cs-CZ" sz="2400">
                <a:solidFill>
                  <a:schemeClr val="tx1"/>
                </a:solidFill>
              </a:rPr>
              <a:t>Prodloužení naděje dožití při narození</a:t>
            </a:r>
          </a:p>
          <a:p>
            <a:pPr lvl="1"/>
            <a:r>
              <a:rPr lang="cs-CZ" altLang="cs-CZ" sz="2400">
                <a:solidFill>
                  <a:schemeClr val="tx1"/>
                </a:solidFill>
              </a:rPr>
              <a:t>Snížení úmrtnosti kojenců</a:t>
            </a:r>
          </a:p>
          <a:p>
            <a:endParaRPr lang="cs-CZ" altLang="cs-CZ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AAEAE37E-61D6-4D83-9A3F-EEE2FFCCD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164142"/>
              </p:ext>
            </p:extLst>
          </p:nvPr>
        </p:nvGraphicFramePr>
        <p:xfrm>
          <a:off x="671513" y="4473575"/>
          <a:ext cx="7777158" cy="837398"/>
        </p:xfrm>
        <a:graphic>
          <a:graphicData uri="http://schemas.openxmlformats.org/drawingml/2006/table">
            <a:tbl>
              <a:tblPr/>
              <a:tblGrid>
                <a:gridCol w="699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3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3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3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3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34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34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34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34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34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343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921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7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Zemřelí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Zemřelí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Zemřelí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Zemřelí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Zemřelí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Zemřelí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Zemřelí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Zemřelí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Zemřelí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Zemřelí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Zemřelí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74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Česká republika</a:t>
                      </a:r>
                    </a:p>
                  </a:txBody>
                  <a:tcPr marL="9525" marR="9525" marT="95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106 844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106 848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108 189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109 160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105 665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111 173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107 750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111 443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112 920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112 362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129 289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priciny_umrti">
            <a:extLst>
              <a:ext uri="{FF2B5EF4-FFF2-40B4-BE49-F238E27FC236}">
                <a16:creationId xmlns:a16="http://schemas.microsoft.com/office/drawing/2014/main" id="{C22CA06E-DFE4-463F-B7E4-22D130BC4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836613"/>
            <a:ext cx="8891587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5">
            <a:extLst>
              <a:ext uri="{FF2B5EF4-FFF2-40B4-BE49-F238E27FC236}">
                <a16:creationId xmlns:a16="http://schemas.microsoft.com/office/drawing/2014/main" id="{5A0792B1-D395-464E-B5E8-0558FF7DA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0350"/>
            <a:ext cx="7129463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400" b="1">
                <a:latin typeface="Arial" panose="020B0604020202020204" pitchFamily="34" charset="0"/>
              </a:rPr>
              <a:t>Příčiny úmrtí v ČR (2005)</a:t>
            </a:r>
          </a:p>
        </p:txBody>
      </p:sp>
      <p:pic>
        <p:nvPicPr>
          <p:cNvPr id="40964" name="Obrázek 2">
            <a:extLst>
              <a:ext uri="{FF2B5EF4-FFF2-40B4-BE49-F238E27FC236}">
                <a16:creationId xmlns:a16="http://schemas.microsoft.com/office/drawing/2014/main" id="{98992886-8DB3-422F-BF0C-5A793DF38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281113"/>
            <a:ext cx="629602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FCD51B3-77C5-4A3E-A28F-4F2AFFD10C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Kojenecká úmrtnost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2B5F8E4-5E4E-4743-8152-E5B6F8DAB1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>
                <a:solidFill>
                  <a:schemeClr val="tx1"/>
                </a:solidFill>
              </a:rPr>
              <a:t>Kojenecká úmrtnost = počet zemřelých do 1 roku po narození</a:t>
            </a:r>
            <a:r>
              <a:rPr lang="cs-CZ" altLang="cs-CZ" sz="2800" baseline="-25000" dirty="0">
                <a:solidFill>
                  <a:schemeClr val="tx1"/>
                </a:solidFill>
              </a:rPr>
              <a:t> </a:t>
            </a:r>
            <a:r>
              <a:rPr lang="cs-CZ" altLang="cs-CZ" sz="2800" dirty="0">
                <a:solidFill>
                  <a:schemeClr val="tx1"/>
                </a:solidFill>
              </a:rPr>
              <a:t>/počet narozených</a:t>
            </a:r>
          </a:p>
          <a:p>
            <a:r>
              <a:rPr lang="cs-CZ" altLang="cs-CZ" sz="2800" dirty="0">
                <a:solidFill>
                  <a:schemeClr val="tx1"/>
                </a:solidFill>
              </a:rPr>
              <a:t>novorozenecká úmrtnost = kú</a:t>
            </a:r>
            <a:r>
              <a:rPr lang="cs-CZ" altLang="cs-CZ" sz="2800" baseline="-25000" dirty="0">
                <a:solidFill>
                  <a:schemeClr val="tx1"/>
                </a:solidFill>
              </a:rPr>
              <a:t>0-27</a:t>
            </a:r>
            <a:r>
              <a:rPr lang="cs-CZ" altLang="cs-CZ" sz="2800" dirty="0">
                <a:solidFill>
                  <a:schemeClr val="tx1"/>
                </a:solidFill>
              </a:rPr>
              <a:t> /počet narozených</a:t>
            </a:r>
          </a:p>
          <a:p>
            <a:endParaRPr lang="cs-CZ" altLang="cs-CZ" sz="2800" dirty="0"/>
          </a:p>
          <a:p>
            <a:r>
              <a:rPr lang="cs-CZ" altLang="cs-CZ" sz="1800" dirty="0">
                <a:solidFill>
                  <a:schemeClr val="tx1"/>
                </a:solidFill>
              </a:rPr>
              <a:t>R. 91 – úmrtnost dětí do 1 roku – 1 343</a:t>
            </a:r>
          </a:p>
          <a:p>
            <a:r>
              <a:rPr lang="cs-CZ" altLang="cs-CZ" sz="1800" dirty="0">
                <a:solidFill>
                  <a:schemeClr val="tx1"/>
                </a:solidFill>
              </a:rPr>
              <a:t>R. 2002 – 385</a:t>
            </a:r>
          </a:p>
          <a:p>
            <a:r>
              <a:rPr lang="cs-CZ" altLang="cs-CZ" sz="1800" dirty="0">
                <a:solidFill>
                  <a:schemeClr val="tx1"/>
                </a:solidFill>
              </a:rPr>
              <a:t>R. 2009 – 341</a:t>
            </a:r>
          </a:p>
          <a:p>
            <a:r>
              <a:rPr lang="cs-CZ" altLang="cs-CZ" sz="1800" dirty="0">
                <a:solidFill>
                  <a:schemeClr val="tx1"/>
                </a:solidFill>
              </a:rPr>
              <a:t>R. 2013 – 265</a:t>
            </a:r>
          </a:p>
          <a:p>
            <a:r>
              <a:rPr lang="cs-CZ" altLang="cs-CZ" sz="1800" b="1" dirty="0">
                <a:solidFill>
                  <a:schemeClr val="tx1"/>
                </a:solidFill>
              </a:rPr>
              <a:t>R. 2020 - 249</a:t>
            </a:r>
            <a:endParaRPr lang="cs-CZ" altLang="cs-CZ" sz="2800" b="1" dirty="0">
              <a:solidFill>
                <a:schemeClr val="tx1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5D552A1-BC3E-4CC4-A8DE-2D7111A8F68A}"/>
              </a:ext>
            </a:extLst>
          </p:cNvPr>
          <p:cNvSpPr txBox="1"/>
          <p:nvPr/>
        </p:nvSpPr>
        <p:spPr>
          <a:xfrm>
            <a:off x="5975350" y="6410614"/>
            <a:ext cx="29171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https://www.czso.cz/csu/czso/obyvatelstvo_hu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BA5E53-0C18-4349-8072-AFB0B5051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988F79-6AE9-4A5E-85B2-50F8B7FE8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F73C59-65C6-4B54-B402-DAE61CD4C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2015"/>
            <a:ext cx="9144000" cy="593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25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30B0433-1EA0-4851-9BCC-591DB1036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Střední délka života (e</a:t>
            </a:r>
            <a:r>
              <a:rPr lang="cs-CZ" altLang="cs-CZ" baseline="-25000"/>
              <a:t>x</a:t>
            </a:r>
            <a:r>
              <a:rPr lang="cs-CZ" altLang="cs-CZ"/>
              <a:t>)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5CB15C82-AE0E-4CE8-9A3B-DEDF96B82B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</a:rPr>
              <a:t>Střední délka života (</a:t>
            </a:r>
            <a:r>
              <a:rPr lang="cs-CZ" altLang="cs-CZ" i="1" dirty="0">
                <a:solidFill>
                  <a:schemeClr val="tx1"/>
                </a:solidFill>
              </a:rPr>
              <a:t>naděje dožití</a:t>
            </a:r>
            <a:r>
              <a:rPr lang="cs-CZ" altLang="cs-CZ" dirty="0">
                <a:solidFill>
                  <a:schemeClr val="tx1"/>
                </a:solidFill>
              </a:rPr>
              <a:t>) - ukazatel vycházející z </a:t>
            </a:r>
            <a:r>
              <a:rPr lang="cs-CZ" altLang="cs-CZ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úmrtnostních tabulek</a:t>
            </a:r>
            <a:r>
              <a:rPr lang="cs-CZ" altLang="cs-CZ" dirty="0">
                <a:solidFill>
                  <a:schemeClr val="tx1"/>
                </a:solidFill>
              </a:rPr>
              <a:t>, vyjadřuje počet let, která v průměru ještě prožije osoba ve věku x. Jedná se o ukazatel hypotetický, vycházející z předpokladu zachování stávajících úmrtnostních poměrů, vyjadřuje úmrtnostní situaci v daném roce</a:t>
            </a:r>
          </a:p>
          <a:p>
            <a:r>
              <a:rPr lang="cs-CZ" altLang="cs-CZ" dirty="0">
                <a:solidFill>
                  <a:schemeClr val="tx1"/>
                </a:solidFill>
              </a:rPr>
              <a:t>Nejčastěji se udává </a:t>
            </a:r>
            <a:r>
              <a:rPr lang="cs-CZ" altLang="cs-CZ" b="1" dirty="0">
                <a:solidFill>
                  <a:schemeClr val="tx1"/>
                </a:solidFill>
              </a:rPr>
              <a:t>střední délka života ve věku 0</a:t>
            </a:r>
            <a:r>
              <a:rPr lang="cs-CZ" altLang="cs-CZ" dirty="0">
                <a:solidFill>
                  <a:schemeClr val="tx1"/>
                </a:solidFill>
              </a:rPr>
              <a:t>, tedy při narození, odděleně za obě pohlaví.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A709B56D-0653-4224-8731-9A98BA54CF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7171" name="Zástupný obsah 2">
            <a:extLst>
              <a:ext uri="{FF2B5EF4-FFF2-40B4-BE49-F238E27FC236}">
                <a16:creationId xmlns:a16="http://schemas.microsoft.com/office/drawing/2014/main" id="{A48D66CD-1776-4B6B-B2C1-1BF6D034F5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7172" name="Obrázek 4">
            <a:extLst>
              <a:ext uri="{FF2B5EF4-FFF2-40B4-BE49-F238E27FC236}">
                <a16:creationId xmlns:a16="http://schemas.microsoft.com/office/drawing/2014/main" id="{F875818F-A44D-45BD-877F-152D6D5F0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6638"/>
            <a:ext cx="91440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ovéPole 6">
            <a:extLst>
              <a:ext uri="{FF2B5EF4-FFF2-40B4-BE49-F238E27FC236}">
                <a16:creationId xmlns:a16="http://schemas.microsoft.com/office/drawing/2014/main" id="{44A04050-D9D2-4338-B6A1-236733CF6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6267450"/>
            <a:ext cx="8172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cs-CZ" altLang="cs-CZ" sz="1600"/>
              <a:t>Zdroj: </a:t>
            </a:r>
            <a:r>
              <a:rPr lang="cs-CZ" altLang="cs-CZ" sz="1600">
                <a:hlinkClick r:id="rId3"/>
              </a:rPr>
              <a:t>https://www.czso.cz/documents/109863733/128621082/obyvatelstvo_2019.png</a:t>
            </a:r>
            <a:r>
              <a:rPr lang="cs-CZ" altLang="cs-CZ" sz="1600"/>
              <a:t>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>
            <a:extLst>
              <a:ext uri="{FF2B5EF4-FFF2-40B4-BE49-F238E27FC236}">
                <a16:creationId xmlns:a16="http://schemas.microsoft.com/office/drawing/2014/main" id="{08F259B4-B8A7-430C-B27B-FB43C797F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Data o obyvatelstvu</a:t>
            </a:r>
          </a:p>
        </p:txBody>
      </p:sp>
      <p:sp>
        <p:nvSpPr>
          <p:cNvPr id="46083" name="Zástupný symbol pro obsah 2">
            <a:extLst>
              <a:ext uri="{FF2B5EF4-FFF2-40B4-BE49-F238E27FC236}">
                <a16:creationId xmlns:a16="http://schemas.microsoft.com/office/drawing/2014/main" id="{C9B94906-EA77-4796-8272-8F92FF3F8B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BF1627"/>
                </a:solidFill>
                <a:effectLst/>
                <a:latin typeface="Tahoma" panose="020B0604030504040204" pitchFamily="34" charset="0"/>
              </a:rPr>
              <a:t>Česko v číslech</a:t>
            </a:r>
          </a:p>
          <a:p>
            <a:pPr marL="34925" indent="0">
              <a:buNone/>
            </a:pPr>
            <a:r>
              <a:rPr lang="cs-CZ" altLang="cs-CZ" dirty="0">
                <a:solidFill>
                  <a:schemeClr val="tx1"/>
                </a:solidFill>
                <a:hlinkClick r:id="rId2"/>
              </a:rPr>
              <a:t>https://www.czso.cz/documents/10180/92010922/3202031911_oby.pdf/5a7b8078-955f-40ae-8d22-a93b0f16ca62?version=1.5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endParaRPr lang="cs-CZ" alt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>
            <a:extLst>
              <a:ext uri="{FF2B5EF4-FFF2-40B4-BE49-F238E27FC236}">
                <a16:creationId xmlns:a16="http://schemas.microsoft.com/office/drawing/2014/main" id="{08F259B4-B8A7-430C-B27B-FB43C797F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DYNAMIKA OBYVATELSTVA ČR</a:t>
            </a:r>
          </a:p>
        </p:txBody>
      </p:sp>
      <p:sp>
        <p:nvSpPr>
          <p:cNvPr id="46083" name="Zástupný symbol pro obsah 2">
            <a:extLst>
              <a:ext uri="{FF2B5EF4-FFF2-40B4-BE49-F238E27FC236}">
                <a16:creationId xmlns:a16="http://schemas.microsoft.com/office/drawing/2014/main" id="{C9B94906-EA77-4796-8272-8F92FF3F8B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</a:rPr>
              <a:t>Sňatečnost</a:t>
            </a:r>
          </a:p>
          <a:p>
            <a:r>
              <a:rPr lang="cs-CZ" altLang="cs-CZ" dirty="0">
                <a:solidFill>
                  <a:schemeClr val="tx1"/>
                </a:solidFill>
              </a:rPr>
              <a:t>Rozvodovost</a:t>
            </a:r>
          </a:p>
          <a:p>
            <a:r>
              <a:rPr lang="cs-CZ" altLang="cs-CZ" dirty="0">
                <a:solidFill>
                  <a:schemeClr val="tx1"/>
                </a:solidFill>
              </a:rPr>
              <a:t>Porodnost</a:t>
            </a:r>
          </a:p>
          <a:p>
            <a:r>
              <a:rPr lang="cs-CZ" altLang="cs-CZ" dirty="0">
                <a:solidFill>
                  <a:schemeClr val="tx1"/>
                </a:solidFill>
              </a:rPr>
              <a:t>Potratovost</a:t>
            </a:r>
          </a:p>
          <a:p>
            <a:r>
              <a:rPr lang="cs-CZ" altLang="cs-CZ" dirty="0">
                <a:solidFill>
                  <a:schemeClr val="tx1"/>
                </a:solidFill>
              </a:rPr>
              <a:t>Úmrtnost</a:t>
            </a:r>
          </a:p>
          <a:p>
            <a:r>
              <a:rPr lang="cs-CZ" altLang="cs-CZ" dirty="0">
                <a:solidFill>
                  <a:schemeClr val="tx1"/>
                </a:solidFill>
              </a:rPr>
              <a:t>Migrace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802210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D9A7B871-975D-4B19-AD0D-F0360BAEA2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MIGRACE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7E3D8A18-83C4-499A-8F14-8359310002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7250" y="1700808"/>
            <a:ext cx="7404100" cy="4680520"/>
          </a:xfrm>
        </p:spPr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</a:rPr>
              <a:t>Relativně nevratný pohyb, změna trvalého bydliště (místa obvyklého pobytu)</a:t>
            </a:r>
          </a:p>
          <a:p>
            <a:r>
              <a:rPr lang="cs-CZ" altLang="cs-CZ" dirty="0">
                <a:solidFill>
                  <a:schemeClr val="tx1"/>
                </a:solidFill>
              </a:rPr>
              <a:t>V 2. pol. 20. st. růst velkého množství přechodných forem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IMIGRACE, EMIGRACE, REPATRIACE, UPRCHLICTVÍ</a:t>
            </a:r>
          </a:p>
          <a:p>
            <a:pPr lvl="1"/>
            <a:endParaRPr lang="cs-CZ" altLang="cs-CZ" dirty="0">
              <a:solidFill>
                <a:schemeClr val="tx1"/>
              </a:solidFill>
            </a:endParaRPr>
          </a:p>
          <a:p>
            <a:r>
              <a:rPr lang="cs-CZ" altLang="cs-CZ" dirty="0"/>
              <a:t>Základní charakteristiky migrace</a:t>
            </a:r>
            <a:endParaRPr lang="cs-CZ" altLang="cs-CZ" dirty="0">
              <a:solidFill>
                <a:schemeClr val="tx1"/>
              </a:solidFill>
            </a:endParaRP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počet přistěhovalých (I), počet vystěhovalých (E)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migrační saldo: MS = I-E/S 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migrační objem MO = I+E/S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efektivnost migrace: ME = MS/MO </a:t>
            </a:r>
          </a:p>
          <a:p>
            <a:pPr lvl="1"/>
            <a:endParaRPr lang="cs-CZ" altLang="cs-CZ" dirty="0">
              <a:solidFill>
                <a:schemeClr val="tx1"/>
              </a:solidFill>
            </a:endParaRP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Migrace: </a:t>
            </a:r>
            <a:r>
              <a:rPr lang="cs-CZ" altLang="cs-CZ" u="sng" dirty="0">
                <a:solidFill>
                  <a:schemeClr val="tx1"/>
                </a:solidFill>
              </a:rPr>
              <a:t>vnitřní a zahraniční</a:t>
            </a:r>
            <a:r>
              <a:rPr lang="cs-CZ" altLang="cs-CZ" dirty="0">
                <a:solidFill>
                  <a:schemeClr val="tx1"/>
                </a:solidFill>
              </a:rPr>
              <a:t> – rozdíl v metodikách zjišťování, spolehlivosti dat, způsobech evidence, různá kvalita dat a jejich problematická srovnatelnost</a:t>
            </a:r>
          </a:p>
          <a:p>
            <a:pPr lvl="1"/>
            <a:endParaRPr lang="cs-CZ" alt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F8470381-730A-4797-B842-4B00460E6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Vnitřní migrace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D2C16B4-2107-4E36-A3BE-37EE790001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700808"/>
            <a:ext cx="8424862" cy="4382492"/>
          </a:xfrm>
        </p:spPr>
        <p:txBody>
          <a:bodyPr rtlCol="0">
            <a:normAutofit lnSpcReduction="10000"/>
          </a:bodyPr>
          <a:lstStyle/>
          <a:p>
            <a:pPr indent="-137160" fontAlgn="auto">
              <a:spcAft>
                <a:spcPts val="0"/>
              </a:spcAft>
              <a:defRPr/>
            </a:pPr>
            <a:r>
              <a:rPr lang="cs-CZ" altLang="cs-CZ" sz="2300" dirty="0">
                <a:solidFill>
                  <a:schemeClr val="tx1"/>
                </a:solidFill>
              </a:rPr>
              <a:t>Registruje se v ČR od r. 1950</a:t>
            </a: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2300" dirty="0">
                <a:solidFill>
                  <a:schemeClr val="tx1"/>
                </a:solidFill>
              </a:rPr>
              <a:t>Hlášení o stěhování</a:t>
            </a: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2300" dirty="0">
                <a:solidFill>
                  <a:schemeClr val="tx1"/>
                </a:solidFill>
              </a:rPr>
              <a:t>Čtvrtletní publikace v Pohybech obyvatelstva</a:t>
            </a: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2300" dirty="0">
                <a:solidFill>
                  <a:schemeClr val="tx1"/>
                </a:solidFill>
              </a:rPr>
              <a:t>Stěhování přes hranice obcí a v Praze přes hranice urbanistických obvodů</a:t>
            </a:r>
          </a:p>
          <a:p>
            <a:pPr indent="-137160" fontAlgn="auto">
              <a:spcAft>
                <a:spcPts val="0"/>
              </a:spcAft>
              <a:defRPr/>
            </a:pPr>
            <a:endParaRPr lang="cs-CZ" altLang="cs-CZ" sz="2300" dirty="0">
              <a:solidFill>
                <a:schemeClr val="tx1"/>
              </a:solidFill>
            </a:endParaRP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2300" dirty="0" err="1">
                <a:solidFill>
                  <a:schemeClr val="tx1"/>
                </a:solidFill>
              </a:rPr>
              <a:t>Prům</a:t>
            </a:r>
            <a:r>
              <a:rPr lang="cs-CZ" altLang="cs-CZ" sz="2300" dirty="0">
                <a:solidFill>
                  <a:schemeClr val="tx1"/>
                </a:solidFill>
              </a:rPr>
              <a:t>. obyvatel se stěhuje 1x za 50 let</a:t>
            </a: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2300" dirty="0">
                <a:solidFill>
                  <a:schemeClr val="tx1"/>
                </a:solidFill>
              </a:rPr>
              <a:t>Větší migrace souvisí s investicemi do určitého území (např. suburbanizace)</a:t>
            </a: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2300" dirty="0">
                <a:solidFill>
                  <a:schemeClr val="tx1"/>
                </a:solidFill>
              </a:rPr>
              <a:t>50. léta – stěhování na Ostravsko – vliv na sídelní strukturu</a:t>
            </a: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2300" dirty="0">
                <a:solidFill>
                  <a:schemeClr val="tx1"/>
                </a:solidFill>
              </a:rPr>
              <a:t>40 % stěhování na krátké vzdálenosti (v rámci okresu)</a:t>
            </a:r>
          </a:p>
          <a:p>
            <a:pPr indent="-137160" fontAlgn="auto">
              <a:spcAft>
                <a:spcPts val="0"/>
              </a:spcAft>
              <a:defRPr/>
            </a:pPr>
            <a:endParaRPr lang="cs-CZ" altLang="cs-CZ" sz="2400" dirty="0"/>
          </a:p>
          <a:p>
            <a:pPr indent="-137160" fontAlgn="auto">
              <a:spcAft>
                <a:spcPts val="0"/>
              </a:spcAft>
              <a:defRPr/>
            </a:pPr>
            <a:endParaRPr lang="cs-CZ" altLang="cs-CZ" sz="2400" dirty="0"/>
          </a:p>
          <a:p>
            <a:pPr indent="-137160" fontAlgn="auto">
              <a:spcAft>
                <a:spcPts val="0"/>
              </a:spcAft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A0129C-B070-4598-B7DA-3C43A6D99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4167C6-4709-4339-BB51-50ED85168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6B1C40-781D-4545-8824-59DBC04A6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76672"/>
            <a:ext cx="6101308" cy="553789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180BC1D-AAA6-4A58-B51B-8C5EB4B97987}"/>
              </a:ext>
            </a:extLst>
          </p:cNvPr>
          <p:cNvSpPr txBox="1"/>
          <p:nvPr/>
        </p:nvSpPr>
        <p:spPr>
          <a:xfrm>
            <a:off x="3779912" y="618807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https://www.statistikaamy.cz/tipy/infografiky/</a:t>
            </a:r>
          </a:p>
        </p:txBody>
      </p:sp>
    </p:spTree>
    <p:extLst>
      <p:ext uri="{BB962C8B-B14F-4D97-AF65-F5344CB8AC3E}">
        <p14:creationId xmlns:p14="http://schemas.microsoft.com/office/powerpoint/2010/main" val="23942609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A0129C-B070-4598-B7DA-3C43A6D99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4167C6-4709-4339-BB51-50ED85168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2BA1E46-60F8-48E9-90C4-9C4CFD673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8" y="335464"/>
            <a:ext cx="7632848" cy="618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711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68868A30-99A7-4358-A922-DF843CA8F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234363" cy="505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73DD76F-C147-48EB-BC6F-809E8D758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619125"/>
            <a:ext cx="6638925" cy="56197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40B0CFA-AFFF-4F47-ADD2-100267798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335"/>
            <a:ext cx="9144000" cy="5801329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>
            <a:extLst>
              <a:ext uri="{FF2B5EF4-FFF2-40B4-BE49-F238E27FC236}">
                <a16:creationId xmlns:a16="http://schemas.microsoft.com/office/drawing/2014/main" id="{79D041D4-F770-4E23-B99B-A3281E8E77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09600"/>
            <a:ext cx="7991475" cy="1355725"/>
          </a:xfrm>
        </p:spPr>
        <p:txBody>
          <a:bodyPr/>
          <a:lstStyle/>
          <a:p>
            <a:r>
              <a:rPr lang="cs-CZ" altLang="cs-CZ" sz="3600"/>
              <a:t>Celkový přírůstek obyvatel ČR 1950–2019</a:t>
            </a:r>
          </a:p>
        </p:txBody>
      </p:sp>
      <p:sp>
        <p:nvSpPr>
          <p:cNvPr id="55299" name="Zástupný obsah 2">
            <a:extLst>
              <a:ext uri="{FF2B5EF4-FFF2-40B4-BE49-F238E27FC236}">
                <a16:creationId xmlns:a16="http://schemas.microsoft.com/office/drawing/2014/main" id="{777761E9-17E3-4580-9350-13B96DFCC3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55300" name="Obrázek 5">
            <a:extLst>
              <a:ext uri="{FF2B5EF4-FFF2-40B4-BE49-F238E27FC236}">
                <a16:creationId xmlns:a16="http://schemas.microsoft.com/office/drawing/2014/main" id="{5BAF5BA2-C2EA-4736-9C83-3866538BD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73238"/>
            <a:ext cx="6821487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2BF1D5F9-EEC7-4C4D-AA53-EE9C0BA0FF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Struktura obyvatelstva ČR</a:t>
            </a:r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AADE665B-C487-47E1-A195-2FFDE98F09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chemeClr val="tx1"/>
                </a:solidFill>
              </a:rPr>
              <a:t>Biologické znaky: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Struktura podle pohlaví a věku, ras</a:t>
            </a:r>
          </a:p>
          <a:p>
            <a:pPr marL="206375" lvl="1" indent="0">
              <a:buNone/>
            </a:pPr>
            <a:endParaRPr lang="cs-CZ" altLang="cs-CZ" dirty="0">
              <a:solidFill>
                <a:schemeClr val="tx1"/>
              </a:solidFill>
            </a:endParaRPr>
          </a:p>
          <a:p>
            <a:r>
              <a:rPr lang="cs-CZ" altLang="cs-CZ" b="1" dirty="0">
                <a:solidFill>
                  <a:schemeClr val="tx1"/>
                </a:solidFill>
              </a:rPr>
              <a:t>Kulturní znaky: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Etnikum, národnost, jazyk, religiozita, vzdělání</a:t>
            </a:r>
          </a:p>
          <a:p>
            <a:pPr marL="206375" lvl="1" indent="0">
              <a:buNone/>
            </a:pPr>
            <a:endParaRPr lang="cs-CZ" altLang="cs-CZ" dirty="0">
              <a:solidFill>
                <a:schemeClr val="tx1"/>
              </a:solidFill>
            </a:endParaRPr>
          </a:p>
          <a:p>
            <a:r>
              <a:rPr lang="cs-CZ" altLang="cs-CZ" b="1" dirty="0">
                <a:solidFill>
                  <a:schemeClr val="tx1"/>
                </a:solidFill>
              </a:rPr>
              <a:t>Ekonomické a společenské znaky: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Ekonomická aktivita, povolání a zaměstnání, struktura podle příslušnosti k hospodářským oborům a odvětvím atd.</a:t>
            </a:r>
          </a:p>
          <a:p>
            <a:endParaRPr lang="cs-CZ" altLang="cs-CZ" dirty="0">
              <a:solidFill>
                <a:schemeClr val="tx1"/>
              </a:solidFill>
            </a:endParaRPr>
          </a:p>
          <a:p>
            <a:endParaRPr lang="cs-CZ" altLang="cs-CZ" dirty="0"/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AC762F97-FCB0-4072-879C-54673B808EC6}"/>
              </a:ext>
            </a:extLst>
          </p:cNvPr>
          <p:cNvCxnSpPr/>
          <p:nvPr/>
        </p:nvCxnSpPr>
        <p:spPr>
          <a:xfrm>
            <a:off x="4284663" y="2420938"/>
            <a:ext cx="215900" cy="2159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472ABAD-FB01-434C-B1C6-00B145737B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552" y="285750"/>
            <a:ext cx="7740848" cy="69497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Suburbanizace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CBD0E46F-E3A8-466A-A2F9-F434A129C0BE}"/>
              </a:ext>
            </a:extLst>
          </p:cNvPr>
          <p:cNvSpPr txBox="1">
            <a:spLocks/>
          </p:cNvSpPr>
          <p:nvPr/>
        </p:nvSpPr>
        <p:spPr bwMode="auto">
          <a:xfrm>
            <a:off x="428625" y="1165225"/>
            <a:ext cx="846455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cs-CZ" altLang="cs-CZ" sz="1500">
                <a:latin typeface="Arial" panose="020B0604020202020204" pitchFamily="34" charset="0"/>
              </a:rPr>
              <a:t>Suburbanizace je proces, při kterém se </a:t>
            </a:r>
            <a:r>
              <a:rPr lang="cs-CZ" altLang="cs-CZ" sz="1500" b="1">
                <a:latin typeface="Arial" panose="020B0604020202020204" pitchFamily="34" charset="0"/>
              </a:rPr>
              <a:t>existující aktivity </a:t>
            </a:r>
            <a:r>
              <a:rPr lang="cs-CZ" altLang="cs-CZ" sz="1500">
                <a:latin typeface="Arial" panose="020B0604020202020204" pitchFamily="34" charset="0"/>
              </a:rPr>
              <a:t>(administrativa, bydlení, logistika, obchod, služby, výroba) </a:t>
            </a:r>
            <a:r>
              <a:rPr lang="cs-CZ" altLang="cs-CZ" sz="1500" b="1">
                <a:latin typeface="Arial" panose="020B0604020202020204" pitchFamily="34" charset="0"/>
              </a:rPr>
              <a:t>přesunují z centrálních částí kompaktně zastavěného území měst na volné plochy mimo kompaktní zástavbu a do lokalit u administrativních hranic měst</a:t>
            </a:r>
            <a:r>
              <a:rPr lang="cs-CZ" altLang="cs-CZ" sz="1500">
                <a:latin typeface="Arial" panose="020B0604020202020204" pitchFamily="34" charset="0"/>
              </a:rPr>
              <a:t>, resp. za tyto hranice v rámci území metropolitních regionů či aglomerací. Součástí suburbanizačního procesu je rovněž alokace nově vznikajících aktivit do těchto oblastí prostorově výrazně oddělených od kompaktních měst a přitom s nimi funkčně spjatých silnými vazbami. Suburbanizace je vyvolána neustále rostoucími prostorovými nároky a požadavky na komfort ze strany jednotlivců i organizací.</a:t>
            </a:r>
          </a:p>
          <a:p>
            <a:pPr algn="just" eaLnBrk="1" hangingPunct="1"/>
            <a:r>
              <a:rPr lang="cs-CZ" altLang="cs-CZ" sz="1500" i="1">
                <a:latin typeface="Arial" panose="020B0604020202020204" pitchFamily="34" charset="0"/>
              </a:rPr>
              <a:t>(Ústav pro ekopolitiku, o.p.s.)</a:t>
            </a:r>
            <a:endParaRPr lang="cs-CZ" altLang="cs-CZ" sz="1500">
              <a:latin typeface="Arial" panose="020B0604020202020204" pitchFamily="34" charset="0"/>
            </a:endParaRPr>
          </a:p>
          <a:p>
            <a:pPr algn="just" eaLnBrk="1" hangingPunct="1"/>
            <a:endParaRPr lang="cs-CZ" altLang="cs-CZ" i="1">
              <a:latin typeface="Arial" panose="020B0604020202020204" pitchFamily="34" charset="0"/>
            </a:endParaRPr>
          </a:p>
        </p:txBody>
      </p:sp>
      <p:pic>
        <p:nvPicPr>
          <p:cNvPr id="56324" name="Picture 6">
            <a:extLst>
              <a:ext uri="{FF2B5EF4-FFF2-40B4-BE49-F238E27FC236}">
                <a16:creationId xmlns:a16="http://schemas.microsoft.com/office/drawing/2014/main" id="{66730A37-0EEF-441A-B5C7-8D6530E00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8" t="17513" r="10872" b="15538"/>
          <a:stretch>
            <a:fillRect/>
          </a:stretch>
        </p:blipFill>
        <p:spPr bwMode="auto">
          <a:xfrm>
            <a:off x="3348038" y="2954338"/>
            <a:ext cx="5795962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1678EF08-3CA8-4CD8-81B1-3558AA9CE248}"/>
              </a:ext>
            </a:extLst>
          </p:cNvPr>
          <p:cNvSpPr/>
          <p:nvPr/>
        </p:nvSpPr>
        <p:spPr>
          <a:xfrm>
            <a:off x="250825" y="3500438"/>
            <a:ext cx="3168650" cy="2632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500" dirty="0" err="1">
                <a:latin typeface="Arial" charset="0"/>
              </a:rPr>
              <a:t>Suburbanizaci</a:t>
            </a:r>
            <a:r>
              <a:rPr lang="cs-CZ" sz="1500" dirty="0">
                <a:latin typeface="Arial" charset="0"/>
              </a:rPr>
              <a:t> může rozdělit na: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500" u="sng" dirty="0">
                <a:latin typeface="Arial" charset="0"/>
              </a:rPr>
              <a:t>Rezidenční </a:t>
            </a:r>
            <a:r>
              <a:rPr lang="cs-CZ" sz="1500" dirty="0">
                <a:latin typeface="Arial" charset="0"/>
              </a:rPr>
              <a:t>– osidlování periferních oblastí města. Ve velké míře je realizována výstavbou rodinných domů a nízkopodlažní zástavbou.</a:t>
            </a:r>
          </a:p>
          <a:p>
            <a:pPr marL="180975" indent="-180975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500" u="sng" dirty="0">
                <a:latin typeface="Arial" charset="0"/>
              </a:rPr>
              <a:t>Komerční </a:t>
            </a:r>
            <a:r>
              <a:rPr lang="cs-CZ" sz="1500" dirty="0">
                <a:latin typeface="Arial" charset="0"/>
              </a:rPr>
              <a:t>– výstavba obchodních a průmyslových zón a lokalizace dalších komerčních funkcí mimo kompaktně zastavěné území na periferiích.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6C2F85DF-BED9-4447-9FDE-8B7600D09DC2}"/>
              </a:ext>
            </a:extLst>
          </p:cNvPr>
          <p:cNvSpPr/>
          <p:nvPr/>
        </p:nvSpPr>
        <p:spPr>
          <a:xfrm>
            <a:off x="0" y="5013325"/>
            <a:ext cx="9144000" cy="1485900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n>
                <a:solidFill>
                  <a:srgbClr val="FF00FF"/>
                </a:solidFill>
              </a:ln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DF9278A5-9EFB-42F9-8E84-ECD7D21D71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3568" y="285750"/>
            <a:ext cx="7596832" cy="571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Suburbanizace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0C894E4-6F08-4D65-8CE0-BD2EF61BDF3E}"/>
              </a:ext>
            </a:extLst>
          </p:cNvPr>
          <p:cNvSpPr/>
          <p:nvPr/>
        </p:nvSpPr>
        <p:spPr>
          <a:xfrm>
            <a:off x="395288" y="1195388"/>
            <a:ext cx="8497887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indent="-1778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>
                <a:latin typeface="Arial" charset="0"/>
              </a:rPr>
              <a:t>Dříve: </a:t>
            </a:r>
          </a:p>
          <a:p>
            <a:pPr marL="355600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1600" dirty="0">
                <a:latin typeface="Arial" charset="0"/>
              </a:rPr>
              <a:t>Zázemí – blízké okolí města – zásobovalo městské obyvatelstvo zemědělskými produkty a náleželo pod správu většího centra</a:t>
            </a:r>
          </a:p>
          <a:p>
            <a:pPr marL="177800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cs-CZ" sz="1600" dirty="0">
              <a:latin typeface="Arial" charset="0"/>
            </a:endParaRPr>
          </a:p>
          <a:p>
            <a:pPr marL="177800" indent="-1778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1600" dirty="0">
                <a:latin typeface="Arial" charset="0"/>
              </a:rPr>
              <a:t>Dnes:</a:t>
            </a:r>
          </a:p>
          <a:p>
            <a:pPr marL="355600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1600" dirty="0">
                <a:latin typeface="Arial" charset="0"/>
              </a:rPr>
              <a:t>Původní závislost města na zázemí se postupně obrátila a typickým rysem aglomerovaných obcí je v současnosti vysoký podíl dojíždějících za prací, službami i zábavou do jádrových měst</a:t>
            </a:r>
          </a:p>
          <a:p>
            <a:pPr marL="355600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1600" dirty="0">
                <a:latin typeface="Arial" charset="0"/>
              </a:rPr>
              <a:t>Z řady původně venkovských obcí v zázemí měst se pod vlivem </a:t>
            </a:r>
            <a:r>
              <a:rPr lang="cs-CZ" sz="1600" dirty="0" err="1">
                <a:latin typeface="Arial" charset="0"/>
              </a:rPr>
              <a:t>suburbanizace</a:t>
            </a:r>
            <a:r>
              <a:rPr lang="cs-CZ" sz="1600" dirty="0">
                <a:latin typeface="Arial" charset="0"/>
              </a:rPr>
              <a:t> stávají obce příměstské </a:t>
            </a:r>
            <a:r>
              <a:rPr lang="cs-CZ" sz="1600" u="sng" dirty="0">
                <a:latin typeface="Arial" charset="0"/>
              </a:rPr>
              <a:t>s městským způsobem života</a:t>
            </a:r>
            <a:endParaRPr lang="cs-CZ" sz="1600" dirty="0">
              <a:latin typeface="Arial" charset="0"/>
            </a:endParaRPr>
          </a:p>
          <a:p>
            <a:pPr marL="355600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cs-CZ" sz="1600" dirty="0">
              <a:latin typeface="Arial" charset="0"/>
            </a:endParaRPr>
          </a:p>
          <a:p>
            <a:pPr marL="355600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1600" dirty="0">
                <a:latin typeface="Arial" charset="0"/>
              </a:rPr>
              <a:t>Především mladé rodiny s dětmi s vyšším vzděláním -</a:t>
            </a:r>
            <a:r>
              <a:rPr lang="en-US" sz="1600" dirty="0">
                <a:latin typeface="Arial" charset="0"/>
              </a:rPr>
              <a:t>&gt;</a:t>
            </a:r>
            <a:r>
              <a:rPr lang="cs-CZ" sz="1600" dirty="0">
                <a:latin typeface="Arial" charset="0"/>
              </a:rPr>
              <a:t> vznikají specifické nároky na vybavenost obce (kapacity mateřských a základních škol, hřiště apod.)</a:t>
            </a:r>
          </a:p>
          <a:p>
            <a:pPr marL="355600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1600" dirty="0">
                <a:latin typeface="Arial" charset="0"/>
              </a:rPr>
              <a:t>Starousedlíci spíše lidé starší s nižším vzděláním</a:t>
            </a:r>
          </a:p>
          <a:p>
            <a:pPr marL="355600" indent="-1778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1600" dirty="0">
                <a:latin typeface="Arial" charset="0"/>
              </a:rPr>
              <a:t>-</a:t>
            </a:r>
            <a:r>
              <a:rPr lang="en-US" sz="1600" dirty="0">
                <a:latin typeface="Arial" charset="0"/>
              </a:rPr>
              <a:t>&gt;</a:t>
            </a:r>
            <a:r>
              <a:rPr lang="cs-CZ" sz="1600" dirty="0">
                <a:latin typeface="Arial" charset="0"/>
              </a:rPr>
              <a:t> nastávají rozdíly v ekonomickém statusu</a:t>
            </a:r>
            <a:r>
              <a:rPr lang="cs-CZ" sz="1600" b="1" dirty="0">
                <a:latin typeface="Arial" charset="0"/>
              </a:rPr>
              <a:t> </a:t>
            </a:r>
            <a:r>
              <a:rPr lang="cs-CZ" sz="1600" dirty="0">
                <a:latin typeface="Arial" charset="0"/>
              </a:rPr>
              <a:t>novo- a starousedlíků i k sociální polarizaci</a:t>
            </a:r>
          </a:p>
          <a:p>
            <a:pPr marL="355600" indent="-177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600" dirty="0">
              <a:latin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1" dirty="0">
                <a:latin typeface="Arial" charset="0"/>
              </a:rPr>
              <a:t>Paradoxem je, že lidé se stěhují na venkov, který v podstatě venkovem není, pobývají zde většinou jen přes noc, navíc přinášejí městský způsob života</a:t>
            </a:r>
            <a:r>
              <a:rPr lang="cs-CZ" sz="1600" dirty="0">
                <a:latin typeface="Arial" charset="0"/>
              </a:rPr>
              <a:t>, kterým se od místních starousedlíků také odlišují. </a:t>
            </a:r>
            <a:r>
              <a:rPr lang="cs-CZ" sz="1600" b="1" dirty="0">
                <a:latin typeface="Arial" charset="0"/>
              </a:rPr>
              <a:t>Často se ohradí vysokým plotem, za kterým venkov ani nevidí. </a:t>
            </a:r>
            <a:r>
              <a:rPr lang="cs-CZ" sz="1600" dirty="0">
                <a:latin typeface="Arial" charset="0"/>
              </a:rPr>
              <a:t>Většina aktivit novousedlíků zůstává orientována do jádrového města. Vznikají tak větší nároky na dopravní infrastrukturu a obslužnost, zvyšuje se intenzita dopravy. 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15325CB9-52FE-42D2-AE00-08C3AD848B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552" y="285750"/>
            <a:ext cx="7740848" cy="571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4300" dirty="0"/>
              <a:t>Hl. příčiny residenční suburbanizace</a:t>
            </a:r>
          </a:p>
        </p:txBody>
      </p:sp>
      <p:sp>
        <p:nvSpPr>
          <p:cNvPr id="60419" name="Obdélník 4">
            <a:extLst>
              <a:ext uri="{FF2B5EF4-FFF2-40B4-BE49-F238E27FC236}">
                <a16:creationId xmlns:a16="http://schemas.microsoft.com/office/drawing/2014/main" id="{66D7D8CE-CA67-4CBC-9257-AF18B4AD2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95388"/>
            <a:ext cx="8642350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1600" u="sng">
                <a:latin typeface="Arial" panose="020B0604020202020204" pitchFamily="34" charset="0"/>
              </a:rPr>
              <a:t>touha po vlastním bydlení v kvalitním prostředí </a:t>
            </a:r>
            <a:r>
              <a:rPr lang="cs-CZ" altLang="cs-CZ" sz="1600">
                <a:latin typeface="Arial" panose="020B0604020202020204" pitchFamily="34" charset="0"/>
              </a:rPr>
              <a:t>(splňující požadavky na zdravé a klidné prostředí se zázemím přírodní zeleně, snaha odpoutat se od přelidněného města zatíženého stresem)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cs-CZ" altLang="cs-CZ" sz="2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1600" u="sng">
                <a:latin typeface="Arial" panose="020B0604020202020204" pitchFamily="34" charset="0"/>
              </a:rPr>
              <a:t>růst životní úrovně </a:t>
            </a:r>
            <a:r>
              <a:rPr lang="cs-CZ" altLang="cs-CZ" sz="1600">
                <a:latin typeface="Arial" panose="020B0604020202020204" pitchFamily="34" charset="0"/>
              </a:rPr>
              <a:t>některých skupin obyvatelstva a jejich schopnost samostatně řešit bydlení (první vlna suburbanizace - prominenti minulého období, restituenti, noví podnikatelé, specifické profese – právníci, lékaři, vyšší úředníci, druhá vlna suburbanizace – středně příjmové skupiny s využitím hypoték),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cs-CZ" altLang="cs-CZ" sz="2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1600" u="sng">
                <a:latin typeface="Arial" panose="020B0604020202020204" pitchFamily="34" charset="0"/>
              </a:rPr>
              <a:t>růst individuální mobility </a:t>
            </a:r>
            <a:r>
              <a:rPr lang="cs-CZ" altLang="cs-CZ" sz="1600">
                <a:latin typeface="Arial" panose="020B0604020202020204" pitchFamily="34" charset="0"/>
              </a:rPr>
              <a:t>(prudký nárůst automobilové dopravy dostupné širokým vrstvám společnosti),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cs-CZ" altLang="cs-CZ" sz="2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1600">
                <a:latin typeface="Arial" panose="020B0604020202020204" pitchFamily="34" charset="0"/>
              </a:rPr>
              <a:t>neschopnost měst nabídnout dostatečné množství reálných a disponibilních ploch kryjících pro poptávku po bydlení v různých formách (problémy se zajištěním nezbytných podmiňujících investic, nevyjasněné vlastnické vztahy),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cs-CZ" altLang="cs-CZ" sz="2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1600" u="sng">
                <a:latin typeface="Arial" panose="020B0604020202020204" pitchFamily="34" charset="0"/>
              </a:rPr>
              <a:t>růst ceny pozemků ve městě </a:t>
            </a:r>
            <a:r>
              <a:rPr lang="cs-CZ" altLang="cs-CZ" sz="1600">
                <a:latin typeface="Arial" panose="020B0604020202020204" pitchFamily="34" charset="0"/>
              </a:rPr>
              <a:t>(spekulace s pozemky ze strany vlastníků, ceny pozemků neodrážejí nezbytné podmínky zainvestování),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cs-CZ" altLang="cs-CZ" sz="2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1600" u="sng">
                <a:latin typeface="Arial" panose="020B0604020202020204" pitchFamily="34" charset="0"/>
              </a:rPr>
              <a:t>nízké ceny pozemků v okolí měst </a:t>
            </a:r>
            <a:r>
              <a:rPr lang="cs-CZ" altLang="cs-CZ" sz="1600">
                <a:latin typeface="Arial" panose="020B0604020202020204" pitchFamily="34" charset="0"/>
              </a:rPr>
              <a:t>(původní zemědělské plochy s nízkou cenou jsou vlastníky přes územní plán zhodnoceny na plochy stavební s cenou nižší než ve městech),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cs-CZ" altLang="cs-CZ" sz="2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1600">
                <a:latin typeface="Arial" panose="020B0604020202020204" pitchFamily="34" charset="0"/>
              </a:rPr>
              <a:t>komplikovaná, zdlouhavá a dražší nová výstavba ve městech,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cs-CZ" altLang="cs-CZ" sz="2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1600">
                <a:latin typeface="Arial" panose="020B0604020202020204" pitchFamily="34" charset="0"/>
              </a:rPr>
              <a:t>podstatně jednodušší, kratší a levnější nová výstavba v malých obcích (mnohdy s nedořešenými vazbami infrastruktury a nezbytné občanské vybavenosti, které se projeví až s časovým odstupem),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cs-CZ" altLang="cs-CZ" sz="2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1600">
                <a:latin typeface="Arial" panose="020B0604020202020204" pitchFamily="34" charset="0"/>
              </a:rPr>
              <a:t>nižší provozní náklady na bydlení v okolních obcích než ve vlastním městě.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EE28AF3-5768-46B5-A100-E05D12341B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3568" y="285750"/>
            <a:ext cx="7596832" cy="571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Negativní projevy suburbanizace</a:t>
            </a:r>
          </a:p>
        </p:txBody>
      </p:sp>
      <p:sp>
        <p:nvSpPr>
          <p:cNvPr id="62467" name="Obdélník 4">
            <a:extLst>
              <a:ext uri="{FF2B5EF4-FFF2-40B4-BE49-F238E27FC236}">
                <a16:creationId xmlns:a16="http://schemas.microsoft.com/office/drawing/2014/main" id="{A7ADA23B-B4CF-43C8-8E57-1814B0A46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195388"/>
            <a:ext cx="8497887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635000" indent="-1778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1600" b="1">
                <a:latin typeface="Arial" panose="020B0604020202020204" pitchFamily="34" charset="0"/>
              </a:rPr>
              <a:t>„Urban sprawl“ (sídelní kaše) </a:t>
            </a:r>
            <a:r>
              <a:rPr lang="cs-CZ" altLang="cs-CZ" sz="1600">
                <a:latin typeface="Arial" panose="020B0604020202020204" pitchFamily="34" charset="0"/>
              </a:rPr>
              <a:t>–</a:t>
            </a:r>
            <a:r>
              <a:rPr lang="cs-CZ" altLang="cs-CZ" sz="1600" b="1">
                <a:latin typeface="Arial" panose="020B0604020202020204" pitchFamily="34" charset="0"/>
              </a:rPr>
              <a:t> </a:t>
            </a:r>
            <a:r>
              <a:rPr lang="cs-CZ" altLang="cs-CZ" sz="1600" u="sng">
                <a:latin typeface="Arial" panose="020B0604020202020204" pitchFamily="34" charset="0"/>
              </a:rPr>
              <a:t>plošné rozrůstání (bujivé nebo rozpínání) města </a:t>
            </a:r>
            <a:r>
              <a:rPr lang="cs-CZ" altLang="cs-CZ" sz="1600">
                <a:latin typeface="Arial" panose="020B0604020202020204" pitchFamily="34" charset="0"/>
              </a:rPr>
              <a:t>formou výstavby jeho nových objektů a čtvrtí, rezidenčních i komerčních, v jeho těsném zázemí i v odlehlejších lokalitách, kde díky tomu je obtížné rozpoznat hranice města. Tato nová výstavba je charakterizována </a:t>
            </a:r>
            <a:r>
              <a:rPr lang="cs-CZ" altLang="cs-CZ" sz="1600" u="sng">
                <a:latin typeface="Arial" panose="020B0604020202020204" pitchFamily="34" charset="0"/>
              </a:rPr>
              <a:t>rozvolněností, nízkou hustotou a prostorovou roztříštěností</a:t>
            </a:r>
            <a:r>
              <a:rPr lang="cs-CZ" altLang="cs-CZ" sz="1600">
                <a:latin typeface="Arial" panose="020B0604020202020204" pitchFamily="34" charset="0"/>
              </a:rPr>
              <a:t>. Často se jedná o zástavbu na volných plochách („greenfields“) bez návaznosti na infrastruktury a bez občanské vybavenosti.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1600" b="1">
                <a:latin typeface="Arial" panose="020B0604020202020204" pitchFamily="34" charset="0"/>
              </a:rPr>
              <a:t>Brownfields </a:t>
            </a:r>
            <a:r>
              <a:rPr lang="cs-CZ" altLang="cs-CZ" sz="1600">
                <a:latin typeface="Arial" panose="020B0604020202020204" pitchFamily="34" charset="0"/>
              </a:rPr>
              <a:t>– pozemky a budovy v urbanizovaném území, které </a:t>
            </a:r>
            <a:r>
              <a:rPr lang="cs-CZ" altLang="cs-CZ" sz="1600" u="sng">
                <a:latin typeface="Arial" panose="020B0604020202020204" pitchFamily="34" charset="0"/>
              </a:rPr>
              <a:t>ztratily svoje původní využití nebo jsou málo využité</a:t>
            </a:r>
            <a:r>
              <a:rPr lang="cs-CZ" altLang="cs-CZ" sz="1600">
                <a:latin typeface="Arial" panose="020B0604020202020204" pitchFamily="34" charset="0"/>
              </a:rPr>
              <a:t>. Často vykazují ekologické poškození a zdevastované výrobní i jiné budovy. Z mnoha důvodů brownfields představují rozsáhlou část zastavěného území v mnoha našich městech (od 3–20 % jejich zastavěného území). Mají nejen negativní ekonomické účinky, ale také neblahý fyzický vliv na své širší okolí. Složitost jejich řešení, nejistoty, zvýšená rizika a náklady spojené s renovací a novým využitím odrazuje soukromý kapitál od aktivní ekonomické intervence. „Brownfields“ obvykle vyžadují různé formy veřejné intervence k tomu, aby se odbouraly bariéry bránící jejich rozvoji, a nastartoval se proces jejich nového využití </a:t>
            </a:r>
            <a:r>
              <a:rPr lang="cs-CZ" altLang="cs-CZ" sz="1600" i="1">
                <a:latin typeface="Arial" panose="020B0604020202020204" pitchFamily="34" charset="0"/>
              </a:rPr>
              <a:t>(definice dle sítě evropských subjektů CABERNET – Concerted Action on Brownfield and Economic Regeneration Network)</a:t>
            </a:r>
            <a:r>
              <a:rPr lang="cs-CZ" altLang="cs-CZ" sz="1600">
                <a:latin typeface="Arial" panose="020B0604020202020204" pitchFamily="34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endParaRPr lang="cs-CZ" altLang="cs-CZ" sz="15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3A844632-3896-4EA3-A5DF-5BAF963894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552" y="285750"/>
            <a:ext cx="7740848" cy="571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Procesy související se suburbanizací</a:t>
            </a:r>
          </a:p>
        </p:txBody>
      </p:sp>
      <p:sp>
        <p:nvSpPr>
          <p:cNvPr id="64515" name="Obdélník 4">
            <a:extLst>
              <a:ext uri="{FF2B5EF4-FFF2-40B4-BE49-F238E27FC236}">
                <a16:creationId xmlns:a16="http://schemas.microsoft.com/office/drawing/2014/main" id="{915CFA36-1C95-4681-8356-79E62CCF8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95388"/>
            <a:ext cx="864235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1600" b="1">
                <a:latin typeface="Arial" panose="020B0604020202020204" pitchFamily="34" charset="0"/>
              </a:rPr>
              <a:t>Gentrifikace</a:t>
            </a:r>
            <a:r>
              <a:rPr lang="cs-CZ" altLang="cs-CZ" sz="1600">
                <a:latin typeface="Arial" panose="020B0604020202020204" pitchFamily="34" charset="0"/>
              </a:rPr>
              <a:t> – proces, při němž dochází k </a:t>
            </a:r>
            <a:r>
              <a:rPr lang="cs-CZ" altLang="cs-CZ" sz="1600" u="sng">
                <a:latin typeface="Arial" panose="020B0604020202020204" pitchFamily="34" charset="0"/>
              </a:rPr>
              <a:t>rehabilitaci obytného prostředí některých čtvrtí v centrálních částech velkých měst</a:t>
            </a:r>
            <a:r>
              <a:rPr lang="cs-CZ" altLang="cs-CZ" sz="1600">
                <a:latin typeface="Arial" panose="020B0604020202020204" pitchFamily="34" charset="0"/>
              </a:rPr>
              <a:t> a k postupnému vytlačování a nahrazování původního obyvatelstva příjmově silnějšími vrstvami nově příchozích "gentrifierů". Gentrifikace spočívá v </a:t>
            </a:r>
            <a:r>
              <a:rPr lang="cs-CZ" altLang="cs-CZ" sz="1600" u="sng">
                <a:latin typeface="Arial" panose="020B0604020202020204" pitchFamily="34" charset="0"/>
              </a:rPr>
              <a:t>revitalizaci městského centra a zároveň v postupném nahrazení původního obyvatelstva obyvateli s vyšším sociálním statusem </a:t>
            </a:r>
            <a:r>
              <a:rPr lang="cs-CZ" altLang="cs-CZ" sz="1600">
                <a:latin typeface="Arial" panose="020B0604020202020204" pitchFamily="34" charset="0"/>
              </a:rPr>
              <a:t>(manažeři, profesionálové, tzv. yuppies). Pro gentrifikované oblasti jsou charakteristické </a:t>
            </a:r>
            <a:r>
              <a:rPr lang="cs-CZ" altLang="cs-CZ" sz="1600" u="sng">
                <a:latin typeface="Arial" panose="020B0604020202020204" pitchFamily="34" charset="0"/>
              </a:rPr>
              <a:t>malé domácnosti (jednočlenné, dvoučlenné) a luxusní byty</a:t>
            </a:r>
            <a:r>
              <a:rPr lang="cs-CZ" altLang="cs-CZ" sz="1600">
                <a:latin typeface="Arial" panose="020B0604020202020204" pitchFamily="34" charset="0"/>
              </a:rPr>
              <a:t>. Často působí současně gentrifikační, revitalizační a komercionalizační procesy. V Brněnské aglomeraci je možno první náznaky tohoto procesu zaznamenat v historickém jádru města, ale jde pouze o ojedinělé pokusy vázané na objekty, ne na celé bloky.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1600" b="1">
                <a:latin typeface="Arial" panose="020B0604020202020204" pitchFamily="34" charset="0"/>
              </a:rPr>
              <a:t>Citadelizace</a:t>
            </a:r>
            <a:r>
              <a:rPr lang="cs-CZ" altLang="cs-CZ" sz="1600">
                <a:latin typeface="Arial" panose="020B0604020202020204" pitchFamily="34" charset="0"/>
              </a:rPr>
              <a:t> – </a:t>
            </a:r>
            <a:r>
              <a:rPr lang="cs-CZ" altLang="cs-CZ" sz="1600" u="sng">
                <a:latin typeface="Arial" panose="020B0604020202020204" pitchFamily="34" charset="0"/>
              </a:rPr>
              <a:t>vytváření totálně izolovaných, uzavřených a chráněných zón v atraktivním prostředí, které soustřeďují nejbohatší vrstvy (elity) obyvatelstva</a:t>
            </a:r>
            <a:r>
              <a:rPr lang="cs-CZ" altLang="cs-CZ" sz="1600">
                <a:latin typeface="Arial" panose="020B0604020202020204" pitchFamily="34" charset="0"/>
              </a:rPr>
              <a:t>. Citadelizaci můžeme označit jako určitou formu gentrifikace, obecně však platí, že citadely mají vyšší úroveň než gentrifikované čtvrti. Tento trend se zatím v Brněnské aglomeraci neuplatnil.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cs-CZ" altLang="cs-CZ" sz="16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1600" b="1">
                <a:latin typeface="Arial" panose="020B0604020202020204" pitchFamily="34" charset="0"/>
              </a:rPr>
              <a:t>Ghettoizace</a:t>
            </a:r>
            <a:r>
              <a:rPr lang="cs-CZ" altLang="cs-CZ" sz="1600">
                <a:latin typeface="Arial" panose="020B0604020202020204" pitchFamily="34" charset="0"/>
              </a:rPr>
              <a:t> – vznik oblastí </a:t>
            </a:r>
            <a:r>
              <a:rPr lang="cs-CZ" altLang="cs-CZ" sz="1600" u="sng">
                <a:latin typeface="Arial" panose="020B0604020202020204" pitchFamily="34" charset="0"/>
              </a:rPr>
              <a:t>koncentrace dlouhodobě vyloučené vrstvy obyvatelstva </a:t>
            </a:r>
            <a:r>
              <a:rPr lang="cs-CZ" altLang="cs-CZ" sz="1600">
                <a:latin typeface="Arial" panose="020B0604020202020204" pitchFamily="34" charset="0"/>
              </a:rPr>
              <a:t>(často etnicky homogenních) s nízkou sociální i ekonomickou úrovní. Dochází zde k úpadku bytového fondu, růstu kriminality a posilování sociopatogenních jevů. Ke vzniku ghett dochází většinou ve zdevastovaných oblastech vnitřního města. V Brněnské aglomeraci je možno tyto oblasti identifikovat ve vnitřním městě Brně (Bratislavská – Cejl, Husovice, Staré Brno, oblast jižně od ulice Křenové).</a:t>
            </a:r>
            <a:endParaRPr lang="cs-CZ" altLang="cs-CZ" sz="15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D152C2B-0318-44B6-802D-F39AA99371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552" y="285750"/>
            <a:ext cx="7740848" cy="571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Suburbanizace</a:t>
            </a:r>
          </a:p>
        </p:txBody>
      </p:sp>
      <p:pic>
        <p:nvPicPr>
          <p:cNvPr id="66563" name="Picture 2">
            <a:extLst>
              <a:ext uri="{FF2B5EF4-FFF2-40B4-BE49-F238E27FC236}">
                <a16:creationId xmlns:a16="http://schemas.microsoft.com/office/drawing/2014/main" id="{D151C13B-C04A-4F85-A44A-774B454A0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5759450" cy="584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B65E5E01-56F6-49E9-9520-2DC887EAC7B4}"/>
              </a:ext>
            </a:extLst>
          </p:cNvPr>
          <p:cNvSpPr/>
          <p:nvPr/>
        </p:nvSpPr>
        <p:spPr>
          <a:xfrm>
            <a:off x="4572000" y="6308725"/>
            <a:ext cx="4391025" cy="3698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177800" indent="-177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err="1">
                <a:latin typeface="Arial" charset="0"/>
              </a:rPr>
              <a:t>Suburbanizace</a:t>
            </a:r>
            <a:r>
              <a:rPr lang="cs-CZ" dirty="0">
                <a:latin typeface="Arial" charset="0"/>
              </a:rPr>
              <a:t> (</a:t>
            </a:r>
            <a:r>
              <a:rPr lang="cs-CZ" dirty="0">
                <a:latin typeface="Arial" charset="0"/>
                <a:hlinkClick r:id="rId4"/>
              </a:rPr>
              <a:t>www.</a:t>
            </a:r>
            <a:r>
              <a:rPr lang="cs-CZ" dirty="0" err="1">
                <a:latin typeface="Arial" charset="0"/>
                <a:hlinkClick r:id="rId4"/>
              </a:rPr>
              <a:t>suburbanizace.cz</a:t>
            </a:r>
            <a:r>
              <a:rPr lang="cs-CZ" dirty="0">
                <a:latin typeface="Arial" charset="0"/>
              </a:rPr>
              <a:t>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AAD5437D-2865-42CF-A77E-7D90F7A231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8312" y="285750"/>
            <a:ext cx="7812087" cy="571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Suburbanizace</a:t>
            </a:r>
          </a:p>
        </p:txBody>
      </p:sp>
      <p:sp>
        <p:nvSpPr>
          <p:cNvPr id="68611" name="Zástupný symbol pro číslo snímku 5">
            <a:extLst>
              <a:ext uri="{FF2B5EF4-FFF2-40B4-BE49-F238E27FC236}">
                <a16:creationId xmlns:a16="http://schemas.microsoft.com/office/drawing/2014/main" id="{FFA35C3F-8364-42A4-94BB-B3BB4C7245C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16621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eaLnBrk="1" hangingPunct="1"/>
            <a:fld id="{D0218EBA-CF87-44D9-9E01-1F4F582505F3}" type="slidenum">
              <a:rPr lang="cs-CZ" altLang="cs-CZ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56</a:t>
            </a:fld>
            <a:endParaRPr lang="cs-CZ" altLang="cs-CZ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68612" name="Obrázek 4" descr="auto_jako_ikona_1.jpg">
            <a:extLst>
              <a:ext uri="{FF2B5EF4-FFF2-40B4-BE49-F238E27FC236}">
                <a16:creationId xmlns:a16="http://schemas.microsoft.com/office/drawing/2014/main" id="{A59CAD8B-5CDF-453A-A40B-60A28DFD6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54088"/>
            <a:ext cx="7751762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obrázek 1" descr="Př_obce_doj_01">
            <a:extLst>
              <a:ext uri="{FF2B5EF4-FFF2-40B4-BE49-F238E27FC236}">
                <a16:creationId xmlns:a16="http://schemas.microsoft.com/office/drawing/2014/main" id="{4C363C00-11FA-4CCA-8902-431B97684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" t="548" r="606" b="404"/>
          <a:stretch>
            <a:fillRect/>
          </a:stretch>
        </p:blipFill>
        <p:spPr bwMode="auto">
          <a:xfrm>
            <a:off x="0" y="-26988"/>
            <a:ext cx="485298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6D93775F-6EB8-42AA-94F9-82AE33EBD0DC}"/>
              </a:ext>
            </a:extLst>
          </p:cNvPr>
          <p:cNvGraphicFramePr>
            <a:graphicFrameLocks noGrp="1"/>
          </p:cNvGraphicFramePr>
          <p:nvPr/>
        </p:nvGraphicFramePr>
        <p:xfrm>
          <a:off x="5076825" y="765175"/>
          <a:ext cx="3887788" cy="20574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Dojížďka v časovém pásmu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Procentuální vyjádření dojíždějících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do 14 minut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31%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66%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 až 30 minut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36%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31 až 45 minut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34%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46 až 60 minut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61 až 90 minut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3,5%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nad 90 minut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0689" name="Obdélník 3">
            <a:extLst>
              <a:ext uri="{FF2B5EF4-FFF2-40B4-BE49-F238E27FC236}">
                <a16:creationId xmlns:a16="http://schemas.microsoft.com/office/drawing/2014/main" id="{3CD3BDF8-CF36-4318-AC9B-C27C98399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88913"/>
            <a:ext cx="40322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cs-CZ" altLang="cs-CZ" sz="1400" b="1">
                <a:latin typeface="Arial" panose="020B0604020202020204" pitchFamily="34" charset="0"/>
              </a:rPr>
              <a:t>Délka dojížďky za prací vztažena k počtu dojíždějících v % dle výsledků SLBD 2001</a:t>
            </a:r>
            <a:endParaRPr lang="cs-CZ" altLang="cs-CZ" sz="1400">
              <a:latin typeface="Arial" panose="020B0604020202020204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CBA2A2E-3B11-4D54-8EFD-C3F1346111B9}"/>
              </a:ext>
            </a:extLst>
          </p:cNvPr>
          <p:cNvSpPr/>
          <p:nvPr/>
        </p:nvSpPr>
        <p:spPr>
          <a:xfrm>
            <a:off x="4932363" y="5732463"/>
            <a:ext cx="4032250" cy="9556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dirty="0">
                <a:latin typeface="Arial" charset="0"/>
              </a:rPr>
              <a:t>Kolektiv autorů: Územní studie aglomeračních vazeb města Brna a jeho okolí. Brno: ATELIER ERA - sdružení architektů </a:t>
            </a:r>
            <a:r>
              <a:rPr lang="cs-CZ" sz="1400" dirty="0" err="1">
                <a:latin typeface="Arial" charset="0"/>
              </a:rPr>
              <a:t>Fixel</a:t>
            </a:r>
            <a:r>
              <a:rPr lang="cs-CZ" sz="1400" dirty="0">
                <a:latin typeface="Arial" charset="0"/>
              </a:rPr>
              <a:t> &amp; Pech, 2010. (Zadavatel: Jihomoravský kraj)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Př_dojížka do škol">
            <a:extLst>
              <a:ext uri="{FF2B5EF4-FFF2-40B4-BE49-F238E27FC236}">
                <a16:creationId xmlns:a16="http://schemas.microsoft.com/office/drawing/2014/main" id="{78E12890-35F4-4520-8B38-9800D73F6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 t="357" r="639" b="333"/>
          <a:stretch>
            <a:fillRect/>
          </a:stretch>
        </p:blipFill>
        <p:spPr bwMode="auto">
          <a:xfrm>
            <a:off x="0" y="0"/>
            <a:ext cx="4833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Př_suburbanizace">
            <a:extLst>
              <a:ext uri="{FF2B5EF4-FFF2-40B4-BE49-F238E27FC236}">
                <a16:creationId xmlns:a16="http://schemas.microsoft.com/office/drawing/2014/main" id="{8C22BBF6-104C-4E43-8264-B72A11095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" t="368" r="726" b="470"/>
          <a:stretch>
            <a:fillRect/>
          </a:stretch>
        </p:blipFill>
        <p:spPr bwMode="auto">
          <a:xfrm>
            <a:off x="0" y="0"/>
            <a:ext cx="4841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74B524DF-16E2-42E5-9BFA-0204B3FB8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Dynamika obyvatelstva ČR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A0FAB4C5-97A6-49B5-9CAC-690664002C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>
                <a:solidFill>
                  <a:schemeClr val="tx1"/>
                </a:solidFill>
              </a:rPr>
              <a:t>Sňatečnost</a:t>
            </a:r>
          </a:p>
          <a:p>
            <a:r>
              <a:rPr lang="cs-CZ" altLang="cs-CZ">
                <a:solidFill>
                  <a:schemeClr val="tx1"/>
                </a:solidFill>
              </a:rPr>
              <a:t>Rozvodovost</a:t>
            </a:r>
          </a:p>
          <a:p>
            <a:r>
              <a:rPr lang="cs-CZ" altLang="cs-CZ">
                <a:solidFill>
                  <a:schemeClr val="tx1"/>
                </a:solidFill>
              </a:rPr>
              <a:t>Porodnost</a:t>
            </a:r>
          </a:p>
          <a:p>
            <a:r>
              <a:rPr lang="cs-CZ" altLang="cs-CZ">
                <a:solidFill>
                  <a:schemeClr val="tx1"/>
                </a:solidFill>
              </a:rPr>
              <a:t>Potratovost</a:t>
            </a:r>
          </a:p>
          <a:p>
            <a:r>
              <a:rPr lang="cs-CZ" altLang="cs-CZ">
                <a:solidFill>
                  <a:schemeClr val="tx1"/>
                </a:solidFill>
              </a:rPr>
              <a:t>Úmrtnost</a:t>
            </a:r>
          </a:p>
          <a:p>
            <a:r>
              <a:rPr lang="cs-CZ" altLang="cs-CZ">
                <a:solidFill>
                  <a:schemeClr val="tx1"/>
                </a:solidFill>
              </a:rPr>
              <a:t>Migrace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Př_R_suburb_Brno">
            <a:extLst>
              <a:ext uri="{FF2B5EF4-FFF2-40B4-BE49-F238E27FC236}">
                <a16:creationId xmlns:a16="http://schemas.microsoft.com/office/drawing/2014/main" id="{854707BC-D73B-4D58-9FDE-C2D50292A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7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80F6386-B23A-4784-A3D2-78B0521BE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60" y="1394690"/>
            <a:ext cx="7907788" cy="439178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76766C1-0EC0-47F6-B2E4-6DD11F40A005}"/>
              </a:ext>
            </a:extLst>
          </p:cNvPr>
          <p:cNvSpPr txBox="1"/>
          <p:nvPr/>
        </p:nvSpPr>
        <p:spPr>
          <a:xfrm>
            <a:off x="755576" y="620688"/>
            <a:ext cx="7848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i="0" u="none" strike="noStrike" baseline="0" dirty="0">
                <a:latin typeface="LiberationSerif-Bold"/>
              </a:rPr>
              <a:t>Intenzita bytové výstavby pro období 2012–2019 na úrovni venkovských obcí a obcí s rozšířenou působností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7FAF16B-E659-4E44-AB19-25BAD1924E2B}"/>
              </a:ext>
            </a:extLst>
          </p:cNvPr>
          <p:cNvSpPr txBox="1"/>
          <p:nvPr/>
        </p:nvSpPr>
        <p:spPr>
          <a:xfrm>
            <a:off x="4564290" y="5914146"/>
            <a:ext cx="4320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i="0" u="none" strike="noStrike" baseline="0" dirty="0">
                <a:latin typeface="LiberationSerif-Bold"/>
              </a:rPr>
              <a:t>Zdroj: Atlas rozvoje venkova, 2021</a:t>
            </a:r>
          </a:p>
          <a:p>
            <a:r>
              <a:rPr lang="cs-CZ" b="1" dirty="0">
                <a:latin typeface="LiberationSerif-Bold"/>
              </a:rPr>
              <a:t>URL: </a:t>
            </a:r>
            <a:r>
              <a:rPr lang="cs-CZ" b="1" dirty="0">
                <a:latin typeface="LiberationSerif-Bold"/>
                <a:hlinkClick r:id="rId3"/>
              </a:rPr>
              <a:t>https://atlasvenkova.osu.cz/</a:t>
            </a:r>
            <a:r>
              <a:rPr lang="cs-CZ" b="1" dirty="0">
                <a:latin typeface="LiberationSerif-Bold"/>
              </a:rPr>
              <a:t> </a:t>
            </a:r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0B15D24-554F-4BED-9256-B2A5945E3917}"/>
              </a:ext>
            </a:extLst>
          </p:cNvPr>
          <p:cNvSpPr/>
          <p:nvPr/>
        </p:nvSpPr>
        <p:spPr>
          <a:xfrm>
            <a:off x="467544" y="4581128"/>
            <a:ext cx="2664296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adpis 1">
            <a:extLst>
              <a:ext uri="{FF2B5EF4-FFF2-40B4-BE49-F238E27FC236}">
                <a16:creationId xmlns:a16="http://schemas.microsoft.com/office/drawing/2014/main" id="{8677752C-14BF-40AE-BC94-E64F1EB2A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Projekce obyvatelstva</a:t>
            </a:r>
          </a:p>
        </p:txBody>
      </p:sp>
      <p:sp>
        <p:nvSpPr>
          <p:cNvPr id="81923" name="Zástupný symbol pro obsah 2">
            <a:extLst>
              <a:ext uri="{FF2B5EF4-FFF2-40B4-BE49-F238E27FC236}">
                <a16:creationId xmlns:a16="http://schemas.microsoft.com/office/drawing/2014/main" id="{D35E2381-CDF1-475B-8A4E-7B2E04C83F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7250" y="1700808"/>
            <a:ext cx="7404100" cy="2376264"/>
          </a:xfrm>
        </p:spPr>
        <p:txBody>
          <a:bodyPr/>
          <a:lstStyle/>
          <a:p>
            <a:r>
              <a:rPr lang="cs-CZ" altLang="cs-CZ" sz="1800" dirty="0">
                <a:solidFill>
                  <a:schemeClr val="tx1"/>
                </a:solidFill>
              </a:rPr>
              <a:t>2 základní komponenty – </a:t>
            </a:r>
            <a:r>
              <a:rPr lang="cs-CZ" altLang="cs-CZ" sz="1800" b="1" dirty="0">
                <a:solidFill>
                  <a:schemeClr val="tx1"/>
                </a:solidFill>
              </a:rPr>
              <a:t>úhrnná plodnost + naděje na dožití (a migrace)</a:t>
            </a:r>
          </a:p>
          <a:p>
            <a:r>
              <a:rPr lang="cs-CZ" altLang="cs-CZ" sz="1800" dirty="0">
                <a:solidFill>
                  <a:schemeClr val="tx1"/>
                </a:solidFill>
              </a:rPr>
              <a:t>TYPY Prognóz: </a:t>
            </a:r>
          </a:p>
          <a:p>
            <a:r>
              <a:rPr lang="cs-CZ" altLang="cs-CZ" sz="1800" dirty="0">
                <a:solidFill>
                  <a:schemeClr val="tx1"/>
                </a:solidFill>
              </a:rPr>
              <a:t>A) </a:t>
            </a:r>
            <a:r>
              <a:rPr lang="cs-CZ" altLang="cs-CZ" sz="1800" u="sng" dirty="0">
                <a:solidFill>
                  <a:schemeClr val="tx1"/>
                </a:solidFill>
              </a:rPr>
              <a:t>podle velikosti regionu:</a:t>
            </a:r>
            <a:r>
              <a:rPr lang="cs-CZ" altLang="cs-CZ" sz="1800" dirty="0">
                <a:solidFill>
                  <a:schemeClr val="tx1"/>
                </a:solidFill>
              </a:rPr>
              <a:t> lokální, regionální, celostátní, globální</a:t>
            </a:r>
          </a:p>
          <a:p>
            <a:r>
              <a:rPr lang="cs-CZ" altLang="cs-CZ" sz="1800" dirty="0">
                <a:solidFill>
                  <a:schemeClr val="tx1"/>
                </a:solidFill>
              </a:rPr>
              <a:t>B) </a:t>
            </a:r>
            <a:r>
              <a:rPr lang="cs-CZ" altLang="cs-CZ" sz="1800" u="sng" dirty="0">
                <a:solidFill>
                  <a:schemeClr val="tx1"/>
                </a:solidFill>
              </a:rPr>
              <a:t>podle časového horizontu: </a:t>
            </a:r>
            <a:r>
              <a:rPr lang="cs-CZ" altLang="cs-CZ" sz="1800" dirty="0">
                <a:solidFill>
                  <a:schemeClr val="tx1"/>
                </a:solidFill>
              </a:rPr>
              <a:t>krátkodobé – do 5 let, střednědobé – 10 až 20 let, dlouhodobé – nad 20 let</a:t>
            </a:r>
          </a:p>
          <a:p>
            <a:r>
              <a:rPr lang="cs-CZ" altLang="cs-CZ" sz="1800" dirty="0">
                <a:solidFill>
                  <a:schemeClr val="tx1"/>
                </a:solidFill>
              </a:rPr>
              <a:t>C)</a:t>
            </a:r>
            <a:r>
              <a:rPr lang="cs-CZ" altLang="cs-CZ" sz="1800" u="sng" dirty="0">
                <a:solidFill>
                  <a:schemeClr val="tx1"/>
                </a:solidFill>
              </a:rPr>
              <a:t> podle variant: </a:t>
            </a:r>
            <a:r>
              <a:rPr lang="cs-CZ" altLang="cs-CZ" sz="1800" dirty="0">
                <a:solidFill>
                  <a:schemeClr val="tx1"/>
                </a:solidFill>
              </a:rPr>
              <a:t>nízká, střední, vysoká</a:t>
            </a:r>
          </a:p>
          <a:p>
            <a:endParaRPr lang="cs-CZ" alt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24FFCAB-9F0D-4907-8B54-883CD9238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75" y="3887302"/>
            <a:ext cx="4498090" cy="266429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2D67B85-2671-4CE2-ADCD-3396A35D7B10}"/>
              </a:ext>
            </a:extLst>
          </p:cNvPr>
          <p:cNvSpPr txBox="1"/>
          <p:nvPr/>
        </p:nvSpPr>
        <p:spPr>
          <a:xfrm>
            <a:off x="5076056" y="593514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https://www.czso.cz/csu/czso/projekce-obyvatelstva-ceske-republiky-2018-2100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Nadpis 1">
            <a:extLst>
              <a:ext uri="{FF2B5EF4-FFF2-40B4-BE49-F238E27FC236}">
                <a16:creationId xmlns:a16="http://schemas.microsoft.com/office/drawing/2014/main" id="{D0DA10DF-1D8A-4684-82DF-F1A4A6492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STRUKTURA OBYVATELSTVA – náboženská struktura</a:t>
            </a:r>
          </a:p>
        </p:txBody>
      </p:sp>
      <p:sp>
        <p:nvSpPr>
          <p:cNvPr id="82947" name="Zástupný symbol pro obsah 2">
            <a:extLst>
              <a:ext uri="{FF2B5EF4-FFF2-40B4-BE49-F238E27FC236}">
                <a16:creationId xmlns:a16="http://schemas.microsoft.com/office/drawing/2014/main" id="{40359107-EAA5-42D4-B99B-972343B21B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60848"/>
            <a:ext cx="5051425" cy="4484415"/>
          </a:xfrm>
        </p:spPr>
        <p:txBody>
          <a:bodyPr/>
          <a:lstStyle/>
          <a:p>
            <a:r>
              <a:rPr lang="cs-CZ" altLang="cs-CZ" sz="2400" dirty="0">
                <a:solidFill>
                  <a:schemeClr val="tx1"/>
                </a:solidFill>
              </a:rPr>
              <a:t>Pouze ze SLDB</a:t>
            </a:r>
          </a:p>
          <a:p>
            <a:pPr lvl="1"/>
            <a:r>
              <a:rPr lang="cs-CZ" altLang="cs-CZ" sz="2000" dirty="0">
                <a:solidFill>
                  <a:schemeClr val="tx1"/>
                </a:solidFill>
              </a:rPr>
              <a:t>Věřící r. 1950 – 93,9 %, nezjištěno – 0,3 %, bez vyznání 5,8 %</a:t>
            </a:r>
          </a:p>
          <a:p>
            <a:pPr lvl="1"/>
            <a:r>
              <a:rPr lang="cs-CZ" altLang="cs-CZ" sz="2000" dirty="0">
                <a:solidFill>
                  <a:schemeClr val="tx1"/>
                </a:solidFill>
              </a:rPr>
              <a:t>R. 2001 – 32,2 % (nejvíc církev římskokatolická), nezjištěno – 8,8 %, bez vyznání – 59 %</a:t>
            </a:r>
          </a:p>
          <a:p>
            <a:pPr lvl="1"/>
            <a:r>
              <a:rPr lang="cs-CZ" altLang="cs-CZ" sz="2000" dirty="0">
                <a:solidFill>
                  <a:schemeClr val="tx1"/>
                </a:solidFill>
              </a:rPr>
              <a:t>R. 2011 - 20,6 % věřících, „bez náboženské víry“ 34,2 % </a:t>
            </a:r>
          </a:p>
          <a:p>
            <a:pPr lvl="1"/>
            <a:r>
              <a:rPr lang="cs-CZ" altLang="cs-CZ" sz="2000" dirty="0">
                <a:solidFill>
                  <a:schemeClr val="tx1"/>
                </a:solidFill>
              </a:rPr>
              <a:t>R. 2021 - ?</a:t>
            </a:r>
          </a:p>
          <a:p>
            <a:r>
              <a:rPr lang="cs-CZ" altLang="cs-CZ" sz="2400" dirty="0">
                <a:solidFill>
                  <a:schemeClr val="tx1"/>
                </a:solidFill>
              </a:rPr>
              <a:t>Regionální rozdíly v ČR</a:t>
            </a:r>
          </a:p>
          <a:p>
            <a:pPr lvl="1"/>
            <a:r>
              <a:rPr lang="cs-CZ" altLang="cs-CZ" sz="2000" dirty="0">
                <a:solidFill>
                  <a:schemeClr val="tx1"/>
                </a:solidFill>
              </a:rPr>
              <a:t>Největší podíl věřících UH</a:t>
            </a:r>
          </a:p>
          <a:p>
            <a:pPr lvl="1"/>
            <a:r>
              <a:rPr lang="cs-CZ" altLang="cs-CZ" sz="2000" dirty="0">
                <a:solidFill>
                  <a:schemeClr val="tx1"/>
                </a:solidFill>
              </a:rPr>
              <a:t>Růst ze SZ na JV (výjimka Brno-město a Znojmo – vyměněné obyvatelstvo) </a:t>
            </a:r>
          </a:p>
          <a:p>
            <a:pPr lvl="1"/>
            <a:endParaRPr lang="cs-CZ" altLang="cs-CZ" sz="2000" dirty="0"/>
          </a:p>
        </p:txBody>
      </p:sp>
      <p:pic>
        <p:nvPicPr>
          <p:cNvPr id="82948" name="Obrázek 1">
            <a:extLst>
              <a:ext uri="{FF2B5EF4-FFF2-40B4-BE49-F238E27FC236}">
                <a16:creationId xmlns:a16="http://schemas.microsoft.com/office/drawing/2014/main" id="{B60F1231-9D29-40D2-93B8-59D5C6751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268413"/>
            <a:ext cx="30480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Nadpis 1">
            <a:extLst>
              <a:ext uri="{FF2B5EF4-FFF2-40B4-BE49-F238E27FC236}">
                <a16:creationId xmlns:a16="http://schemas.microsoft.com/office/drawing/2014/main" id="{90CC0ABD-48AD-470E-9AF6-580C280FD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Národnostní struktura</a:t>
            </a:r>
          </a:p>
        </p:txBody>
      </p:sp>
      <p:sp>
        <p:nvSpPr>
          <p:cNvPr id="83971" name="Zástupný symbol pro obsah 2">
            <a:extLst>
              <a:ext uri="{FF2B5EF4-FFF2-40B4-BE49-F238E27FC236}">
                <a16:creationId xmlns:a16="http://schemas.microsoft.com/office/drawing/2014/main" id="{E76BA98A-7561-474D-9396-9542D358B3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65325"/>
            <a:ext cx="8229600" cy="4559300"/>
          </a:xfrm>
        </p:spPr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</a:rPr>
              <a:t>Národnost – kmenová příslušnost, jejímž hl. vnějším znakem je zpravidla mateřský jazyk</a:t>
            </a:r>
          </a:p>
          <a:p>
            <a:r>
              <a:rPr lang="cs-CZ" altLang="cs-CZ" dirty="0">
                <a:solidFill>
                  <a:schemeClr val="tx1"/>
                </a:solidFill>
              </a:rPr>
              <a:t>SLDB 2001:		1921:		2011:</a:t>
            </a:r>
          </a:p>
          <a:p>
            <a:pPr lvl="1"/>
            <a:r>
              <a:rPr lang="cs-CZ" altLang="cs-CZ" sz="2400" dirty="0">
                <a:solidFill>
                  <a:schemeClr val="tx1"/>
                </a:solidFill>
              </a:rPr>
              <a:t>Česká 		94,2		67,6		 64,3</a:t>
            </a:r>
          </a:p>
          <a:p>
            <a:pPr lvl="1"/>
            <a:r>
              <a:rPr lang="cs-CZ" altLang="cs-CZ" sz="2400" dirty="0">
                <a:solidFill>
                  <a:schemeClr val="tx1"/>
                </a:solidFill>
              </a:rPr>
              <a:t>Slovenská 	1,9		0,2		 1,4</a:t>
            </a:r>
          </a:p>
          <a:p>
            <a:pPr lvl="1"/>
            <a:r>
              <a:rPr lang="cs-CZ" altLang="cs-CZ" sz="2400" dirty="0">
                <a:solidFill>
                  <a:schemeClr val="tx1"/>
                </a:solidFill>
              </a:rPr>
              <a:t>Polská 		0,5		1,0		 0,4</a:t>
            </a:r>
          </a:p>
          <a:p>
            <a:pPr lvl="1"/>
            <a:r>
              <a:rPr lang="cs-CZ" altLang="cs-CZ" sz="2400" dirty="0">
                <a:solidFill>
                  <a:schemeClr val="tx1"/>
                </a:solidFill>
              </a:rPr>
              <a:t>Maďarská 	0,1		0,1		0,1</a:t>
            </a:r>
          </a:p>
          <a:p>
            <a:pPr lvl="1"/>
            <a:r>
              <a:rPr lang="cs-CZ" altLang="cs-CZ" sz="2400" dirty="0">
                <a:solidFill>
                  <a:schemeClr val="tx1"/>
                </a:solidFill>
              </a:rPr>
              <a:t>Německá 	0,4		30,6 !		0,2</a:t>
            </a:r>
          </a:p>
          <a:p>
            <a:pPr lvl="1"/>
            <a:r>
              <a:rPr lang="cs-CZ" altLang="cs-CZ" sz="2400" dirty="0">
                <a:solidFill>
                  <a:schemeClr val="tx1"/>
                </a:solidFill>
              </a:rPr>
              <a:t>Ostatní 		2,8		0,6		 26,9 </a:t>
            </a:r>
            <a:r>
              <a:rPr lang="cs-CZ" altLang="cs-CZ" sz="2000" dirty="0">
                <a:solidFill>
                  <a:schemeClr val="tx1"/>
                </a:solidFill>
              </a:rPr>
              <a:t>(+</a:t>
            </a:r>
            <a:r>
              <a:rPr lang="cs-CZ" altLang="cs-CZ" sz="2000" dirty="0" err="1">
                <a:solidFill>
                  <a:schemeClr val="tx1"/>
                </a:solidFill>
              </a:rPr>
              <a:t>neuv</a:t>
            </a:r>
            <a:r>
              <a:rPr lang="cs-CZ" altLang="cs-CZ" sz="2000" dirty="0">
                <a:solidFill>
                  <a:schemeClr val="tx1"/>
                </a:solidFill>
              </a:rPr>
              <a:t>.)</a:t>
            </a:r>
          </a:p>
          <a:p>
            <a:pPr lvl="1"/>
            <a:r>
              <a:rPr lang="cs-CZ" altLang="cs-CZ" sz="2400" dirty="0">
                <a:solidFill>
                  <a:schemeClr val="tx1"/>
                </a:solidFill>
              </a:rPr>
              <a:t>Moravská	13,2		---		5,0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adpis 1">
            <a:extLst>
              <a:ext uri="{FF2B5EF4-FFF2-40B4-BE49-F238E27FC236}">
                <a16:creationId xmlns:a16="http://schemas.microsoft.com/office/drawing/2014/main" id="{5CBF72B6-307F-436B-801D-897459CCF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8362" y="404664"/>
            <a:ext cx="7407275" cy="1355725"/>
          </a:xfrm>
        </p:spPr>
        <p:txBody>
          <a:bodyPr/>
          <a:lstStyle/>
          <a:p>
            <a:r>
              <a:rPr lang="cs-CZ" altLang="cs-CZ" dirty="0"/>
              <a:t>Vzdělanostní struktura</a:t>
            </a:r>
          </a:p>
        </p:txBody>
      </p:sp>
      <p:sp>
        <p:nvSpPr>
          <p:cNvPr id="84995" name="Zástupný symbol pro obsah 2">
            <a:extLst>
              <a:ext uri="{FF2B5EF4-FFF2-40B4-BE49-F238E27FC236}">
                <a16:creationId xmlns:a16="http://schemas.microsoft.com/office/drawing/2014/main" id="{36B3005D-1065-44E1-A9B9-0709B62B66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</a:rPr>
              <a:t>Každý má právo na vzdělání – stanovena povinná školní docházka (9 let)</a:t>
            </a:r>
          </a:p>
          <a:p>
            <a:r>
              <a:rPr lang="cs-CZ" altLang="cs-CZ" dirty="0">
                <a:solidFill>
                  <a:schemeClr val="tx1"/>
                </a:solidFill>
              </a:rPr>
              <a:t>Stupeň nejvyššího dokončeného vzdělání</a:t>
            </a:r>
          </a:p>
          <a:p>
            <a:endParaRPr lang="cs-CZ" altLang="cs-CZ" dirty="0"/>
          </a:p>
        </p:txBody>
      </p:sp>
      <p:pic>
        <p:nvPicPr>
          <p:cNvPr id="84996" name="Picture 39">
            <a:extLst>
              <a:ext uri="{FF2B5EF4-FFF2-40B4-BE49-F238E27FC236}">
                <a16:creationId xmlns:a16="http://schemas.microsoft.com/office/drawing/2014/main" id="{950ADB66-893B-4E69-BDF0-7B6CF2091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290763"/>
            <a:ext cx="5184775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adpis 1">
            <a:extLst>
              <a:ext uri="{FF2B5EF4-FFF2-40B4-BE49-F238E27FC236}">
                <a16:creationId xmlns:a16="http://schemas.microsoft.com/office/drawing/2014/main" id="{0DA82CE9-293A-4291-9B05-9AB898D6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Data o obyvatelstvu</a:t>
            </a:r>
          </a:p>
        </p:txBody>
      </p:sp>
      <p:sp>
        <p:nvSpPr>
          <p:cNvPr id="73731" name="Zástupný symbol pro obsah 2">
            <a:extLst>
              <a:ext uri="{FF2B5EF4-FFF2-40B4-BE49-F238E27FC236}">
                <a16:creationId xmlns:a16="http://schemas.microsoft.com/office/drawing/2014/main" id="{04D7649A-9527-4CF5-995D-E9507C87A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indent="-137160" fontAlgn="auto">
              <a:spcAft>
                <a:spcPts val="0"/>
              </a:spcAft>
              <a:defRPr/>
            </a:pPr>
            <a:r>
              <a:rPr lang="cs-CZ" altLang="cs-CZ" sz="3000" dirty="0">
                <a:solidFill>
                  <a:schemeClr val="tx1"/>
                </a:solidFill>
              </a:rPr>
              <a:t>Údaje o stavu – soupisy obyv., </a:t>
            </a:r>
            <a:r>
              <a:rPr lang="cs-CZ" altLang="cs-CZ" sz="3000" b="1" dirty="0">
                <a:solidFill>
                  <a:schemeClr val="tx1"/>
                </a:solidFill>
              </a:rPr>
              <a:t>sčítání lidu - </a:t>
            </a:r>
            <a:r>
              <a:rPr lang="cs-CZ" altLang="cs-CZ" sz="3000" u="sng" dirty="0">
                <a:solidFill>
                  <a:schemeClr val="tx1"/>
                </a:solidFill>
              </a:rPr>
              <a:t>rozhodný okamžik, 10 letá perioda, povinná účast </a:t>
            </a: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3000" dirty="0">
                <a:solidFill>
                  <a:schemeClr val="tx1"/>
                </a:solidFill>
              </a:rPr>
              <a:t>Údaje o pohybu – evidence přirozené měny a migrace, zdravotního stavu ob. (především matriky, zdravotnické informace)</a:t>
            </a: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3000" dirty="0">
                <a:solidFill>
                  <a:schemeClr val="tx1"/>
                </a:solidFill>
              </a:rPr>
              <a:t>Výběrová šetření (</a:t>
            </a:r>
            <a:r>
              <a:rPr lang="cs-CZ" altLang="cs-CZ" sz="3000" dirty="0" err="1">
                <a:solidFill>
                  <a:schemeClr val="tx1"/>
                </a:solidFill>
              </a:rPr>
              <a:t>mikrocenzus</a:t>
            </a:r>
            <a:r>
              <a:rPr lang="cs-CZ" altLang="cs-CZ" sz="3000" dirty="0">
                <a:solidFill>
                  <a:schemeClr val="tx1"/>
                </a:solidFill>
              </a:rPr>
              <a:t>, šetření populačního klimatu apod.) – doplňkový charakter</a:t>
            </a: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3000" dirty="0">
                <a:solidFill>
                  <a:schemeClr val="tx1"/>
                </a:solidFill>
              </a:rPr>
              <a:t>Český statistický úřad: </a:t>
            </a:r>
            <a:r>
              <a:rPr lang="cs-CZ" altLang="cs-CZ" sz="3000" dirty="0">
                <a:hlinkClick r:id="rId2"/>
              </a:rPr>
              <a:t>www.czso.cz</a:t>
            </a:r>
            <a:r>
              <a:rPr lang="cs-CZ" altLang="cs-CZ" sz="3000" dirty="0"/>
              <a:t> </a:t>
            </a:r>
          </a:p>
          <a:p>
            <a:pPr indent="-137160" fontAlgn="auto">
              <a:spcAft>
                <a:spcPts val="0"/>
              </a:spcAft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00ECF923-8B19-42E5-9432-811E23E12C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r>
              <a:rPr lang="cs-CZ" altLang="cs-CZ" sz="3200"/>
              <a:t>Biologické znaky – struktura podle pohlaví a věku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183A9204-4FAA-4775-8F41-C8911BDB6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435975" cy="4708525"/>
          </a:xfrm>
        </p:spPr>
        <p:txBody>
          <a:bodyPr rtlCol="0">
            <a:normAutofit fontScale="92500"/>
          </a:bodyPr>
          <a:lstStyle/>
          <a:p>
            <a:pPr indent="-137160" fontAlgn="auto">
              <a:spcAft>
                <a:spcPts val="0"/>
              </a:spcAft>
              <a:tabLst>
                <a:tab pos="360363" algn="l"/>
              </a:tabLst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Populační vývoj se v 2. pol. 90. let. stabilizoval, do té doby velké změny, přechod k Z </a:t>
            </a:r>
            <a:r>
              <a:rPr lang="cs-CZ" altLang="cs-CZ" sz="2200" dirty="0" err="1">
                <a:solidFill>
                  <a:schemeClr val="tx1"/>
                </a:solidFill>
              </a:rPr>
              <a:t>evr</a:t>
            </a:r>
            <a:r>
              <a:rPr lang="cs-CZ" altLang="cs-CZ" sz="2200" dirty="0">
                <a:solidFill>
                  <a:schemeClr val="tx1"/>
                </a:solidFill>
              </a:rPr>
              <a:t>. modelu reprodukčního chování:</a:t>
            </a:r>
          </a:p>
          <a:p>
            <a:pPr marL="628650" lvl="1" indent="-422275" fontAlgn="auto"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Vyšší věk při vstupu do manželství a založení rodiny</a:t>
            </a:r>
          </a:p>
          <a:p>
            <a:pPr marL="628650" lvl="1" indent="-422275" fontAlgn="auto"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Častější nesezdaná soužití</a:t>
            </a:r>
          </a:p>
          <a:p>
            <a:pPr marL="628650" lvl="1" indent="-422275" fontAlgn="auto"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Malá umělá potratovost</a:t>
            </a:r>
          </a:p>
          <a:p>
            <a:pPr marL="628650" lvl="1" indent="-422275" fontAlgn="auto"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Nízká úroveň úmrtnosti</a:t>
            </a:r>
          </a:p>
          <a:p>
            <a:pPr marL="628650" lvl="1" indent="-422275" fontAlgn="auto">
              <a:defRPr/>
            </a:pPr>
            <a:endParaRPr lang="cs-CZ" altLang="cs-CZ" sz="2200" dirty="0">
              <a:solidFill>
                <a:schemeClr val="tx1"/>
              </a:solidFill>
            </a:endParaRPr>
          </a:p>
          <a:p>
            <a:pPr indent="-137160" fontAlgn="auto">
              <a:spcAft>
                <a:spcPts val="0"/>
              </a:spcAft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90. léta 	</a:t>
            </a:r>
          </a:p>
          <a:p>
            <a:pPr marL="628650" lvl="1" indent="-422275" fontAlgn="auto"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Nové možnosti seberealizace (cestování, vzdělávání…) = konkurence</a:t>
            </a:r>
          </a:p>
          <a:p>
            <a:pPr marL="628650" lvl="1" indent="-422275" fontAlgn="auto"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Zhoršení životní situace některých skupin obyvatelstva – obtížná dostupnost bydlení (</a:t>
            </a:r>
            <a:r>
              <a:rPr lang="en-US" altLang="cs-CZ" sz="2200" dirty="0">
                <a:solidFill>
                  <a:schemeClr val="tx1"/>
                </a:solidFill>
              </a:rPr>
              <a:t>-&gt;</a:t>
            </a:r>
            <a:r>
              <a:rPr lang="cs-CZ" altLang="cs-CZ" sz="2200" dirty="0">
                <a:solidFill>
                  <a:schemeClr val="tx1"/>
                </a:solidFill>
              </a:rPr>
              <a:t> odklady manželství, dětí…)</a:t>
            </a:r>
          </a:p>
          <a:p>
            <a:pPr marL="628650" lvl="1" indent="-422275" fontAlgn="auto"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Růst počtu rodin s 1 dítětem</a:t>
            </a:r>
          </a:p>
          <a:p>
            <a:pPr marL="628650" lvl="1" indent="-422275" fontAlgn="auto"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Rodinné plánování</a:t>
            </a:r>
          </a:p>
          <a:p>
            <a:pPr marL="628650" lvl="1" indent="-422275" fontAlgn="auto">
              <a:defRPr/>
            </a:pPr>
            <a:r>
              <a:rPr lang="cs-CZ" altLang="cs-CZ" sz="2200" dirty="0">
                <a:solidFill>
                  <a:schemeClr val="tx1"/>
                </a:solidFill>
              </a:rPr>
              <a:t>Proces stárnutí obyvatelstva</a:t>
            </a:r>
          </a:p>
          <a:p>
            <a:pPr indent="-137160" fontAlgn="auto">
              <a:spcAft>
                <a:spcPts val="0"/>
              </a:spcAft>
              <a:defRPr/>
            </a:pPr>
            <a:endParaRPr lang="cs-CZ" altLang="cs-CZ" dirty="0"/>
          </a:p>
          <a:p>
            <a:pPr indent="-137160" fontAlgn="auto">
              <a:spcAft>
                <a:spcPts val="0"/>
              </a:spcAft>
              <a:defRPr/>
            </a:pPr>
            <a:endParaRPr lang="cs-CZ" altLang="cs-CZ" dirty="0"/>
          </a:p>
          <a:p>
            <a:pPr indent="-137160" fontAlgn="auto">
              <a:spcAft>
                <a:spcPts val="0"/>
              </a:spcAft>
              <a:defRPr/>
            </a:pPr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1C90B57-2B41-4C2B-B6D7-6E8D44B057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Typy věkových struktur 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EFFFD33-3638-436F-AFBE-1331350ECB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679950"/>
          </a:xfrm>
        </p:spPr>
        <p:txBody>
          <a:bodyPr rtlCol="0">
            <a:normAutofit fontScale="92500" lnSpcReduction="10000"/>
          </a:bodyPr>
          <a:lstStyle/>
          <a:p>
            <a:pPr marL="457200" indent="-457200" algn="just" fontAlgn="auto">
              <a:spcAft>
                <a:spcPts val="0"/>
              </a:spcAft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 marL="457200" indent="-457200" algn="just" fontAlgn="auto">
              <a:spcAft>
                <a:spcPts val="0"/>
              </a:spcAft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Dělení podle produktivity:</a:t>
            </a:r>
          </a:p>
          <a:p>
            <a:pPr marL="914400" lvl="1" indent="-457200" algn="just" fontAlgn="auto">
              <a:buFont typeface="Wingdings" pitchFamily="2" charset="2"/>
              <a:buAutoNum type="arabicPeriod"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dětská složka populace </a:t>
            </a:r>
            <a:r>
              <a:rPr lang="cs-CZ" altLang="cs-CZ" sz="2400" dirty="0">
                <a:solidFill>
                  <a:schemeClr val="tx1"/>
                </a:solidFill>
              </a:rPr>
              <a:t>(věk 0–14 let)</a:t>
            </a:r>
          </a:p>
          <a:p>
            <a:pPr marL="914400" lvl="1" indent="-457200" algn="just" fontAlgn="auto">
              <a:buFont typeface="Wingdings" pitchFamily="2" charset="2"/>
              <a:buAutoNum type="arabicPeriod"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reprodukční složka populace </a:t>
            </a:r>
            <a:r>
              <a:rPr lang="cs-CZ" altLang="cs-CZ" sz="2400" dirty="0">
                <a:solidFill>
                  <a:schemeClr val="tx1"/>
                </a:solidFill>
              </a:rPr>
              <a:t>(věk 15–49 let; 15–49 = fertilní věk)</a:t>
            </a:r>
          </a:p>
          <a:p>
            <a:pPr marL="914400" lvl="1" indent="-457200" algn="just" fontAlgn="auto">
              <a:buFont typeface="Wingdings" pitchFamily="2" charset="2"/>
              <a:buAutoNum type="arabicPeriod"/>
              <a:defRPr/>
            </a:pPr>
            <a:r>
              <a:rPr lang="cs-CZ" altLang="cs-CZ" sz="2400" b="1" dirty="0" err="1">
                <a:solidFill>
                  <a:schemeClr val="tx1"/>
                </a:solidFill>
              </a:rPr>
              <a:t>postreprodukční</a:t>
            </a:r>
            <a:r>
              <a:rPr lang="cs-CZ" altLang="cs-CZ" sz="2400" b="1" dirty="0">
                <a:solidFill>
                  <a:schemeClr val="tx1"/>
                </a:solidFill>
              </a:rPr>
              <a:t> složka populace </a:t>
            </a:r>
            <a:r>
              <a:rPr lang="cs-CZ" altLang="cs-CZ" sz="2400" dirty="0">
                <a:solidFill>
                  <a:schemeClr val="tx1"/>
                </a:solidFill>
              </a:rPr>
              <a:t>(věk 50 a více let)</a:t>
            </a:r>
          </a:p>
          <a:p>
            <a:pPr indent="-137160" fontAlgn="auto">
              <a:spcAft>
                <a:spcPts val="0"/>
              </a:spcAft>
              <a:defRPr/>
            </a:pPr>
            <a:endParaRPr lang="cs-CZ" sz="2400" dirty="0">
              <a:solidFill>
                <a:schemeClr val="tx1"/>
              </a:solidFill>
            </a:endParaRPr>
          </a:p>
          <a:p>
            <a:pPr indent="-137160" fontAlgn="auto">
              <a:spcAft>
                <a:spcPts val="0"/>
              </a:spcAft>
              <a:defRPr/>
            </a:pPr>
            <a:r>
              <a:rPr lang="cs-CZ" sz="2400" dirty="0">
                <a:solidFill>
                  <a:schemeClr val="tx1"/>
                </a:solidFill>
              </a:rPr>
              <a:t>Dělení podle ekonomické aktivity:</a:t>
            </a:r>
          </a:p>
          <a:p>
            <a:pPr marL="914400" lvl="1" indent="-457200" fontAlgn="auto">
              <a:buFont typeface="+mj-lt"/>
              <a:buAutoNum type="arabicPeriod"/>
              <a:defRPr/>
            </a:pPr>
            <a:r>
              <a:rPr lang="cs-CZ" sz="2400" b="1" dirty="0">
                <a:solidFill>
                  <a:schemeClr val="tx1"/>
                </a:solidFill>
              </a:rPr>
              <a:t>předproduktivní věk </a:t>
            </a:r>
            <a:r>
              <a:rPr lang="cs-CZ" sz="2400" dirty="0">
                <a:solidFill>
                  <a:schemeClr val="tx1"/>
                </a:solidFill>
              </a:rPr>
              <a:t>– ekonomicky neaktivní obyvatelstvo (</a:t>
            </a:r>
            <a:r>
              <a:rPr lang="cs-CZ" altLang="cs-CZ" sz="2400" dirty="0">
                <a:solidFill>
                  <a:schemeClr val="tx1"/>
                </a:solidFill>
              </a:rPr>
              <a:t>věk 0–14 let)</a:t>
            </a:r>
          </a:p>
          <a:p>
            <a:pPr marL="914400" lvl="1" indent="-457200" fontAlgn="auto">
              <a:buFont typeface="+mj-lt"/>
              <a:buAutoNum type="arabicPeriod"/>
              <a:defRPr/>
            </a:pPr>
            <a:r>
              <a:rPr lang="cs-CZ" sz="2400" b="1" dirty="0">
                <a:solidFill>
                  <a:schemeClr val="tx1"/>
                </a:solidFill>
              </a:rPr>
              <a:t>produktivní věk </a:t>
            </a:r>
            <a:r>
              <a:rPr lang="cs-CZ" sz="2400" dirty="0">
                <a:solidFill>
                  <a:schemeClr val="tx1"/>
                </a:solidFill>
              </a:rPr>
              <a:t>– ekonomicky aktivní obyvatelstvo (věk 15–64 let)</a:t>
            </a:r>
          </a:p>
          <a:p>
            <a:pPr marL="914400" lvl="1" indent="-457200" fontAlgn="auto">
              <a:buFont typeface="+mj-lt"/>
              <a:buAutoNum type="arabicPeriod"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poproduktivní věk </a:t>
            </a:r>
            <a:r>
              <a:rPr lang="cs-CZ" altLang="cs-CZ" sz="2400" dirty="0">
                <a:solidFill>
                  <a:schemeClr val="tx1"/>
                </a:solidFill>
              </a:rPr>
              <a:t>– </a:t>
            </a:r>
            <a:r>
              <a:rPr lang="cs-CZ" sz="2400" dirty="0">
                <a:solidFill>
                  <a:schemeClr val="tx1"/>
                </a:solidFill>
              </a:rPr>
              <a:t>ekonomicky neaktivní obyvatelstvo (</a:t>
            </a:r>
            <a:r>
              <a:rPr lang="cs-CZ" altLang="cs-CZ" sz="2400" dirty="0">
                <a:solidFill>
                  <a:schemeClr val="tx1"/>
                </a:solidFill>
              </a:rPr>
              <a:t>věk 65+)</a:t>
            </a:r>
          </a:p>
          <a:p>
            <a:pPr indent="-137160" fontAlgn="auto">
              <a:lnSpc>
                <a:spcPct val="80000"/>
              </a:lnSpc>
              <a:spcAft>
                <a:spcPts val="0"/>
              </a:spcAft>
              <a:defRPr/>
            </a:pPr>
            <a:endParaRPr lang="cs-CZ" altLang="cs-CZ" sz="2200" dirty="0">
              <a:solidFill>
                <a:schemeClr val="tx1"/>
              </a:solidFill>
            </a:endParaRPr>
          </a:p>
          <a:p>
            <a:pPr indent="-137160" fontAlgn="auto">
              <a:lnSpc>
                <a:spcPct val="80000"/>
              </a:lnSpc>
              <a:spcAft>
                <a:spcPts val="0"/>
              </a:spcAft>
              <a:defRPr/>
            </a:pPr>
            <a:endParaRPr lang="cs-CZ" altLang="cs-CZ" sz="2200" dirty="0">
              <a:solidFill>
                <a:schemeClr val="tx1"/>
              </a:solidFill>
            </a:endParaRPr>
          </a:p>
          <a:p>
            <a:pPr indent="-137160" fontAlgn="auto">
              <a:lnSpc>
                <a:spcPct val="80000"/>
              </a:lnSpc>
              <a:spcAft>
                <a:spcPts val="0"/>
              </a:spcAft>
              <a:defRPr/>
            </a:pPr>
            <a:endParaRPr lang="cs-CZ" altLang="cs-CZ" sz="2200" dirty="0">
              <a:solidFill>
                <a:schemeClr val="tx1"/>
              </a:solidFill>
            </a:endParaRPr>
          </a:p>
          <a:p>
            <a:pPr indent="-137160" fontAlgn="auto">
              <a:lnSpc>
                <a:spcPct val="80000"/>
              </a:lnSpc>
              <a:spcAft>
                <a:spcPts val="0"/>
              </a:spcAft>
              <a:defRPr/>
            </a:pPr>
            <a:endParaRPr lang="cs-CZ" altLang="cs-CZ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643FE9D-B662-44C7-AC9F-03D637FBDD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Typy věkových struktur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BC1E06D-3165-458D-AC49-FEE487FCCE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700213"/>
            <a:ext cx="7866062" cy="4897437"/>
          </a:xfrm>
        </p:spPr>
        <p:txBody>
          <a:bodyPr rtlCol="0">
            <a:normAutofit fontScale="62500" lnSpcReduction="20000"/>
          </a:bodyPr>
          <a:lstStyle/>
          <a:p>
            <a:pPr indent="-13716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600" dirty="0">
                <a:solidFill>
                  <a:schemeClr val="tx1"/>
                </a:solidFill>
              </a:rPr>
              <a:t>Dle zastoupení dětské a </a:t>
            </a:r>
            <a:r>
              <a:rPr lang="cs-CZ" altLang="cs-CZ" sz="2600" dirty="0" err="1">
                <a:solidFill>
                  <a:schemeClr val="tx1"/>
                </a:solidFill>
              </a:rPr>
              <a:t>postreprodukční</a:t>
            </a:r>
            <a:r>
              <a:rPr lang="cs-CZ" altLang="cs-CZ" sz="2600" dirty="0">
                <a:solidFill>
                  <a:schemeClr val="tx1"/>
                </a:solidFill>
              </a:rPr>
              <a:t> složky (</a:t>
            </a:r>
            <a:r>
              <a:rPr lang="cs-CZ" altLang="cs-CZ" sz="2600" i="1" dirty="0">
                <a:solidFill>
                  <a:schemeClr val="tx1"/>
                </a:solidFill>
              </a:rPr>
              <a:t>reprodukční složka představuje zhruba polovinu populace</a:t>
            </a:r>
            <a:r>
              <a:rPr lang="cs-CZ" altLang="cs-CZ" sz="2600" dirty="0">
                <a:solidFill>
                  <a:schemeClr val="tx1"/>
                </a:solidFill>
              </a:rPr>
              <a:t>) rozlišujeme tři typy věkových struktur (</a:t>
            </a:r>
            <a:r>
              <a:rPr lang="cs-CZ" altLang="cs-CZ" sz="2600" i="1" dirty="0">
                <a:solidFill>
                  <a:schemeClr val="tx1"/>
                </a:solidFill>
              </a:rPr>
              <a:t>zcela čisté typy však dnes nalezneme jen zřídka</a:t>
            </a:r>
            <a:r>
              <a:rPr lang="cs-CZ" altLang="cs-CZ" sz="2600" dirty="0">
                <a:solidFill>
                  <a:schemeClr val="tx1"/>
                </a:solidFill>
              </a:rPr>
              <a:t>):</a:t>
            </a:r>
          </a:p>
          <a:p>
            <a:pPr indent="-13716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altLang="cs-CZ" sz="2600" dirty="0">
              <a:solidFill>
                <a:schemeClr val="tx1"/>
              </a:solidFill>
            </a:endParaRPr>
          </a:p>
          <a:p>
            <a:pPr lvl="1" indent="-13716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300" b="1" dirty="0">
                <a:solidFill>
                  <a:schemeClr val="tx1"/>
                </a:solidFill>
              </a:rPr>
              <a:t>Progresivní typ</a:t>
            </a:r>
            <a:r>
              <a:rPr lang="cs-CZ" altLang="cs-CZ" sz="2300" dirty="0">
                <a:solidFill>
                  <a:schemeClr val="tx1"/>
                </a:solidFill>
              </a:rPr>
              <a:t> – v populaci výrazně převažuje dětská složka nad </a:t>
            </a:r>
            <a:r>
              <a:rPr lang="cs-CZ" altLang="cs-CZ" sz="2300" dirty="0" err="1">
                <a:solidFill>
                  <a:schemeClr val="tx1"/>
                </a:solidFill>
              </a:rPr>
              <a:t>postreprodukční</a:t>
            </a:r>
            <a:r>
              <a:rPr lang="cs-CZ" altLang="cs-CZ" sz="2300" dirty="0">
                <a:solidFill>
                  <a:schemeClr val="tx1"/>
                </a:solidFill>
              </a:rPr>
              <a:t>. Populace s tímto typem věkové struktury je charakterizována vysokou úrovní plodnosti, která je však obvykle kompenzována i značnou intenzitou úmrtnosti. Každé zlepšení úmrtnostních poměrů pak vede k početnímu růstu populace. Tento typ věkové struktury je obvyklý v rozvojových zemích. Vyskytoval se též u historických a prehistorických populací.</a:t>
            </a:r>
          </a:p>
          <a:p>
            <a:pPr lvl="1" indent="-13716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altLang="cs-CZ" sz="2300" dirty="0">
              <a:solidFill>
                <a:schemeClr val="tx1"/>
              </a:solidFill>
            </a:endParaRPr>
          </a:p>
          <a:p>
            <a:pPr lvl="1" indent="-13716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300" b="1" dirty="0">
                <a:solidFill>
                  <a:schemeClr val="tx1"/>
                </a:solidFill>
              </a:rPr>
              <a:t>Stacionární typ</a:t>
            </a:r>
            <a:r>
              <a:rPr lang="cs-CZ" altLang="cs-CZ" sz="2300" dirty="0">
                <a:solidFill>
                  <a:schemeClr val="tx1"/>
                </a:solidFill>
              </a:rPr>
              <a:t> – dětská a </a:t>
            </a:r>
            <a:r>
              <a:rPr lang="cs-CZ" altLang="cs-CZ" sz="2300" dirty="0" err="1">
                <a:solidFill>
                  <a:schemeClr val="tx1"/>
                </a:solidFill>
              </a:rPr>
              <a:t>postreprodukční</a:t>
            </a:r>
            <a:r>
              <a:rPr lang="cs-CZ" altLang="cs-CZ" sz="2300" dirty="0">
                <a:solidFill>
                  <a:schemeClr val="tx1"/>
                </a:solidFill>
              </a:rPr>
              <a:t> složka jsou téměř v rovnováze. Tento typ se vytváří při déletrvajícím poklesu hladiny plodnosti až na úroveň, kdy při dané úrovni úmrtnosti pouze nahrazuje obyvatelstvo v reprodukčním věku, přičemž početní stav populace zůstává v dlouhodobém pohledu konstantní. Tento typ věkové struktury měla například Česká republika v 70. letech. </a:t>
            </a:r>
          </a:p>
          <a:p>
            <a:pPr lvl="1" indent="-13716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cs-CZ" altLang="cs-CZ" sz="2300" dirty="0">
              <a:solidFill>
                <a:schemeClr val="tx1"/>
              </a:solidFill>
            </a:endParaRPr>
          </a:p>
          <a:p>
            <a:pPr lvl="1" indent="-13716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altLang="cs-CZ" sz="2300" b="1" dirty="0">
                <a:solidFill>
                  <a:schemeClr val="tx1"/>
                </a:solidFill>
              </a:rPr>
              <a:t>Regresivní typ</a:t>
            </a:r>
            <a:r>
              <a:rPr lang="cs-CZ" altLang="cs-CZ" sz="2300" dirty="0">
                <a:solidFill>
                  <a:schemeClr val="tx1"/>
                </a:solidFill>
              </a:rPr>
              <a:t> – dětská složka nedosahuje zastoupení složky </a:t>
            </a:r>
            <a:r>
              <a:rPr lang="cs-CZ" altLang="cs-CZ" sz="2300" dirty="0" err="1">
                <a:solidFill>
                  <a:schemeClr val="tx1"/>
                </a:solidFill>
              </a:rPr>
              <a:t>postreprodukční</a:t>
            </a:r>
            <a:r>
              <a:rPr lang="cs-CZ" altLang="cs-CZ" sz="2300" dirty="0">
                <a:solidFill>
                  <a:schemeClr val="tx1"/>
                </a:solidFill>
              </a:rPr>
              <a:t>, početně ji nenahrazuje a v dlouhodobém pohledu dochází ke snižování početního stavu populace. Tento typ věkové struktury v současné době převažuje ve vyspělých zemích, </a:t>
            </a:r>
            <a:r>
              <a:rPr lang="cs-CZ" altLang="cs-CZ" sz="2300" b="1" dirty="0">
                <a:solidFill>
                  <a:schemeClr val="tx1"/>
                </a:solidFill>
              </a:rPr>
              <a:t>v České republice zhruba od 70. let</a:t>
            </a:r>
            <a:r>
              <a:rPr lang="cs-CZ" altLang="cs-CZ" sz="2300" dirty="0">
                <a:solidFill>
                  <a:schemeClr val="tx1"/>
                </a:solidFill>
              </a:rPr>
              <a:t>. </a:t>
            </a:r>
            <a:endParaRPr lang="cs-CZ" altLang="cs-CZ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Běžící tex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TM03457444[[fn=Základna]]</Template>
  <TotalTime>554</TotalTime>
  <Words>4243</Words>
  <Application>Microsoft Office PowerPoint</Application>
  <PresentationFormat>Předvádění na obrazovce (4:3)</PresentationFormat>
  <Paragraphs>438</Paragraphs>
  <Slides>66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74" baseType="lpstr">
      <vt:lpstr>Arial</vt:lpstr>
      <vt:lpstr>Arial Narrow</vt:lpstr>
      <vt:lpstr>Calibri</vt:lpstr>
      <vt:lpstr>Corbel</vt:lpstr>
      <vt:lpstr>LiberationSerif-Bold</vt:lpstr>
      <vt:lpstr>Tahoma</vt:lpstr>
      <vt:lpstr>Wingdings</vt:lpstr>
      <vt:lpstr>Základ</vt:lpstr>
      <vt:lpstr>Obyvatelstvo ČR - dynamické a strukturální charakteristiky obyvatelstva.   </vt:lpstr>
      <vt:lpstr>Prezentace aplikace PowerPoint</vt:lpstr>
      <vt:lpstr>Prezentace aplikace PowerPoint</vt:lpstr>
      <vt:lpstr>Prezentace aplikace PowerPoint</vt:lpstr>
      <vt:lpstr>Struktura obyvatelstva ČR</vt:lpstr>
      <vt:lpstr>Dynamika obyvatelstva ČR</vt:lpstr>
      <vt:lpstr>Biologické znaky – struktura podle pohlaví a věku</vt:lpstr>
      <vt:lpstr>Typy věkových struktur  </vt:lpstr>
      <vt:lpstr>Typy věkových struktur</vt:lpstr>
      <vt:lpstr>Prezentace aplikace PowerPoint</vt:lpstr>
      <vt:lpstr>Prezentace aplikace PowerPoint</vt:lpstr>
      <vt:lpstr>Demografické stárnutí</vt:lpstr>
      <vt:lpstr>Prezentace aplikace PowerPoint</vt:lpstr>
      <vt:lpstr>Prezentace aplikace PowerPoint</vt:lpstr>
      <vt:lpstr>Prezentace aplikace PowerPoint</vt:lpstr>
      <vt:lpstr>Index maskulinity/feminity</vt:lpstr>
      <vt:lpstr>Sňatečnost</vt:lpstr>
      <vt:lpstr>Průměrný věk při 1. sňatku</vt:lpstr>
      <vt:lpstr>Struktura sňatků podle rodinného stavu snoubenců</vt:lpstr>
      <vt:lpstr>Rozvodovost</vt:lpstr>
      <vt:lpstr>Prezentace aplikace PowerPoint</vt:lpstr>
      <vt:lpstr>Prezentace aplikace PowerPoint</vt:lpstr>
      <vt:lpstr>Prezentace aplikace PowerPoint</vt:lpstr>
      <vt:lpstr>Porodnost</vt:lpstr>
      <vt:lpstr>Porodnost</vt:lpstr>
      <vt:lpstr>Prezentace aplikace PowerPoint</vt:lpstr>
      <vt:lpstr>Narození a zemřelí v ČR 1990–2019</vt:lpstr>
      <vt:lpstr>Statistika porodnosti</vt:lpstr>
      <vt:lpstr>Prezentace aplikace PowerPoint</vt:lpstr>
      <vt:lpstr>Potratovost</vt:lpstr>
      <vt:lpstr>Potratovost</vt:lpstr>
      <vt:lpstr>Potratovost</vt:lpstr>
      <vt:lpstr>Prezentace aplikace PowerPoint</vt:lpstr>
      <vt:lpstr>Úmrtnost</vt:lpstr>
      <vt:lpstr>Úmrtnost</vt:lpstr>
      <vt:lpstr>Prezentace aplikace PowerPoint</vt:lpstr>
      <vt:lpstr>Kojenecká úmrtnost</vt:lpstr>
      <vt:lpstr>Prezentace aplikace PowerPoint</vt:lpstr>
      <vt:lpstr>Střední délka života (ex)</vt:lpstr>
      <vt:lpstr>Data o obyvatelstvu</vt:lpstr>
      <vt:lpstr>DYNAMIKA OBYVATELSTVA ČR</vt:lpstr>
      <vt:lpstr>MIGRACE</vt:lpstr>
      <vt:lpstr>Vnitřní migrace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Celkový přírůstek obyvatel ČR 1950–2019</vt:lpstr>
      <vt:lpstr>Suburbanizace</vt:lpstr>
      <vt:lpstr>Suburbanizace</vt:lpstr>
      <vt:lpstr>Hl. příčiny residenční suburbanizace</vt:lpstr>
      <vt:lpstr>Negativní projevy suburbanizace</vt:lpstr>
      <vt:lpstr>Procesy související se suburbanizací</vt:lpstr>
      <vt:lpstr>Suburbanizace</vt:lpstr>
      <vt:lpstr>Suburbanizace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Projekce obyvatelstva</vt:lpstr>
      <vt:lpstr>STRUKTURA OBYVATELSTVA – náboženská struktura</vt:lpstr>
      <vt:lpstr>Národnostní struktura</vt:lpstr>
      <vt:lpstr>Vzdělanostní struktura</vt:lpstr>
      <vt:lpstr>Data o obyvatelstvu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geografické charakteristiky a administrativní členění ČR.</dc:title>
  <dc:creator>.</dc:creator>
  <cp:lastModifiedBy>Hana Svobodová</cp:lastModifiedBy>
  <cp:revision>95</cp:revision>
  <dcterms:created xsi:type="dcterms:W3CDTF">2011-01-22T12:57:02Z</dcterms:created>
  <dcterms:modified xsi:type="dcterms:W3CDTF">2022-02-19T17:23:05Z</dcterms:modified>
</cp:coreProperties>
</file>