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60" r:id="rId3"/>
    <p:sldId id="262" r:id="rId4"/>
    <p:sldId id="263" r:id="rId5"/>
    <p:sldId id="264" r:id="rId6"/>
    <p:sldId id="261" r:id="rId7"/>
    <p:sldId id="270" r:id="rId8"/>
    <p:sldId id="265" r:id="rId9"/>
    <p:sldId id="266" r:id="rId10"/>
    <p:sldId id="267" r:id="rId11"/>
    <p:sldId id="25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20:44:06.4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0 530 2136,'13'12'7361,"-5"-18"-7277,-1 0 170,0 0 0,0 0 0,0-1 0,0 0 0,-1 0 1,5-8-1,1-2-189,-10 16-22,0 0 0,-1-1 0,0 1 0,1-1 1,-1 0-1,0 0 0,0 1 0,0-1 0,0 0 0,0 0 0,-1 0 1,1 0-1,0 0 0,0-3 0,9-3-40,41-63 621,-26 30-240,-20 32-361,0 0 0,1 0-1,0 0 1,7-8-1,8-10 200,-18 22-206,1-1 1,0 1 0,0 1-1,0-1 1,9-7 0,-8 8 2,-1-1 1,-1 1-1,1-1 0,-1 0 1,1 0-1,-1 0 1,-1-1-1,1 1 1,3-12-1,-1 5 1,31-62-14,-32 68 34,-1 1-37,0-1 0,0 1 1,1 0-1,8-9 0,-5 4-1750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1:02:5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1 816,'-10'0'1463,"-1"-1"5179,20 4-5066,2-1-1405,0-1 0,0-1 0,0 0 0,16-2 0,14 0 49,5 3-162,-46-1-48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1:02:5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7 720,'11'-7'9740,"-8"36"-8832,-4-25-902,1 0 0,-1 1 1,1-1-1,0 0 0,0 0 1,1 1-1,0 5 0,1 26 156,1-18 317,-2-17-466,0 0 0,-1 1 0,1-1 0,-1 0 0,0 1 0,1-1 0,-1 1 0,0-1 0,0 0 0,0 1 0,0-1 0,0 1 0,0-1 0,-1 1 0,0 2 0,1-4-20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1:02:5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2625,'-4'-3'566,"-11"-4"5850,39 13-4974,-18-6-1368,0 0 0,1-1 1,-1 1-1,12-4 0,-13 3-18,1 0-1,0 0 1,0 0-1,0 1 1,9 0-1,7 7-1515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1:03:1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24 483 872,'0'-8'11780,"2"-23"-11535,0 23-230,0 1 0,-1 0 0,0-1 0,-1 1 0,0 0 0,0-1 1,0 1-1,-1-1 0,-2-8 0,-1-25 149,-11-104 391,15 134-523,0-3-23,0-1-1,-1 1 1,-4-21 0,3-10 2,3 31 36,-2 13-53,1 0 1,0 1-1,0-1 0,0 0 0,0 1 0,-1-1 0,1 0 1,0 1-1,0-1 0,0 0 0,1 0 0,-1 1 0,0-1 1,0 0-1,0 1 0,0-1 0,1 0 0,-1 1 0,0-1 1,1 0-1,-1 1 0,0-1 0,1 1 0,-1-1 0,1 1 1,-1-1-1,1 1 0,-1-1 0,1 1 0,-1-1 0,1 1 1,1-1-1,23 13-63,-20-9 86,19 11-40,-9-5 40,0 0-1,16 14 1,-20-14-37,-1 0-1,0 2 1,0-1-1,-1 1 1,-1 1 0,13 21-1,-17-35 24,-1-1 1,0 1-1,0-1 0,0 0 1,0 0-1,0 0 0,0 0 0,-1-1 1,0 1-1,2-4 0,31-35 37,15-5-41,-26 19-234,-18 18-61,-1 3 154,2 16 117,-8 7 726,0-14-706,1 0 0,-1 0 1,1-1-1,0 1 0,0 0 0,0 0 0,0 0 0,0 0 0,0 0 0,1 3 0,21 77 137,-19-70-55,-1 0 0,0 1 0,-1 22 0,0-18-59,1 12 9,0-12-26,-1 0 0,0 0 0,-4 21-1,3-30-5,-1 0 0,1 0-1,0 0 1,1-1-1,0 1 1,2 8 0,1 15-23,-4-10-1767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1:03:1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88,'0'0'64,"1"2"-56,0-1-64,-1 1 32,0-2 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1:03:1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2 344,'0'0'472</inkml:trace>
  <inkml:trace contextRef="#ctx0" brushRef="#br0" timeOffset="1">0 1 728,'0'0'320,"0"-1"-312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1:03:1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1224,'-2'-2'10982,"2"7"-11555,12 128 2175,-11-125-1404,1-1-679,-2-2-2628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1:03:1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1944,'-11'-1'3760,"17"5"266,-4-3-3813,1-1-1,0 1 0,0 0 1,-1-1-1,1 1 0,0-1 1,0 0-1,3 0 0,45-3 226,-34 3-386,-8-4-2460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1:03:1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1360,'14'-4'2231,"-16"15"2242,2-9-4289,-1 1 0,0-1 0,1 0 1,-1 0-1,1 0 0,0 1 1,0-1-1,0 0 0,0 0 1,0 1-1,0-1 0,1 4 1,7 18 431,-4-12-594,0 0-1,12 22 1,-14-29-5,0 1 0,0-1 0,-1 1 0,1 0 0,-1-1 0,-1 1 0,1 0-1,-1 7 1,2 12 1026,-1-18-918,-1 0 0,0 0 0,-1 0 0,0 0 0,0 0 0,-1 0 0,-2 7 0,2-6-81,0 1 0,0 0 0,-1 16 0,5 46 14,2-49-37,-3-19-20,0 1 0,0-1-1,-1 1 1,1-1 0,-1 1 0,0-1 0,0 1 0,0-1 0,-1 1-1,0 5 1,1-5 442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1:03:2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2032,'-5'2'7267,"10"3"-5353,-4-5-1911,0 1 0,0-1 0,0 1 0,0-1 0,0 1 0,0-1 0,1 0 0,-1 1 0,0-1 0,0 0 0,0 0 0,1 0 0,-1 0 0,0 0 0,2 0 0,5-3 292,1 1 0,-1 0 0,1 1 0,8-1 0,-14 2-227,1 0-1,-1 0 1,0 0 0,0 1-1,0-1 1,0 1 0,0 0-1,0 0 1,-1 0 0,1 0-1,0 1 1,0-1 0,-1 1-1,4 2 1,20 13 238,-22-14-273,1-1-1,-1 1 1,0 0 0,0 0 0,0 1 0,0-1 0,-1 1 0,1 0 0,4 6 0,-6-6-19,0-1 0,0 1 0,0-1 0,0 1 0,-1 0 0,1 0 0,-1 0 0,2 7 0,-3-9-14,0 0 1,-1-1-1,1 1 0,0 0 0,-1 0 0,1 0 0,-1-1 1,1 1-1,-1 0 0,0-1 0,0 1 0,0-1 1,0 1-1,0-1 0,0 1 0,0-1 0,0 0 1,0 1-1,-1-1 0,1 0 0,-1 0 0,-1 1 0,-16 13-9,11-9 41,0 0 0,1 0 0,-2-1-1,1 0 1,-10 3 0,-10-3 415,22-4-390,21-2-42,36-12 71,-47 13-23,0 0 0,0 0 0,0 1 0,0-1 0,0 1 0,0 0 0,0 0 0,0 0 0,-1 0 0,1 1 0,5 2 0,0 1-56,-1-1 1,1 1-1,13 12 1,-18-13-3,-1 1 0,0 0 0,0-1 0,-1 1-1,1 1 1,-1-1 0,0 0 0,-1 1 0,2 6 0,7 18 16,-9-28-16,0 1-1,0 0 0,0-1 0,0 1 1,-1 0-1,0-1 0,1 1 0,-1 0 0,0-1 1,0 1-1,-1 3 0,2 18-61,-2-19 56,-1 0 1,0-1-1,0 0 1,0 1-1,0-1 1,-1 0-1,1 0 1,-1 0-1,0-1 1,-1 1-1,1-1 1,-6 5-1,0-3 59,0-1 0,0 0 0,-1-1 0,0 0 0,0 0 0,0-1-1,0 0 1,0-1 0,0 0 0,0 0 0,-11-2 0,-46 4-203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20:44:09.7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74 1864,'0'12'6007,"34"-25"-4847,-30 11-1142,0 1-1,0-1 1,1 1-1,-1 0 0,1 0 1,5 0-1,-6 1 13,-1-1 0,1 1 0,0-1 0,-1 0-1,1 0 1,-1 0 0,1 0 0,-1-1 0,0 0 0,1 1 0,2-3-1,4-3 152,0 1 0,1 0-1,-1 1 1,16-5 0,-1-1-60,-24 11-106,0-1-1,0 1 1,0-1 0,0 1 0,0 0 0,1-1 0,-1 1 0,0 0 0,0 0 0,0 0 0,0 0 0,0 0 0,1 0 0,-1 0 0,0 0 0,0 0 0,0 0 0,0 1 0,0-1 0,0 0 0,0 1 0,0-1-1,0 1 1,0-1 0,0 1 0,0 0 0,0-1 0,0 1 0,0 0 0,0 0 0,-1-1 0,1 1 0,0 0 0,0 0 0,-1 0 0,1 0 0,-1 0 0,1 0 0,-1 0 0,1 0 0,-1 0 0,0 0 0,1 0-1,-1 1 1,0-1 0,0 0 0,0 0 0,0 0 0,0 0 0,0 0 0,-1 2 0,-5 77 777,6-72-789,0 1 1,1 0-1,0-1 0,1 1 0,0-1 1,5 14-1,-3-7 0,15 42 5,-17-50-43,0 0 0,0-1 0,0 1 0,0-1 0,6 10 0,-8-12-188,1 9 428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21:08:0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1624,'-1'7'7624,"9"15"-6948,-4-10 273,1 19-765,-1-3-62,-3-22-9,0 1 0,0-1 0,0 0 0,0 0-1,1 0 1,5 11 0,-7-17 49,5 26 23,-3-21-155,-1-1 0,0 0 0,0 0 1,0 1-1,-1-1 0,0 0 0,0 1 0,0-1 0,0 5 0,0 13 352,11 80 173,-11-90-548,0 1 1,1-1 0,1 0 0,5 19-1,-7-31 60,0 16-855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21:08:0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3217,'-1'0'360,"1"0"-180,0 0-1,0-1 1,0 1 0,-1 0 0,1 0 0,0-1 0,0 1 0,0 0 0,0 0 0,0-1 0,0 1 0,0 0 0,0 0 0,0-1 0,0 1 0,0 0 0,0 0 0,0-1 0,0 1 0,0 0 0,0-1-1,0 1 1,0 0 0,0 0 0,0-1 0,2-1 1620,-2 2-1620,0 0 0,1 0 0,-1 0 0,0 0 0,0 0-1,1-1 1,-1 1 0,22-8 1686,23-1-1895,-39 9 106,-1 1 1,0-1 0,0 1-1,0 0 1,0 1-1,0-1 1,-1 1-1,1 0 1,0 0 0,-1 0-1,5 3 1,-3 2-51,0-1 1,0 1 0,-1 0-1,0 0 1,-1 0 0,0 1-1,0 0 1,0-1-1,-1 2 1,4 13 0,6 19 32,-13-41-30,-8 16 139,8-15-154,0 0-1,-1 0 0,1 0 1,0 0-1,-1 0 0,1 0 1,-1 0-1,1 0 1,-1 0-1,1 0 0,-1 0 1,0 0-1,0 0 0,1-1 1,-1 1-1,0 0 0,0 0 1,0-1-1,0 1 0,0-1 1,0 1-1,0-1 1,-2 2-1,-33 20 253,28-19-248,-1 1 1,0-1 0,0-1 0,-1 0 0,-10 2-1,9-2-65,24-2 61,30-4 74,-19-6-19,-22 8-65,1 1-1,-1-1 0,1 1 1,0 0-1,0 0 1,-1 0-1,1 0 1,0 0-1,0 1 0,0-1 1,0 1-1,0 0 1,0 0-1,0 0 1,0 0-1,0 1 1,0-1-1,0 1 0,0 0 1,0-1-1,3 3 1,4 3 27,0 0 1,-1 1-1,0 0 1,0 0-1,-1 1 1,0 0-1,0 0 1,-1 1 0,9 13-1,-13-17-19,-1 0 1,0 0-1,0 0 0,0 0 0,-1 0 1,0 0-1,0 1 0,0-1 0,-1 0 0,1 1 1,-1-1-1,-1 10 0,0-12-13,0-1-1,1 1 1,-1 0-1,0 0 1,0-1-1,-1 1 1,1-1-1,0 1 1,-1-1-1,0 0 1,1 1-1,-1-1 1,0 0-1,0 0 1,0 0-1,-4 2 0,2-2 1,0 0 0,0-1-1,0 1 1,0-1-1,0 0 1,-1 0 0,1-1-1,0 1 1,-1-1-1,-5 0 1,4 0 45,1 1 0,0 0 0,0 0 0,-1 0 0,-8 4 0,9-3 63,0 0 0,-1-1 0,1 0 0,0 0-1,-11 1 1,9-1-107,1-1 1,0 2-1,0-1 0,0 1 0,-11 4 0,-13 3 8,26-6 19,1-1-233,6-11-5766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21:08:0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1688,'3'6'8372,"7"20"-7818,2 57 530,-8-54-2681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21:08:0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1792,'-3'-5'6606,"5"7"-6199,1 0 0,-1 0 1,1 0-1,0 0 1,0-1-1,0 1 0,0-1 1,5 2-1,-8-3-294,18 6-63,-17-6-48,0 0 1,0 1 0,1-1 0,-1 0 0,0 0 0,0 0 0,0 0 0,0 0 0,0 0-1,1 0 1,-1 0 0,0 0 0,0-1 0,0 1 0,0 0 0,0-1 0,0 1 0,0-1-1,0 1 1,0-1 0,1 0 0,14-5 38,27 15-3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21:08:1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71 474 840,'8'22'516,"-11"-43"8956,3-6-6800,0 15-2667,0 1 0,-1-1 0,-3-14 0,-2-13 151,3 31-147,0-1 0,1 1-1,0-1 1,0 0 0,0-16-1,-5-18-28,4 24 66,1 12-49,1 0 0,-1 1 0,0-1 0,-4-9 0,5 14 2,0 0-1,0-1 1,0 1 0,1 0 0,-1 0 0,1-1-1,0 1 1,0 0 0,0-1 0,0-2 0,0 2-5,-1-1 11,1-1 0,-1 1 0,0-1-1,0 1 1,-1 0 0,-2-7 0,2 6-12,0 0 1,0 0-1,0-1 1,1 1-1,0 0 1,0-7-1,-1-51-269,2 63 250,13 24-280,-10-21 297,17 18 174,0 2 0,-1 0 0,29 49 0,-40-52 354,-5-14-494,-1 0 0,1 0-1,0 0 1,1 0 0,-1 0-1,5 4 1,-7-9 19,4 1-47,1-8 6,-1-1-1,1 0 0,-1-1 0,-1 1 1,6-11-1,13-51-10,-21 66 16,0-3-1,1 1 0,0-1-1,0 1 1,0 0-1,1 0 1,-1 1 0,1-1-1,5-4 1,1-13-19,-6 16 49,-3 2-45,1 1 0,1-1-1,-1 1 1,1-1 0,-1 1-1,1 0 1,0 0 0,3-2-1,-6 5 27,0-1 4,0 1-24,-1 50 54,1-14-55,5 48 0,-5 23-55,16 25 116,-9-70-103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21:08:2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1952,'8'32'9210,"-2"1"-6815,-4-19-2515,1-1 0,0 1-1,9 23 1,8 16 391,-19-49-224,1 0 0,-1 0 0,0 0 0,0 0 0,-1 0 0,1 0 0,-1 0 0,0 0 1,0 5-1,15 54-39,-10-43 50,-5-19-58,1 1 1,0-1-1,-1 0 0,0 0 0,1 0 0,-1 1 1,0-1-1,1 0 0,-1 1 0,0-1 1,0 0-1,0 0 0,0 1 0,0-1 0,0 0 1,-1 1-1,1-1 0,-1 2 0,1 7 104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21:08:2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1224,'16'0'9988,"66"-1"-8535,-69 0-1136,-10 1-286,-1 0 1,0-1-1,0 1 0,1 0 1,-1 1-1,0-1 0,0 0 0,1 1 1,-1-1-1,0 1 0,0 0 1,0 0-1,4 2 0,3 3 58,-1 1-1,0 1 1,0 0 0,-1 0-1,1 0 1,9 17-1,-15-22-83,1 1 0,-1 0 0,0-1 0,0 1 0,-1 0-1,1 0 1,-1 1 0,1-1 0,-2 0 0,2 8 0,-2-11 12,-1 1 1,1-1-1,-1 1 1,0-1-1,0 1 1,1-1-1,-1 0 1,0 0-1,0 1 1,0-1-1,0 0 1,-1 0-1,1 0 1,0 0-1,0 0 1,-1 0-1,1-1 1,0 1-1,-3 0 1,-33 12 600,10-4-367,17-3-261,9-5 11,1-1 0,-1 1 0,0-1 1,1 1-1,-1-1 0,0 1 0,1-1 0,-1 1 0,0-1 0,0 0 1,1 1-1,-1-1 0,0 0 0,0 0 0,0 1 0,1-1 0,-1 0 0,0 0 1,0 0-1,0 0 0,1 0 0,-1 0 0,0 0 0,0 0 0,0-1 0,0 1 1,1 0-1,-1 0 0,0-1 0,0 1 0,0-1 0,3 1 2,1 0-1,0 0 0,0 0 1,-1 0-1,1-1 0,0 1 0,-1-1 1,1 0-1,-1 0 0,4-1 1,-1 0-6,0 0 1,1 1 0,-1-1-1,0 1 1,1 0 0,-1 1-1,8-1 1,10 5-3,-19-4 8,-1 0 0,0 1 0,0-1 0,1 1 0,-1 0 0,0 0 0,0 0-1,0 0 1,0 0 0,0 1 0,0 0 0,0-1 0,4 5 0,-2-2-3,0 0 1,0 1-1,-1 0 0,0 0 1,0 0-1,0 0 0,-1 0 1,0 1-1,0 0 0,0-1 1,0 1-1,-1 0 0,0 0 1,-1 1-1,2 8 0,-3-15 23,1 1-22,-1 0-1,0 0 1,1 0-1,-1 0 1,0 0 0,0 0-1,0 0 1,0 0-1,0 0 1,0 0 0,0 0-1,0 0 1,-1 0-1,1-1 1,0 1 0,0 0-1,-1 0 1,1 0 0,-1 0-1,1 0 1,0 0-1,-1-1 1,-1 2 0,-14 23 12,13-22 39,1 0 74,-1 1 0,0-1 0,0-1 0,0 1 1,0 0-1,-1-1 0,1 0 0,-1 0 0,0 0 0,1 0 0,-1 0 0,-5 1 0,-1 0 26,-1-1-1,1 1 0,-18 0 0,24-2-35,-8 0-44,0 0-1,0-1 0,-13-1 1,1-6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20:44:16.8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1312,'11'4'6356,"9"3"-3811,-17-5-2519,-1-1-1,0 1 1,1 0 0,-1-1 0,0 1 0,0 0-1,0 0 1,0 1 0,0-1 0,-1 0 0,1 1-1,-1-1 1,1 0 0,-1 1 0,2 4-1,6 11 170,33 67 1361,-28-67-1019,-12-16-503,0 0-1,0 0 0,0 0 1,-1 0-1,1 1 0,-1-1 1,1 0-1,1 5 0,-2-4 37,-1-2-64,0 0 1,0 0 0,0 0-1,0-1 1,1 1 0,-1 0-1,0 0 1,1-1 0,-1 1-1,0 0 1,1-1 0,-1 1-1,1 0 1,-1-1 0,1 1-1,0 0 1,-1-1 0,1 1-1,-1-1 1,1 1 0,0-1-1,0 0 1,-1 1 0,1-1 0,1 1-1,-2-1 41,7 13-51,2 2 11,1 0 1,1 0-1,0-1 1,16 15-1,-8 9-15,2 11-45,-11-34 16,-8-13 21,0 1 1,0 0 0,0 0-1,-1 0 1,1 0 0,-1 0 0,1 0-1,-1 0 1,0 0 0,1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8T20:44:18.8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6 269 1872,'-6'-12'9837,"22"18"-9754,0 0 0,0-1 0,0-1 0,1 0 0,-1-1-1,18 0 1,13 14 23,-5-5-74,-39-15-34,1 0 0,-1-1 0,0 1 0,-1-1 0,1 0 0,0 0 1,-1 0-1,0 0 0,2-7 0,-3 6 1,0 1-1,0-1 1,0 0-1,0 0 1,1 1-1,2-6 1,7-21-10,-11 29 11,1-7 24,0 0 0,0 0 1,1 1-1,0-1 0,1 0 1,0 1-1,1-1 1,-1 1-1,2 0 0,7-12 1,-5 9 84,0 0 0,-1-1 0,5-13 0,4 2-78,-14 22-30,-1 0-72,0 1 1,0-1-1,1 1 0,-1 0 1,0-1-1,0 1 0,0 0 1,0-1-1,0 1 0,0-1 1,0 1-1,0-1 1,0 1-1,0 0 0,0-1 1,0 1-1,0-1 0,0 1 1,0-1-1,0 1 0,0 0 1,0-1-1,0 1 1,-1-1-1,1 1 0,0 0 1,-1-1-1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6T20:59:08.8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51,'80'2,"89"-4,-146-2,-1 0,39-13,-41 11,0 0,1 2,33-4,140 7,-91 2,-78 0,-1 2,29 6,-26-4,41 2,-44-7,-3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6T20:59:22.16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1,'716'0,"-697"1,-1 1,34 8,-33-6,1 0,25 1,52-5,-75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6T20:59:39.73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1,'915'0,"-901"1,0 0,-1 1,20 5,17 4,-31-9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0:59:5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1:02:5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0 483 1944,'4'-11'6076,"3"-31"-5082,8-39-1354,13-68 1673,-26 140-1288,0-1 1,1 1-1,0 0 0,1 0 0,5-12 0,-1 4 98,7-25-26,-8 16-55,-5 20-40,0-1 0,0 0 0,-1 0 0,0 1 0,0-9 0,9 35 807,0 0 1,14 20-1,-20-33-685,0 0 0,0 0 0,-1 0 0,0 0 0,-1 0 1,4 14-1,5 17 194,17 29-254,-9-13 0,1 19-129,-11-28-251,-9-45 357,3 37-45,1-15 2,-3-17-2594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67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812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28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487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511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61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2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102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509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29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.xml"/><Relationship Id="rId39" Type="http://schemas.openxmlformats.org/officeDocument/2006/relationships/image" Target="../media/image23.png"/><Relationship Id="rId34" Type="http://schemas.openxmlformats.org/officeDocument/2006/relationships/customXml" Target="../ink/ink14.xml"/><Relationship Id="rId42" Type="http://schemas.openxmlformats.org/officeDocument/2006/relationships/customXml" Target="../ink/ink19.xml"/><Relationship Id="rId47" Type="http://schemas.openxmlformats.org/officeDocument/2006/relationships/image" Target="../media/image12.png"/><Relationship Id="rId50" Type="http://schemas.openxmlformats.org/officeDocument/2006/relationships/customXml" Target="../ink/ink23.xml"/><Relationship Id="rId55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customXml" Target="../ink/ink5.xml"/><Relationship Id="rId29" Type="http://schemas.openxmlformats.org/officeDocument/2006/relationships/image" Target="../media/image19.png"/><Relationship Id="rId41" Type="http://schemas.openxmlformats.org/officeDocument/2006/relationships/image" Target="../media/image24.png"/><Relationship Id="rId54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32" Type="http://schemas.openxmlformats.org/officeDocument/2006/relationships/customXml" Target="../ink/ink13.xml"/><Relationship Id="rId37" Type="http://schemas.openxmlformats.org/officeDocument/2006/relationships/image" Target="../media/image22.png"/><Relationship Id="rId40" Type="http://schemas.openxmlformats.org/officeDocument/2006/relationships/customXml" Target="../ink/ink18.xml"/><Relationship Id="rId45" Type="http://schemas.openxmlformats.org/officeDocument/2006/relationships/image" Target="../media/image11.png"/><Relationship Id="rId53" Type="http://schemas.openxmlformats.org/officeDocument/2006/relationships/image" Target="../media/image15.png"/><Relationship Id="rId5" Type="http://schemas.openxmlformats.org/officeDocument/2006/relationships/image" Target="../media/image70.png"/><Relationship Id="rId28" Type="http://schemas.openxmlformats.org/officeDocument/2006/relationships/customXml" Target="../ink/ink11.xml"/><Relationship Id="rId36" Type="http://schemas.openxmlformats.org/officeDocument/2006/relationships/customXml" Target="../ink/ink16.xml"/><Relationship Id="rId49" Type="http://schemas.openxmlformats.org/officeDocument/2006/relationships/image" Target="../media/image13.png"/><Relationship Id="rId57" Type="http://schemas.openxmlformats.org/officeDocument/2006/relationships/image" Target="../media/image26.png"/><Relationship Id="rId10" Type="http://schemas.openxmlformats.org/officeDocument/2006/relationships/customXml" Target="../ink/ink9.xml"/><Relationship Id="rId31" Type="http://schemas.openxmlformats.org/officeDocument/2006/relationships/image" Target="../media/image20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4" Type="http://schemas.openxmlformats.org/officeDocument/2006/relationships/customXml" Target="../ink/ink6.xml"/><Relationship Id="rId9" Type="http://schemas.openxmlformats.org/officeDocument/2006/relationships/image" Target="../media/image90.png"/><Relationship Id="rId27" Type="http://schemas.openxmlformats.org/officeDocument/2006/relationships/image" Target="../media/image18.png"/><Relationship Id="rId30" Type="http://schemas.openxmlformats.org/officeDocument/2006/relationships/customXml" Target="../ink/ink12.xml"/><Relationship Id="rId35" Type="http://schemas.openxmlformats.org/officeDocument/2006/relationships/customXml" Target="../ink/ink15.xml"/><Relationship Id="rId43" Type="http://schemas.openxmlformats.org/officeDocument/2006/relationships/image" Target="../media/image25.png"/><Relationship Id="rId48" Type="http://schemas.openxmlformats.org/officeDocument/2006/relationships/customXml" Target="../ink/ink22.xml"/><Relationship Id="rId56" Type="http://schemas.openxmlformats.org/officeDocument/2006/relationships/customXml" Target="../ink/ink26.xml"/><Relationship Id="rId8" Type="http://schemas.openxmlformats.org/officeDocument/2006/relationships/customXml" Target="../ink/ink8.xml"/><Relationship Id="rId51" Type="http://schemas.openxmlformats.org/officeDocument/2006/relationships/image" Target="../media/image14.png"/><Relationship Id="rId3" Type="http://schemas.openxmlformats.org/officeDocument/2006/relationships/image" Target="../media/image60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encyclopedia.com/humanities/encyclopedias-almanacs-transcripts-and-maps/philippine-englis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hyperlink" Target="https://www.youtube.com/watch?v=Dkt8ptI4D7U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www.youtube.com/watch?v=UqlFT8zT8V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i1MvWnJvzQ" TargetMode="External"/><Relationship Id="rId5" Type="http://schemas.openxmlformats.org/officeDocument/2006/relationships/hyperlink" Target="https://www.youtube.com/watch?v=ZJCBnHZ0YJI" TargetMode="External"/><Relationship Id="rId4" Type="http://schemas.openxmlformats.org/officeDocument/2006/relationships/hyperlink" Target="https://www.youtube.com/watch?v=qFJaSf5cIC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" Type="http://schemas.microsoft.com/office/2007/relationships/media" Target="../media/media2.wav"/><Relationship Id="rId21" Type="http://schemas.openxmlformats.org/officeDocument/2006/relationships/slideLayout" Target="../slideLayouts/slideLayout2.xml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microsoft.com/office/2007/relationships/media" Target="../media/media8.wav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13" Type="http://schemas.microsoft.com/office/2007/relationships/media" Target="../media/media17.wav"/><Relationship Id="rId18" Type="http://schemas.openxmlformats.org/officeDocument/2006/relationships/audio" Target="../media/media19.wav"/><Relationship Id="rId3" Type="http://schemas.microsoft.com/office/2007/relationships/media" Target="../media/media12.wav"/><Relationship Id="rId7" Type="http://schemas.microsoft.com/office/2007/relationships/media" Target="../media/media14.wav"/><Relationship Id="rId12" Type="http://schemas.openxmlformats.org/officeDocument/2006/relationships/audio" Target="../media/media16.wav"/><Relationship Id="rId17" Type="http://schemas.microsoft.com/office/2007/relationships/media" Target="../media/media19.wav"/><Relationship Id="rId2" Type="http://schemas.openxmlformats.org/officeDocument/2006/relationships/audio" Target="../media/media11.wav"/><Relationship Id="rId16" Type="http://schemas.openxmlformats.org/officeDocument/2006/relationships/audio" Target="../media/media18.wav"/><Relationship Id="rId20" Type="http://schemas.openxmlformats.org/officeDocument/2006/relationships/image" Target="../media/image2.png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microsoft.com/office/2007/relationships/media" Target="../media/media16.wav"/><Relationship Id="rId5" Type="http://schemas.microsoft.com/office/2007/relationships/media" Target="../media/media13.wav"/><Relationship Id="rId15" Type="http://schemas.microsoft.com/office/2007/relationships/media" Target="../media/media18.wav"/><Relationship Id="rId10" Type="http://schemas.openxmlformats.org/officeDocument/2006/relationships/audio" Target="../media/media15.wav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12.wav"/><Relationship Id="rId9" Type="http://schemas.microsoft.com/office/2007/relationships/media" Target="../media/media15.wav"/><Relationship Id="rId14" Type="http://schemas.openxmlformats.org/officeDocument/2006/relationships/audio" Target="../media/media1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.png"/><Relationship Id="rId4" Type="http://schemas.openxmlformats.org/officeDocument/2006/relationships/customXml" Target="../ink/ink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qlFT8zT8V8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0.mp4"/><Relationship Id="rId1" Type="http://schemas.microsoft.com/office/2007/relationships/media" Target="../media/media20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7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Kresba z malovaného tvaru s vlnovkou">
            <a:extLst>
              <a:ext uri="{FF2B5EF4-FFF2-40B4-BE49-F238E27FC236}">
                <a16:creationId xmlns:a16="http://schemas.microsoft.com/office/drawing/2014/main" id="{85A07535-CF28-E6C2-24C7-A78A80480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272" r="-1" b="1635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064A7D-5518-6A70-A4A3-BF89BDB83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“</a:t>
            </a:r>
            <a:r>
              <a:rPr lang="en-150" b="1">
                <a:solidFill>
                  <a:srgbClr val="FFFFFF"/>
                </a:solidFill>
              </a:rPr>
              <a:t>Pinoy</a:t>
            </a:r>
            <a:r>
              <a:rPr lang="en-US" b="1">
                <a:solidFill>
                  <a:srgbClr val="FFFFFF"/>
                </a:solidFill>
              </a:rPr>
              <a:t>” English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FE96A2-6747-A559-D6F6-9D070F7B0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9029" y="3774105"/>
            <a:ext cx="6190895" cy="1633040"/>
          </a:xfrm>
        </p:spPr>
        <p:txBody>
          <a:bodyPr anchor="t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Lucie Kadlecová</a:t>
            </a:r>
          </a:p>
        </p:txBody>
      </p:sp>
      <p:sp>
        <p:nvSpPr>
          <p:cNvPr id="31" name="Freeform: Shape 19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491506" y="-615180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516668"/>
            <a:ext cx="4187283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969850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348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769D60-0625-7CAC-D044-C2D5748F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84" y="851009"/>
            <a:ext cx="9495826" cy="736456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Suprasegmental Analysis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B5BF24-836F-4A13-AAE6-3EEB92256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5870" y="-1272272"/>
            <a:ext cx="1349830" cy="3894372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aphic 78">
            <a:extLst>
              <a:ext uri="{FF2B5EF4-FFF2-40B4-BE49-F238E27FC236}">
                <a16:creationId xmlns:a16="http://schemas.microsoft.com/office/drawing/2014/main" id="{AFA309B8-3551-4D00-8F72-F8224F39C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14577" y="1628048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" name="Graphic 78">
              <a:extLst>
                <a:ext uri="{FF2B5EF4-FFF2-40B4-BE49-F238E27FC236}">
                  <a16:creationId xmlns:a16="http://schemas.microsoft.com/office/drawing/2014/main" id="{8C5ABE74-2784-4339-960F-DE0743356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78">
              <a:extLst>
                <a:ext uri="{FF2B5EF4-FFF2-40B4-BE49-F238E27FC236}">
                  <a16:creationId xmlns:a16="http://schemas.microsoft.com/office/drawing/2014/main" id="{9B02DBFF-C7B0-4205-8D48-C39852D9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0AE5FE2D-F4EC-428F-94E7-AAE7762219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A1B0A68-AF93-4CFA-A1EE-324301A9BF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4F9EB863-21D4-401D-9E61-1D25B48C9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F3093249-66A1-4C01-B378-49E15A9AB7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A6AA23-7CF9-6356-2EA0-F65FFA1C1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825553"/>
            <a:ext cx="11515725" cy="4528843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>
                <a:highlight>
                  <a:srgbClr val="FF00FF"/>
                </a:highlight>
              </a:rPr>
              <a:t>do</a:t>
            </a:r>
            <a:r>
              <a:rPr lang="en-US" dirty="0"/>
              <a:t>lescence		Complimentary 	Heredi</a:t>
            </a:r>
            <a:r>
              <a:rPr lang="en-US" dirty="0">
                <a:highlight>
                  <a:srgbClr val="00FF00"/>
                </a:highlight>
              </a:rPr>
              <a:t>ta</a:t>
            </a:r>
            <a:r>
              <a:rPr lang="en-US" dirty="0"/>
              <a:t>ry		Pronunciation	</a:t>
            </a:r>
            <a:br>
              <a:rPr lang="en-US" dirty="0"/>
            </a:br>
            <a:r>
              <a:rPr lang="en-US" dirty="0"/>
              <a:t>Ancestors		Despicable 		Ingredient 		Re</a:t>
            </a:r>
            <a:r>
              <a:rPr lang="en-US" dirty="0">
                <a:highlight>
                  <a:srgbClr val="00FF00"/>
                </a:highlight>
              </a:rPr>
              <a:t>ha</a:t>
            </a:r>
            <a:r>
              <a:rPr lang="en-US" dirty="0"/>
              <a:t>bilitate</a:t>
            </a:r>
            <a:br>
              <a:rPr lang="en-US" dirty="0"/>
            </a:br>
            <a:r>
              <a:rPr lang="en-US" dirty="0"/>
              <a:t>An</a:t>
            </a:r>
            <a:r>
              <a:rPr lang="en-US" dirty="0">
                <a:highlight>
                  <a:srgbClr val="FF00FF"/>
                </a:highlight>
              </a:rPr>
              <a:t>te</a:t>
            </a:r>
            <a:r>
              <a:rPr lang="en-US" dirty="0"/>
              <a:t>cedent		</a:t>
            </a:r>
            <a:r>
              <a:rPr lang="en-US" dirty="0">
                <a:highlight>
                  <a:srgbClr val="00FF00"/>
                </a:highlight>
              </a:rPr>
              <a:t>Com</a:t>
            </a:r>
            <a:r>
              <a:rPr lang="en-US" dirty="0"/>
              <a:t>plimen</a:t>
            </a:r>
            <a:r>
              <a:rPr lang="en-US" dirty="0">
                <a:highlight>
                  <a:srgbClr val="00FF00"/>
                </a:highlight>
              </a:rPr>
              <a:t>ta</a:t>
            </a:r>
            <a:r>
              <a:rPr lang="en-US" dirty="0"/>
              <a:t>ry 	</a:t>
            </a:r>
            <a:r>
              <a:rPr lang="en-US" dirty="0">
                <a:highlight>
                  <a:srgbClr val="FFFF00"/>
                </a:highlight>
              </a:rPr>
              <a:t>In</a:t>
            </a:r>
            <a:r>
              <a:rPr lang="en-US" dirty="0"/>
              <a:t>terpretative 		Rescue</a:t>
            </a:r>
            <a:br>
              <a:rPr lang="en-US" dirty="0"/>
            </a:br>
            <a:r>
              <a:rPr lang="en-US" dirty="0">
                <a:highlight>
                  <a:srgbClr val="00FF00"/>
                </a:highlight>
              </a:rPr>
              <a:t>Bam</a:t>
            </a:r>
            <a:r>
              <a:rPr lang="en-US" dirty="0"/>
              <a:t>boo		Despicable 		Itinerary		Robust</a:t>
            </a:r>
            <a:br>
              <a:rPr lang="en-US" dirty="0"/>
            </a:br>
            <a:r>
              <a:rPr lang="en-US" dirty="0"/>
              <a:t>Bap</a:t>
            </a:r>
            <a:r>
              <a:rPr lang="en-US" dirty="0">
                <a:highlight>
                  <a:srgbClr val="FF00FF"/>
                </a:highlight>
              </a:rPr>
              <a:t>tism</a:t>
            </a:r>
            <a:r>
              <a:rPr lang="en-US" dirty="0"/>
              <a:t> 		</a:t>
            </a:r>
            <a:r>
              <a:rPr lang="en-US" dirty="0">
                <a:highlight>
                  <a:srgbClr val="FF00FF"/>
                </a:highlight>
              </a:rPr>
              <a:t>Di</a:t>
            </a:r>
            <a:r>
              <a:rPr lang="en-US" dirty="0"/>
              <a:t>oxide 		Kilometer		Sabotage</a:t>
            </a:r>
            <a:br>
              <a:rPr lang="en-US" dirty="0"/>
            </a:br>
            <a:r>
              <a:rPr lang="en-US" dirty="0"/>
              <a:t>Carton			Direct 			</a:t>
            </a:r>
            <a:r>
              <a:rPr lang="en-US" dirty="0">
                <a:highlight>
                  <a:srgbClr val="FFFF00"/>
                </a:highlight>
              </a:rPr>
              <a:t>Lieu</a:t>
            </a:r>
            <a:r>
              <a:rPr lang="en-US" dirty="0"/>
              <a:t>tenant		</a:t>
            </a:r>
            <a:r>
              <a:rPr lang="en-US" dirty="0">
                <a:highlight>
                  <a:srgbClr val="00FF00"/>
                </a:highlight>
              </a:rPr>
              <a:t>Se</a:t>
            </a:r>
            <a:r>
              <a:rPr lang="en-US" dirty="0"/>
              <a:t>mester</a:t>
            </a:r>
            <a:br>
              <a:rPr lang="en-US" dirty="0"/>
            </a:br>
            <a:r>
              <a:rPr lang="en-US" dirty="0"/>
              <a:t>Ceme</a:t>
            </a:r>
            <a:r>
              <a:rPr lang="en-US" dirty="0">
                <a:highlight>
                  <a:srgbClr val="FF00FF"/>
                </a:highlight>
              </a:rPr>
              <a:t>te</a:t>
            </a:r>
            <a:r>
              <a:rPr lang="en-US" dirty="0"/>
              <a:t>ry		</a:t>
            </a:r>
            <a:r>
              <a:rPr lang="en-US" dirty="0">
                <a:highlight>
                  <a:srgbClr val="00FF00"/>
                </a:highlight>
              </a:rPr>
              <a:t>Do</a:t>
            </a:r>
            <a:r>
              <a:rPr lang="en-US" dirty="0"/>
              <a:t>cumen</a:t>
            </a:r>
            <a:r>
              <a:rPr lang="en-US" dirty="0">
                <a:highlight>
                  <a:srgbClr val="00FF00"/>
                </a:highlight>
              </a:rPr>
              <a:t>ta</a:t>
            </a:r>
            <a:r>
              <a:rPr lang="en-US" dirty="0"/>
              <a:t>ry 		Me</a:t>
            </a:r>
            <a:r>
              <a:rPr lang="en-US" dirty="0">
                <a:highlight>
                  <a:srgbClr val="FF00FF"/>
                </a:highlight>
              </a:rPr>
              <a:t>nu</a:t>
            </a:r>
            <a:r>
              <a:rPr lang="en-US" dirty="0"/>
              <a:t>			Specifications</a:t>
            </a:r>
            <a:br>
              <a:rPr lang="en-US" dirty="0"/>
            </a:br>
            <a:r>
              <a:rPr lang="en-US" dirty="0"/>
              <a:t>Centenary		Economical 		Paraphernalia		Spiritual</a:t>
            </a:r>
            <a:br>
              <a:rPr lang="en-US" dirty="0"/>
            </a:br>
            <a:r>
              <a:rPr lang="en-US" dirty="0"/>
              <a:t>Centennial		Economics 		Participate		Subsequent</a:t>
            </a:r>
            <a:br>
              <a:rPr lang="en-US" dirty="0"/>
            </a:br>
            <a:r>
              <a:rPr lang="en-US" dirty="0"/>
              <a:t>Certificate		Formidable 		Pe</a:t>
            </a:r>
            <a:r>
              <a:rPr lang="en-US" dirty="0">
                <a:highlight>
                  <a:srgbClr val="FF00FF"/>
                </a:highlight>
              </a:rPr>
              <a:t>des</a:t>
            </a:r>
            <a:r>
              <a:rPr lang="en-US" dirty="0"/>
              <a:t>tal		Talented</a:t>
            </a:r>
            <a:br>
              <a:rPr lang="en-US" dirty="0"/>
            </a:br>
            <a:r>
              <a:rPr lang="en-US" dirty="0"/>
              <a:t>Col</a:t>
            </a:r>
            <a:r>
              <a:rPr lang="en-US" dirty="0">
                <a:highlight>
                  <a:srgbClr val="FF00FF"/>
                </a:highlight>
              </a:rPr>
              <a:t>league</a:t>
            </a:r>
            <a:r>
              <a:rPr lang="en-US" dirty="0"/>
              <a:t>		Go</a:t>
            </a:r>
            <a:r>
              <a:rPr lang="en-US" dirty="0">
                <a:highlight>
                  <a:srgbClr val="FF00FF"/>
                </a:highlight>
              </a:rPr>
              <a:t>vern</a:t>
            </a:r>
            <a:r>
              <a:rPr lang="en-US" dirty="0"/>
              <a:t>			</a:t>
            </a:r>
            <a:r>
              <a:rPr lang="en-US" dirty="0">
                <a:highlight>
                  <a:srgbClr val="FF00FF"/>
                </a:highlight>
              </a:rPr>
              <a:t>Per</a:t>
            </a:r>
            <a:r>
              <a:rPr lang="en-US" dirty="0"/>
              <a:t>centage		</a:t>
            </a:r>
            <a:r>
              <a:rPr lang="en-US" dirty="0">
                <a:highlight>
                  <a:srgbClr val="FF00FF"/>
                </a:highlight>
              </a:rPr>
              <a:t>There</a:t>
            </a:r>
            <a:r>
              <a:rPr lang="en-US" dirty="0"/>
              <a:t>by</a:t>
            </a:r>
            <a:br>
              <a:rPr lang="en-US" dirty="0"/>
            </a:br>
            <a:r>
              <a:rPr lang="en-US" dirty="0">
                <a:highlight>
                  <a:srgbClr val="FF00FF"/>
                </a:highlight>
              </a:rPr>
              <a:t>Com</a:t>
            </a:r>
            <a:r>
              <a:rPr lang="en-US" dirty="0"/>
              <a:t>mittee		Government		Pre</a:t>
            </a:r>
            <a:r>
              <a:rPr lang="en-US" dirty="0">
                <a:highlight>
                  <a:srgbClr val="FFFF00"/>
                </a:highlight>
              </a:rPr>
              <a:t>cinct	</a:t>
            </a:r>
            <a:r>
              <a:rPr lang="en-US" dirty="0"/>
              <a:t>		</a:t>
            </a:r>
            <a:r>
              <a:rPr lang="en-US" dirty="0">
                <a:highlight>
                  <a:srgbClr val="00FF00"/>
                </a:highlight>
              </a:rPr>
              <a:t>Through</a:t>
            </a:r>
            <a:r>
              <a:rPr lang="en-US" dirty="0"/>
              <a:t>out</a:t>
            </a:r>
            <a:br>
              <a:rPr lang="en-US" dirty="0"/>
            </a:br>
            <a:r>
              <a:rPr lang="en-US" dirty="0"/>
              <a:t>Commen</a:t>
            </a:r>
            <a:r>
              <a:rPr lang="en-US" dirty="0">
                <a:highlight>
                  <a:srgbClr val="FF00FF"/>
                </a:highlight>
              </a:rPr>
              <a:t>ta</a:t>
            </a:r>
            <a:r>
              <a:rPr lang="en-US" dirty="0"/>
              <a:t>ry		Ha</a:t>
            </a:r>
            <a:r>
              <a:rPr lang="en-US" dirty="0">
                <a:highlight>
                  <a:srgbClr val="FF00FF"/>
                </a:highlight>
              </a:rPr>
              <a:t>zar</a:t>
            </a:r>
            <a:r>
              <a:rPr lang="en-US" dirty="0"/>
              <a:t>dous		Preparatory		</a:t>
            </a:r>
            <a:r>
              <a:rPr lang="en-US" dirty="0">
                <a:highlight>
                  <a:srgbClr val="FF00FF"/>
                </a:highlight>
              </a:rPr>
              <a:t>U</a:t>
            </a:r>
            <a:r>
              <a:rPr lang="en-US" dirty="0"/>
              <a:t>tensil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1AB72E4-85FE-4925-94E8-F8DC756A0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5F2BAA-9430-49D4-AFB2-873C0C5B3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34902B3-2AE0-4E5A-A88A-6F2E21C69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07F540-3EC2-4C41-BB1C-64800269E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0680360-D392-4B29-AAE9-59D48E548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Graphic 12">
              <a:extLst>
                <a:ext uri="{FF2B5EF4-FFF2-40B4-BE49-F238E27FC236}">
                  <a16:creationId xmlns:a16="http://schemas.microsoft.com/office/drawing/2014/main" id="{9E693E54-E127-4A47-A6B4-2D6169CF3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AE27342A-086B-4F33-95AE-81BCA416D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3EEBDF54-E0D8-4010-A38F-616CF8255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E4438AD-CF0A-44D7-9B3E-5C010249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99DCE070-6A30-EFF7-7E86-E0B937C4B4D5}"/>
              </a:ext>
            </a:extLst>
          </p:cNvPr>
          <p:cNvSpPr txBox="1">
            <a:spLocks/>
          </p:cNvSpPr>
          <p:nvPr/>
        </p:nvSpPr>
        <p:spPr>
          <a:xfrm>
            <a:off x="3921067" y="1821092"/>
            <a:ext cx="3891545" cy="452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72311558-A0B2-A900-EBCE-3A6BE4457086}"/>
                  </a:ext>
                </a:extLst>
              </p14:cNvPr>
              <p14:cNvContentPartPr/>
              <p14:nvPr/>
            </p14:nvContentPartPr>
            <p14:xfrm>
              <a:off x="2689452" y="6541948"/>
              <a:ext cx="363600" cy="1908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72311558-A0B2-A900-EBCE-3A6BE44570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5452" y="6434308"/>
                <a:ext cx="4712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03D7777F-86AD-5B8F-5470-B7935049E2B3}"/>
                  </a:ext>
                </a:extLst>
              </p14:cNvPr>
              <p14:cNvContentPartPr/>
              <p14:nvPr/>
            </p14:nvContentPartPr>
            <p14:xfrm>
              <a:off x="4550730" y="6506647"/>
              <a:ext cx="363240" cy="972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03D7777F-86AD-5B8F-5470-B7935049E2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090" y="6399007"/>
                <a:ext cx="470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1FE2CC15-F2E4-5335-557B-F725D7982336}"/>
                  </a:ext>
                </a:extLst>
              </p14:cNvPr>
              <p14:cNvContentPartPr/>
              <p14:nvPr/>
            </p14:nvContentPartPr>
            <p14:xfrm>
              <a:off x="6498252" y="6480388"/>
              <a:ext cx="381240" cy="900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1FE2CC15-F2E4-5335-557B-F725D79823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4252" y="6372748"/>
                <a:ext cx="4888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2D2F025A-45C9-DDF1-017E-B3D188E05E8B}"/>
                  </a:ext>
                </a:extLst>
              </p14:cNvPr>
              <p14:cNvContentPartPr/>
              <p14:nvPr/>
            </p14:nvContentPartPr>
            <p14:xfrm>
              <a:off x="-346428" y="5663908"/>
              <a:ext cx="360" cy="36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2D2F025A-45C9-DDF1-017E-B3D188E05E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55428" y="565490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Skupina 66">
            <a:extLst>
              <a:ext uri="{FF2B5EF4-FFF2-40B4-BE49-F238E27FC236}">
                <a16:creationId xmlns:a16="http://schemas.microsoft.com/office/drawing/2014/main" id="{08E2426E-0A40-831D-29FA-7FADF830BDC8}"/>
              </a:ext>
            </a:extLst>
          </p:cNvPr>
          <p:cNvGrpSpPr/>
          <p:nvPr/>
        </p:nvGrpSpPr>
        <p:grpSpPr>
          <a:xfrm>
            <a:off x="6991031" y="6377921"/>
            <a:ext cx="709200" cy="179640"/>
            <a:chOff x="6991031" y="6377921"/>
            <a:chExt cx="70920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2D33C2FB-3994-BE87-BC35-F24441641933}"/>
                    </a:ext>
                  </a:extLst>
                </p14:cNvPr>
                <p14:cNvContentPartPr/>
                <p14:nvPr/>
              </p14:nvContentPartPr>
              <p14:xfrm>
                <a:off x="6991031" y="6382961"/>
                <a:ext cx="101520" cy="17460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2D33C2FB-3994-BE87-BC35-F244416419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82031" y="6373961"/>
                  <a:ext cx="119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1E4573DE-D791-67CA-1097-A611EE1B31C3}"/>
                    </a:ext>
                  </a:extLst>
                </p14:cNvPr>
                <p14:cNvContentPartPr/>
                <p14:nvPr/>
              </p14:nvContentPartPr>
              <p14:xfrm>
                <a:off x="7016591" y="6479081"/>
                <a:ext cx="60480" cy="2520"/>
              </p14:xfrm>
            </p:contentPart>
          </mc:Choice>
          <mc:Fallback xmlns=""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1E4573DE-D791-67CA-1097-A611EE1B31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07951" y="6470081"/>
                  <a:ext cx="78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0F848766-17F1-6980-85D6-70080FEB9A1E}"/>
                    </a:ext>
                  </a:extLst>
                </p14:cNvPr>
                <p14:cNvContentPartPr/>
                <p14:nvPr/>
              </p14:nvContentPartPr>
              <p14:xfrm>
                <a:off x="7174271" y="6457481"/>
                <a:ext cx="8640" cy="5328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0F848766-17F1-6980-85D6-70080FEB9A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65631" y="6448481"/>
                  <a:ext cx="26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6384B9A0-6657-06E7-DB91-EEA7205DBFCD}"/>
                    </a:ext>
                  </a:extLst>
                </p14:cNvPr>
                <p14:cNvContentPartPr/>
                <p14:nvPr/>
              </p14:nvContentPartPr>
              <p14:xfrm>
                <a:off x="7153751" y="6474761"/>
                <a:ext cx="48240" cy="504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6384B9A0-6657-06E7-DB91-EEA7205DBF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44751" y="6466121"/>
                  <a:ext cx="65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41F48DD8-D7F2-BF43-6D9C-2644DF3EED09}"/>
                    </a:ext>
                  </a:extLst>
                </p14:cNvPr>
                <p14:cNvContentPartPr/>
                <p14:nvPr/>
              </p14:nvContentPartPr>
              <p14:xfrm>
                <a:off x="7274351" y="6382241"/>
                <a:ext cx="145800" cy="17388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41F48DD8-D7F2-BF43-6D9C-2644DF3EED0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65351" y="6373601"/>
                  <a:ext cx="163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951EA2B3-F221-FBE6-D3AE-FFA127F34154}"/>
                    </a:ext>
                  </a:extLst>
                </p14:cNvPr>
                <p14:cNvContentPartPr/>
                <p14:nvPr/>
              </p14:nvContentPartPr>
              <p14:xfrm>
                <a:off x="7522751" y="6454961"/>
                <a:ext cx="1440" cy="216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951EA2B3-F221-FBE6-D3AE-FFA127F3415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14111" y="6445961"/>
                  <a:ext cx="19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2136C37E-A9F5-6AB9-ED14-9810C89A717D}"/>
                    </a:ext>
                  </a:extLst>
                </p14:cNvPr>
                <p14:cNvContentPartPr/>
                <p14:nvPr/>
              </p14:nvContentPartPr>
              <p14:xfrm>
                <a:off x="7524191" y="6456761"/>
                <a:ext cx="360" cy="72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2136C37E-A9F5-6AB9-ED14-9810C89A71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15191" y="6447761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25CFC487-1E57-8D35-9C7B-526F9680DD28}"/>
                    </a:ext>
                  </a:extLst>
                </p14:cNvPr>
                <p14:cNvContentPartPr/>
                <p14:nvPr/>
              </p14:nvContentPartPr>
              <p14:xfrm>
                <a:off x="7521671" y="6455321"/>
                <a:ext cx="5760" cy="57240"/>
              </p14:xfrm>
            </p:contentPart>
          </mc:Choice>
          <mc:Fallback xmlns=""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25CFC487-1E57-8D35-9C7B-526F9680DD2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13031" y="6446321"/>
                  <a:ext cx="23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F0A5CAF2-D4B4-80B3-12BE-4006CA9C6668}"/>
                    </a:ext>
                  </a:extLst>
                </p14:cNvPr>
                <p14:cNvContentPartPr/>
                <p14:nvPr/>
              </p14:nvContentPartPr>
              <p14:xfrm>
                <a:off x="7504751" y="6480161"/>
                <a:ext cx="40320" cy="3240"/>
              </p14:xfrm>
            </p:contentPart>
          </mc:Choice>
          <mc:Fallback xmlns=""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F0A5CAF2-D4B4-80B3-12BE-4006CA9C66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95751" y="6471161"/>
                  <a:ext cx="57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4" name="Rukopis 63">
                  <a:extLst>
                    <a:ext uri="{FF2B5EF4-FFF2-40B4-BE49-F238E27FC236}">
                      <a16:creationId xmlns:a16="http://schemas.microsoft.com/office/drawing/2014/main" id="{06183199-507B-BFEB-02AF-B53191531BD3}"/>
                    </a:ext>
                  </a:extLst>
                </p14:cNvPr>
                <p14:cNvContentPartPr/>
                <p14:nvPr/>
              </p14:nvContentPartPr>
              <p14:xfrm>
                <a:off x="7591151" y="6377921"/>
                <a:ext cx="20520" cy="167400"/>
              </p14:xfrm>
            </p:contentPart>
          </mc:Choice>
          <mc:Fallback xmlns="">
            <p:pic>
              <p:nvPicPr>
                <p:cNvPr id="64" name="Rukopis 63">
                  <a:extLst>
                    <a:ext uri="{FF2B5EF4-FFF2-40B4-BE49-F238E27FC236}">
                      <a16:creationId xmlns:a16="http://schemas.microsoft.com/office/drawing/2014/main" id="{06183199-507B-BFEB-02AF-B53191531B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82511" y="6368921"/>
                  <a:ext cx="38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6" name="Rukopis 65">
                  <a:extLst>
                    <a:ext uri="{FF2B5EF4-FFF2-40B4-BE49-F238E27FC236}">
                      <a16:creationId xmlns:a16="http://schemas.microsoft.com/office/drawing/2014/main" id="{607189ED-8B90-DB0B-62BD-8E2ABDF03C99}"/>
                    </a:ext>
                  </a:extLst>
                </p14:cNvPr>
                <p14:cNvContentPartPr/>
                <p14:nvPr/>
              </p14:nvContentPartPr>
              <p14:xfrm>
                <a:off x="7596911" y="6382241"/>
                <a:ext cx="103320" cy="169560"/>
              </p14:xfrm>
            </p:contentPart>
          </mc:Choice>
          <mc:Fallback xmlns="">
            <p:pic>
              <p:nvPicPr>
                <p:cNvPr id="66" name="Rukopis 65">
                  <a:extLst>
                    <a:ext uri="{FF2B5EF4-FFF2-40B4-BE49-F238E27FC236}">
                      <a16:creationId xmlns:a16="http://schemas.microsoft.com/office/drawing/2014/main" id="{607189ED-8B90-DB0B-62BD-8E2ABDF03C9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87911" y="6373601"/>
                  <a:ext cx="12096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4C2CD784-9FF6-F6BA-3D99-7B72573D5CE7}"/>
                  </a:ext>
                </a:extLst>
              </p14:cNvPr>
              <p14:cNvContentPartPr/>
              <p14:nvPr/>
            </p14:nvContentPartPr>
            <p14:xfrm>
              <a:off x="5053542" y="6449603"/>
              <a:ext cx="24480" cy="161640"/>
            </p14:xfrm>
          </p:contentPart>
        </mc:Choice>
        <mc:Fallback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4C2CD784-9FF6-F6BA-3D99-7B72573D5C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44902" y="6440963"/>
                <a:ext cx="4212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Skupina 39">
            <a:extLst>
              <a:ext uri="{FF2B5EF4-FFF2-40B4-BE49-F238E27FC236}">
                <a16:creationId xmlns:a16="http://schemas.microsoft.com/office/drawing/2014/main" id="{A04B23D5-B649-5916-FB9C-4B2AA4902BFC}"/>
              </a:ext>
            </a:extLst>
          </p:cNvPr>
          <p:cNvGrpSpPr/>
          <p:nvPr/>
        </p:nvGrpSpPr>
        <p:grpSpPr>
          <a:xfrm>
            <a:off x="5058942" y="6425483"/>
            <a:ext cx="367920" cy="190440"/>
            <a:chOff x="5058942" y="6425483"/>
            <a:chExt cx="36792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8D0A1C00-5F5F-CC45-1795-A12806DE54CF}"/>
                    </a:ext>
                  </a:extLst>
                </p14:cNvPr>
                <p14:cNvContentPartPr/>
                <p14:nvPr/>
              </p14:nvContentPartPr>
              <p14:xfrm>
                <a:off x="5058942" y="6443843"/>
                <a:ext cx="115200" cy="172080"/>
              </p14:xfrm>
            </p:contentPart>
          </mc:Choice>
          <mc:Fallback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8D0A1C00-5F5F-CC45-1795-A12806DE54C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50302" y="6434843"/>
                  <a:ext cx="132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749EB50C-CAF2-1AB5-58EA-1E28CA44CB54}"/>
                    </a:ext>
                  </a:extLst>
                </p14:cNvPr>
                <p14:cNvContentPartPr/>
                <p14:nvPr/>
              </p14:nvContentPartPr>
              <p14:xfrm>
                <a:off x="5240742" y="6514403"/>
                <a:ext cx="10440" cy="52200"/>
              </p14:xfrm>
            </p:contentPart>
          </mc:Choice>
          <mc:Fallback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749EB50C-CAF2-1AB5-58EA-1E28CA44CB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31742" y="6505763"/>
                  <a:ext cx="28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BF77F76C-BCEB-2038-4344-C2F3239ECFB9}"/>
                    </a:ext>
                  </a:extLst>
                </p14:cNvPr>
                <p14:cNvContentPartPr/>
                <p14:nvPr/>
              </p14:nvContentPartPr>
              <p14:xfrm>
                <a:off x="5233542" y="6535283"/>
                <a:ext cx="47880" cy="9000"/>
              </p14:xfrm>
            </p:contentPart>
          </mc:Choice>
          <mc:Fallback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BF77F76C-BCEB-2038-4344-C2F3239ECFB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24902" y="6526283"/>
                  <a:ext cx="65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301D7A7D-3499-3EAF-07B8-F07F6DCDC8F2}"/>
                    </a:ext>
                  </a:extLst>
                </p14:cNvPr>
                <p14:cNvContentPartPr/>
                <p14:nvPr/>
              </p14:nvContentPartPr>
              <p14:xfrm>
                <a:off x="5310222" y="6425483"/>
                <a:ext cx="116640" cy="178920"/>
              </p14:xfrm>
            </p:contentPart>
          </mc:Choice>
          <mc:Fallback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301D7A7D-3499-3EAF-07B8-F07F6DCDC8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01222" y="6416483"/>
                  <a:ext cx="13428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B59C30F5-ABA7-F7C3-48FE-8E625BBE9F0D}"/>
                  </a:ext>
                </a:extLst>
              </p14:cNvPr>
              <p14:cNvContentPartPr/>
              <p14:nvPr/>
            </p14:nvContentPartPr>
            <p14:xfrm>
              <a:off x="3231923" y="6486702"/>
              <a:ext cx="30960" cy="129960"/>
            </p14:xfrm>
          </p:contentPart>
        </mc:Choice>
        <mc:Fallback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id="{B59C30F5-ABA7-F7C3-48FE-8E625BBE9F0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23283" y="6478062"/>
                <a:ext cx="486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DA4C74C6-BEAC-CDF5-C545-AEBCD9630F66}"/>
                  </a:ext>
                </a:extLst>
              </p14:cNvPr>
              <p14:cNvContentPartPr/>
              <p14:nvPr/>
            </p14:nvContentPartPr>
            <p14:xfrm>
              <a:off x="3235163" y="6490662"/>
              <a:ext cx="114840" cy="137880"/>
            </p14:xfrm>
          </p:contentPart>
        </mc:Choice>
        <mc:Fallback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DA4C74C6-BEAC-CDF5-C545-AEBCD9630F6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26523" y="6481662"/>
                <a:ext cx="13248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28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1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1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22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24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9" name="Rectangle 22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04" name="Picture 203" descr="Glasses on top of a book">
            <a:extLst>
              <a:ext uri="{FF2B5EF4-FFF2-40B4-BE49-F238E27FC236}">
                <a16:creationId xmlns:a16="http://schemas.microsoft.com/office/drawing/2014/main" id="{EB13E330-67E0-29F0-CFBC-6CD1D971E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01" r="-1" b="97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2C3465-0C4B-B64E-4316-A338B935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238" y="1145080"/>
            <a:ext cx="9090476" cy="21796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Thank you for your attention</a:t>
            </a:r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25A2CBEC-4F23-437D-9D03-9968C9B79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94120" y="-1094120"/>
            <a:ext cx="1085312" cy="327355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3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4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5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36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id="{6264A856-A4F6-4068-9AC3-7B38A00D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C2983E8C-44FB-463B-B6B0-B53E96ACC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6AD7FCC-3422-42C3-A2AD-69ADFEA6E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4ECA670-C540-4DCE-8F03-EC843D518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CB6083-DDE0-460C-987E-E64587630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7" name="Graphic 12">
              <a:extLst>
                <a:ext uri="{FF2B5EF4-FFF2-40B4-BE49-F238E27FC236}">
                  <a16:creationId xmlns:a16="http://schemas.microsoft.com/office/drawing/2014/main" id="{378004C4-6786-473C-BB2A-AAA6EF115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Graphic 15">
              <a:extLst>
                <a:ext uri="{FF2B5EF4-FFF2-40B4-BE49-F238E27FC236}">
                  <a16:creationId xmlns:a16="http://schemas.microsoft.com/office/drawing/2014/main" id="{455376B6-DAB5-4A34-A8BE-15DE02CAF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Graphic 15">
              <a:extLst>
                <a:ext uri="{FF2B5EF4-FFF2-40B4-BE49-F238E27FC236}">
                  <a16:creationId xmlns:a16="http://schemas.microsoft.com/office/drawing/2014/main" id="{EC2A85A1-668E-48DF-A484-FADE64BE6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6D16C5EE-54EB-4800-8860-E622EEDE8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74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5195F3-A55A-A589-1403-851F314B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r>
              <a:rPr lang="en-US" sz="4800" dirty="0"/>
              <a:t>Sources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5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18B2CA-113E-6FF4-FFC4-80766D12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11266023" cy="376864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Tayao</a:t>
            </a:r>
            <a:r>
              <a:rPr lang="en-US" b="0" i="0" dirty="0">
                <a:effectLst/>
              </a:rPr>
              <a:t>, M.L. (2004). The evolving study of Philippine English phonology. </a:t>
            </a:r>
            <a:r>
              <a:rPr lang="en-US" b="0" i="1" dirty="0">
                <a:effectLst/>
              </a:rPr>
              <a:t>World </a:t>
            </a:r>
            <a:r>
              <a:rPr lang="en-US" b="0" i="1" dirty="0" err="1">
                <a:effectLst/>
              </a:rPr>
              <a:t>Englishes</a:t>
            </a:r>
            <a:r>
              <a:rPr lang="en-US" b="0" i="1" dirty="0">
                <a:effectLst/>
              </a:rPr>
              <a:t>, 23</a:t>
            </a:r>
            <a:r>
              <a:rPr lang="en-US" b="0" i="0" dirty="0">
                <a:effectLst/>
              </a:rPr>
              <a:t>, 77-90.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Llamzon</a:t>
            </a:r>
            <a:r>
              <a:rPr lang="en-US" b="0" i="0" dirty="0">
                <a:effectLst/>
              </a:rPr>
              <a:t>, T.A. (1969). Standard Filipino English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"PHILIPPINE ENGLISH ." Concise Oxford Companion to the English Language. Retrieved December 6, 2022 from Encyclopedia.com: </a:t>
            </a:r>
            <a:r>
              <a:rPr lang="en-US" dirty="0">
                <a:hlinkClick r:id="rId2"/>
              </a:rPr>
              <a:t>https://www.encyclopedia.com/humanities/encyclopedias-almanacs-transcripts-and-maps/philippine-english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Lewis, M.P., Simons, G.F. and </a:t>
            </a:r>
            <a:r>
              <a:rPr lang="en-US" dirty="0" err="1"/>
              <a:t>Fennig</a:t>
            </a:r>
            <a:r>
              <a:rPr lang="en-US" dirty="0"/>
              <a:t>, C.D. (eds.). 2016. </a:t>
            </a:r>
            <a:r>
              <a:rPr lang="en-US" dirty="0" err="1"/>
              <a:t>Ethnologue</a:t>
            </a:r>
            <a:r>
              <a:rPr lang="en-US" dirty="0"/>
              <a:t>: Languages of the World: Philippines. 19th ed [online]. Dallas, Texas: SIL International: Available at http://www.ethnologue.com/country/PH [Accessed Dec 6 2022].</a:t>
            </a:r>
          </a:p>
        </p:txBody>
      </p:sp>
      <p:pic>
        <p:nvPicPr>
          <p:cNvPr id="7" name="Graphic 6" descr="Knihy">
            <a:extLst>
              <a:ext uri="{FF2B5EF4-FFF2-40B4-BE49-F238E27FC236}">
                <a16:creationId xmlns:a16="http://schemas.microsoft.com/office/drawing/2014/main" id="{CE2979F7-6FCF-3AF8-20F9-8F5100E4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6448" y="292933"/>
            <a:ext cx="2575743" cy="2575743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499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0C6AE2-D71A-1A63-A7B3-86382FFF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r>
              <a:rPr lang="en-US" dirty="0"/>
              <a:t>Videos to watch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5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CDAA64-9CDA-0BA4-52A0-CEBF2CC7B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10831051" cy="380555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https://www.youtube.com/watch?v=UqlFT8zT8V8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https://www.youtube.com/watch?v=Dkt8ptI4D7U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https://www.youtube.com/watch?v=qFJaSf5cICk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https://www.youtube.com/watch?v=ZJCBnHZ0YJI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https://www.youtube.com/watch?v=fi1MvWnJvzQ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Graphic 6" descr="Video camera">
            <a:extLst>
              <a:ext uri="{FF2B5EF4-FFF2-40B4-BE49-F238E27FC236}">
                <a16:creationId xmlns:a16="http://schemas.microsoft.com/office/drawing/2014/main" id="{6A46ABB4-14F8-23A9-A31A-A61583CF5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63045" y="-397065"/>
            <a:ext cx="3199146" cy="3199146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33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769D60-0625-7CAC-D044-C2D5748F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84" y="851009"/>
            <a:ext cx="9495826" cy="736456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Segmental Features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B5BF24-836F-4A13-AAE6-3EEB92256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5870" y="-1272272"/>
            <a:ext cx="1349830" cy="3894372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aphic 78">
            <a:extLst>
              <a:ext uri="{FF2B5EF4-FFF2-40B4-BE49-F238E27FC236}">
                <a16:creationId xmlns:a16="http://schemas.microsoft.com/office/drawing/2014/main" id="{AFA309B8-3551-4D00-8F72-F8224F39C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14577" y="1628048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" name="Graphic 78">
              <a:extLst>
                <a:ext uri="{FF2B5EF4-FFF2-40B4-BE49-F238E27FC236}">
                  <a16:creationId xmlns:a16="http://schemas.microsoft.com/office/drawing/2014/main" id="{8C5ABE74-2784-4339-960F-DE0743356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78">
              <a:extLst>
                <a:ext uri="{FF2B5EF4-FFF2-40B4-BE49-F238E27FC236}">
                  <a16:creationId xmlns:a16="http://schemas.microsoft.com/office/drawing/2014/main" id="{9B02DBFF-C7B0-4205-8D48-C39852D9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0AE5FE2D-F4EC-428F-94E7-AAE7762219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A1B0A68-AF93-4CFA-A1EE-324301A9BF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4F9EB863-21D4-401D-9E61-1D25B48C9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F3093249-66A1-4C01-B378-49E15A9AB7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A6AA23-7CF9-6356-2EA0-F65FFA1C1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84" y="1930972"/>
            <a:ext cx="10823527" cy="45288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Absence of </a:t>
            </a:r>
            <a:r>
              <a:rPr lang="en-US" u="sng" dirty="0"/>
              <a:t>labiodental fricatives </a:t>
            </a:r>
            <a:r>
              <a:rPr lang="en-US" b="1" dirty="0"/>
              <a:t>/f/</a:t>
            </a:r>
            <a:r>
              <a:rPr lang="en-US" dirty="0"/>
              <a:t> and </a:t>
            </a:r>
            <a:r>
              <a:rPr lang="en-US" b="1" dirty="0"/>
              <a:t>/v/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Replaced by </a:t>
            </a:r>
            <a:r>
              <a:rPr lang="en-US" u="sng" dirty="0">
                <a:sym typeface="Wingdings" panose="05000000000000000000" pitchFamily="2" charset="2"/>
              </a:rPr>
              <a:t>bilabial stops </a:t>
            </a:r>
            <a:r>
              <a:rPr lang="en-US" b="1" dirty="0">
                <a:sym typeface="Wingdings" panose="05000000000000000000" pitchFamily="2" charset="2"/>
              </a:rPr>
              <a:t>/p/ </a:t>
            </a: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b="1" dirty="0">
                <a:sym typeface="Wingdings" panose="05000000000000000000" pitchFamily="2" charset="2"/>
              </a:rPr>
              <a:t>/b/        </a:t>
            </a:r>
            <a:r>
              <a:rPr lang="en-US" dirty="0">
                <a:sym typeface="Wingdings" panose="05000000000000000000" pitchFamily="2" charset="2"/>
              </a:rPr>
              <a:t>NOT UNIVERSAL – </a:t>
            </a:r>
            <a:r>
              <a:rPr lang="en-US" dirty="0" err="1">
                <a:sym typeface="Wingdings" panose="05000000000000000000" pitchFamily="2" charset="2"/>
              </a:rPr>
              <a:t>Ibanag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“Philippines”  GAM = </a:t>
            </a:r>
            <a:r>
              <a:rPr lang="en-US" b="1" i="0" dirty="0">
                <a:effectLst/>
              </a:rPr>
              <a:t>/ˈ</a:t>
            </a:r>
            <a:r>
              <a:rPr lang="en-US" b="1" i="0" dirty="0" err="1">
                <a:effectLst/>
              </a:rPr>
              <a:t>fɪləpiːnz</a:t>
            </a:r>
            <a:r>
              <a:rPr lang="en-US" b="1" i="0" dirty="0">
                <a:effectLst/>
              </a:rPr>
              <a:t>/ </a:t>
            </a:r>
            <a:r>
              <a:rPr lang="en-US" dirty="0"/>
              <a:t>whereas </a:t>
            </a:r>
            <a:r>
              <a:rPr lang="en-US" b="0" i="0" dirty="0">
                <a:effectLst/>
              </a:rPr>
              <a:t>PE = </a:t>
            </a:r>
            <a:r>
              <a:rPr lang="en-US" b="1" i="0" dirty="0">
                <a:effectLst/>
              </a:rPr>
              <a:t>/ˈ</a:t>
            </a:r>
            <a:r>
              <a:rPr lang="en-US" b="1" dirty="0" err="1"/>
              <a:t>p</a:t>
            </a:r>
            <a:r>
              <a:rPr lang="en-US" b="1" i="0" dirty="0" err="1">
                <a:effectLst/>
              </a:rPr>
              <a:t>ɪlɪpiːnz</a:t>
            </a:r>
            <a:r>
              <a:rPr lang="en-US" b="1" i="0" dirty="0">
                <a:effectLst/>
              </a:rPr>
              <a:t>/</a:t>
            </a:r>
            <a:br>
              <a:rPr lang="en-US" b="1" i="0" dirty="0">
                <a:effectLst/>
              </a:rPr>
            </a:br>
            <a:r>
              <a:rPr lang="en-US" i="0" dirty="0">
                <a:effectLst/>
              </a:rPr>
              <a:t>“video” </a:t>
            </a:r>
            <a:r>
              <a:rPr lang="en-US" i="0" dirty="0">
                <a:effectLst/>
                <a:sym typeface="Wingdings" panose="05000000000000000000" pitchFamily="2" charset="2"/>
              </a:rPr>
              <a:t> GAM = </a:t>
            </a:r>
            <a:r>
              <a:rPr lang="en-US" b="1" i="0" dirty="0">
                <a:effectLst/>
                <a:sym typeface="Wingdings" panose="05000000000000000000" pitchFamily="2" charset="2"/>
              </a:rPr>
              <a:t>/ˈ</a:t>
            </a:r>
            <a:r>
              <a:rPr lang="en-US" b="1" i="0" dirty="0" err="1">
                <a:effectLst/>
                <a:sym typeface="Wingdings" panose="05000000000000000000" pitchFamily="2" charset="2"/>
              </a:rPr>
              <a:t>vɪdioʊ</a:t>
            </a:r>
            <a:r>
              <a:rPr lang="en-US" b="1" i="0" dirty="0">
                <a:effectLst/>
                <a:sym typeface="Wingdings" panose="05000000000000000000" pitchFamily="2" charset="2"/>
              </a:rPr>
              <a:t>/ </a:t>
            </a:r>
            <a:r>
              <a:rPr lang="en-US" i="0" dirty="0">
                <a:effectLst/>
                <a:sym typeface="Wingdings" panose="05000000000000000000" pitchFamily="2" charset="2"/>
              </a:rPr>
              <a:t>whereas PE = </a:t>
            </a:r>
            <a:r>
              <a:rPr lang="en-US" b="1" i="0" dirty="0">
                <a:effectLst/>
                <a:sym typeface="Wingdings" panose="05000000000000000000" pitchFamily="2" charset="2"/>
              </a:rPr>
              <a:t>/ˈ</a:t>
            </a:r>
            <a:r>
              <a:rPr lang="en-US" b="1" dirty="0" err="1">
                <a:sym typeface="Wingdings" panose="05000000000000000000" pitchFamily="2" charset="2"/>
              </a:rPr>
              <a:t>b</a:t>
            </a:r>
            <a:r>
              <a:rPr lang="en-US" b="1" i="0" dirty="0" err="1">
                <a:effectLst/>
                <a:sym typeface="Wingdings" panose="05000000000000000000" pitchFamily="2" charset="2"/>
              </a:rPr>
              <a:t>ɪdioʊ</a:t>
            </a:r>
            <a:r>
              <a:rPr lang="en-US" b="1" i="0" dirty="0">
                <a:effectLst/>
                <a:sym typeface="Wingdings" panose="05000000000000000000" pitchFamily="2" charset="2"/>
              </a:rPr>
              <a:t>/ </a:t>
            </a:r>
            <a:endParaRPr lang="en-US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Absence of </a:t>
            </a:r>
            <a:r>
              <a:rPr lang="en-US" u="sng" dirty="0">
                <a:sym typeface="Wingdings" panose="05000000000000000000" pitchFamily="2" charset="2"/>
              </a:rPr>
              <a:t>interdental fricatives </a:t>
            </a:r>
            <a:r>
              <a:rPr lang="en-US" dirty="0">
                <a:sym typeface="Wingdings" panose="05000000000000000000" pitchFamily="2" charset="2"/>
              </a:rPr>
              <a:t>(continuants) </a:t>
            </a:r>
            <a:r>
              <a:rPr lang="en-US" b="1" dirty="0">
                <a:sym typeface="Wingdings" panose="05000000000000000000" pitchFamily="2" charset="2"/>
              </a:rPr>
              <a:t>/</a:t>
            </a:r>
            <a:r>
              <a:rPr lang="el-GR" b="1" i="0" dirty="0">
                <a:effectLst/>
              </a:rPr>
              <a:t>θ</a:t>
            </a:r>
            <a:r>
              <a:rPr lang="en-US" b="1" i="0" dirty="0">
                <a:effectLst/>
              </a:rPr>
              <a:t>/ </a:t>
            </a:r>
            <a:r>
              <a:rPr lang="en-US" b="0" i="0" dirty="0">
                <a:effectLst/>
              </a:rPr>
              <a:t>and </a:t>
            </a:r>
            <a:r>
              <a:rPr lang="en-US" b="1" i="0" dirty="0">
                <a:effectLst/>
              </a:rPr>
              <a:t>/ð/</a:t>
            </a:r>
            <a:br>
              <a:rPr lang="en-US" b="1" dirty="0"/>
            </a:b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i="0" dirty="0">
                <a:effectLst/>
              </a:rPr>
              <a:t> Pronounced as </a:t>
            </a:r>
            <a:r>
              <a:rPr lang="en-US" b="1" i="0" dirty="0">
                <a:effectLst/>
              </a:rPr>
              <a:t>/t/ </a:t>
            </a:r>
            <a:r>
              <a:rPr lang="en-US" i="0" dirty="0">
                <a:effectLst/>
              </a:rPr>
              <a:t>and </a:t>
            </a:r>
            <a:r>
              <a:rPr lang="en-US" b="1" i="0" dirty="0">
                <a:effectLst/>
              </a:rPr>
              <a:t>/d/</a:t>
            </a:r>
            <a:br>
              <a:rPr lang="en-US" b="1" i="0" dirty="0">
                <a:effectLst/>
              </a:rPr>
            </a:br>
            <a:r>
              <a:rPr lang="en-US" i="0" dirty="0">
                <a:effectLst/>
              </a:rPr>
              <a:t>“thick” </a:t>
            </a:r>
            <a:r>
              <a:rPr lang="en-US" i="0" dirty="0">
                <a:effectLst/>
                <a:sym typeface="Wingdings" panose="05000000000000000000" pitchFamily="2" charset="2"/>
              </a:rPr>
              <a:t> GAM = </a:t>
            </a:r>
            <a:r>
              <a:rPr lang="el-GR" sz="2200" b="1" i="0" dirty="0">
                <a:effectLst/>
                <a:sym typeface="Wingdings" panose="05000000000000000000" pitchFamily="2" charset="2"/>
              </a:rPr>
              <a:t>/θ</a:t>
            </a:r>
            <a:r>
              <a:rPr lang="en-US" sz="2200" b="1" i="0" dirty="0" err="1">
                <a:effectLst/>
                <a:sym typeface="Wingdings" panose="05000000000000000000" pitchFamily="2" charset="2"/>
              </a:rPr>
              <a:t>ɪk</a:t>
            </a:r>
            <a:r>
              <a:rPr lang="en-US" sz="2200" b="1" i="0" dirty="0">
                <a:effectLst/>
                <a:sym typeface="Wingdings" panose="05000000000000000000" pitchFamily="2" charset="2"/>
              </a:rPr>
              <a:t>/ </a:t>
            </a:r>
            <a:r>
              <a:rPr lang="en-US" i="0" dirty="0">
                <a:effectLst/>
                <a:sym typeface="Wingdings" panose="05000000000000000000" pitchFamily="2" charset="2"/>
              </a:rPr>
              <a:t>whereas PE = </a:t>
            </a:r>
            <a:r>
              <a:rPr lang="el-GR" sz="2200" b="1" i="0" dirty="0">
                <a:effectLst/>
              </a:rPr>
              <a:t>/</a:t>
            </a:r>
            <a:r>
              <a:rPr lang="en-US" sz="2200" b="1" i="0" dirty="0" err="1">
                <a:effectLst/>
              </a:rPr>
              <a:t>tɪk</a:t>
            </a:r>
            <a:r>
              <a:rPr lang="en-US" sz="2200" b="1" i="0" dirty="0">
                <a:effectLst/>
              </a:rPr>
              <a:t>/</a:t>
            </a:r>
            <a:br>
              <a:rPr lang="en-US" sz="2200" b="1" dirty="0"/>
            </a:br>
            <a:r>
              <a:rPr lang="en-US" sz="2200" dirty="0"/>
              <a:t>“breathe” </a:t>
            </a:r>
            <a:r>
              <a:rPr lang="en-US" sz="2200" dirty="0">
                <a:sym typeface="Wingdings" panose="05000000000000000000" pitchFamily="2" charset="2"/>
              </a:rPr>
              <a:t> GAM = </a:t>
            </a:r>
            <a:r>
              <a:rPr lang="en-US" b="1" i="0" dirty="0">
                <a:effectLst/>
              </a:rPr>
              <a:t>/</a:t>
            </a:r>
            <a:r>
              <a:rPr lang="en-US" b="1" i="0" dirty="0" err="1">
                <a:effectLst/>
              </a:rPr>
              <a:t>briːð</a:t>
            </a:r>
            <a:r>
              <a:rPr lang="en-US" b="1" i="0" dirty="0">
                <a:effectLst/>
              </a:rPr>
              <a:t>/ </a:t>
            </a:r>
            <a:r>
              <a:rPr lang="en-US" i="0" dirty="0">
                <a:effectLst/>
              </a:rPr>
              <a:t>whereas PE = </a:t>
            </a:r>
            <a:r>
              <a:rPr lang="en-US" b="1" i="0" dirty="0">
                <a:effectLst/>
              </a:rPr>
              <a:t>/</a:t>
            </a:r>
            <a:r>
              <a:rPr lang="en-US" b="1" i="0" dirty="0" err="1">
                <a:effectLst/>
              </a:rPr>
              <a:t>briːd</a:t>
            </a:r>
            <a:r>
              <a:rPr lang="en-US" b="1" i="0" dirty="0">
                <a:effectLst/>
              </a:rPr>
              <a:t>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Reduced consonant system </a:t>
            </a: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alveolar fricative </a:t>
            </a:r>
            <a:r>
              <a:rPr lang="en-US" b="1" i="0" dirty="0">
                <a:effectLst/>
              </a:rPr>
              <a:t>/s/ </a:t>
            </a:r>
            <a:r>
              <a:rPr lang="en-US" i="0" dirty="0">
                <a:effectLst/>
              </a:rPr>
              <a:t>in PE can correspond to four phonemes in GAE = </a:t>
            </a:r>
            <a:r>
              <a:rPr lang="en-US" b="1" i="0" dirty="0">
                <a:effectLst/>
              </a:rPr>
              <a:t>/s/</a:t>
            </a:r>
            <a:r>
              <a:rPr lang="en-US" i="0" dirty="0">
                <a:effectLst/>
              </a:rPr>
              <a:t>, </a:t>
            </a:r>
            <a:r>
              <a:rPr lang="en-US" b="1" i="0" dirty="0">
                <a:effectLst/>
              </a:rPr>
              <a:t>/z/</a:t>
            </a:r>
            <a:r>
              <a:rPr lang="en-US" i="0" dirty="0">
                <a:effectLst/>
              </a:rPr>
              <a:t>, </a:t>
            </a:r>
            <a:r>
              <a:rPr lang="en-US" b="1" i="0" dirty="0">
                <a:effectLst/>
              </a:rPr>
              <a:t>/ʃ/</a:t>
            </a:r>
            <a:r>
              <a:rPr lang="en-US" i="0" dirty="0">
                <a:effectLst/>
              </a:rPr>
              <a:t>,</a:t>
            </a:r>
            <a:r>
              <a:rPr lang="en-US" b="1" i="0" dirty="0">
                <a:effectLst/>
              </a:rPr>
              <a:t> /ʒ/</a:t>
            </a:r>
            <a:br>
              <a:rPr lang="en-US" b="1" i="0" dirty="0">
                <a:effectLst/>
              </a:rPr>
            </a:br>
            <a:r>
              <a:rPr lang="en-US" i="0" dirty="0">
                <a:effectLst/>
              </a:rPr>
              <a:t>“spasm” </a:t>
            </a:r>
            <a:r>
              <a:rPr lang="en-US" i="0" dirty="0">
                <a:effectLst/>
                <a:sym typeface="Wingdings" panose="05000000000000000000" pitchFamily="2" charset="2"/>
              </a:rPr>
              <a:t> GAM = </a:t>
            </a:r>
            <a:r>
              <a:rPr lang="en-US" b="1" i="0" dirty="0">
                <a:effectLst/>
              </a:rPr>
              <a:t>/ˈ</a:t>
            </a:r>
            <a:r>
              <a:rPr lang="en-US" b="1" i="0" dirty="0" err="1">
                <a:effectLst/>
              </a:rPr>
              <a:t>spæz.əm</a:t>
            </a:r>
            <a:r>
              <a:rPr lang="en-US" b="1" i="0" dirty="0">
                <a:effectLst/>
              </a:rPr>
              <a:t>/ </a:t>
            </a:r>
            <a:r>
              <a:rPr lang="en-US" i="0" dirty="0">
                <a:effectLst/>
              </a:rPr>
              <a:t>whereas PE </a:t>
            </a:r>
            <a:r>
              <a:rPr lang="en-US" b="1" i="0" dirty="0">
                <a:effectLst/>
              </a:rPr>
              <a:t>/ˈ</a:t>
            </a:r>
            <a:r>
              <a:rPr lang="en-US" b="1" i="0" dirty="0" err="1">
                <a:effectLst/>
              </a:rPr>
              <a:t>spɑːsum</a:t>
            </a:r>
            <a:r>
              <a:rPr lang="en-US" b="1" i="0" dirty="0">
                <a:effectLst/>
              </a:rPr>
              <a:t>/ </a:t>
            </a:r>
            <a:br>
              <a:rPr lang="en-US" b="1" i="0" dirty="0">
                <a:effectLst/>
              </a:rPr>
            </a:br>
            <a:endParaRPr lang="en-US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1AB72E4-85FE-4925-94E8-F8DC756A0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5F2BAA-9430-49D4-AFB2-873C0C5B3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34902B3-2AE0-4E5A-A88A-6F2E21C69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07F540-3EC2-4C41-BB1C-64800269E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0680360-D392-4B29-AAE9-59D48E548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Graphic 12">
              <a:extLst>
                <a:ext uri="{FF2B5EF4-FFF2-40B4-BE49-F238E27FC236}">
                  <a16:creationId xmlns:a16="http://schemas.microsoft.com/office/drawing/2014/main" id="{9E693E54-E127-4A47-A6B4-2D6169CF3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AE27342A-086B-4F33-95AE-81BCA416D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3EEBDF54-E0D8-4010-A38F-616CF8255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E4438AD-CF0A-44D7-9B3E-5C010249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1. GAM_Philippines">
            <a:hlinkClick r:id="" action="ppaction://media"/>
            <a:extLst>
              <a:ext uri="{FF2B5EF4-FFF2-40B4-BE49-F238E27FC236}">
                <a16:creationId xmlns:a16="http://schemas.microsoft.com/office/drawing/2014/main" id="{29E1ABCA-E707-E7E9-6EE2-0E8648A81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84009" y="2623395"/>
            <a:ext cx="389715" cy="389715"/>
          </a:xfrm>
          <a:prstGeom prst="rect">
            <a:avLst/>
          </a:prstGeom>
        </p:spPr>
      </p:pic>
      <p:pic>
        <p:nvPicPr>
          <p:cNvPr id="5" name="1. PE_Philippines">
            <a:hlinkClick r:id="" action="ppaction://media"/>
            <a:extLst>
              <a:ext uri="{FF2B5EF4-FFF2-40B4-BE49-F238E27FC236}">
                <a16:creationId xmlns:a16="http://schemas.microsoft.com/office/drawing/2014/main" id="{8DF5FA65-9D4D-F38F-752E-431D89D0D2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871372" y="2623395"/>
            <a:ext cx="389715" cy="389715"/>
          </a:xfrm>
          <a:prstGeom prst="rect">
            <a:avLst/>
          </a:prstGeom>
        </p:spPr>
      </p:pic>
      <p:pic>
        <p:nvPicPr>
          <p:cNvPr id="6" name="2. GAM_video">
            <a:hlinkClick r:id="" action="ppaction://media"/>
            <a:extLst>
              <a:ext uri="{FF2B5EF4-FFF2-40B4-BE49-F238E27FC236}">
                <a16:creationId xmlns:a16="http://schemas.microsoft.com/office/drawing/2014/main" id="{6AF87C89-CEA8-4220-C0E5-DCD6724972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248765" y="2998787"/>
            <a:ext cx="381205" cy="381205"/>
          </a:xfrm>
          <a:prstGeom prst="rect">
            <a:avLst/>
          </a:prstGeom>
        </p:spPr>
      </p:pic>
      <p:pic>
        <p:nvPicPr>
          <p:cNvPr id="7" name="2. PE_video">
            <a:hlinkClick r:id="" action="ppaction://media"/>
            <a:extLst>
              <a:ext uri="{FF2B5EF4-FFF2-40B4-BE49-F238E27FC236}">
                <a16:creationId xmlns:a16="http://schemas.microsoft.com/office/drawing/2014/main" id="{E718FC49-50AB-DA0E-4BD3-9FCC512EC8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706320" y="2990276"/>
            <a:ext cx="389716" cy="389716"/>
          </a:xfrm>
          <a:prstGeom prst="rect">
            <a:avLst/>
          </a:prstGeom>
        </p:spPr>
      </p:pic>
      <p:pic>
        <p:nvPicPr>
          <p:cNvPr id="9" name="3. GAM_Thick">
            <a:hlinkClick r:id="" action="ppaction://media"/>
            <a:extLst>
              <a:ext uri="{FF2B5EF4-FFF2-40B4-BE49-F238E27FC236}">
                <a16:creationId xmlns:a16="http://schemas.microsoft.com/office/drawing/2014/main" id="{93C33F1D-D8CE-FAD7-B8E1-558828D0C83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194425" y="4122738"/>
            <a:ext cx="358775" cy="358775"/>
          </a:xfrm>
          <a:prstGeom prst="rect">
            <a:avLst/>
          </a:prstGeom>
        </p:spPr>
      </p:pic>
      <p:pic>
        <p:nvPicPr>
          <p:cNvPr id="11" name="3. PE_Thick">
            <a:hlinkClick r:id="" action="ppaction://media"/>
            <a:extLst>
              <a:ext uri="{FF2B5EF4-FFF2-40B4-BE49-F238E27FC236}">
                <a16:creationId xmlns:a16="http://schemas.microsoft.com/office/drawing/2014/main" id="{29204BEB-D7F7-35F3-E7D2-4A5568743C2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756622" y="4122737"/>
            <a:ext cx="358776" cy="358776"/>
          </a:xfrm>
          <a:prstGeom prst="rect">
            <a:avLst/>
          </a:prstGeom>
        </p:spPr>
      </p:pic>
      <p:pic>
        <p:nvPicPr>
          <p:cNvPr id="19" name="PE_breathe">
            <a:hlinkClick r:id="" action="ppaction://media"/>
            <a:extLst>
              <a:ext uri="{FF2B5EF4-FFF2-40B4-BE49-F238E27FC236}">
                <a16:creationId xmlns:a16="http://schemas.microsoft.com/office/drawing/2014/main" id="{51A5CD0A-9CAC-AEA0-AC7D-54E3CE56823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628400" y="4476782"/>
            <a:ext cx="389716" cy="389716"/>
          </a:xfrm>
          <a:prstGeom prst="rect">
            <a:avLst/>
          </a:prstGeom>
        </p:spPr>
      </p:pic>
      <p:pic>
        <p:nvPicPr>
          <p:cNvPr id="21" name="GAM_breathe">
            <a:hlinkClick r:id="" action="ppaction://media"/>
            <a:extLst>
              <a:ext uri="{FF2B5EF4-FFF2-40B4-BE49-F238E27FC236}">
                <a16:creationId xmlns:a16="http://schemas.microsoft.com/office/drawing/2014/main" id="{217FCC84-17AC-321A-8538-7890FD80E5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181296" y="4476782"/>
            <a:ext cx="381206" cy="381206"/>
          </a:xfrm>
          <a:prstGeom prst="rect">
            <a:avLst/>
          </a:prstGeom>
        </p:spPr>
      </p:pic>
      <p:pic>
        <p:nvPicPr>
          <p:cNvPr id="30" name="PE_spasm">
            <a:hlinkClick r:id="" action="ppaction://media"/>
            <a:extLst>
              <a:ext uri="{FF2B5EF4-FFF2-40B4-BE49-F238E27FC236}">
                <a16:creationId xmlns:a16="http://schemas.microsoft.com/office/drawing/2014/main" id="{D1EF80C2-117C-C18B-DA97-C1285690D19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17911" y="5677026"/>
            <a:ext cx="389715" cy="389715"/>
          </a:xfrm>
          <a:prstGeom prst="rect">
            <a:avLst/>
          </a:prstGeom>
        </p:spPr>
      </p:pic>
      <p:pic>
        <p:nvPicPr>
          <p:cNvPr id="31" name="GAE_spasm">
            <a:hlinkClick r:id="" action="ppaction://media"/>
            <a:extLst>
              <a:ext uri="{FF2B5EF4-FFF2-40B4-BE49-F238E27FC236}">
                <a16:creationId xmlns:a16="http://schemas.microsoft.com/office/drawing/2014/main" id="{1128B79F-9A64-317C-0E63-0147CA4D7A3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646364" y="5677026"/>
            <a:ext cx="371752" cy="3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9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9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769D60-0625-7CAC-D044-C2D5748F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84" y="851009"/>
            <a:ext cx="9495826" cy="736456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Segmental Features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B5BF24-836F-4A13-AAE6-3EEB92256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5870" y="-1272272"/>
            <a:ext cx="1349830" cy="3894372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aphic 78">
            <a:extLst>
              <a:ext uri="{FF2B5EF4-FFF2-40B4-BE49-F238E27FC236}">
                <a16:creationId xmlns:a16="http://schemas.microsoft.com/office/drawing/2014/main" id="{AFA309B8-3551-4D00-8F72-F8224F39C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14577" y="1628048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" name="Graphic 78">
              <a:extLst>
                <a:ext uri="{FF2B5EF4-FFF2-40B4-BE49-F238E27FC236}">
                  <a16:creationId xmlns:a16="http://schemas.microsoft.com/office/drawing/2014/main" id="{8C5ABE74-2784-4339-960F-DE0743356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78">
              <a:extLst>
                <a:ext uri="{FF2B5EF4-FFF2-40B4-BE49-F238E27FC236}">
                  <a16:creationId xmlns:a16="http://schemas.microsoft.com/office/drawing/2014/main" id="{9B02DBFF-C7B0-4205-8D48-C39852D9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0AE5FE2D-F4EC-428F-94E7-AAE7762219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A1B0A68-AF93-4CFA-A1EE-324301A9BF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4F9EB863-21D4-401D-9E61-1D25B48C9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F3093249-66A1-4C01-B378-49E15A9AB7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A6AA23-7CF9-6356-2EA0-F65FFA1C1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84" y="1930972"/>
            <a:ext cx="10823527" cy="45288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ALSO, reduced vowel inventory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cs" b="1" dirty="0"/>
              <a:t>/æ, </a:t>
            </a:r>
            <a:r>
              <a:rPr lang="en-US" b="1" dirty="0"/>
              <a:t>e/ </a:t>
            </a:r>
            <a:r>
              <a:rPr lang="en-US" dirty="0"/>
              <a:t>are both often pronounced as </a:t>
            </a:r>
            <a:r>
              <a:rPr lang="en-US" b="1" dirty="0"/>
              <a:t>/</a:t>
            </a:r>
            <a:r>
              <a:rPr lang="en-US" b="1" i="0" dirty="0">
                <a:effectLst/>
              </a:rPr>
              <a:t>ɑ or ɑː/</a:t>
            </a:r>
            <a:r>
              <a:rPr lang="en-US" b="1" dirty="0"/>
              <a:t> </a:t>
            </a:r>
            <a:r>
              <a:rPr lang="en-US" dirty="0"/>
              <a:t>as shown in the previous example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schwa sounds?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syllable structure of Philippine languages: V, VC, CV, CVC</a:t>
            </a:r>
            <a:br>
              <a:rPr lang="en-US" b="1" dirty="0"/>
            </a:br>
            <a:r>
              <a:rPr lang="en-US" dirty="0"/>
              <a:t>1) structurally modified by inserting a vowel between the consonants</a:t>
            </a:r>
            <a:br>
              <a:rPr lang="en-US" dirty="0"/>
            </a:br>
            <a:r>
              <a:rPr lang="en-US" b="1" dirty="0"/>
              <a:t>/ˈ</a:t>
            </a:r>
            <a:r>
              <a:rPr lang="en-US" b="1" dirty="0" err="1"/>
              <a:t>k</a:t>
            </a:r>
            <a:r>
              <a:rPr lang="en-US" b="1" i="0" dirty="0" err="1">
                <a:solidFill>
                  <a:srgbClr val="1D2A57"/>
                </a:solidFill>
                <a:effectLst/>
              </a:rPr>
              <a:t>ʊ</a:t>
            </a:r>
            <a:r>
              <a:rPr lang="en-US" b="1" dirty="0" err="1"/>
              <a:t>lʌs.ter</a:t>
            </a:r>
            <a:r>
              <a:rPr lang="en-US" b="1" dirty="0"/>
              <a:t>/ </a:t>
            </a:r>
            <a:r>
              <a:rPr lang="en-US" dirty="0"/>
              <a:t>instead of </a:t>
            </a:r>
            <a:r>
              <a:rPr lang="en-US" b="1" dirty="0"/>
              <a:t>/ˈ</a:t>
            </a:r>
            <a:r>
              <a:rPr lang="en-US" b="1" dirty="0" err="1"/>
              <a:t>klʌs.tər</a:t>
            </a:r>
            <a:r>
              <a:rPr lang="en-US" b="1" dirty="0"/>
              <a:t>/ </a:t>
            </a:r>
            <a:br>
              <a:rPr lang="en-US" b="1" dirty="0"/>
            </a:br>
            <a:r>
              <a:rPr lang="en-US" dirty="0"/>
              <a:t>2) only the thirst consonant is retained</a:t>
            </a:r>
            <a:br>
              <a:rPr lang="en-US" dirty="0"/>
            </a:br>
            <a:r>
              <a:rPr lang="en-US" b="1" dirty="0"/>
              <a:t>/</a:t>
            </a:r>
            <a:r>
              <a:rPr lang="en-US" b="1" dirty="0" err="1"/>
              <a:t>lɑs</a:t>
            </a:r>
            <a:r>
              <a:rPr lang="en-US" b="1" dirty="0"/>
              <a:t>/ </a:t>
            </a:r>
            <a:r>
              <a:rPr lang="en-US" dirty="0"/>
              <a:t>instead of </a:t>
            </a:r>
            <a:r>
              <a:rPr lang="en-US" b="1" dirty="0"/>
              <a:t>/</a:t>
            </a:r>
            <a:r>
              <a:rPr lang="en-US" b="1" dirty="0" err="1"/>
              <a:t>læst</a:t>
            </a:r>
            <a:r>
              <a:rPr lang="en-US" b="1" dirty="0"/>
              <a:t>/</a:t>
            </a:r>
            <a:br>
              <a:rPr lang="en-US" b="1" i="0" dirty="0">
                <a:effectLst/>
              </a:rPr>
            </a:br>
            <a:r>
              <a:rPr lang="en-US" i="0" dirty="0">
                <a:effectLst/>
              </a:rPr>
              <a:t>3) </a:t>
            </a:r>
            <a:r>
              <a:rPr lang="en-US" i="0" dirty="0" err="1">
                <a:effectLst/>
              </a:rPr>
              <a:t>splittin</a:t>
            </a:r>
            <a:r>
              <a:rPr lang="en-US" i="0" dirty="0">
                <a:effectLst/>
              </a:rPr>
              <a:t> the cluster + adding vowel to initial consonant</a:t>
            </a:r>
            <a:br>
              <a:rPr lang="en-US" i="0" dirty="0">
                <a:effectLst/>
              </a:rPr>
            </a:br>
            <a:r>
              <a:rPr lang="en-US" b="1" i="0" dirty="0">
                <a:effectLst/>
              </a:rPr>
              <a:t>/</a:t>
            </a:r>
            <a:r>
              <a:rPr lang="en-US" b="1" i="0" dirty="0" err="1">
                <a:effectLst/>
              </a:rPr>
              <a:t>iskuːl</a:t>
            </a:r>
            <a:r>
              <a:rPr lang="en-US" b="1" i="0" dirty="0">
                <a:effectLst/>
              </a:rPr>
              <a:t>/ </a:t>
            </a:r>
            <a:r>
              <a:rPr lang="en-US" i="0" dirty="0">
                <a:effectLst/>
              </a:rPr>
              <a:t>instead of </a:t>
            </a:r>
            <a:r>
              <a:rPr lang="en-US" b="1" i="0" dirty="0">
                <a:effectLst/>
              </a:rPr>
              <a:t>/</a:t>
            </a:r>
            <a:r>
              <a:rPr lang="en-US" b="1" i="0" dirty="0" err="1">
                <a:effectLst/>
              </a:rPr>
              <a:t>skuːl</a:t>
            </a:r>
            <a:r>
              <a:rPr lang="en-US" b="1" i="0" dirty="0">
                <a:effectLst/>
              </a:rPr>
              <a:t>/ </a:t>
            </a:r>
            <a:r>
              <a:rPr lang="en-US" i="0" dirty="0">
                <a:effectLst/>
              </a:rPr>
              <a:t>???</a:t>
            </a:r>
            <a:br>
              <a:rPr lang="en-US" b="1" i="0" dirty="0">
                <a:effectLst/>
              </a:rPr>
            </a:br>
            <a:endParaRPr lang="en-US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1AB72E4-85FE-4925-94E8-F8DC756A0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5F2BAA-9430-49D4-AFB2-873C0C5B3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34902B3-2AE0-4E5A-A88A-6F2E21C69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07F540-3EC2-4C41-BB1C-64800269E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0680360-D392-4B29-AAE9-59D48E548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Graphic 12">
              <a:extLst>
                <a:ext uri="{FF2B5EF4-FFF2-40B4-BE49-F238E27FC236}">
                  <a16:creationId xmlns:a16="http://schemas.microsoft.com/office/drawing/2014/main" id="{9E693E54-E127-4A47-A6B4-2D6169CF3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AE27342A-086B-4F33-95AE-81BCA416D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3EEBDF54-E0D8-4010-A38F-616CF8255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E4438AD-CF0A-44D7-9B3E-5C010249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2" descr="Schwa /ə/ - a Pronunciation Guide to the Most Common Vowel Sound.">
            <a:extLst>
              <a:ext uri="{FF2B5EF4-FFF2-40B4-BE49-F238E27FC236}">
                <a16:creationId xmlns:a16="http://schemas.microsoft.com/office/drawing/2014/main" id="{C650C616-3DB1-E77C-4720-A4F00C4C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1" b="93472" l="10000" r="90000">
                        <a14:foregroundMark x1="38167" y1="26409" x2="38333" y2="26409"/>
                        <a14:foregroundMark x1="28083" y1="3561" x2="28083" y2="3561"/>
                        <a14:foregroundMark x1="21083" y1="43769" x2="21083" y2="43769"/>
                        <a14:foregroundMark x1="66917" y1="25223" x2="66917" y2="25223"/>
                        <a14:foregroundMark x1="17250" y1="87537" x2="17250" y2="87537"/>
                        <a14:foregroundMark x1="16250" y1="89466" x2="16250" y2="89466"/>
                        <a14:foregroundMark x1="21417" y1="85163" x2="21417" y2="85163"/>
                        <a14:foregroundMark x1="16333" y1="89169" x2="16333" y2="89169"/>
                        <a14:foregroundMark x1="15750" y1="92136" x2="15750" y2="92136"/>
                        <a14:foregroundMark x1="14500" y1="93472" x2="14500" y2="93472"/>
                        <a14:foregroundMark x1="15167" y1="91543" x2="15167" y2="91543"/>
                        <a14:backgroundMark x1="73833" y1="79822" x2="73833" y2="79822"/>
                        <a14:backgroundMark x1="77750" y1="83531" x2="77750" y2="83531"/>
                        <a14:backgroundMark x1="71167" y1="71958" x2="71167" y2="71958"/>
                        <a14:backgroundMark x1="71500" y1="77151" x2="71500" y2="77151"/>
                        <a14:backgroundMark x1="62083" y1="66914" x2="62083" y2="66914"/>
                        <a14:backgroundMark x1="58833" y1="72849" x2="58833" y2="72849"/>
                        <a14:backgroundMark x1="65917" y1="74481" x2="65917" y2="74481"/>
                        <a14:backgroundMark x1="66333" y1="73591" x2="66333" y2="73591"/>
                        <a14:backgroundMark x1="69083" y1="80564" x2="69083" y2="80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02">
            <a:off x="8128500" y="4833628"/>
            <a:ext cx="4771114" cy="270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769D60-0625-7CAC-D044-C2D5748F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84" y="851009"/>
            <a:ext cx="9495826" cy="736456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Segmental Features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B5BF24-836F-4A13-AAE6-3EEB92256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5870" y="-1272272"/>
            <a:ext cx="1349830" cy="3894372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aphic 78">
            <a:extLst>
              <a:ext uri="{FF2B5EF4-FFF2-40B4-BE49-F238E27FC236}">
                <a16:creationId xmlns:a16="http://schemas.microsoft.com/office/drawing/2014/main" id="{AFA309B8-3551-4D00-8F72-F8224F39C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14577" y="1628048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" name="Graphic 78">
              <a:extLst>
                <a:ext uri="{FF2B5EF4-FFF2-40B4-BE49-F238E27FC236}">
                  <a16:creationId xmlns:a16="http://schemas.microsoft.com/office/drawing/2014/main" id="{8C5ABE74-2784-4339-960F-DE0743356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78">
              <a:extLst>
                <a:ext uri="{FF2B5EF4-FFF2-40B4-BE49-F238E27FC236}">
                  <a16:creationId xmlns:a16="http://schemas.microsoft.com/office/drawing/2014/main" id="{9B02DBFF-C7B0-4205-8D48-C39852D9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0AE5FE2D-F4EC-428F-94E7-AAE7762219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A1B0A68-AF93-4CFA-A1EE-324301A9BF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4F9EB863-21D4-401D-9E61-1D25B48C9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F3093249-66A1-4C01-B378-49E15A9AB7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A6AA23-7CF9-6356-2EA0-F65FFA1C1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84" y="1930972"/>
            <a:ext cx="10823527" cy="45288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Rhotic like GAM….But is it? </a:t>
            </a:r>
            <a:br>
              <a:rPr lang="en-US" dirty="0"/>
            </a:br>
            <a:r>
              <a:rPr lang="en-US" dirty="0"/>
              <a:t>Arthritis </a:t>
            </a:r>
            <a:r>
              <a:rPr lang="en-US" dirty="0">
                <a:sym typeface="Wingdings" panose="05000000000000000000" pitchFamily="2" charset="2"/>
              </a:rPr>
              <a:t> GAM = 			PE = </a:t>
            </a:r>
            <a:br>
              <a:rPr lang="en-US" b="1" i="0" dirty="0">
                <a:effectLst/>
              </a:rPr>
            </a:br>
            <a:br>
              <a:rPr lang="en-US" b="1" dirty="0"/>
            </a:br>
            <a:r>
              <a:rPr lang="en-US" dirty="0"/>
              <a:t>= PE /r/ is trilled, single tap, or rolled</a:t>
            </a:r>
            <a:br>
              <a:rPr lang="en-US" dirty="0"/>
            </a:br>
            <a:r>
              <a:rPr lang="en-US" dirty="0"/>
              <a:t>= GAM /r/ is a retroflex liquid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 </a:t>
            </a:r>
            <a:r>
              <a:rPr lang="en-US" b="1" dirty="0"/>
              <a:t>/</a:t>
            </a:r>
            <a:r>
              <a:rPr lang="en-US" b="1" i="0" dirty="0" err="1">
                <a:effectLst/>
              </a:rPr>
              <a:t>tʃ</a:t>
            </a:r>
            <a:r>
              <a:rPr lang="en-US" b="1" i="0" dirty="0">
                <a:effectLst/>
              </a:rPr>
              <a:t>/</a:t>
            </a:r>
            <a:r>
              <a:rPr lang="en-US" i="0" dirty="0">
                <a:effectLst/>
              </a:rPr>
              <a:t> pronounced as </a:t>
            </a:r>
            <a:r>
              <a:rPr lang="en-US" b="1" i="0" dirty="0">
                <a:effectLst/>
              </a:rPr>
              <a:t>/</a:t>
            </a:r>
            <a:r>
              <a:rPr lang="en-US" b="1" i="0" dirty="0" err="1">
                <a:effectLst/>
              </a:rPr>
              <a:t>ts</a:t>
            </a:r>
            <a:r>
              <a:rPr lang="en-US" b="1" i="0" dirty="0">
                <a:effectLst/>
              </a:rPr>
              <a:t>/ </a:t>
            </a:r>
            <a:r>
              <a:rPr lang="en-US" i="0" dirty="0">
                <a:effectLst/>
              </a:rPr>
              <a:t>or </a:t>
            </a:r>
            <a:r>
              <a:rPr lang="en-US" b="1" i="0" dirty="0">
                <a:effectLst/>
              </a:rPr>
              <a:t>/</a:t>
            </a:r>
            <a:r>
              <a:rPr lang="en-US" b="1" i="0" dirty="0" err="1">
                <a:effectLst/>
              </a:rPr>
              <a:t>ts</a:t>
            </a:r>
            <a:r>
              <a:rPr lang="en-US" b="1" i="0" dirty="0">
                <a:effectLst/>
              </a:rPr>
              <a:t>/ </a:t>
            </a:r>
            <a:r>
              <a:rPr lang="en-US" i="0" dirty="0">
                <a:effectLst/>
              </a:rPr>
              <a:t>pronounced as </a:t>
            </a:r>
            <a:r>
              <a:rPr lang="en-US" b="1" i="0" dirty="0" err="1">
                <a:effectLst/>
              </a:rPr>
              <a:t>tʃ</a:t>
            </a:r>
            <a:r>
              <a:rPr lang="en-US" i="0" dirty="0">
                <a:effectLst/>
              </a:rPr>
              <a:t> - That is the question</a:t>
            </a: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Czec</a:t>
            </a:r>
            <a:r>
              <a:rPr lang="en-US" dirty="0"/>
              <a:t>h Republic </a:t>
            </a:r>
            <a:r>
              <a:rPr lang="en-US" i="0" dirty="0">
                <a:effectLst/>
              </a:rPr>
              <a:t>= 				Spinach = </a:t>
            </a:r>
            <a:br>
              <a:rPr lang="en-US" i="0" dirty="0">
                <a:effectLst/>
              </a:rPr>
            </a:br>
            <a:r>
              <a:rPr lang="en-US" i="0" dirty="0">
                <a:effectLst/>
              </a:rPr>
              <a:t>Pizza pie =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And many more…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such as Hamburger…</a:t>
            </a:r>
            <a:br>
              <a:rPr lang="en-US" dirty="0"/>
            </a:br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1AB72E4-85FE-4925-94E8-F8DC756A0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5F2BAA-9430-49D4-AFB2-873C0C5B3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34902B3-2AE0-4E5A-A88A-6F2E21C69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07F540-3EC2-4C41-BB1C-64800269E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0680360-D392-4B29-AAE9-59D48E548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Graphic 12">
              <a:extLst>
                <a:ext uri="{FF2B5EF4-FFF2-40B4-BE49-F238E27FC236}">
                  <a16:creationId xmlns:a16="http://schemas.microsoft.com/office/drawing/2014/main" id="{9E693E54-E127-4A47-A6B4-2D6169CF3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AE27342A-086B-4F33-95AE-81BCA416D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3EEBDF54-E0D8-4010-A38F-616CF8255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E4438AD-CF0A-44D7-9B3E-5C010249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GAM_arthritis">
            <a:hlinkClick r:id="" action="ppaction://media"/>
            <a:extLst>
              <a:ext uri="{FF2B5EF4-FFF2-40B4-BE49-F238E27FC236}">
                <a16:creationId xmlns:a16="http://schemas.microsoft.com/office/drawing/2014/main" id="{EC24B3B6-FBB6-8884-B08C-18D73034F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420608" y="2308224"/>
            <a:ext cx="487363" cy="487363"/>
          </a:xfrm>
          <a:prstGeom prst="rect">
            <a:avLst/>
          </a:prstGeom>
        </p:spPr>
      </p:pic>
      <p:pic>
        <p:nvPicPr>
          <p:cNvPr id="5" name="PE_arthritis">
            <a:hlinkClick r:id="" action="ppaction://media"/>
            <a:extLst>
              <a:ext uri="{FF2B5EF4-FFF2-40B4-BE49-F238E27FC236}">
                <a16:creationId xmlns:a16="http://schemas.microsoft.com/office/drawing/2014/main" id="{CCB1CD71-13A2-B18B-EB41-9AF461DD66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096000" y="2308223"/>
            <a:ext cx="487363" cy="487363"/>
          </a:xfrm>
          <a:prstGeom prst="rect">
            <a:avLst/>
          </a:prstGeom>
        </p:spPr>
      </p:pic>
      <p:pic>
        <p:nvPicPr>
          <p:cNvPr id="6" name="GAM_Czech">
            <a:hlinkClick r:id="" action="ppaction://media"/>
            <a:extLst>
              <a:ext uri="{FF2B5EF4-FFF2-40B4-BE49-F238E27FC236}">
                <a16:creationId xmlns:a16="http://schemas.microsoft.com/office/drawing/2014/main" id="{921DD830-5888-3B51-E60E-B7FB38F5326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313112" y="4131810"/>
            <a:ext cx="379867" cy="379867"/>
          </a:xfrm>
          <a:prstGeom prst="rect">
            <a:avLst/>
          </a:prstGeom>
        </p:spPr>
      </p:pic>
      <p:pic>
        <p:nvPicPr>
          <p:cNvPr id="7" name="PE_CzechRepublic">
            <a:hlinkClick r:id="" action="ppaction://media"/>
            <a:extLst>
              <a:ext uri="{FF2B5EF4-FFF2-40B4-BE49-F238E27FC236}">
                <a16:creationId xmlns:a16="http://schemas.microsoft.com/office/drawing/2014/main" id="{0F9E52EC-CBBC-B062-8D42-1AB7E400DCA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003896" y="4131810"/>
            <a:ext cx="403985" cy="403985"/>
          </a:xfrm>
          <a:prstGeom prst="rect">
            <a:avLst/>
          </a:prstGeom>
        </p:spPr>
      </p:pic>
      <p:pic>
        <p:nvPicPr>
          <p:cNvPr id="11" name="GAM_spinach">
            <a:hlinkClick r:id="" action="ppaction://media"/>
            <a:extLst>
              <a:ext uri="{FF2B5EF4-FFF2-40B4-BE49-F238E27FC236}">
                <a16:creationId xmlns:a16="http://schemas.microsoft.com/office/drawing/2014/main" id="{5AE92234-6163-4FC0-F5F4-47FEA41E737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503014" y="4102624"/>
            <a:ext cx="403985" cy="403985"/>
          </a:xfrm>
          <a:prstGeom prst="rect">
            <a:avLst/>
          </a:prstGeom>
        </p:spPr>
      </p:pic>
      <p:pic>
        <p:nvPicPr>
          <p:cNvPr id="21" name="PE_spinach">
            <a:hlinkClick r:id="" action="ppaction://media"/>
            <a:extLst>
              <a:ext uri="{FF2B5EF4-FFF2-40B4-BE49-F238E27FC236}">
                <a16:creationId xmlns:a16="http://schemas.microsoft.com/office/drawing/2014/main" id="{EDDDBC11-9FC4-4DBC-35AF-FCB1315846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93797" y="4102623"/>
            <a:ext cx="403986" cy="403986"/>
          </a:xfrm>
          <a:prstGeom prst="rect">
            <a:avLst/>
          </a:prstGeom>
        </p:spPr>
      </p:pic>
      <p:pic>
        <p:nvPicPr>
          <p:cNvPr id="30" name="GAM_pizza">
            <a:hlinkClick r:id="" action="ppaction://media"/>
            <a:extLst>
              <a:ext uri="{FF2B5EF4-FFF2-40B4-BE49-F238E27FC236}">
                <a16:creationId xmlns:a16="http://schemas.microsoft.com/office/drawing/2014/main" id="{558C6C7B-C280-286A-B537-64D80B53CBE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33430" y="4506609"/>
            <a:ext cx="403985" cy="403985"/>
          </a:xfrm>
          <a:prstGeom prst="rect">
            <a:avLst/>
          </a:prstGeom>
        </p:spPr>
      </p:pic>
      <p:pic>
        <p:nvPicPr>
          <p:cNvPr id="31" name="PE_pizzaPie">
            <a:hlinkClick r:id="" action="ppaction://media"/>
            <a:extLst>
              <a:ext uri="{FF2B5EF4-FFF2-40B4-BE49-F238E27FC236}">
                <a16:creationId xmlns:a16="http://schemas.microsoft.com/office/drawing/2014/main" id="{560C1FED-D2B5-22B0-E597-42F82CE38C3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093550" y="4506609"/>
            <a:ext cx="403985" cy="403985"/>
          </a:xfrm>
          <a:prstGeom prst="rect">
            <a:avLst/>
          </a:prstGeom>
        </p:spPr>
      </p:pic>
      <p:pic>
        <p:nvPicPr>
          <p:cNvPr id="32" name="Hamburger">
            <a:hlinkClick r:id="" action="ppaction://media"/>
            <a:extLst>
              <a:ext uri="{FF2B5EF4-FFF2-40B4-BE49-F238E27FC236}">
                <a16:creationId xmlns:a16="http://schemas.microsoft.com/office/drawing/2014/main" id="{2A666066-E37E-0E74-04AB-571AB95A059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740604" y="55191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0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769D60-0625-7CAC-D044-C2D5748F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84" y="851009"/>
            <a:ext cx="9495826" cy="736456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Suprasegmental Features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B5BF24-836F-4A13-AAE6-3EEB92256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5870" y="-1272272"/>
            <a:ext cx="1349830" cy="3894372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aphic 78">
            <a:extLst>
              <a:ext uri="{FF2B5EF4-FFF2-40B4-BE49-F238E27FC236}">
                <a16:creationId xmlns:a16="http://schemas.microsoft.com/office/drawing/2014/main" id="{AFA309B8-3551-4D00-8F72-F8224F39C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14577" y="1628048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" name="Graphic 78">
              <a:extLst>
                <a:ext uri="{FF2B5EF4-FFF2-40B4-BE49-F238E27FC236}">
                  <a16:creationId xmlns:a16="http://schemas.microsoft.com/office/drawing/2014/main" id="{8C5ABE74-2784-4339-960F-DE0743356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78">
              <a:extLst>
                <a:ext uri="{FF2B5EF4-FFF2-40B4-BE49-F238E27FC236}">
                  <a16:creationId xmlns:a16="http://schemas.microsoft.com/office/drawing/2014/main" id="{9B02DBFF-C7B0-4205-8D48-C39852D9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0AE5FE2D-F4EC-428F-94E7-AAE7762219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A1B0A68-AF93-4CFA-A1EE-324301A9BF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4F9EB863-21D4-401D-9E61-1D25B48C9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F3093249-66A1-4C01-B378-49E15A9AB7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A6AA23-7CF9-6356-2EA0-F65FFA1C1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81" y="1821092"/>
            <a:ext cx="10823527" cy="45288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 = syllable timed rhythm (</a:t>
            </a:r>
            <a:r>
              <a:rPr lang="en-US" dirty="0">
                <a:sym typeface="Wingdings" panose="05000000000000000000" pitchFamily="2" charset="2"/>
              </a:rPr>
              <a:t> absence of vowel reduction</a:t>
            </a:r>
            <a:r>
              <a:rPr lang="en-US" dirty="0"/>
              <a:t>) </a:t>
            </a:r>
            <a:r>
              <a:rPr lang="en-US" b="1" dirty="0"/>
              <a:t>VS.</a:t>
            </a:r>
            <a:r>
              <a:rPr lang="en-US" dirty="0"/>
              <a:t> GAE stress-timed rhythm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However, the use of the schwa sound is on the rise.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distinction in the final intonation of </a:t>
            </a:r>
            <a:r>
              <a:rPr lang="en-US" dirty="0" err="1"/>
              <a:t>wh</a:t>
            </a:r>
            <a:r>
              <a:rPr lang="en-US" dirty="0"/>
              <a:t>- questions and yes-no questions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1AB72E4-85FE-4925-94E8-F8DC756A0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5F2BAA-9430-49D4-AFB2-873C0C5B3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34902B3-2AE0-4E5A-A88A-6F2E21C69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07F540-3EC2-4C41-BB1C-64800269E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0680360-D392-4B29-AAE9-59D48E548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Graphic 12">
              <a:extLst>
                <a:ext uri="{FF2B5EF4-FFF2-40B4-BE49-F238E27FC236}">
                  <a16:creationId xmlns:a16="http://schemas.microsoft.com/office/drawing/2014/main" id="{9E693E54-E127-4A47-A6B4-2D6169CF3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AE27342A-086B-4F33-95AE-81BCA416D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3EEBDF54-E0D8-4010-A38F-616CF8255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E4438AD-CF0A-44D7-9B3E-5C010249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59DA2160-AF5E-E4F4-1B93-BC48338110D6}"/>
                  </a:ext>
                </a:extLst>
              </p14:cNvPr>
              <p14:cNvContentPartPr/>
              <p14:nvPr/>
            </p14:nvContentPartPr>
            <p14:xfrm>
              <a:off x="9754630" y="3223742"/>
              <a:ext cx="140760" cy="19512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59DA2160-AF5E-E4F4-1B93-BC48338110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8630" y="3188102"/>
                <a:ext cx="21240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9FA5B7ED-B2F1-7DE1-A767-A2A25C2D0811}"/>
                  </a:ext>
                </a:extLst>
              </p14:cNvPr>
              <p14:cNvContentPartPr/>
              <p14:nvPr/>
            </p14:nvContentPartPr>
            <p14:xfrm>
              <a:off x="9824470" y="3171902"/>
              <a:ext cx="106560" cy="11628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9FA5B7ED-B2F1-7DE1-A767-A2A25C2D08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8830" y="3136262"/>
                <a:ext cx="17820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C70300D-A2E8-C59C-CA96-D13085109A26}"/>
              </a:ext>
            </a:extLst>
          </p:cNvPr>
          <p:cNvGrpSpPr/>
          <p:nvPr/>
        </p:nvGrpSpPr>
        <p:grpSpPr>
          <a:xfrm>
            <a:off x="7157077" y="3302761"/>
            <a:ext cx="165600" cy="207720"/>
            <a:chOff x="7157077" y="3302761"/>
            <a:chExt cx="16560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F7AE5FD1-399C-A0F7-C119-8D7791199008}"/>
                    </a:ext>
                  </a:extLst>
                </p14:cNvPr>
                <p14:cNvContentPartPr/>
                <p14:nvPr/>
              </p14:nvContentPartPr>
              <p14:xfrm>
                <a:off x="7157077" y="3302761"/>
                <a:ext cx="109080" cy="164520"/>
              </p14:xfrm>
            </p:contentPart>
          </mc:Choice>
          <mc:Fallback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F7AE5FD1-399C-A0F7-C119-8D77911990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21077" y="3267121"/>
                  <a:ext cx="180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69654C76-D245-8607-1DEC-E031745640E0}"/>
                    </a:ext>
                  </a:extLst>
                </p14:cNvPr>
                <p14:cNvContentPartPr/>
                <p14:nvPr/>
              </p14:nvContentPartPr>
              <p14:xfrm>
                <a:off x="7194157" y="3396361"/>
                <a:ext cx="128520" cy="114120"/>
              </p14:xfrm>
            </p:contentPart>
          </mc:Choice>
          <mc:Fallback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69654C76-D245-8607-1DEC-E031745640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58157" y="3360721"/>
                  <a:ext cx="200160" cy="18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3839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FC83C-3934-3E9A-104E-773EE8CB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édium 5" title="Mikey Bustos Pinoy Lessons &quot;Pinoy English&quot;">
            <a:hlinkClick r:id="" action="ppaction://media"/>
            <a:extLst>
              <a:ext uri="{FF2B5EF4-FFF2-40B4-BE49-F238E27FC236}">
                <a16:creationId xmlns:a16="http://schemas.microsoft.com/office/drawing/2014/main" id="{6D0D3C44-4A3E-DD11-957D-3DE44C775D6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3625" y="659804"/>
            <a:ext cx="7384522" cy="55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FC83C-3934-3E9A-104E-773EE8CB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luca_interview">
            <a:hlinkClick r:id="" action="ppaction://media"/>
            <a:extLst>
              <a:ext uri="{FF2B5EF4-FFF2-40B4-BE49-F238E27FC236}">
                <a16:creationId xmlns:a16="http://schemas.microsoft.com/office/drawing/2014/main" id="{4DE5C371-3692-13E0-E030-0DE94014226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4369" y="917474"/>
            <a:ext cx="8312068" cy="4675930"/>
          </a:xfrm>
        </p:spPr>
      </p:pic>
    </p:spTree>
    <p:extLst>
      <p:ext uri="{BB962C8B-B14F-4D97-AF65-F5344CB8AC3E}">
        <p14:creationId xmlns:p14="http://schemas.microsoft.com/office/powerpoint/2010/main" val="28864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769D60-0625-7CAC-D044-C2D5748F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r>
              <a:rPr lang="en-US"/>
              <a:t>Sociolinguistic aspects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A6AA23-7CF9-6356-2EA0-F65FFA1C1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663649" cy="3274503"/>
          </a:xfrm>
        </p:spPr>
        <p:txBody>
          <a:bodyPr>
            <a:normAutofit/>
          </a:bodyPr>
          <a:lstStyle/>
          <a:p>
            <a:r>
              <a:rPr lang="en-US"/>
              <a:t>Retaining of the Filipino identity</a:t>
            </a:r>
            <a:br>
              <a:rPr lang="en-US"/>
            </a:br>
            <a:r>
              <a:rPr lang="en-US"/>
              <a:t>Llamzon and Tayao</a:t>
            </a:r>
          </a:p>
          <a:p>
            <a:r>
              <a:rPr lang="en-US"/>
              <a:t>3 varieties:</a:t>
            </a:r>
          </a:p>
          <a:p>
            <a:pPr marL="457200" indent="-457200">
              <a:buAutoNum type="arabicParenR"/>
            </a:pPr>
            <a:r>
              <a:rPr lang="en-US"/>
              <a:t>Acrolect variety </a:t>
            </a:r>
          </a:p>
          <a:p>
            <a:pPr marL="457200" indent="-457200">
              <a:buAutoNum type="arabicParenR"/>
            </a:pPr>
            <a:r>
              <a:rPr lang="en-US"/>
              <a:t>Mesolect variety</a:t>
            </a:r>
          </a:p>
          <a:p>
            <a:pPr marL="457200" indent="-457200">
              <a:buAutoNum type="arabicParenR"/>
            </a:pPr>
            <a:r>
              <a:rPr lang="en-US"/>
              <a:t>Basilect variety</a:t>
            </a:r>
          </a:p>
          <a:p>
            <a:pPr marL="457200" indent="-457200">
              <a:buAutoNum type="arabicParenR"/>
            </a:pPr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594707-2545-9611-AACD-91C8443FD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304" y="1856787"/>
            <a:ext cx="7689693" cy="3095100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414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769D60-0625-7CAC-D044-C2D5748F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84" y="851009"/>
            <a:ext cx="9495826" cy="736456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Segmental Analysis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B5BF24-836F-4A13-AAE6-3EEB92256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5870" y="-1272272"/>
            <a:ext cx="1349830" cy="3894372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aphic 78">
            <a:extLst>
              <a:ext uri="{FF2B5EF4-FFF2-40B4-BE49-F238E27FC236}">
                <a16:creationId xmlns:a16="http://schemas.microsoft.com/office/drawing/2014/main" id="{AFA309B8-3551-4D00-8F72-F8224F39C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14577" y="1628048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" name="Graphic 78">
              <a:extLst>
                <a:ext uri="{FF2B5EF4-FFF2-40B4-BE49-F238E27FC236}">
                  <a16:creationId xmlns:a16="http://schemas.microsoft.com/office/drawing/2014/main" id="{8C5ABE74-2784-4339-960F-DE0743356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78">
              <a:extLst>
                <a:ext uri="{FF2B5EF4-FFF2-40B4-BE49-F238E27FC236}">
                  <a16:creationId xmlns:a16="http://schemas.microsoft.com/office/drawing/2014/main" id="{9B02DBFF-C7B0-4205-8D48-C39852D9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0AE5FE2D-F4EC-428F-94E7-AAE7762219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A1B0A68-AF93-4CFA-A1EE-324301A9BF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4F9EB863-21D4-401D-9E61-1D25B48C9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F3093249-66A1-4C01-B378-49E15A9AB7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A6AA23-7CF9-6356-2EA0-F65FFA1C1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6" y="1807727"/>
            <a:ext cx="3894372" cy="452884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At the acrolectal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/f/ and /v/ pronounced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l-GR" i="0" dirty="0">
                <a:effectLst/>
              </a:rPr>
              <a:t>θ</a:t>
            </a:r>
            <a:r>
              <a:rPr lang="en-US" i="0" dirty="0">
                <a:effectLst/>
              </a:rPr>
              <a:t>/ </a:t>
            </a:r>
            <a:r>
              <a:rPr lang="en-US" b="0" i="0" dirty="0">
                <a:effectLst/>
              </a:rPr>
              <a:t>and</a:t>
            </a:r>
            <a:r>
              <a:rPr lang="en-US" i="0" dirty="0">
                <a:effectLst/>
              </a:rPr>
              <a:t> /ð/ pronounced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/s/, /z/, /ʃ/, /ʒ/</a:t>
            </a:r>
            <a:r>
              <a:rPr lang="en-US" dirty="0"/>
              <a:t> recognized</a:t>
            </a:r>
            <a:endParaRPr lang="en-1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i="0" dirty="0" err="1">
                <a:effectLst/>
              </a:rPr>
              <a:t>tʃ</a:t>
            </a:r>
            <a:r>
              <a:rPr lang="en-US" i="0" dirty="0">
                <a:effectLst/>
              </a:rPr>
              <a:t>/ as in GAE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/r/ = retroflex liquid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Clusters = full realization</a:t>
            </a:r>
            <a:br>
              <a:rPr lang="en-US" b="1" dirty="0"/>
            </a:br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1AB72E4-85FE-4925-94E8-F8DC756A0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5F2BAA-9430-49D4-AFB2-873C0C5B3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34902B3-2AE0-4E5A-A88A-6F2E21C69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07F540-3EC2-4C41-BB1C-64800269E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0680360-D392-4B29-AAE9-59D48E548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Graphic 12">
              <a:extLst>
                <a:ext uri="{FF2B5EF4-FFF2-40B4-BE49-F238E27FC236}">
                  <a16:creationId xmlns:a16="http://schemas.microsoft.com/office/drawing/2014/main" id="{9E693E54-E127-4A47-A6B4-2D6169CF3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AE27342A-086B-4F33-95AE-81BCA416D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3EEBDF54-E0D8-4010-A38F-616CF8255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E4438AD-CF0A-44D7-9B3E-5C010249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99DCE070-6A30-EFF7-7E86-E0B937C4B4D5}"/>
              </a:ext>
            </a:extLst>
          </p:cNvPr>
          <p:cNvSpPr txBox="1">
            <a:spLocks/>
          </p:cNvSpPr>
          <p:nvPr/>
        </p:nvSpPr>
        <p:spPr>
          <a:xfrm>
            <a:off x="3921067" y="1821092"/>
            <a:ext cx="3891545" cy="452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At the mesolectal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/f/ and /v/ pronounced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l-GR" i="0" dirty="0">
                <a:effectLst/>
              </a:rPr>
              <a:t>θ</a:t>
            </a:r>
            <a:r>
              <a:rPr lang="en-US" i="0" dirty="0">
                <a:effectLst/>
              </a:rPr>
              <a:t>/ </a:t>
            </a:r>
            <a:r>
              <a:rPr lang="en-US" b="0" i="0" dirty="0">
                <a:effectLst/>
              </a:rPr>
              <a:t>and </a:t>
            </a:r>
            <a:r>
              <a:rPr lang="en-US" i="0" dirty="0">
                <a:effectLst/>
              </a:rPr>
              <a:t>/ð/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/s/, /z/, /ʃ/, /ʒ/ </a:t>
            </a:r>
            <a:r>
              <a:rPr lang="en-US" i="0" dirty="0">
                <a:effectLst/>
                <a:sym typeface="Wingdings" panose="05000000000000000000" pitchFamily="2" charset="2"/>
              </a:rPr>
              <a:t> /s/  in final + medial position </a:t>
            </a:r>
            <a:endParaRPr lang="en-US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tʃ</a:t>
            </a:r>
            <a:r>
              <a:rPr lang="en-US" dirty="0">
                <a:sym typeface="Wingdings" panose="05000000000000000000" pitchFamily="2" charset="2"/>
              </a:rPr>
              <a:t>/ as in GA</a:t>
            </a:r>
            <a:r>
              <a:rPr lang="en-150" dirty="0">
                <a:sym typeface="Wingdings" panose="05000000000000000000" pitchFamily="2" charset="2"/>
              </a:rPr>
              <a:t>E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/r/ = rolled, one-tap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Clusters = full realization in initial position </a:t>
            </a:r>
            <a:br>
              <a:rPr lang="en-US" b="1" dirty="0"/>
            </a:br>
            <a:endParaRPr lang="en-US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35A8298-528B-9329-C1F1-EA449EACE4FF}"/>
              </a:ext>
            </a:extLst>
          </p:cNvPr>
          <p:cNvSpPr txBox="1">
            <a:spLocks/>
          </p:cNvSpPr>
          <p:nvPr/>
        </p:nvSpPr>
        <p:spPr>
          <a:xfrm>
            <a:off x="7812612" y="1807726"/>
            <a:ext cx="4267199" cy="452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At the </a:t>
            </a:r>
            <a:r>
              <a:rPr lang="en-US" b="1" dirty="0" err="1"/>
              <a:t>basilectal</a:t>
            </a:r>
            <a:r>
              <a:rPr lang="en-US" b="1" dirty="0"/>
              <a:t>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/f/ + /v/ replaced by /p/ + /b/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l-GR" i="0" dirty="0">
                <a:effectLst/>
              </a:rPr>
              <a:t>θ</a:t>
            </a:r>
            <a:r>
              <a:rPr lang="en-US" i="0" dirty="0">
                <a:effectLst/>
              </a:rPr>
              <a:t>/ and /ð/ replaced by /t/ + /d/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/s/, /z/, /ʃ/, /ʒ/ </a:t>
            </a:r>
            <a:r>
              <a:rPr lang="en-US" i="0" dirty="0">
                <a:effectLst/>
                <a:sym typeface="Wingdings" panose="05000000000000000000" pitchFamily="2" charset="2"/>
              </a:rPr>
              <a:t> /s/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/</a:t>
            </a:r>
            <a:r>
              <a:rPr lang="en-US" i="0" dirty="0" err="1">
                <a:effectLst/>
              </a:rPr>
              <a:t>tʃ</a:t>
            </a:r>
            <a:r>
              <a:rPr lang="en-US" i="0" dirty="0">
                <a:effectLst/>
              </a:rPr>
              <a:t>/ often pronounced as /</a:t>
            </a:r>
            <a:r>
              <a:rPr lang="en-US" i="0" dirty="0" err="1">
                <a:effectLst/>
              </a:rPr>
              <a:t>ts</a:t>
            </a:r>
            <a:r>
              <a:rPr lang="en-US" i="0" dirty="0">
                <a:effectLst/>
              </a:rPr>
              <a:t>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/r/ = rolled, one-tap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Clusters = not pronounced</a:t>
            </a:r>
            <a:br>
              <a:rPr lang="en-US" b="1" i="0" dirty="0">
                <a:effectLst/>
              </a:rPr>
            </a:b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34816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1002</Words>
  <Application>Microsoft Office PowerPoint</Application>
  <PresentationFormat>Širokoúhlá obrazovka</PresentationFormat>
  <Paragraphs>59</Paragraphs>
  <Slides>13</Slides>
  <Notes>0</Notes>
  <HiddenSlides>0</HiddenSlides>
  <MMClips>21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Avenir Next LT Pro Light</vt:lpstr>
      <vt:lpstr>Georgia Pro Semibold</vt:lpstr>
      <vt:lpstr>RocaVTI</vt:lpstr>
      <vt:lpstr>“Pinoy” English </vt:lpstr>
      <vt:lpstr>Segmental Features</vt:lpstr>
      <vt:lpstr>Segmental Features</vt:lpstr>
      <vt:lpstr>Segmental Features</vt:lpstr>
      <vt:lpstr>Suprasegmental Features</vt:lpstr>
      <vt:lpstr>Prezentace aplikace PowerPoint</vt:lpstr>
      <vt:lpstr>Prezentace aplikace PowerPoint</vt:lpstr>
      <vt:lpstr>Sociolinguistic aspects</vt:lpstr>
      <vt:lpstr>Segmental Analysis</vt:lpstr>
      <vt:lpstr>Suprasegmental Analysis</vt:lpstr>
      <vt:lpstr>Thank you for your attention</vt:lpstr>
      <vt:lpstr>Sources</vt:lpstr>
      <vt:lpstr>Videos to watch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“Pinoy” English</dc:title>
  <dc:creator>Lucie Kadlecová, GRAPECARE</dc:creator>
  <cp:lastModifiedBy>Lucie Kadlecová, GRAPECARE</cp:lastModifiedBy>
  <cp:revision>10</cp:revision>
  <dcterms:created xsi:type="dcterms:W3CDTF">2022-12-04T19:00:08Z</dcterms:created>
  <dcterms:modified xsi:type="dcterms:W3CDTF">2022-12-08T21:51:30Z</dcterms:modified>
</cp:coreProperties>
</file>