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0" r:id="rId3"/>
    <p:sldId id="282" r:id="rId4"/>
    <p:sldId id="281" r:id="rId5"/>
    <p:sldId id="279" r:id="rId6"/>
    <p:sldId id="285" r:id="rId7"/>
    <p:sldId id="283" r:id="rId8"/>
    <p:sldId id="284" r:id="rId9"/>
    <p:sldId id="28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4DCAB-F610-4353-AC81-6E46DFCAB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3EE62D-57B4-4C46-8650-ED64E5408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EDD960-BEED-41ED-BB67-CC83808B2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B2E993-40D7-4ABE-825A-2A5D77D7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493E28-E2F7-455D-B1D1-3188EA41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40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03F77-3582-4DDA-9990-7537634F0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7F69DCE-5443-4F35-BFB3-2604C4294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367EC1-C3C7-45FE-A9F9-244E940EA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B9C41A-2FB2-4D02-9F75-F46E33D7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10C6DB-E137-4358-93D3-2409BE395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77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045E3D9-3174-498D-AF57-7BA4001A1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67CC6F-E218-4B07-A724-FAE1DC9D2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34DBBA-7D5E-4171-8004-39A5BC14B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AEFCEA-F23E-44D5-8128-EEE15C754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2F5841-7630-47C5-8CE2-681B02797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15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07E4C-883A-428E-B640-6232FD4BE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1BFB4-EE07-43FE-8FA9-C2D1F3A3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706243-DAA5-4009-9366-28E2DFDCA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8BE19A-D292-4E4D-ACCC-B3DFCCEB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259408-5322-4391-A784-420768094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33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3F0FAA-B07B-4AC6-8E5F-E11A6A425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62E100-C0BF-4CAB-B873-EFE9CE5F7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506E9A-BBF6-427A-BE41-FB1584AE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C34D9F-491A-4DA7-900D-A1F9CEC5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54A022-1B56-4408-8853-9510A791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4DBF4-440E-42AE-8CFF-EE03619F3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361E2D-4C30-46AC-AE1E-612B96FE2C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AEE5B9-3129-4937-9736-66971D2C4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ED7F92-9227-445D-9A9A-724AAE1E9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F675CD-E631-494A-B864-A8D428B96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F6B9AA-C59A-43E6-8A20-A42336F3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75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6A050-5E2E-4DE8-9938-265D98425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F1F7B2-7AEE-4DFB-AB4D-AE7E38895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0E6935-E445-428E-B55B-064A5A475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FB982AA-8B28-4298-B1E6-85FDDCC89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902C555-C201-4F2C-9A26-85C44FF655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3F7CAC-774D-4BDB-8603-67DD3320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680FB35-4184-4449-A795-3F155AD78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9A6D31E-916E-4D18-9306-C05DC6E1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62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53DA4E-597E-409B-84F8-90F173B2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4404B0B-648D-44A6-A9A2-D2D03C6FA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BA6B2E-55F5-4F4F-BD77-295E479E3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1C4107-9247-44F0-83AC-621CC93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49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E31903-D207-4925-A55B-32378CC49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195FC11-0117-412D-81BF-D072DD8A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6F146F-421D-4DD4-B491-7774D0C39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996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159D3-95E1-4F7C-9FB5-7B9A61947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B6D9BC-622D-44BF-AF9C-78A3B9C13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3FC7AE-2B08-4894-9970-9C15FB89F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8D2E75-7C78-4C93-A249-985C71FA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313E70-2094-439A-8BD8-D6CDE29D9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B6D278-236E-4817-A591-D72B451D4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57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B034B-8C94-45E1-BD98-9020581D0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968CCD0-35FB-4F64-98C9-00AAAE57F9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CA57447-AEFB-4CAA-9650-978F1E214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F5F375-1BB8-48EC-A030-A9881428D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6F93C6-19D4-4298-BC38-FDDFAFA75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966D9E-C2B5-4612-AD2C-4B69E864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69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8E85B9-26E2-4F65-A869-184B1299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3004D7-6A08-401E-BF09-46FA5A559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0E46B0-6956-4D43-B2C6-C0A3C8FEE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C46ED-D60C-4914-9C06-94E4DF0849A1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6B2ACB-203C-4EC3-B585-F5E6157D3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52613A-8CBC-4037-A57D-3FB144565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24352-5FF8-413C-84C5-4CAC15BB76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45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Výsledek obrázku pro sinaj">
            <a:extLst>
              <a:ext uri="{FF2B5EF4-FFF2-40B4-BE49-F238E27FC236}">
                <a16:creationId xmlns:a16="http://schemas.microsoft.com/office/drawing/2014/main" id="{79D39A41-D62F-492F-92AD-7D55A2FC6F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13611" y="3133503"/>
            <a:ext cx="465652" cy="465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48" name="Picture 4" descr="Výsledek obrázku pro sinaj">
            <a:extLst>
              <a:ext uri="{FF2B5EF4-FFF2-40B4-BE49-F238E27FC236}">
                <a16:creationId xmlns:a16="http://schemas.microsoft.com/office/drawing/2014/main" id="{347B638C-751F-493E-97E3-DDF770953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60" y="186983"/>
            <a:ext cx="7275805" cy="484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107CB6F-C705-4717-A20A-6C247A939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067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Judaismus</a:t>
            </a:r>
            <a:br>
              <a:rPr lang="cs-CZ" b="1" dirty="0">
                <a:solidFill>
                  <a:srgbClr val="C00000"/>
                </a:solidFill>
              </a:rPr>
            </a:br>
            <a:r>
              <a:rPr lang="cs-CZ" b="1" dirty="0">
                <a:solidFill>
                  <a:srgbClr val="C00000"/>
                </a:solidFill>
              </a:rPr>
              <a:t>Židovská literatura v proměnách věků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6E8E35-F6B7-4083-8856-1B552B5C1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2084"/>
            <a:ext cx="10515600" cy="467750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Bůh (monoteistické pojetí</a:t>
            </a:r>
            <a:r>
              <a:rPr lang="cs-CZ" dirty="0">
                <a:solidFill>
                  <a:schemeClr val="bg1"/>
                </a:solidFill>
              </a:rPr>
              <a:t>, osobní a abstraktní pojetí, smluvní vztah)</a:t>
            </a:r>
          </a:p>
          <a:p>
            <a:r>
              <a:rPr lang="cs-CZ" dirty="0"/>
              <a:t>Tóra = ZÁKON; učení a pří</a:t>
            </a:r>
            <a:r>
              <a:rPr lang="cs-CZ" dirty="0">
                <a:solidFill>
                  <a:schemeClr val="bg1"/>
                </a:solidFill>
              </a:rPr>
              <a:t>kazy Tóry ovlivňují vše </a:t>
            </a:r>
          </a:p>
          <a:p>
            <a:r>
              <a:rPr lang="cs-CZ" dirty="0"/>
              <a:t>Výklad Tóry</a:t>
            </a:r>
          </a:p>
          <a:p>
            <a:r>
              <a:rPr lang="cs-CZ" dirty="0"/>
              <a:t>=To vytváří </a:t>
            </a:r>
            <a:r>
              <a:rPr lang="cs-CZ" i="1" dirty="0"/>
              <a:t>tradici=</a:t>
            </a:r>
            <a:r>
              <a:rPr lang="cs-CZ" dirty="0"/>
              <a:t>generu</a:t>
            </a:r>
            <a:r>
              <a:rPr lang="cs-CZ" dirty="0">
                <a:solidFill>
                  <a:schemeClr val="bg1"/>
                </a:solidFill>
              </a:rPr>
              <a:t>je další texty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/>
              <a:t>Literární tradice (asi 1500</a:t>
            </a:r>
            <a:r>
              <a:rPr lang="cs-CZ" dirty="0">
                <a:solidFill>
                  <a:schemeClr val="bg1"/>
                </a:solidFill>
              </a:rPr>
              <a:t>/1350 př.n.l. – 200 př.n.l.)</a:t>
            </a:r>
          </a:p>
          <a:p>
            <a:r>
              <a:rPr lang="cs-CZ" dirty="0"/>
              <a:t>Exodus z egyptského otro</a:t>
            </a:r>
            <a:r>
              <a:rPr lang="cs-CZ" dirty="0">
                <a:solidFill>
                  <a:schemeClr val="bg1"/>
                </a:solidFill>
              </a:rPr>
              <a:t>ctví, dobytí a obsazení Kanaánu, zpráva o </a:t>
            </a:r>
            <a:r>
              <a:rPr lang="cs-CZ" dirty="0"/>
              <a:t>královských dvorech, mra</a:t>
            </a:r>
            <a:r>
              <a:rPr lang="cs-CZ" dirty="0">
                <a:solidFill>
                  <a:schemeClr val="bg1"/>
                </a:solidFill>
              </a:rPr>
              <a:t>vní ponaučení, slova proroků, liturgie, kroniky, </a:t>
            </a:r>
            <a:r>
              <a:rPr lang="cs-CZ" dirty="0"/>
              <a:t>praktické rady, filozofické </a:t>
            </a:r>
            <a:r>
              <a:rPr lang="cs-CZ" dirty="0">
                <a:solidFill>
                  <a:schemeClr val="bg1"/>
                </a:solidFill>
              </a:rPr>
              <a:t>texty atd.</a:t>
            </a:r>
          </a:p>
          <a:p>
            <a:r>
              <a:rPr lang="cs-CZ" dirty="0"/>
              <a:t>Hlediska: prorocká, kněžská, monarchistická</a:t>
            </a:r>
          </a:p>
          <a:p>
            <a:r>
              <a:rPr lang="cs-CZ" dirty="0"/>
              <a:t>Různé náboženské tradice: severní kmeny (</a:t>
            </a:r>
            <a:r>
              <a:rPr lang="cs-CZ" dirty="0" err="1"/>
              <a:t>Efrajim</a:t>
            </a:r>
            <a:r>
              <a:rPr lang="cs-CZ" dirty="0"/>
              <a:t>), jižní kmeny (Juda)</a:t>
            </a:r>
          </a:p>
        </p:txBody>
      </p:sp>
    </p:spTree>
    <p:extLst>
      <p:ext uri="{BB962C8B-B14F-4D97-AF65-F5344CB8AC3E}">
        <p14:creationId xmlns:p14="http://schemas.microsoft.com/office/powerpoint/2010/main" val="3339237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53885-4202-499C-9A8E-A92D0C9F1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Judaismus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4C256A-DECE-44CC-BC7B-87BD891836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Národní náboženství</a:t>
            </a:r>
          </a:p>
          <a:p>
            <a:r>
              <a:rPr lang="cs-CZ" dirty="0"/>
              <a:t>Chrám (586/7 př.n.l.; 70 n.l.)</a:t>
            </a:r>
          </a:p>
          <a:p>
            <a:r>
              <a:rPr lang="cs-CZ" dirty="0"/>
              <a:t>Rozšíření mimo původní oblast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A158B77-8A5B-4FFF-8E67-0BD940006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514905"/>
            <a:ext cx="5181600" cy="5662058"/>
          </a:xfrm>
        </p:spPr>
        <p:txBody>
          <a:bodyPr/>
          <a:lstStyle/>
          <a:p>
            <a:r>
              <a:rPr lang="cs-CZ" dirty="0"/>
              <a:t>Náboženské a národní dějiny začínají Abrahamem 1750 př.n.l.</a:t>
            </a:r>
          </a:p>
          <a:p>
            <a:r>
              <a:rPr lang="cs-CZ" dirty="0"/>
              <a:t>Abraham, Izák a Jákob (Izrael)</a:t>
            </a:r>
          </a:p>
          <a:p>
            <a:r>
              <a:rPr lang="cs-CZ" dirty="0"/>
              <a:t>12 izraelských kmenů</a:t>
            </a:r>
          </a:p>
          <a:p>
            <a:endParaRPr lang="cs-CZ" dirty="0"/>
          </a:p>
          <a:p>
            <a:r>
              <a:rPr lang="cs-CZ" dirty="0"/>
              <a:t>Potomci (</a:t>
            </a:r>
            <a:r>
              <a:rPr lang="cs-CZ" dirty="0" err="1"/>
              <a:t>chabiru</a:t>
            </a:r>
            <a:r>
              <a:rPr lang="cs-CZ" dirty="0"/>
              <a:t>) = Hebrejci</a:t>
            </a:r>
          </a:p>
          <a:p>
            <a:r>
              <a:rPr lang="cs-CZ" dirty="0" err="1"/>
              <a:t>Kanán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342900" indent="-342900"/>
            <a:r>
              <a:rPr lang="cs-CZ" dirty="0"/>
              <a:t>Odchod do Egypta (1700-1300)</a:t>
            </a:r>
          </a:p>
          <a:p>
            <a:pPr marL="342900" indent="-342900"/>
            <a:r>
              <a:rPr lang="cs-CZ" dirty="0"/>
              <a:t>Mojžíš  (1500-1300); Sinaj; Desatero, Tóra, Ústní Tóra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170" name="Picture 2" descr="Související obrázek">
            <a:extLst>
              <a:ext uri="{FF2B5EF4-FFF2-40B4-BE49-F238E27FC236}">
                <a16:creationId xmlns:a16="http://schemas.microsoft.com/office/drawing/2014/main" id="{C0F01635-6A9D-44C9-BF96-B860178A0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720" y="3781743"/>
            <a:ext cx="2395220" cy="2395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84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A0E988-34B6-4416-B089-5D136822C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21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Chrám</a:t>
            </a:r>
            <a:r>
              <a:rPr lang="cs-CZ" dirty="0"/>
              <a:t> </a:t>
            </a:r>
          </a:p>
        </p:txBody>
      </p:sp>
      <p:pic>
        <p:nvPicPr>
          <p:cNvPr id="2050" name="Picture 2" descr="https://upload.wikimedia.org/wikipedia/commons/thumb/b/bf/Jerusalem_Ugglan_1.jpg/220px-Jerusalem_Ugglan_1.jpg">
            <a:extLst>
              <a:ext uri="{FF2B5EF4-FFF2-40B4-BE49-F238E27FC236}">
                <a16:creationId xmlns:a16="http://schemas.microsoft.com/office/drawing/2014/main" id="{141DE52D-1B1E-44DE-B477-1D0E28481DA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2047" y="905342"/>
            <a:ext cx="3981777" cy="276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73DFFC2-8B53-45E4-80E6-3AF954C93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65125"/>
            <a:ext cx="5181600" cy="1707515"/>
          </a:xfrm>
        </p:spPr>
        <p:txBody>
          <a:bodyPr/>
          <a:lstStyle/>
          <a:p>
            <a:r>
              <a:rPr lang="cs-CZ" dirty="0" err="1"/>
              <a:t>Šalamon</a:t>
            </a:r>
            <a:r>
              <a:rPr lang="cs-CZ" dirty="0"/>
              <a:t> (970-931 př.n.l.)</a:t>
            </a:r>
          </a:p>
          <a:p>
            <a:r>
              <a:rPr lang="cs-CZ" dirty="0"/>
              <a:t>587/586 př.n.l.</a:t>
            </a:r>
          </a:p>
          <a:p>
            <a:r>
              <a:rPr lang="cs-CZ" dirty="0"/>
              <a:t>70 n.l.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2" name="Picture 4" descr="https://upload.wikimedia.org/wikipedia/commons/thumb/9/9b/Jerusalem_Modell_BW_3.JPG/220px-Jerusalem_Modell_BW_3.JPG">
            <a:extLst>
              <a:ext uri="{FF2B5EF4-FFF2-40B4-BE49-F238E27FC236}">
                <a16:creationId xmlns:a16="http://schemas.microsoft.com/office/drawing/2014/main" id="{14221F3B-372F-4B2A-A230-099E9D922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81" y="905342"/>
            <a:ext cx="2977822" cy="450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upload.wikimedia.org/wikipedia/commons/thumb/1/17/Westernwall2.jpg/220px-Westernwall2.jpg">
            <a:extLst>
              <a:ext uri="{FF2B5EF4-FFF2-40B4-BE49-F238E27FC236}">
                <a16:creationId xmlns:a16="http://schemas.microsoft.com/office/drawing/2014/main" id="{F7509D83-19C3-4E1E-80E5-3B55E4E0B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722" y="2576536"/>
            <a:ext cx="4393205" cy="329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4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F2B84F0B-459B-40DA-9CAD-83FBFB037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1866" y="548640"/>
            <a:ext cx="4328158" cy="585216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Izrael (722 př.n.l. asyrská vojska dobyla Samaří, přesídlila severní kmeny)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Juda, Benjamín (židovský národ; Jeruzalém)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587/586 babylónský vpád </a:t>
            </a:r>
            <a:r>
              <a:rPr lang="cs-CZ" dirty="0"/>
              <a:t>(Židé a Izraelité = synonymum)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537 (konec zajetí)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Obnova Jeruzaléma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/>
              <a:t>Lévi</a:t>
            </a:r>
            <a:r>
              <a:rPr lang="cs-CZ" dirty="0"/>
              <a:t> (levité; potomci Árona, bratr Mojžíše)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Rabínské období: místo králů, kněží a proroků nastupují učenci a učitelé (rabíni).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Klíčové texty: </a:t>
            </a:r>
            <a:r>
              <a:rPr lang="cs-CZ" dirty="0" err="1">
                <a:solidFill>
                  <a:srgbClr val="FF0000"/>
                </a:solidFill>
              </a:rPr>
              <a:t>Mišna</a:t>
            </a:r>
            <a:r>
              <a:rPr lang="cs-CZ" dirty="0"/>
              <a:t> a </a:t>
            </a:r>
            <a:r>
              <a:rPr lang="cs-CZ" dirty="0">
                <a:solidFill>
                  <a:srgbClr val="FF0000"/>
                </a:solidFill>
              </a:rPr>
              <a:t>Talmud</a:t>
            </a:r>
            <a:r>
              <a:rPr lang="cs-CZ" dirty="0"/>
              <a:t>; právní tradice judaismu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  <p:pic>
        <p:nvPicPr>
          <p:cNvPr id="1026" name="Picture 2" descr="Mapa">
            <a:extLst>
              <a:ext uri="{FF2B5EF4-FFF2-40B4-BE49-F238E27FC236}">
                <a16:creationId xmlns:a16="http://schemas.microsoft.com/office/drawing/2014/main" id="{A6A2C6DD-2FC9-46ED-A799-AFC0FC5B7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36" y="447688"/>
            <a:ext cx="5389224" cy="595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25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9B7E3F-FF0F-4184-AFA5-FADF354BF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242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Izrael – nejstarší texty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FC7DB0-7058-435B-A444-DAEBE5280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1262"/>
            <a:ext cx="5410200" cy="4875701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/>
              <a:t>Starý zákon </a:t>
            </a:r>
            <a:r>
              <a:rPr lang="cs-CZ" dirty="0"/>
              <a:t>/Stará smlouva (24 knih; 39 samostatných knih – dle Židů)</a:t>
            </a:r>
          </a:p>
          <a:p>
            <a:r>
              <a:rPr lang="cs-CZ" dirty="0"/>
              <a:t>Kánon = </a:t>
            </a:r>
            <a:r>
              <a:rPr lang="cs-CZ" dirty="0" err="1"/>
              <a:t>Jabne</a:t>
            </a:r>
            <a:r>
              <a:rPr lang="cs-CZ" dirty="0"/>
              <a:t> (</a:t>
            </a:r>
            <a:r>
              <a:rPr lang="cs-CZ" dirty="0" err="1"/>
              <a:t>Jamnie</a:t>
            </a:r>
            <a:r>
              <a:rPr lang="cs-CZ" dirty="0"/>
              <a:t>, 90 – 100 n. l.)</a:t>
            </a:r>
          </a:p>
          <a:p>
            <a:r>
              <a:rPr lang="cs-CZ" dirty="0"/>
              <a:t>Starý zákon == </a:t>
            </a:r>
            <a:r>
              <a:rPr lang="cs-CZ" dirty="0" err="1"/>
              <a:t>TeNaK</a:t>
            </a:r>
            <a:endParaRPr lang="cs-CZ" dirty="0"/>
          </a:p>
          <a:p>
            <a:r>
              <a:rPr lang="cs-CZ" i="1" dirty="0"/>
              <a:t>Tóra</a:t>
            </a:r>
            <a:r>
              <a:rPr lang="cs-CZ" dirty="0"/>
              <a:t> = Zákon; </a:t>
            </a:r>
            <a:r>
              <a:rPr lang="cs-CZ" i="1" dirty="0" err="1"/>
              <a:t>Nebiím</a:t>
            </a:r>
            <a:r>
              <a:rPr lang="cs-CZ" dirty="0"/>
              <a:t> = Proroci; </a:t>
            </a:r>
            <a:r>
              <a:rPr lang="cs-CZ" i="1" dirty="0" err="1"/>
              <a:t>Ketúbím</a:t>
            </a:r>
            <a:r>
              <a:rPr lang="cs-CZ" dirty="0"/>
              <a:t> = Spisy</a:t>
            </a:r>
          </a:p>
          <a:p>
            <a:endParaRPr lang="cs-CZ" dirty="0"/>
          </a:p>
          <a:p>
            <a:r>
              <a:rPr lang="cs-CZ" dirty="0"/>
              <a:t>TÓRA</a:t>
            </a:r>
          </a:p>
          <a:p>
            <a:r>
              <a:rPr lang="cs-CZ" dirty="0"/>
              <a:t>1. Mojžíšova = Genesis = </a:t>
            </a:r>
            <a:r>
              <a:rPr lang="cs-CZ" dirty="0" err="1"/>
              <a:t>Be-rešit</a:t>
            </a:r>
            <a:endParaRPr lang="cs-CZ" dirty="0"/>
          </a:p>
          <a:p>
            <a:r>
              <a:rPr lang="cs-CZ" dirty="0"/>
              <a:t>2. Mojžíšova = Exodus = </a:t>
            </a:r>
            <a:r>
              <a:rPr lang="cs-CZ" dirty="0" err="1"/>
              <a:t>Šemot</a:t>
            </a:r>
            <a:endParaRPr lang="cs-CZ" dirty="0"/>
          </a:p>
          <a:p>
            <a:r>
              <a:rPr lang="cs-CZ" dirty="0"/>
              <a:t>3. Mojžíšova = </a:t>
            </a:r>
            <a:r>
              <a:rPr lang="cs-CZ" dirty="0" err="1"/>
              <a:t>Leviticus</a:t>
            </a:r>
            <a:r>
              <a:rPr lang="cs-CZ" dirty="0"/>
              <a:t> = Va-jikra</a:t>
            </a:r>
          </a:p>
          <a:p>
            <a:r>
              <a:rPr lang="cs-CZ" dirty="0"/>
              <a:t>4. Mojžíšova = </a:t>
            </a:r>
            <a:r>
              <a:rPr lang="cs-CZ" dirty="0" err="1"/>
              <a:t>Numeri</a:t>
            </a:r>
            <a:r>
              <a:rPr lang="cs-CZ" dirty="0"/>
              <a:t> = Ba-</a:t>
            </a:r>
            <a:r>
              <a:rPr lang="cs-CZ" dirty="0" err="1"/>
              <a:t>midbar</a:t>
            </a:r>
            <a:endParaRPr lang="cs-CZ" dirty="0"/>
          </a:p>
          <a:p>
            <a:r>
              <a:rPr lang="cs-CZ" dirty="0"/>
              <a:t>5. Mojžíšova = Deuteronomium = </a:t>
            </a:r>
            <a:r>
              <a:rPr lang="cs-CZ" dirty="0" err="1"/>
              <a:t>Devarim</a:t>
            </a:r>
            <a:endParaRPr lang="cs-CZ" dirty="0"/>
          </a:p>
          <a:p>
            <a:endParaRPr lang="cs-CZ" dirty="0"/>
          </a:p>
          <a:p>
            <a:r>
              <a:rPr lang="cs-CZ" dirty="0"/>
              <a:t>Knihovny: svatyně, jeruzalémský chrám, královský dvůr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AutoShape 2" descr="Výsledek obrázku pro tóra">
            <a:extLst>
              <a:ext uri="{FF2B5EF4-FFF2-40B4-BE49-F238E27FC236}">
                <a16:creationId xmlns:a16="http://schemas.microsoft.com/office/drawing/2014/main" id="{03DFF858-C876-40AE-BE41-B9B84C44CE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8" name="Picture 6" descr="Související obrázek">
            <a:extLst>
              <a:ext uri="{FF2B5EF4-FFF2-40B4-BE49-F238E27FC236}">
                <a16:creationId xmlns:a16="http://schemas.microsoft.com/office/drawing/2014/main" id="{6D1472B9-1AD2-45CD-9BFA-B4EF10000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927" y="365126"/>
            <a:ext cx="4490688" cy="2851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Výsledek obrázku pro tóra">
            <a:extLst>
              <a:ext uri="{FF2B5EF4-FFF2-40B4-BE49-F238E27FC236}">
                <a16:creationId xmlns:a16="http://schemas.microsoft.com/office/drawing/2014/main" id="{7FCCE533-CAC3-41AA-8012-8DF6DDD4FE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810" y="3581400"/>
            <a:ext cx="3146921" cy="227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145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7128E-6F4F-4162-9BDA-93E4B5A7B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2353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Text Tóry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0F8D05-A7F2-4F04-A7FD-E75B0F202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3860800"/>
            <a:ext cx="4229362" cy="225552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(E) </a:t>
            </a:r>
            <a:r>
              <a:rPr lang="cs-CZ" b="1" dirty="0" err="1">
                <a:solidFill>
                  <a:srgbClr val="FF0000"/>
                </a:solidFill>
              </a:rPr>
              <a:t>Elohoista</a:t>
            </a:r>
            <a:r>
              <a:rPr lang="cs-CZ" dirty="0"/>
              <a:t> (spojení se školou </a:t>
            </a:r>
            <a:r>
              <a:rPr lang="cs-CZ" dirty="0" err="1"/>
              <a:t>Elijáše</a:t>
            </a:r>
            <a:r>
              <a:rPr lang="cs-CZ" dirty="0"/>
              <a:t>, </a:t>
            </a:r>
            <a:r>
              <a:rPr lang="cs-CZ" dirty="0" err="1"/>
              <a:t>Elíši</a:t>
            </a:r>
            <a:r>
              <a:rPr lang="cs-CZ" dirty="0"/>
              <a:t>); severní království;</a:t>
            </a:r>
          </a:p>
          <a:p>
            <a:r>
              <a:rPr lang="cs-CZ" dirty="0">
                <a:solidFill>
                  <a:srgbClr val="FF0000"/>
                </a:solidFill>
              </a:rPr>
              <a:t>Bůh = El, </a:t>
            </a:r>
            <a:r>
              <a:rPr lang="cs-CZ" dirty="0" err="1">
                <a:solidFill>
                  <a:srgbClr val="FF0000"/>
                </a:solidFill>
              </a:rPr>
              <a:t>Elohim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Bůh je spravedlivý, je vzdálený lidem</a:t>
            </a:r>
          </a:p>
          <a:p>
            <a:r>
              <a:rPr lang="cs-CZ" dirty="0"/>
              <a:t>Protiklad </a:t>
            </a:r>
            <a:r>
              <a:rPr lang="cs-CZ" dirty="0" err="1"/>
              <a:t>kanánského</a:t>
            </a:r>
            <a:r>
              <a:rPr lang="cs-CZ" dirty="0"/>
              <a:t> boha </a:t>
            </a:r>
            <a:r>
              <a:rPr lang="cs-CZ" dirty="0" err="1"/>
              <a:t>Baala</a:t>
            </a:r>
            <a:r>
              <a:rPr lang="cs-CZ" dirty="0"/>
              <a:t> 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87F00B0-6781-4F90-AD1B-BFCD5C731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46188"/>
            <a:ext cx="3932237" cy="2473556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900" dirty="0"/>
              <a:t>Textové vrstvy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900" dirty="0"/>
              <a:t>Teorie pramenů: Jahvista, </a:t>
            </a:r>
            <a:r>
              <a:rPr lang="cs-CZ" sz="2900" dirty="0" err="1"/>
              <a:t>Elohoista</a:t>
            </a:r>
            <a:r>
              <a:rPr lang="cs-CZ" sz="2900" dirty="0"/>
              <a:t>, Kněžský kodex, </a:t>
            </a:r>
            <a:r>
              <a:rPr lang="cs-CZ" sz="2900" dirty="0" err="1"/>
              <a:t>Deuteronomista</a:t>
            </a:r>
            <a:endParaRPr lang="cs-CZ" sz="2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900" b="1" dirty="0">
                <a:solidFill>
                  <a:srgbClr val="FF0000"/>
                </a:solidFill>
              </a:rPr>
              <a:t>(J) Jahvista</a:t>
            </a:r>
            <a:r>
              <a:rPr lang="cs-CZ" sz="2900" dirty="0"/>
              <a:t> (Judsko, starší pramen; </a:t>
            </a:r>
            <a:r>
              <a:rPr lang="cs-CZ" sz="2900" dirty="0">
                <a:solidFill>
                  <a:srgbClr val="FF0000"/>
                </a:solidFill>
              </a:rPr>
              <a:t>Bůh = Jahve = JHVH</a:t>
            </a:r>
            <a:r>
              <a:rPr lang="cs-CZ" sz="2900" dirty="0"/>
              <a:t>; dialog s Bohem; osobní bůh; promlouvá svým hlasem, podoba člověka)</a:t>
            </a:r>
          </a:p>
          <a:p>
            <a:endParaRPr lang="cs-CZ" dirty="0"/>
          </a:p>
        </p:txBody>
      </p:sp>
      <p:pic>
        <p:nvPicPr>
          <p:cNvPr id="5122" name="Picture 2" descr="https://upload.wikimedia.org/wikipedia/commons/thumb/8/89/WellhausensTheory.png/800px-WellhausensTheory.png">
            <a:extLst>
              <a:ext uri="{FF2B5EF4-FFF2-40B4-BE49-F238E27FC236}">
                <a16:creationId xmlns:a16="http://schemas.microsoft.com/office/drawing/2014/main" id="{10717523-167A-4883-80D6-EC3A0C9609C5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150" y="125476"/>
            <a:ext cx="7122850" cy="567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5271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631F9-AB08-45DF-AA58-693F3E942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TeNaK</a:t>
            </a:r>
            <a:r>
              <a:rPr lang="cs-CZ" b="1" dirty="0">
                <a:solidFill>
                  <a:srgbClr val="FF0000"/>
                </a:solidFill>
              </a:rPr>
              <a:t> (= Starý zákon)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9DE668C-382C-4E24-9C0B-0116E6C3FE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Proroci (Izajáš, </a:t>
            </a:r>
            <a:r>
              <a:rPr lang="cs-CZ" dirty="0" err="1"/>
              <a:t>Jeremjáš</a:t>
            </a:r>
            <a:r>
              <a:rPr lang="cs-CZ" dirty="0"/>
              <a:t>, Ezechiel)</a:t>
            </a:r>
          </a:p>
          <a:p>
            <a:r>
              <a:rPr lang="cs-CZ" dirty="0"/>
              <a:t>Knihy historické (První a druhá královská, První a druhá Paralipomenon /Letopisy/, </a:t>
            </a:r>
          </a:p>
          <a:p>
            <a:r>
              <a:rPr lang="cs-CZ" dirty="0" err="1"/>
              <a:t>Jób</a:t>
            </a:r>
            <a:r>
              <a:rPr lang="cs-CZ" dirty="0"/>
              <a:t>, žalmy</a:t>
            </a:r>
          </a:p>
          <a:p>
            <a:r>
              <a:rPr lang="cs-CZ" dirty="0"/>
              <a:t>Sváteční svitky (</a:t>
            </a:r>
            <a:r>
              <a:rPr lang="cs-CZ" dirty="0" err="1"/>
              <a:t>megilot</a:t>
            </a:r>
            <a:r>
              <a:rPr lang="cs-CZ" dirty="0"/>
              <a:t>): Píseň Písní, Rút, Pláč, Kazatel, Ester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3D3B125-E74C-44E5-9C80-3278E93023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Mýty o vzniku světa, člověka</a:t>
            </a:r>
          </a:p>
          <a:p>
            <a:r>
              <a:rPr lang="cs-CZ" dirty="0"/>
              <a:t>Pozornost zaměřena na Hebrejce, velké otce židovského národa</a:t>
            </a:r>
          </a:p>
          <a:p>
            <a:r>
              <a:rPr lang="cs-CZ" dirty="0"/>
              <a:t>Abraham, Izák, Jákob; vyvolení národa</a:t>
            </a:r>
          </a:p>
          <a:p>
            <a:r>
              <a:rPr lang="cs-CZ" dirty="0" err="1">
                <a:solidFill>
                  <a:srgbClr val="FF0000"/>
                </a:solidFill>
              </a:rPr>
              <a:t>Sínaj</a:t>
            </a:r>
            <a:r>
              <a:rPr lang="cs-CZ" dirty="0"/>
              <a:t> = klíčová událost, stanovení smlouvy = nábožensko-právní pouto (smlouva obsahuje detaily týkající se mravního, občanského i náboženského života)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485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commons/0/05/Biblicky_kanon.png">
            <a:extLst>
              <a:ext uri="{FF2B5EF4-FFF2-40B4-BE49-F238E27FC236}">
                <a16:creationId xmlns:a16="http://schemas.microsoft.com/office/drawing/2014/main" id="{61732063-8CA4-4C38-83FF-BAFB1FFE9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120" y="0"/>
            <a:ext cx="6096000" cy="715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012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A23B55-A10C-42B8-A32C-8D6AD7C03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798990"/>
            <a:ext cx="5181600" cy="53779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Mišna</a:t>
            </a:r>
            <a:r>
              <a:rPr lang="cs-CZ" dirty="0"/>
              <a:t> </a:t>
            </a:r>
          </a:p>
          <a:p>
            <a:r>
              <a:rPr lang="cs-CZ" dirty="0"/>
              <a:t>Zápis ústní tradice, výroky, poučky učenců do 2. stol. n. l.</a:t>
            </a:r>
          </a:p>
          <a:p>
            <a:r>
              <a:rPr lang="cs-CZ" dirty="0"/>
              <a:t>Autor: </a:t>
            </a:r>
            <a:r>
              <a:rPr lang="cs-CZ" dirty="0" err="1"/>
              <a:t>Jehuda</a:t>
            </a:r>
            <a:r>
              <a:rPr lang="cs-CZ" dirty="0"/>
              <a:t> ha-</a:t>
            </a:r>
            <a:r>
              <a:rPr lang="cs-CZ" dirty="0" err="1"/>
              <a:t>Násí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 užším smyslu také:</a:t>
            </a:r>
          </a:p>
          <a:p>
            <a:r>
              <a:rPr lang="cs-CZ" dirty="0"/>
              <a:t>Midraše = výklady Tóry; z textu se vyvozují zákony</a:t>
            </a:r>
          </a:p>
          <a:p>
            <a:r>
              <a:rPr lang="cs-CZ" dirty="0" err="1"/>
              <a:t>Agadot</a:t>
            </a:r>
            <a:r>
              <a:rPr lang="cs-CZ" dirty="0"/>
              <a:t> = vyprávění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Gemara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Komentáře </a:t>
            </a:r>
            <a:r>
              <a:rPr lang="cs-CZ" dirty="0" err="1"/>
              <a:t>Mišny</a:t>
            </a:r>
            <a:endParaRPr lang="cs-CZ" dirty="0"/>
          </a:p>
          <a:p>
            <a:r>
              <a:rPr lang="cs-CZ" dirty="0"/>
              <a:t>Halachické (</a:t>
            </a:r>
            <a:r>
              <a:rPr lang="cs-CZ" dirty="0" err="1"/>
              <a:t>halacha</a:t>
            </a:r>
            <a:r>
              <a:rPr lang="cs-CZ" dirty="0"/>
              <a:t> = zvyk, obyčej, souhrn žid. </a:t>
            </a:r>
            <a:r>
              <a:rPr lang="cs-CZ" dirty="0" err="1"/>
              <a:t>náb</a:t>
            </a:r>
            <a:r>
              <a:rPr lang="cs-CZ" dirty="0"/>
              <a:t>. práva) a agadické výroky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608C089-8BD7-42DD-B02E-B176BB907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798990"/>
            <a:ext cx="5181600" cy="53779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Talmud (učení; metoda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sz="2200" dirty="0"/>
              <a:t>= </a:t>
            </a:r>
            <a:r>
              <a:rPr lang="cs-CZ" sz="2200" dirty="0" err="1"/>
              <a:t>Mišna</a:t>
            </a:r>
            <a:r>
              <a:rPr lang="cs-CZ" sz="2200" dirty="0"/>
              <a:t> + </a:t>
            </a:r>
            <a:r>
              <a:rPr lang="cs-CZ" sz="2200" dirty="0" err="1"/>
              <a:t>Gemara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Právní </a:t>
            </a:r>
            <a:r>
              <a:rPr lang="cs-CZ" sz="2200" dirty="0" err="1"/>
              <a:t>ústanovení</a:t>
            </a:r>
            <a:r>
              <a:rPr lang="cs-CZ" sz="2200" dirty="0"/>
              <a:t> dohledává v biblickém textu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>
                <a:solidFill>
                  <a:srgbClr val="FF0000"/>
                </a:solidFill>
              </a:rPr>
              <a:t>Babylónský talmud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FF0000"/>
                </a:solidFill>
              </a:rPr>
              <a:t>Jeruzalémské (Palestinský) talmud</a:t>
            </a:r>
          </a:p>
          <a:p>
            <a:pPr marL="0" indent="0">
              <a:buNone/>
            </a:pPr>
            <a:endParaRPr lang="cs-CZ" b="1" dirty="0"/>
          </a:p>
        </p:txBody>
      </p:sp>
      <p:pic>
        <p:nvPicPr>
          <p:cNvPr id="8194" name="Picture 2" descr="https://upload.wikimedia.org/wikipedia/commons/thumb/f/f2/First_page_of_the_first_tractate_of_the_Talmud_%28Daf_Beis_of_Maseches_Brachos%29.jpg/220px-First_page_of_the_first_tractate_of_the_Talmud_%28Daf_Beis_of_Maseches_Brachos%29.jpg">
            <a:extLst>
              <a:ext uri="{FF2B5EF4-FFF2-40B4-BE49-F238E27FC236}">
                <a16:creationId xmlns:a16="http://schemas.microsoft.com/office/drawing/2014/main" id="{7D1B9552-05A6-49FD-B609-4988BC9AA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178" y="2954495"/>
            <a:ext cx="2711012" cy="3832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0454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629</Words>
  <Application>Microsoft Office PowerPoint</Application>
  <PresentationFormat>Širokoúhlá obrazovka</PresentationFormat>
  <Paragraphs>85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Judaismus Židovská literatura v proměnách věků</vt:lpstr>
      <vt:lpstr>Judaismus</vt:lpstr>
      <vt:lpstr>Chrám </vt:lpstr>
      <vt:lpstr>Prezentace aplikace PowerPoint</vt:lpstr>
      <vt:lpstr>Izrael – nejstarší texty</vt:lpstr>
      <vt:lpstr>Text Tóry</vt:lpstr>
      <vt:lpstr>TeNaK (= Starý zákon)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Sládek</dc:creator>
  <cp:lastModifiedBy>Ondřej Sládek</cp:lastModifiedBy>
  <cp:revision>3</cp:revision>
  <dcterms:created xsi:type="dcterms:W3CDTF">2020-03-13T17:56:10Z</dcterms:created>
  <dcterms:modified xsi:type="dcterms:W3CDTF">2020-03-13T23:41:36Z</dcterms:modified>
</cp:coreProperties>
</file>