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9"/>
  </p:notesMasterIdLst>
  <p:sldIdLst>
    <p:sldId id="400" r:id="rId2"/>
    <p:sldId id="434" r:id="rId3"/>
    <p:sldId id="435" r:id="rId4"/>
    <p:sldId id="439" r:id="rId5"/>
    <p:sldId id="432" r:id="rId6"/>
    <p:sldId id="425" r:id="rId7"/>
    <p:sldId id="442" r:id="rId8"/>
    <p:sldId id="316" r:id="rId9"/>
    <p:sldId id="433" r:id="rId10"/>
    <p:sldId id="917" r:id="rId11"/>
    <p:sldId id="931" r:id="rId12"/>
    <p:sldId id="933" r:id="rId13"/>
    <p:sldId id="932" r:id="rId14"/>
    <p:sldId id="928" r:id="rId15"/>
    <p:sldId id="927" r:id="rId16"/>
    <p:sldId id="470" r:id="rId17"/>
    <p:sldId id="321" r:id="rId18"/>
    <p:sldId id="322" r:id="rId19"/>
    <p:sldId id="473" r:id="rId20"/>
    <p:sldId id="323" r:id="rId21"/>
    <p:sldId id="463" r:id="rId22"/>
    <p:sldId id="452" r:id="rId23"/>
    <p:sldId id="448" r:id="rId24"/>
    <p:sldId id="326" r:id="rId25"/>
    <p:sldId id="327" r:id="rId26"/>
    <p:sldId id="453" r:id="rId27"/>
    <p:sldId id="464" r:id="rId28"/>
    <p:sldId id="465" r:id="rId29"/>
    <p:sldId id="450" r:id="rId30"/>
    <p:sldId id="449" r:id="rId31"/>
    <p:sldId id="451" r:id="rId32"/>
    <p:sldId id="462" r:id="rId33"/>
    <p:sldId id="444" r:id="rId34"/>
    <p:sldId id="447" r:id="rId35"/>
    <p:sldId id="445" r:id="rId36"/>
    <p:sldId id="446" r:id="rId37"/>
    <p:sldId id="443" r:id="rId38"/>
    <p:sldId id="459" r:id="rId39"/>
    <p:sldId id="460" r:id="rId40"/>
    <p:sldId id="461" r:id="rId41"/>
    <p:sldId id="329" r:id="rId42"/>
    <p:sldId id="468" r:id="rId43"/>
    <p:sldId id="467" r:id="rId44"/>
    <p:sldId id="469" r:id="rId45"/>
    <p:sldId id="330" r:id="rId46"/>
    <p:sldId id="472" r:id="rId47"/>
    <p:sldId id="471" r:id="rId48"/>
    <p:sldId id="456" r:id="rId49"/>
    <p:sldId id="331" r:id="rId50"/>
    <p:sldId id="458" r:id="rId51"/>
    <p:sldId id="454" r:id="rId52"/>
    <p:sldId id="466" r:id="rId53"/>
    <p:sldId id="455" r:id="rId54"/>
    <p:sldId id="256" r:id="rId55"/>
    <p:sldId id="474" r:id="rId56"/>
    <p:sldId id="475" r:id="rId57"/>
    <p:sldId id="476" r:id="rId58"/>
    <p:sldId id="477" r:id="rId59"/>
    <p:sldId id="478" r:id="rId60"/>
    <p:sldId id="479" r:id="rId61"/>
    <p:sldId id="480" r:id="rId62"/>
    <p:sldId id="481" r:id="rId63"/>
    <p:sldId id="482" r:id="rId64"/>
    <p:sldId id="483" r:id="rId65"/>
    <p:sldId id="484" r:id="rId66"/>
    <p:sldId id="485" r:id="rId67"/>
    <p:sldId id="486" r:id="rId68"/>
    <p:sldId id="487" r:id="rId69"/>
    <p:sldId id="488" r:id="rId70"/>
    <p:sldId id="524" r:id="rId71"/>
    <p:sldId id="525" r:id="rId72"/>
    <p:sldId id="526" r:id="rId73"/>
    <p:sldId id="527" r:id="rId74"/>
    <p:sldId id="528" r:id="rId75"/>
    <p:sldId id="549" r:id="rId76"/>
    <p:sldId id="538" r:id="rId77"/>
    <p:sldId id="547" r:id="rId78"/>
    <p:sldId id="548" r:id="rId79"/>
    <p:sldId id="550" r:id="rId80"/>
    <p:sldId id="551" r:id="rId81"/>
    <p:sldId id="552" r:id="rId82"/>
    <p:sldId id="505" r:id="rId83"/>
    <p:sldId id="508" r:id="rId84"/>
    <p:sldId id="553" r:id="rId85"/>
    <p:sldId id="507" r:id="rId86"/>
    <p:sldId id="506" r:id="rId87"/>
    <p:sldId id="554" r:id="rId88"/>
    <p:sldId id="555" r:id="rId89"/>
    <p:sldId id="556" r:id="rId90"/>
    <p:sldId id="557" r:id="rId91"/>
    <p:sldId id="544" r:id="rId92"/>
    <p:sldId id="509" r:id="rId93"/>
    <p:sldId id="558" r:id="rId94"/>
    <p:sldId id="510" r:id="rId95"/>
    <p:sldId id="559" r:id="rId96"/>
    <p:sldId id="560" r:id="rId97"/>
    <p:sldId id="561" r:id="rId98"/>
    <p:sldId id="562" r:id="rId99"/>
    <p:sldId id="563" r:id="rId100"/>
    <p:sldId id="564" r:id="rId101"/>
    <p:sldId id="565" r:id="rId102"/>
    <p:sldId id="346" r:id="rId103"/>
    <p:sldId id="566" r:id="rId104"/>
    <p:sldId id="567" r:id="rId105"/>
    <p:sldId id="537" r:id="rId106"/>
    <p:sldId id="512" r:id="rId107"/>
    <p:sldId id="568" r:id="rId108"/>
    <p:sldId id="543" r:id="rId109"/>
    <p:sldId id="569" r:id="rId110"/>
    <p:sldId id="534" r:id="rId111"/>
    <p:sldId id="542" r:id="rId112"/>
    <p:sldId id="535" r:id="rId113"/>
    <p:sldId id="541" r:id="rId114"/>
    <p:sldId id="570" r:id="rId115"/>
    <p:sldId id="511" r:id="rId116"/>
    <p:sldId id="571" r:id="rId117"/>
    <p:sldId id="572" r:id="rId118"/>
    <p:sldId id="573" r:id="rId119"/>
    <p:sldId id="574" r:id="rId120"/>
    <p:sldId id="575" r:id="rId121"/>
    <p:sldId id="490" r:id="rId122"/>
    <p:sldId id="491" r:id="rId123"/>
    <p:sldId id="492" r:id="rId124"/>
    <p:sldId id="536" r:id="rId125"/>
    <p:sldId id="493" r:id="rId126"/>
    <p:sldId id="576" r:id="rId127"/>
    <p:sldId id="495" r:id="rId128"/>
    <p:sldId id="577" r:id="rId129"/>
    <p:sldId id="578" r:id="rId130"/>
    <p:sldId id="523" r:id="rId131"/>
    <p:sldId id="496" r:id="rId132"/>
    <p:sldId id="579" r:id="rId133"/>
    <p:sldId id="580" r:id="rId134"/>
    <p:sldId id="581" r:id="rId135"/>
    <p:sldId id="497" r:id="rId136"/>
    <p:sldId id="498" r:id="rId137"/>
    <p:sldId id="934" r:id="rId138"/>
    <p:sldId id="916" r:id="rId139"/>
    <p:sldId id="935" r:id="rId140"/>
    <p:sldId id="936" r:id="rId141"/>
    <p:sldId id="519" r:id="rId142"/>
    <p:sldId id="520" r:id="rId143"/>
    <p:sldId id="501" r:id="rId144"/>
    <p:sldId id="513" r:id="rId145"/>
    <p:sldId id="517" r:id="rId146"/>
    <p:sldId id="503" r:id="rId147"/>
    <p:sldId id="587" r:id="rId148"/>
    <p:sldId id="582" r:id="rId149"/>
    <p:sldId id="533" r:id="rId150"/>
    <p:sldId id="530" r:id="rId151"/>
    <p:sldId id="518" r:id="rId152"/>
    <p:sldId id="515" r:id="rId153"/>
    <p:sldId id="583" r:id="rId154"/>
    <p:sldId id="584" r:id="rId155"/>
    <p:sldId id="585" r:id="rId156"/>
    <p:sldId id="514" r:id="rId157"/>
    <p:sldId id="504" r:id="rId158"/>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39" autoAdjust="0"/>
    <p:restoredTop sz="94660"/>
  </p:normalViewPr>
  <p:slideViewPr>
    <p:cSldViewPr>
      <p:cViewPr varScale="1">
        <p:scale>
          <a:sx n="62" d="100"/>
          <a:sy n="62" d="100"/>
        </p:scale>
        <p:origin x="1392"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presProps" Target="pres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2093A5-4911-4C9B-B3B9-424A48680DF3}" type="datetimeFigureOut">
              <a:rPr lang="cs-CZ" smtClean="0"/>
              <a:t>18.04.2023</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0713F6-735A-4CE0-840F-DC5A5D1A5FE7}" type="slidenum">
              <a:rPr lang="cs-CZ" smtClean="0"/>
              <a:t>‹#›</a:t>
            </a:fld>
            <a:endParaRPr lang="cs-CZ"/>
          </a:p>
        </p:txBody>
      </p:sp>
    </p:spTree>
    <p:extLst>
      <p:ext uri="{BB962C8B-B14F-4D97-AF65-F5344CB8AC3E}">
        <p14:creationId xmlns:p14="http://schemas.microsoft.com/office/powerpoint/2010/main" val="1305085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89"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1"/>
          <p:cNvSpPr txBox="1">
            <a:spLocks noGrp="1" noRot="1" noChangeAspect="1" noChangeArrowheads="1" noTextEdit="1"/>
          </p:cNvSpPr>
          <p:nvPr>
            <p:ph type="sldImg"/>
          </p:nvPr>
        </p:nvSpPr>
        <p:spPr>
          <a:xfrm>
            <a:off x="-9990138" y="-6897688"/>
            <a:ext cx="19981863" cy="14986001"/>
          </a:xfrm>
          <a:solidFill>
            <a:srgbClr val="FFFFFF"/>
          </a:solidFill>
          <a:ln>
            <a:solidFill>
              <a:srgbClr val="000000"/>
            </a:solidFill>
            <a:miter lim="800000"/>
            <a:headEnd/>
            <a:tailEnd/>
          </a:ln>
        </p:spPr>
      </p:sp>
      <p:sp>
        <p:nvSpPr>
          <p:cNvPr id="15363" name="Rectangle 2"/>
          <p:cNvSpPr txBox="1">
            <a:spLocks noGrp="1" noChangeArrowheads="1"/>
          </p:cNvSpPr>
          <p:nvPr>
            <p:ph type="body" idx="1"/>
          </p:nvPr>
        </p:nvSpPr>
        <p:spPr>
          <a:xfrm>
            <a:off x="622146" y="3714623"/>
            <a:ext cx="4975723" cy="351911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3134349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B0981801-7D28-409D-A6E7-FE48E6DF2AE3}" type="slidenum">
              <a:rPr lang="cs-CZ" smtClean="0"/>
              <a:t>70</a:t>
            </a:fld>
            <a:endParaRPr lang="cs-CZ"/>
          </a:p>
        </p:txBody>
      </p:sp>
    </p:spTree>
    <p:extLst>
      <p:ext uri="{BB962C8B-B14F-4D97-AF65-F5344CB8AC3E}">
        <p14:creationId xmlns:p14="http://schemas.microsoft.com/office/powerpoint/2010/main" val="3088302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B0981801-7D28-409D-A6E7-FE48E6DF2AE3}" type="slidenum">
              <a:rPr lang="cs-CZ" smtClean="0"/>
              <a:t>124</a:t>
            </a:fld>
            <a:endParaRPr lang="cs-CZ"/>
          </a:p>
        </p:txBody>
      </p:sp>
    </p:spTree>
    <p:extLst>
      <p:ext uri="{BB962C8B-B14F-4D97-AF65-F5344CB8AC3E}">
        <p14:creationId xmlns:p14="http://schemas.microsoft.com/office/powerpoint/2010/main" val="1634071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20713F6-735A-4CE0-840F-DC5A5D1A5FE7}" type="slidenum">
              <a:rPr lang="cs-CZ" smtClean="0"/>
              <a:t>32</a:t>
            </a:fld>
            <a:endParaRPr lang="cs-CZ"/>
          </a:p>
        </p:txBody>
      </p:sp>
    </p:spTree>
    <p:extLst>
      <p:ext uri="{BB962C8B-B14F-4D97-AF65-F5344CB8AC3E}">
        <p14:creationId xmlns:p14="http://schemas.microsoft.com/office/powerpoint/2010/main" val="2709852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číslo snímku 6"/>
          <p:cNvSpPr txBox="1">
            <a:spLocks noGrp="1"/>
          </p:cNvSpPr>
          <p:nvPr>
            <p:ph type="sldNum" sz="quarter" idx="5"/>
          </p:nvPr>
        </p:nvSpPr>
        <p:spPr>
          <a:ln/>
        </p:spPr>
        <p:txBody>
          <a:bodyPr lIns="0" tIns="0" rIns="0" bIns="0" anchor="b">
            <a:noAutofit/>
          </a:bodyPr>
          <a:lstStyle/>
          <a:p>
            <a:pPr lvl="0"/>
            <a:fld id="{97E8D8EC-9830-468C-B879-D635D18AF441}" type="slidenum">
              <a:t>33</a:t>
            </a:fld>
            <a:endParaRPr lang="en-GB"/>
          </a:p>
        </p:txBody>
      </p:sp>
      <p:sp>
        <p:nvSpPr>
          <p:cNvPr id="2" name="Zástupný symbol pro obrázek snímku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a:xfrm>
            <a:off x="685830" y="4343322"/>
            <a:ext cx="5486309" cy="4037593"/>
          </a:xfrm>
        </p:spPr>
        <p:txBody>
          <a:bodyPr/>
          <a:lstStyle/>
          <a:p>
            <a:endParaRPr lang="en-GB"/>
          </a:p>
        </p:txBody>
      </p:sp>
    </p:spTree>
    <p:extLst>
      <p:ext uri="{BB962C8B-B14F-4D97-AF65-F5344CB8AC3E}">
        <p14:creationId xmlns:p14="http://schemas.microsoft.com/office/powerpoint/2010/main" val="3043306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B0981801-7D28-409D-A6E7-FE48E6DF2AE3}" type="slidenum">
              <a:rPr lang="cs-CZ" smtClean="0"/>
              <a:t>34</a:t>
            </a:fld>
            <a:endParaRPr lang="cs-CZ"/>
          </a:p>
        </p:txBody>
      </p:sp>
    </p:spTree>
    <p:extLst>
      <p:ext uri="{BB962C8B-B14F-4D97-AF65-F5344CB8AC3E}">
        <p14:creationId xmlns:p14="http://schemas.microsoft.com/office/powerpoint/2010/main" val="3003369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C1FC8CA-CFCD-4575-9928-4D13A7E44D01}" type="slidenum">
              <a:rPr lang="en-GB" altLang="cs-CZ"/>
              <a:pPr/>
              <a:t>35</a:t>
            </a:fld>
            <a:endParaRPr lang="en-GB" altLang="cs-CZ"/>
          </a:p>
        </p:txBody>
      </p:sp>
      <p:sp>
        <p:nvSpPr>
          <p:cNvPr id="13313"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4" name="Rectangle 2"/>
          <p:cNvSpPr txBox="1">
            <a:spLocks noGrp="1" noChangeArrowheads="1"/>
          </p:cNvSpPr>
          <p:nvPr>
            <p:ph type="body" idx="1"/>
          </p:nvPr>
        </p:nvSpPr>
        <p:spPr bwMode="auto">
          <a:xfrm>
            <a:off x="685512" y="4343231"/>
            <a:ext cx="5486976" cy="403775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Tree>
    <p:extLst>
      <p:ext uri="{BB962C8B-B14F-4D97-AF65-F5344CB8AC3E}">
        <p14:creationId xmlns:p14="http://schemas.microsoft.com/office/powerpoint/2010/main" val="4199032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1"/>
          <p:cNvSpPr txBox="1">
            <a:spLocks noGrp="1" noRot="1" noChangeAspect="1" noChangeArrowheads="1" noTextEdit="1"/>
          </p:cNvSpPr>
          <p:nvPr>
            <p:ph type="sldImg"/>
          </p:nvPr>
        </p:nvSpPr>
        <p:spPr>
          <a:xfrm>
            <a:off x="-9990138" y="-6897688"/>
            <a:ext cx="19981863" cy="14986001"/>
          </a:xfrm>
          <a:solidFill>
            <a:srgbClr val="FFFFFF"/>
          </a:solidFill>
          <a:ln>
            <a:solidFill>
              <a:srgbClr val="000000"/>
            </a:solidFill>
            <a:miter lim="800000"/>
            <a:headEnd/>
            <a:tailEnd/>
          </a:ln>
        </p:spPr>
      </p:sp>
      <p:sp>
        <p:nvSpPr>
          <p:cNvPr id="15363" name="Rectangle 2"/>
          <p:cNvSpPr txBox="1">
            <a:spLocks noGrp="1" noChangeArrowheads="1"/>
          </p:cNvSpPr>
          <p:nvPr>
            <p:ph type="body" idx="1"/>
          </p:nvPr>
        </p:nvSpPr>
        <p:spPr>
          <a:xfrm>
            <a:off x="622146" y="3714623"/>
            <a:ext cx="4975723" cy="351911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3134349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číslo snímku 6"/>
          <p:cNvSpPr txBox="1">
            <a:spLocks noGrp="1"/>
          </p:cNvSpPr>
          <p:nvPr>
            <p:ph type="sldNum" sz="quarter" idx="5"/>
          </p:nvPr>
        </p:nvSpPr>
        <p:spPr>
          <a:ln/>
        </p:spPr>
        <p:txBody>
          <a:bodyPr lIns="0" tIns="0" rIns="0" bIns="0" anchor="b">
            <a:noAutofit/>
          </a:bodyPr>
          <a:lstStyle/>
          <a:p>
            <a:pPr lvl="0"/>
            <a:fld id="{97E8D8EC-9830-468C-B879-D635D18AF441}" type="slidenum">
              <a:t>55</a:t>
            </a:fld>
            <a:endParaRPr lang="en-GB"/>
          </a:p>
        </p:txBody>
      </p:sp>
      <p:sp>
        <p:nvSpPr>
          <p:cNvPr id="2" name="Zástupný symbol pro obrázek snímku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a:xfrm>
            <a:off x="685830" y="4343322"/>
            <a:ext cx="5486309" cy="4037593"/>
          </a:xfrm>
        </p:spPr>
        <p:txBody>
          <a:bodyPr/>
          <a:lstStyle/>
          <a:p>
            <a:endParaRPr lang="en-GB"/>
          </a:p>
        </p:txBody>
      </p:sp>
    </p:spTree>
    <p:extLst>
      <p:ext uri="{BB962C8B-B14F-4D97-AF65-F5344CB8AC3E}">
        <p14:creationId xmlns:p14="http://schemas.microsoft.com/office/powerpoint/2010/main" val="3043306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B0981801-7D28-409D-A6E7-FE48E6DF2AE3}" type="slidenum">
              <a:rPr lang="cs-CZ" smtClean="0"/>
              <a:t>56</a:t>
            </a:fld>
            <a:endParaRPr lang="cs-CZ"/>
          </a:p>
        </p:txBody>
      </p:sp>
    </p:spTree>
    <p:extLst>
      <p:ext uri="{BB962C8B-B14F-4D97-AF65-F5344CB8AC3E}">
        <p14:creationId xmlns:p14="http://schemas.microsoft.com/office/powerpoint/2010/main" val="3003369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C1FC8CA-CFCD-4575-9928-4D13A7E44D01}" type="slidenum">
              <a:rPr lang="en-GB" altLang="cs-CZ"/>
              <a:pPr/>
              <a:t>57</a:t>
            </a:fld>
            <a:endParaRPr lang="en-GB" altLang="cs-CZ"/>
          </a:p>
        </p:txBody>
      </p:sp>
      <p:sp>
        <p:nvSpPr>
          <p:cNvPr id="13313"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4" name="Rectangle 2"/>
          <p:cNvSpPr txBox="1">
            <a:spLocks noGrp="1" noChangeArrowheads="1"/>
          </p:cNvSpPr>
          <p:nvPr>
            <p:ph type="body" idx="1"/>
          </p:nvPr>
        </p:nvSpPr>
        <p:spPr bwMode="auto">
          <a:xfrm>
            <a:off x="685512" y="4343231"/>
            <a:ext cx="5486976" cy="403775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Tree>
    <p:extLst>
      <p:ext uri="{BB962C8B-B14F-4D97-AF65-F5344CB8AC3E}">
        <p14:creationId xmlns:p14="http://schemas.microsoft.com/office/powerpoint/2010/main" val="4199032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49067A27-E1AF-4E7D-9A1E-C94C45B69EA3}" type="datetimeFigureOut">
              <a:rPr lang="cs-CZ" smtClean="0"/>
              <a:t>18.04.2023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3935477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49067A27-E1AF-4E7D-9A1E-C94C45B69EA3}" type="datetimeFigureOut">
              <a:rPr lang="cs-CZ" smtClean="0"/>
              <a:t>18.04.2023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5548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49067A27-E1AF-4E7D-9A1E-C94C45B69EA3}" type="datetimeFigureOut">
              <a:rPr lang="cs-CZ" smtClean="0"/>
              <a:t>18.04.2023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33986045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457200" y="333375"/>
            <a:ext cx="8229600" cy="625475"/>
          </a:xfrm>
        </p:spPr>
        <p:txBody>
          <a:bodyPr/>
          <a:lstStyle/>
          <a:p>
            <a:r>
              <a:rPr lang="cs-CZ"/>
              <a:t>Kliknutím lze upravit styl.</a:t>
            </a:r>
            <a:endParaRPr lang="en-US"/>
          </a:p>
        </p:txBody>
      </p:sp>
      <p:sp>
        <p:nvSpPr>
          <p:cNvPr id="3" name="Zástupný symbol pro obsah 2"/>
          <p:cNvSpPr>
            <a:spLocks noGrp="1"/>
          </p:cNvSpPr>
          <p:nvPr>
            <p:ph sz="quarter" idx="1"/>
          </p:nvPr>
        </p:nvSpPr>
        <p:spPr>
          <a:xfrm>
            <a:off x="457200" y="981075"/>
            <a:ext cx="4038600" cy="2366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obsah 3"/>
          <p:cNvSpPr>
            <a:spLocks noGrp="1"/>
          </p:cNvSpPr>
          <p:nvPr>
            <p:ph sz="quarter" idx="2"/>
          </p:nvPr>
        </p:nvSpPr>
        <p:spPr>
          <a:xfrm>
            <a:off x="4648200" y="981075"/>
            <a:ext cx="4038600" cy="2366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Zástupný symbol pro obsah 4"/>
          <p:cNvSpPr>
            <a:spLocks noGrp="1"/>
          </p:cNvSpPr>
          <p:nvPr>
            <p:ph sz="quarter" idx="3"/>
          </p:nvPr>
        </p:nvSpPr>
        <p:spPr>
          <a:xfrm>
            <a:off x="457200" y="3500438"/>
            <a:ext cx="4038600" cy="2366962"/>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6" name="Zástupný symbol pro obsah 5"/>
          <p:cNvSpPr>
            <a:spLocks noGrp="1"/>
          </p:cNvSpPr>
          <p:nvPr>
            <p:ph sz="quarter" idx="4"/>
          </p:nvPr>
        </p:nvSpPr>
        <p:spPr>
          <a:xfrm>
            <a:off x="4648200" y="3500438"/>
            <a:ext cx="4038600" cy="2366962"/>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7" name="Rectangle 2"/>
          <p:cNvSpPr>
            <a:spLocks noGrp="1" noChangeArrowheads="1"/>
          </p:cNvSpPr>
          <p:nvPr>
            <p:ph type="ftr" sz="quarter" idx="10"/>
          </p:nvPr>
        </p:nvSpPr>
        <p:spPr>
          <a:ln/>
        </p:spPr>
        <p:txBody>
          <a:bodyPr/>
          <a:lstStyle>
            <a:lvl1pPr>
              <a:defRPr/>
            </a:lvl1pPr>
          </a:lstStyle>
          <a:p>
            <a:pPr>
              <a:defRPr/>
            </a:pPr>
            <a:r>
              <a:rPr lang="en-US" altLang="en-US"/>
              <a:t>Anorganick</a:t>
            </a:r>
            <a:r>
              <a:rPr lang="cs-CZ" altLang="en-US"/>
              <a:t>á chemie pro KATA</a:t>
            </a:r>
            <a:endParaRPr lang="en-US" altLang="en-US"/>
          </a:p>
        </p:txBody>
      </p:sp>
      <p:sp>
        <p:nvSpPr>
          <p:cNvPr id="8" name="Rectangle 3"/>
          <p:cNvSpPr>
            <a:spLocks noGrp="1" noChangeArrowheads="1"/>
          </p:cNvSpPr>
          <p:nvPr>
            <p:ph type="sldNum" sz="quarter" idx="11"/>
          </p:nvPr>
        </p:nvSpPr>
        <p:spPr>
          <a:ln/>
        </p:spPr>
        <p:txBody>
          <a:bodyPr/>
          <a:lstStyle>
            <a:lvl1pPr>
              <a:defRPr/>
            </a:lvl1pPr>
          </a:lstStyle>
          <a:p>
            <a:pPr>
              <a:defRPr/>
            </a:pPr>
            <a:fld id="{42F4A77A-2BEB-4D46-91E0-7111E6BC1566}" type="slidenum">
              <a:rPr lang="en-US" altLang="en-US"/>
              <a:pPr>
                <a:defRPr/>
              </a:pPr>
              <a:t>‹#›</a:t>
            </a:fld>
            <a:endParaRPr lang="en-US" altLang="en-US"/>
          </a:p>
        </p:txBody>
      </p:sp>
      <p:sp>
        <p:nvSpPr>
          <p:cNvPr id="9" name="Rectangle 16"/>
          <p:cNvSpPr>
            <a:spLocks noGrp="1" noChangeArrowheads="1"/>
          </p:cNvSpPr>
          <p:nvPr>
            <p:ph type="dt" sz="half" idx="12"/>
          </p:nvPr>
        </p:nvSpPr>
        <p:spPr>
          <a:ln/>
        </p:spPr>
        <p:txBody>
          <a:bodyPr/>
          <a:lstStyle>
            <a:lvl1pPr>
              <a:defRPr/>
            </a:lvl1pPr>
          </a:lstStyle>
          <a:p>
            <a:pPr>
              <a:defRPr/>
            </a:pPr>
            <a:r>
              <a:rPr lang="cs-CZ" altLang="en-US"/>
              <a:t>Praha 200</a:t>
            </a:r>
            <a:r>
              <a:rPr lang="en-US" altLang="en-US"/>
              <a:t>8</a:t>
            </a:r>
          </a:p>
        </p:txBody>
      </p:sp>
    </p:spTree>
    <p:extLst>
      <p:ext uri="{BB962C8B-B14F-4D97-AF65-F5344CB8AC3E}">
        <p14:creationId xmlns:p14="http://schemas.microsoft.com/office/powerpoint/2010/main" val="1567780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333375"/>
            <a:ext cx="8229600" cy="625475"/>
          </a:xfrm>
        </p:spPr>
        <p:txBody>
          <a:bodyPr/>
          <a:lstStyle/>
          <a:p>
            <a:r>
              <a:rPr lang="cs-CZ"/>
              <a:t>Kliknutím lze upravit styl.</a:t>
            </a:r>
            <a:endParaRPr lang="en-US"/>
          </a:p>
        </p:txBody>
      </p:sp>
      <p:sp>
        <p:nvSpPr>
          <p:cNvPr id="3" name="Zástupný symbol pro text 2"/>
          <p:cNvSpPr>
            <a:spLocks noGrp="1"/>
          </p:cNvSpPr>
          <p:nvPr>
            <p:ph type="body" sz="half" idx="1"/>
          </p:nvPr>
        </p:nvSpPr>
        <p:spPr>
          <a:xfrm>
            <a:off x="457200" y="981075"/>
            <a:ext cx="4038600" cy="488632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obsah 3"/>
          <p:cNvSpPr>
            <a:spLocks noGrp="1"/>
          </p:cNvSpPr>
          <p:nvPr>
            <p:ph sz="half" idx="2"/>
          </p:nvPr>
        </p:nvSpPr>
        <p:spPr>
          <a:xfrm>
            <a:off x="4648200" y="981075"/>
            <a:ext cx="4038600" cy="488632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Rectangle 2"/>
          <p:cNvSpPr>
            <a:spLocks noGrp="1" noChangeArrowheads="1"/>
          </p:cNvSpPr>
          <p:nvPr>
            <p:ph type="ftr" sz="quarter" idx="10"/>
          </p:nvPr>
        </p:nvSpPr>
        <p:spPr>
          <a:ln/>
        </p:spPr>
        <p:txBody>
          <a:bodyPr/>
          <a:lstStyle>
            <a:lvl1pPr>
              <a:defRPr/>
            </a:lvl1pPr>
          </a:lstStyle>
          <a:p>
            <a:pPr>
              <a:defRPr/>
            </a:pPr>
            <a:r>
              <a:rPr lang="en-US" altLang="en-US"/>
              <a:t>Anorganick</a:t>
            </a:r>
            <a:r>
              <a:rPr lang="cs-CZ" altLang="en-US"/>
              <a:t>á chemie pro KATA</a:t>
            </a:r>
            <a:endParaRPr lang="en-US" altLang="en-US"/>
          </a:p>
        </p:txBody>
      </p:sp>
      <p:sp>
        <p:nvSpPr>
          <p:cNvPr id="6" name="Rectangle 3"/>
          <p:cNvSpPr>
            <a:spLocks noGrp="1" noChangeArrowheads="1"/>
          </p:cNvSpPr>
          <p:nvPr>
            <p:ph type="sldNum" sz="quarter" idx="11"/>
          </p:nvPr>
        </p:nvSpPr>
        <p:spPr>
          <a:ln/>
        </p:spPr>
        <p:txBody>
          <a:bodyPr/>
          <a:lstStyle>
            <a:lvl1pPr>
              <a:defRPr/>
            </a:lvl1pPr>
          </a:lstStyle>
          <a:p>
            <a:pPr>
              <a:defRPr/>
            </a:pPr>
            <a:fld id="{D965D84D-C189-4EB8-BF68-3104CAD48325}" type="slidenum">
              <a:rPr lang="en-US" altLang="en-US"/>
              <a:pPr>
                <a:defRPr/>
              </a:pPr>
              <a:t>‹#›</a:t>
            </a:fld>
            <a:endParaRPr lang="en-US" altLang="en-US"/>
          </a:p>
        </p:txBody>
      </p:sp>
      <p:sp>
        <p:nvSpPr>
          <p:cNvPr id="7" name="Rectangle 16"/>
          <p:cNvSpPr>
            <a:spLocks noGrp="1" noChangeArrowheads="1"/>
          </p:cNvSpPr>
          <p:nvPr>
            <p:ph type="dt" sz="half" idx="12"/>
          </p:nvPr>
        </p:nvSpPr>
        <p:spPr>
          <a:ln/>
        </p:spPr>
        <p:txBody>
          <a:bodyPr/>
          <a:lstStyle>
            <a:lvl1pPr>
              <a:defRPr/>
            </a:lvl1pPr>
          </a:lstStyle>
          <a:p>
            <a:pPr>
              <a:defRPr/>
            </a:pPr>
            <a:r>
              <a:rPr lang="cs-CZ" altLang="en-US"/>
              <a:t>Praha 200</a:t>
            </a:r>
            <a:r>
              <a:rPr lang="en-US" altLang="en-US"/>
              <a:t>8</a:t>
            </a:r>
          </a:p>
        </p:txBody>
      </p:sp>
    </p:spTree>
    <p:extLst>
      <p:ext uri="{BB962C8B-B14F-4D97-AF65-F5344CB8AC3E}">
        <p14:creationId xmlns:p14="http://schemas.microsoft.com/office/powerpoint/2010/main" val="2843861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49067A27-E1AF-4E7D-9A1E-C94C45B69EA3}" type="datetimeFigureOut">
              <a:rPr lang="cs-CZ" smtClean="0"/>
              <a:t>18.04.2023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3603185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49067A27-E1AF-4E7D-9A1E-C94C45B69EA3}" type="datetimeFigureOut">
              <a:rPr lang="cs-CZ" smtClean="0"/>
              <a:t>18.04.2023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4268499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49067A27-E1AF-4E7D-9A1E-C94C45B69EA3}" type="datetimeFigureOut">
              <a:rPr lang="cs-CZ" smtClean="0"/>
              <a:t>18.04.2023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10536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49067A27-E1AF-4E7D-9A1E-C94C45B69EA3}" type="datetimeFigureOut">
              <a:rPr lang="cs-CZ" smtClean="0"/>
              <a:t>18.04.2023</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1230081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49067A27-E1AF-4E7D-9A1E-C94C45B69EA3}" type="datetimeFigureOut">
              <a:rPr lang="cs-CZ" smtClean="0"/>
              <a:t>18.04.2023</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942680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49067A27-E1AF-4E7D-9A1E-C94C45B69EA3}" type="datetimeFigureOut">
              <a:rPr lang="cs-CZ" smtClean="0"/>
              <a:t>18.04.2023</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298514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49067A27-E1AF-4E7D-9A1E-C94C45B69EA3}" type="datetimeFigureOut">
              <a:rPr lang="cs-CZ" smtClean="0"/>
              <a:t>18.04.2023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1772139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49067A27-E1AF-4E7D-9A1E-C94C45B69EA3}" type="datetimeFigureOut">
              <a:rPr lang="cs-CZ" smtClean="0"/>
              <a:t>18.04.2023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19934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067A27-E1AF-4E7D-9A1E-C94C45B69EA3}" type="datetimeFigureOut">
              <a:rPr lang="cs-CZ" smtClean="0"/>
              <a:t>18.04.2023</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0B8113-14E0-4972-924B-057BE66B75E3}" type="slidenum">
              <a:rPr lang="cs-CZ" smtClean="0"/>
              <a:t>‹#›</a:t>
            </a:fld>
            <a:endParaRPr lang="cs-CZ"/>
          </a:p>
        </p:txBody>
      </p:sp>
    </p:spTree>
    <p:extLst>
      <p:ext uri="{BB962C8B-B14F-4D97-AF65-F5344CB8AC3E}">
        <p14:creationId xmlns:p14="http://schemas.microsoft.com/office/powerpoint/2010/main" val="42209171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png"/></Relationships>
</file>

<file path=ppt/slides/_rels/slide10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102.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image" Target="../media/image138.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2.xml"/><Relationship Id="rId5" Type="http://schemas.openxmlformats.org/officeDocument/2006/relationships/image" Target="../media/image143.jpeg"/><Relationship Id="rId4" Type="http://schemas.openxmlformats.org/officeDocument/2006/relationships/image" Target="../media/image142.png"/></Relationships>
</file>

<file path=ppt/slides/_rels/slide10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oleObject" Target="../embeddings/oleObject7.bin"/><Relationship Id="rId1" Type="http://schemas.openxmlformats.org/officeDocument/2006/relationships/slideLayout" Target="../slideLayouts/slideLayout4.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10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4.xml"/><Relationship Id="rId6" Type="http://schemas.openxmlformats.org/officeDocument/2006/relationships/image" Target="../media/image151.jpeg"/><Relationship Id="rId5" Type="http://schemas.openxmlformats.org/officeDocument/2006/relationships/hyperlink" Target="http://listverse.com/wp-content/uploads/2010/03/2099954120103830173s600x600q85.jpg" TargetMode="External"/><Relationship Id="rId4" Type="http://schemas.openxmlformats.org/officeDocument/2006/relationships/image" Target="../media/image150.jpeg"/></Relationships>
</file>

<file path=ppt/slides/_rels/slide106.xml.rels><?xml version="1.0" encoding="UTF-8" standalone="yes"?>
<Relationships xmlns="http://schemas.openxmlformats.org/package/2006/relationships"><Relationship Id="rId3" Type="http://schemas.openxmlformats.org/officeDocument/2006/relationships/hyperlink" Target="https://www.bejvavalo.cz/clanky/foto/sodovka-1.jpg" TargetMode="External"/><Relationship Id="rId2" Type="http://schemas.openxmlformats.org/officeDocument/2006/relationships/image" Target="../media/image152.jpeg"/><Relationship Id="rId1" Type="http://schemas.openxmlformats.org/officeDocument/2006/relationships/slideLayout" Target="../slideLayouts/slideLayout4.xml"/><Relationship Id="rId5" Type="http://schemas.openxmlformats.org/officeDocument/2006/relationships/image" Target="../media/image154.jpeg"/><Relationship Id="rId4" Type="http://schemas.openxmlformats.org/officeDocument/2006/relationships/image" Target="../media/image153.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2.xml"/><Relationship Id="rId4" Type="http://schemas.openxmlformats.org/officeDocument/2006/relationships/image" Target="../media/image161.jpeg"/></Relationships>
</file>

<file path=ppt/slides/_rels/slide113.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jpeg"/><Relationship Id="rId1" Type="http://schemas.openxmlformats.org/officeDocument/2006/relationships/slideLayout" Target="../slideLayouts/slideLayout2.xml"/><Relationship Id="rId4" Type="http://schemas.openxmlformats.org/officeDocument/2006/relationships/image" Target="../media/image172.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jpeg"/><Relationship Id="rId1" Type="http://schemas.openxmlformats.org/officeDocument/2006/relationships/slideLayout" Target="../slideLayouts/slideLayout2.xml"/><Relationship Id="rId5" Type="http://schemas.openxmlformats.org/officeDocument/2006/relationships/image" Target="../media/image178.jpeg"/><Relationship Id="rId4" Type="http://schemas.openxmlformats.org/officeDocument/2006/relationships/image" Target="../media/image177.jpeg"/></Relationships>
</file>

<file path=ppt/slides/_rels/slide12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jpeg"/><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85.gif"/><Relationship Id="rId2" Type="http://schemas.openxmlformats.org/officeDocument/2006/relationships/image" Target="../media/image184.png"/><Relationship Id="rId1" Type="http://schemas.openxmlformats.org/officeDocument/2006/relationships/slideLayout" Target="../slideLayouts/slideLayout4.xml"/><Relationship Id="rId4" Type="http://schemas.openxmlformats.org/officeDocument/2006/relationships/image" Target="../media/image186.png"/></Relationships>
</file>

<file path=ppt/slides/_rels/slide127.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g"/><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2" Type="http://schemas.openxmlformats.org/officeDocument/2006/relationships/image" Target="../media/image189.jpg"/><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2" Type="http://schemas.openxmlformats.org/officeDocument/2006/relationships/image" Target="../media/image190.gi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2.xml"/><Relationship Id="rId5" Type="http://schemas.openxmlformats.org/officeDocument/2006/relationships/image" Target="../media/image195.jpeg"/><Relationship Id="rId4" Type="http://schemas.openxmlformats.org/officeDocument/2006/relationships/image" Target="../media/image194.jpeg"/></Relationships>
</file>

<file path=ppt/slides/_rels/slide132.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jpeg"/><Relationship Id="rId1" Type="http://schemas.openxmlformats.org/officeDocument/2006/relationships/slideLayout" Target="../slideLayouts/slideLayout2.xml"/><Relationship Id="rId4" Type="http://schemas.openxmlformats.org/officeDocument/2006/relationships/image" Target="../media/image198.jpeg"/></Relationships>
</file>

<file path=ppt/slides/_rels/slide133.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jpg"/><Relationship Id="rId1" Type="http://schemas.openxmlformats.org/officeDocument/2006/relationships/slideLayout" Target="../slideLayouts/slideLayout2.xml"/><Relationship Id="rId6" Type="http://schemas.openxmlformats.org/officeDocument/2006/relationships/image" Target="../media/image203.png"/><Relationship Id="rId5" Type="http://schemas.openxmlformats.org/officeDocument/2006/relationships/image" Target="../media/image202.jpg"/><Relationship Id="rId4" Type="http://schemas.openxmlformats.org/officeDocument/2006/relationships/image" Target="../media/image201.jpg"/></Relationships>
</file>

<file path=ppt/slides/_rels/slide134.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image" Target="../media/image204.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image" Target="../media/image208.jpeg"/><Relationship Id="rId1" Type="http://schemas.openxmlformats.org/officeDocument/2006/relationships/slideLayout" Target="../slideLayouts/slideLayout2.xml"/><Relationship Id="rId4" Type="http://schemas.openxmlformats.org/officeDocument/2006/relationships/image" Target="../media/image210.jpeg"/></Relationships>
</file>

<file path=ppt/slides/_rels/slide137.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jpeg"/><Relationship Id="rId1" Type="http://schemas.openxmlformats.org/officeDocument/2006/relationships/slideLayout" Target="../slideLayouts/slideLayout2.xml"/><Relationship Id="rId4" Type="http://schemas.openxmlformats.org/officeDocument/2006/relationships/image" Target="../media/image213.png"/></Relationships>
</file>

<file path=ppt/slides/_rels/slide138.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217.png"/><Relationship Id="rId7" Type="http://schemas.openxmlformats.org/officeDocument/2006/relationships/image" Target="../media/image221.png"/><Relationship Id="rId2" Type="http://schemas.openxmlformats.org/officeDocument/2006/relationships/image" Target="../media/image216.jpeg"/><Relationship Id="rId1" Type="http://schemas.openxmlformats.org/officeDocument/2006/relationships/slideLayout" Target="../slideLayouts/slideLayout2.xml"/><Relationship Id="rId6" Type="http://schemas.openxmlformats.org/officeDocument/2006/relationships/image" Target="../media/image220.jpeg"/><Relationship Id="rId5" Type="http://schemas.openxmlformats.org/officeDocument/2006/relationships/image" Target="../media/image219.png"/><Relationship Id="rId4" Type="http://schemas.openxmlformats.org/officeDocument/2006/relationships/image" Target="../media/image218.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40.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jpeg"/><Relationship Id="rId1" Type="http://schemas.openxmlformats.org/officeDocument/2006/relationships/slideLayout" Target="../slideLayouts/slideLayout2.xml"/><Relationship Id="rId4" Type="http://schemas.openxmlformats.org/officeDocument/2006/relationships/image" Target="../media/image224.png"/></Relationships>
</file>

<file path=ppt/slides/_rels/slide141.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jpeg"/><Relationship Id="rId1" Type="http://schemas.openxmlformats.org/officeDocument/2006/relationships/slideLayout" Target="../slideLayouts/slideLayout2.xml"/><Relationship Id="rId4" Type="http://schemas.openxmlformats.org/officeDocument/2006/relationships/image" Target="../media/image230.png"/></Relationships>
</file>

<file path=ppt/slides/_rels/slide145.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2.png"/><Relationship Id="rId1" Type="http://schemas.openxmlformats.org/officeDocument/2006/relationships/slideLayout" Target="../slideLayouts/slideLayout2.xml"/><Relationship Id="rId4" Type="http://schemas.openxmlformats.org/officeDocument/2006/relationships/image" Target="../media/image234.jpeg"/></Relationships>
</file>

<file path=ppt/slides/_rels/slide147.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image" Target="../media/image235.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238.svg"/><Relationship Id="rId2" Type="http://schemas.openxmlformats.org/officeDocument/2006/relationships/image" Target="../media/image237.png"/><Relationship Id="rId1" Type="http://schemas.openxmlformats.org/officeDocument/2006/relationships/slideLayout" Target="../slideLayouts/slideLayout2.xml"/><Relationship Id="rId4" Type="http://schemas.openxmlformats.org/officeDocument/2006/relationships/image" Target="../media/image239.png"/></Relationships>
</file>

<file path=ppt/slides/_rels/slide149.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hyperlink" Target="https://commons.wikimedia.org/wiki/File:Urea_Synthesis_Woehler.png" TargetMode="External"/><Relationship Id="rId1" Type="http://schemas.openxmlformats.org/officeDocument/2006/relationships/slideLayout" Target="../slideLayouts/slideLayout2.xml"/><Relationship Id="rId4" Type="http://schemas.openxmlformats.org/officeDocument/2006/relationships/image" Target="../media/image247.png"/></Relationships>
</file>

<file path=ppt/slides/_rels/slide153.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48.png"/><Relationship Id="rId1" Type="http://schemas.openxmlformats.org/officeDocument/2006/relationships/slideLayout" Target="../slideLayouts/slideLayout2.xml"/><Relationship Id="rId4" Type="http://schemas.openxmlformats.org/officeDocument/2006/relationships/image" Target="../media/image250.png"/></Relationships>
</file>

<file path=ppt/slides/_rels/slide154.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252.gif"/><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image" Target="../media/image253.png"/><Relationship Id="rId1" Type="http://schemas.openxmlformats.org/officeDocument/2006/relationships/slideLayout" Target="../slideLayouts/slideLayout2.xml"/><Relationship Id="rId6" Type="http://schemas.openxmlformats.org/officeDocument/2006/relationships/image" Target="../media/image256.png"/><Relationship Id="rId5" Type="http://schemas.openxmlformats.org/officeDocument/2006/relationships/image" Target="../media/image255.png"/><Relationship Id="rId4" Type="http://schemas.openxmlformats.org/officeDocument/2006/relationships/hyperlink" Target="https://commons.wikimedia.org/wiki/File:Thiophosgene-2D.png" TargetMode="External"/></Relationships>
</file>

<file path=ppt/slides/_rels/slide157.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25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2.png"/><Relationship Id="rId12" Type="http://schemas.openxmlformats.org/officeDocument/2006/relationships/oleObject" Target="../embeddings/oleObject6.bin"/><Relationship Id="rId2" Type="http://schemas.openxmlformats.org/officeDocument/2006/relationships/oleObject" Target="../embeddings/oleObject1.bin"/><Relationship Id="rId1" Type="http://schemas.openxmlformats.org/officeDocument/2006/relationships/slideLayout" Target="../slideLayouts/slideLayout12.xml"/><Relationship Id="rId6" Type="http://schemas.openxmlformats.org/officeDocument/2006/relationships/oleObject" Target="../embeddings/oleObject3.bin"/><Relationship Id="rId11" Type="http://schemas.openxmlformats.org/officeDocument/2006/relationships/image" Target="../media/image44.png"/><Relationship Id="rId5" Type="http://schemas.openxmlformats.org/officeDocument/2006/relationships/image" Target="../media/image41.png"/><Relationship Id="rId15" Type="http://schemas.openxmlformats.org/officeDocument/2006/relationships/image" Target="../media/image47.jpeg"/><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43.png"/><Relationship Id="rId1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en.wikipedia.org/wiki/File:Polythiazyl_resonance_structures.svg"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gif"/></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hyperlink" Target="https://commons.wikimedia.org/wiki/File:Charcoal.jpg" TargetMode="Externa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7.gif"/></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0.gif"/><Relationship Id="rId4" Type="http://schemas.openxmlformats.org/officeDocument/2006/relationships/image" Target="../media/image79.jpeg"/></Relationships>
</file>

<file path=ppt/slides/_rels/slide3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85.gif"/><Relationship Id="rId4" Type="http://schemas.openxmlformats.org/officeDocument/2006/relationships/image" Target="../media/image84.png"/></Relationships>
</file>

<file path=ppt/slides/_rels/slide3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7.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en.wikipedia.org/wiki/File:Phosphorus-pentasulfide-2D-dimensions.png" TargetMode="Externa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hyperlink" Target="https://commons.wikimedia.org/wiki/File:Photo-CarBattery.jpg"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5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1.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png"/></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80.gif"/><Relationship Id="rId4" Type="http://schemas.openxmlformats.org/officeDocument/2006/relationships/image" Target="../media/image79.jpeg"/></Relationships>
</file>

<file path=ppt/slides/_rels/slide5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5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85.gif"/><Relationship Id="rId4" Type="http://schemas.openxmlformats.org/officeDocument/2006/relationships/image" Target="../media/image84.png"/></Relationships>
</file>

<file path=ppt/slides/_rels/slide5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87.gi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hyperlink" Target="https://commons.wikimedia.org/wiki/File:Photo-CarBattery.jpg"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18.gif"/><Relationship Id="rId2" Type="http://schemas.openxmlformats.org/officeDocument/2006/relationships/image" Target="../media/image117.jpg"/><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119.jpeg"/></Relationships>
</file>

<file path=ppt/slides/_rels/slide8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90.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eg"/><Relationship Id="rId1" Type="http://schemas.openxmlformats.org/officeDocument/2006/relationships/slideLayout" Target="../slideLayouts/slideLayout2.xml"/><Relationship Id="rId4" Type="http://schemas.openxmlformats.org/officeDocument/2006/relationships/image" Target="../media/image126.jpeg"/></Relationships>
</file>

<file path=ppt/slides/_rels/slide9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3886200" cy="639762"/>
          </a:xfrm>
        </p:spPr>
        <p:txBody>
          <a:bodyPr>
            <a:normAutofit/>
          </a:bodyPr>
          <a:lstStyle/>
          <a:p>
            <a:r>
              <a:rPr lang="cs-CZ" sz="2800" b="1" dirty="0"/>
              <a:t>Sirné sloučeniny dusíku</a:t>
            </a:r>
          </a:p>
        </p:txBody>
      </p:sp>
      <p:sp>
        <p:nvSpPr>
          <p:cNvPr id="4" name="Obdélník 3"/>
          <p:cNvSpPr/>
          <p:nvPr/>
        </p:nvSpPr>
        <p:spPr>
          <a:xfrm>
            <a:off x="230221" y="1301621"/>
            <a:ext cx="7467600" cy="4401205"/>
          </a:xfrm>
          <a:prstGeom prst="rect">
            <a:avLst/>
          </a:prstGeom>
        </p:spPr>
        <p:txBody>
          <a:bodyPr wrap="square">
            <a:spAutoFit/>
          </a:bodyPr>
          <a:lstStyle/>
          <a:p>
            <a:r>
              <a:rPr lang="en-US" sz="2000" b="1" dirty="0" err="1">
                <a:latin typeface="Arial" panose="020B0604020202020204" pitchFamily="34" charset="0"/>
                <a:cs typeface="Arial" panose="020B0604020202020204" pitchFamily="34" charset="0"/>
              </a:rPr>
              <a:t>Tetrasulfur</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tetranitrid</a:t>
            </a:r>
            <a:r>
              <a:rPr lang="en-US" sz="2000" dirty="0">
                <a:latin typeface="Arial" panose="020B0604020202020204" pitchFamily="34" charset="0"/>
                <a:cs typeface="Arial" panose="020B0604020202020204" pitchFamily="34" charset="0"/>
              </a:rPr>
              <a:t> S</a:t>
            </a:r>
            <a:r>
              <a:rPr lang="en-US" sz="2000" baseline="-25000" dirty="0">
                <a:latin typeface="Arial" panose="020B0604020202020204" pitchFamily="34" charset="0"/>
                <a:cs typeface="Arial" panose="020B0604020202020204" pitchFamily="34" charset="0"/>
              </a:rPr>
              <a:t>4</a:t>
            </a:r>
            <a:r>
              <a:rPr lang="en-US" sz="2000" dirty="0">
                <a:latin typeface="Arial" panose="020B0604020202020204" pitchFamily="34" charset="0"/>
                <a:cs typeface="Arial" panose="020B0604020202020204" pitchFamily="34" charset="0"/>
              </a:rPr>
              <a:t>N</a:t>
            </a:r>
            <a:r>
              <a:rPr lang="en-US" sz="2000" baseline="-25000" dirty="0">
                <a:latin typeface="Arial" panose="020B0604020202020204" pitchFamily="34" charset="0"/>
                <a:cs typeface="Arial" panose="020B0604020202020204" pitchFamily="34" charset="0"/>
              </a:rPr>
              <a:t>4</a:t>
            </a:r>
            <a:r>
              <a:rPr lang="cs-CZ" sz="2000" baseline="-25000" dirty="0">
                <a:latin typeface="Arial" panose="020B0604020202020204" pitchFamily="34" charset="0"/>
                <a:cs typeface="Arial" panose="020B0604020202020204" pitchFamily="34" charset="0"/>
              </a:rPr>
              <a:t> </a:t>
            </a:r>
          </a:p>
          <a:p>
            <a:r>
              <a:rPr lang="cs-CZ" sz="2000" baseline="-25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 prekurzor pro přípravu dalších sloučenin s S-N vazbou</a:t>
            </a:r>
            <a:endParaRPr lang="cs-CZ" sz="2000" baseline="-25000" dirty="0">
              <a:latin typeface="Arial" panose="020B0604020202020204" pitchFamily="34" charset="0"/>
              <a:cs typeface="Arial" panose="020B0604020202020204" pitchFamily="34" charset="0"/>
            </a:endParaRPr>
          </a:p>
          <a:p>
            <a:endParaRPr lang="cs-CZ" sz="2000" baseline="-25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Příprava:	</a:t>
            </a:r>
            <a:r>
              <a:rPr lang="pt-BR" sz="2000" dirty="0">
                <a:latin typeface="Arial" panose="020B0604020202020204" pitchFamily="34" charset="0"/>
                <a:cs typeface="Arial" panose="020B0604020202020204" pitchFamily="34" charset="0"/>
              </a:rPr>
              <a:t>6 S</a:t>
            </a:r>
            <a:r>
              <a:rPr lang="pt-BR" sz="2000" baseline="-25000" dirty="0">
                <a:latin typeface="Arial" panose="020B0604020202020204" pitchFamily="34" charset="0"/>
                <a:cs typeface="Arial" panose="020B0604020202020204" pitchFamily="34" charset="0"/>
              </a:rPr>
              <a:t>2</a:t>
            </a:r>
            <a:r>
              <a:rPr lang="pt-BR" sz="2000" dirty="0">
                <a:latin typeface="Arial" panose="020B0604020202020204" pitchFamily="34" charset="0"/>
                <a:cs typeface="Arial" panose="020B0604020202020204" pitchFamily="34" charset="0"/>
              </a:rPr>
              <a:t>Cl</a:t>
            </a:r>
            <a:r>
              <a:rPr lang="pt-BR" sz="2000" baseline="-25000" dirty="0">
                <a:latin typeface="Arial" panose="020B0604020202020204" pitchFamily="34" charset="0"/>
                <a:cs typeface="Arial" panose="020B0604020202020204" pitchFamily="34" charset="0"/>
              </a:rPr>
              <a:t>2</a:t>
            </a:r>
            <a:r>
              <a:rPr lang="pt-BR" sz="2000" dirty="0">
                <a:latin typeface="Arial" panose="020B0604020202020204" pitchFamily="34" charset="0"/>
                <a:cs typeface="Arial" panose="020B0604020202020204" pitchFamily="34" charset="0"/>
              </a:rPr>
              <a:t> + 16 NH</a:t>
            </a:r>
            <a:r>
              <a:rPr lang="pt-BR" sz="2000" baseline="-25000" dirty="0">
                <a:latin typeface="Arial" panose="020B0604020202020204" pitchFamily="34" charset="0"/>
                <a:cs typeface="Arial" panose="020B0604020202020204" pitchFamily="34" charset="0"/>
              </a:rPr>
              <a:t>3</a:t>
            </a:r>
            <a:r>
              <a:rPr lang="pt-BR" sz="2000" dirty="0">
                <a:latin typeface="Arial" panose="020B0604020202020204" pitchFamily="34" charset="0"/>
                <a:cs typeface="Arial" panose="020B0604020202020204" pitchFamily="34" charset="0"/>
              </a:rPr>
              <a:t> → S</a:t>
            </a:r>
            <a:r>
              <a:rPr lang="pt-BR" sz="2000" baseline="-25000" dirty="0">
                <a:latin typeface="Arial" panose="020B0604020202020204" pitchFamily="34" charset="0"/>
                <a:cs typeface="Arial" panose="020B0604020202020204" pitchFamily="34" charset="0"/>
              </a:rPr>
              <a:t>4</a:t>
            </a:r>
            <a:r>
              <a:rPr lang="pt-BR" sz="2000" dirty="0">
                <a:latin typeface="Arial" panose="020B0604020202020204" pitchFamily="34" charset="0"/>
                <a:cs typeface="Arial" panose="020B0604020202020204" pitchFamily="34" charset="0"/>
              </a:rPr>
              <a:t>N</a:t>
            </a:r>
            <a:r>
              <a:rPr lang="pt-BR" sz="2000" baseline="-25000" dirty="0">
                <a:latin typeface="Arial" panose="020B0604020202020204" pitchFamily="34" charset="0"/>
                <a:cs typeface="Arial" panose="020B0604020202020204" pitchFamily="34" charset="0"/>
              </a:rPr>
              <a:t>4</a:t>
            </a:r>
            <a:r>
              <a:rPr lang="pt-BR" sz="2000" dirty="0">
                <a:latin typeface="Arial" panose="020B0604020202020204" pitchFamily="34" charset="0"/>
                <a:cs typeface="Arial" panose="020B0604020202020204" pitchFamily="34" charset="0"/>
              </a:rPr>
              <a:t> + S</a:t>
            </a:r>
            <a:r>
              <a:rPr lang="pt-BR" sz="2000" baseline="-25000" dirty="0">
                <a:latin typeface="Arial" panose="020B0604020202020204" pitchFamily="34" charset="0"/>
                <a:cs typeface="Arial" panose="020B0604020202020204" pitchFamily="34" charset="0"/>
              </a:rPr>
              <a:t>8</a:t>
            </a:r>
            <a:r>
              <a:rPr lang="pt-BR" sz="2000" dirty="0">
                <a:latin typeface="Arial" panose="020B0604020202020204" pitchFamily="34" charset="0"/>
                <a:cs typeface="Arial" panose="020B0604020202020204" pitchFamily="34" charset="0"/>
              </a:rPr>
              <a:t> + 12 NH</a:t>
            </a:r>
            <a:r>
              <a:rPr lang="pt-BR" sz="2000" baseline="-25000" dirty="0">
                <a:latin typeface="Arial" panose="020B0604020202020204" pitchFamily="34" charset="0"/>
                <a:cs typeface="Arial" panose="020B0604020202020204" pitchFamily="34" charset="0"/>
              </a:rPr>
              <a:t>4</a:t>
            </a:r>
            <a:r>
              <a:rPr lang="pt-BR" sz="2000" dirty="0">
                <a:latin typeface="Arial" panose="020B0604020202020204" pitchFamily="34" charset="0"/>
                <a:cs typeface="Arial" panose="020B0604020202020204" pitchFamily="34" charset="0"/>
              </a:rPr>
              <a:t>Cl</a:t>
            </a:r>
            <a:endParaRPr lang="cs-CZ" sz="2000" dirty="0">
              <a:latin typeface="Arial" panose="020B0604020202020204" pitchFamily="34" charset="0"/>
              <a:cs typeface="Arial" panose="020B0604020202020204" pitchFamily="34" charset="0"/>
            </a:endParaRPr>
          </a:p>
          <a:p>
            <a:endParaRPr lang="cs-CZ" sz="2000" baseline="-25000" dirty="0">
              <a:latin typeface="Arial" panose="020B0604020202020204" pitchFamily="34" charset="0"/>
              <a:cs typeface="Arial" panose="020B0604020202020204" pitchFamily="34" charset="0"/>
            </a:endParaRPr>
          </a:p>
          <a:p>
            <a:r>
              <a:rPr lang="cs-CZ" sz="2000" dirty="0" err="1">
                <a:latin typeface="Arial" panose="020B0604020202020204" pitchFamily="34" charset="0"/>
                <a:cs typeface="Arial" panose="020B0604020202020204" pitchFamily="34" charset="0"/>
              </a:rPr>
              <a:t>Lewisovská</a:t>
            </a:r>
            <a:r>
              <a:rPr lang="cs-CZ" sz="2000" dirty="0">
                <a:latin typeface="Arial" panose="020B0604020202020204" pitchFamily="34" charset="0"/>
                <a:cs typeface="Arial" panose="020B0604020202020204" pitchFamily="34" charset="0"/>
              </a:rPr>
              <a:t> báze, </a:t>
            </a:r>
            <a:r>
              <a:rPr lang="en-US" sz="2000" dirty="0" err="1">
                <a:latin typeface="Arial" panose="020B0604020202020204" pitchFamily="34" charset="0"/>
                <a:cs typeface="Arial" panose="020B0604020202020204" pitchFamily="34" charset="0"/>
              </a:rPr>
              <a:t>kter</a:t>
            </a:r>
            <a:r>
              <a:rPr lang="cs-CZ" sz="2000" dirty="0">
                <a:latin typeface="Arial" panose="020B0604020202020204" pitchFamily="34" charset="0"/>
                <a:cs typeface="Arial" panose="020B0604020202020204" pitchFamily="34" charset="0"/>
              </a:rPr>
              <a:t>á s </a:t>
            </a:r>
            <a:r>
              <a:rPr lang="cs-CZ" sz="2000" dirty="0" err="1">
                <a:latin typeface="Arial" panose="020B0604020202020204" pitchFamily="34" charset="0"/>
                <a:cs typeface="Arial" panose="020B0604020202020204" pitchFamily="34" charset="0"/>
              </a:rPr>
              <a:t>lewisovs</a:t>
            </a:r>
            <a:r>
              <a:rPr lang="en-US" sz="2000" dirty="0">
                <a:latin typeface="Arial" panose="020B0604020202020204" pitchFamily="34" charset="0"/>
                <a:cs typeface="Arial" panose="020B0604020202020204" pitchFamily="34" charset="0"/>
              </a:rPr>
              <a:t>k</a:t>
            </a:r>
            <a:r>
              <a:rPr lang="cs-CZ" sz="2000" dirty="0" err="1">
                <a:latin typeface="Arial" panose="020B0604020202020204" pitchFamily="34" charset="0"/>
                <a:cs typeface="Arial" panose="020B0604020202020204" pitchFamily="34" charset="0"/>
              </a:rPr>
              <a:t>ými</a:t>
            </a:r>
            <a:r>
              <a:rPr lang="cs-CZ" sz="2000" dirty="0">
                <a:latin typeface="Arial" panose="020B0604020202020204" pitchFamily="34" charset="0"/>
                <a:cs typeface="Arial" panose="020B0604020202020204" pitchFamily="34" charset="0"/>
              </a:rPr>
              <a:t> kyselinami tvoří </a:t>
            </a:r>
          </a:p>
          <a:p>
            <a:r>
              <a:rPr lang="en-US" sz="2000" dirty="0" err="1">
                <a:latin typeface="Arial" panose="020B0604020202020204" pitchFamily="34" charset="0"/>
                <a:cs typeface="Arial" panose="020B0604020202020204" pitchFamily="34" charset="0"/>
              </a:rPr>
              <a:t>adu</a:t>
            </a:r>
            <a:r>
              <a:rPr lang="cs-CZ" sz="2000" dirty="0">
                <a:latin typeface="Arial" panose="020B0604020202020204" pitchFamily="34" charset="0"/>
                <a:cs typeface="Arial" panose="020B0604020202020204" pitchFamily="34" charset="0"/>
              </a:rPr>
              <a:t>k</a:t>
            </a:r>
            <a:r>
              <a:rPr lang="en-US" sz="2000" dirty="0">
                <a:latin typeface="Arial" panose="020B0604020202020204" pitchFamily="34" charset="0"/>
                <a:cs typeface="Arial" panose="020B0604020202020204" pitchFamily="34" charset="0"/>
              </a:rPr>
              <a:t>t</a:t>
            </a:r>
            <a:r>
              <a:rPr lang="cs-CZ" sz="2000" dirty="0">
                <a:latin typeface="Arial" panose="020B0604020202020204" pitchFamily="34" charset="0"/>
                <a:cs typeface="Arial" panose="020B0604020202020204" pitchFamily="34" charset="0"/>
              </a:rPr>
              <a:t>y</a:t>
            </a:r>
            <a:r>
              <a:rPr lang="en-US" sz="2000" dirty="0">
                <a:latin typeface="Arial" panose="020B0604020202020204" pitchFamily="34" charset="0"/>
                <a:cs typeface="Arial" panose="020B0604020202020204" pitchFamily="34" charset="0"/>
              </a:rPr>
              <a:t>.</a:t>
            </a:r>
          </a:p>
          <a:p>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S</a:t>
            </a:r>
            <a:r>
              <a:rPr lang="en-US" sz="2000" baseline="-25000" dirty="0">
                <a:effectLst/>
                <a:latin typeface="Arial" panose="020B0604020202020204" pitchFamily="34" charset="0"/>
                <a:cs typeface="Arial" panose="020B0604020202020204" pitchFamily="34" charset="0"/>
              </a:rPr>
              <a:t>4</a:t>
            </a:r>
            <a:r>
              <a:rPr lang="en-US" sz="2000" dirty="0">
                <a:latin typeface="Arial" panose="020B0604020202020204" pitchFamily="34" charset="0"/>
                <a:cs typeface="Arial" panose="020B0604020202020204" pitchFamily="34" charset="0"/>
              </a:rPr>
              <a:t>N</a:t>
            </a:r>
            <a:r>
              <a:rPr lang="en-US" sz="2000" baseline="-25000" dirty="0">
                <a:effectLst/>
                <a:latin typeface="Arial" panose="020B0604020202020204" pitchFamily="34" charset="0"/>
                <a:cs typeface="Arial" panose="020B0604020202020204" pitchFamily="34" charset="0"/>
              </a:rPr>
              <a:t>4</a:t>
            </a:r>
            <a:r>
              <a:rPr lang="en-US" sz="2000" dirty="0">
                <a:latin typeface="Arial" panose="020B0604020202020204" pitchFamily="34" charset="0"/>
                <a:cs typeface="Arial" panose="020B0604020202020204" pitchFamily="34" charset="0"/>
              </a:rPr>
              <a:t> + SbCl</a:t>
            </a:r>
            <a:r>
              <a:rPr lang="en-US" sz="2000" baseline="-25000" dirty="0">
                <a:effectLst/>
                <a:latin typeface="Arial" panose="020B0604020202020204" pitchFamily="34" charset="0"/>
                <a:cs typeface="Arial" panose="020B0604020202020204" pitchFamily="34" charset="0"/>
              </a:rPr>
              <a:t>5</a:t>
            </a:r>
            <a:r>
              <a:rPr lang="en-US" sz="2000" dirty="0">
                <a:latin typeface="Arial" panose="020B0604020202020204" pitchFamily="34" charset="0"/>
                <a:cs typeface="Arial" panose="020B0604020202020204" pitchFamily="34" charset="0"/>
              </a:rPr>
              <a:t> → S</a:t>
            </a:r>
            <a:r>
              <a:rPr lang="en-US" sz="2000" baseline="-25000" dirty="0">
                <a:effectLst/>
                <a:latin typeface="Arial" panose="020B0604020202020204" pitchFamily="34" charset="0"/>
                <a:cs typeface="Arial" panose="020B0604020202020204" pitchFamily="34" charset="0"/>
              </a:rPr>
              <a:t>4</a:t>
            </a:r>
            <a:r>
              <a:rPr lang="en-US" sz="2000" dirty="0">
                <a:latin typeface="Arial" panose="020B0604020202020204" pitchFamily="34" charset="0"/>
                <a:cs typeface="Arial" panose="020B0604020202020204" pitchFamily="34" charset="0"/>
              </a:rPr>
              <a:t>N</a:t>
            </a:r>
            <a:r>
              <a:rPr lang="en-US" sz="2000" baseline="-25000" dirty="0">
                <a:effectLst/>
                <a:latin typeface="Arial" panose="020B0604020202020204" pitchFamily="34" charset="0"/>
                <a:cs typeface="Arial" panose="020B0604020202020204" pitchFamily="34" charset="0"/>
              </a:rPr>
              <a:t>4</a:t>
            </a:r>
            <a:r>
              <a:rPr lang="en-US" sz="2000" dirty="0">
                <a:latin typeface="Arial" panose="020B0604020202020204" pitchFamily="34" charset="0"/>
                <a:cs typeface="Arial" panose="020B0604020202020204" pitchFamily="34" charset="0"/>
              </a:rPr>
              <a:t>·SbCl</a:t>
            </a:r>
            <a:r>
              <a:rPr lang="en-US" sz="2000" baseline="-25000" dirty="0">
                <a:effectLst/>
                <a:latin typeface="Arial" panose="020B0604020202020204" pitchFamily="34" charset="0"/>
                <a:cs typeface="Arial" panose="020B0604020202020204" pitchFamily="34" charset="0"/>
              </a:rPr>
              <a:t>5</a:t>
            </a:r>
            <a:r>
              <a:rPr lang="en-US" sz="2000" dirty="0">
                <a:latin typeface="Arial" panose="020B0604020202020204" pitchFamily="34" charset="0"/>
                <a:cs typeface="Arial" panose="020B0604020202020204" pitchFamily="34" charset="0"/>
              </a:rPr>
              <a:t> </a:t>
            </a:r>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S</a:t>
            </a:r>
            <a:r>
              <a:rPr lang="en-US" sz="2000" baseline="-25000" dirty="0">
                <a:effectLst/>
                <a:latin typeface="Arial" panose="020B0604020202020204" pitchFamily="34" charset="0"/>
                <a:cs typeface="Arial" panose="020B0604020202020204" pitchFamily="34" charset="0"/>
              </a:rPr>
              <a:t>4</a:t>
            </a:r>
            <a:r>
              <a:rPr lang="en-US" sz="2000" dirty="0">
                <a:latin typeface="Arial" panose="020B0604020202020204" pitchFamily="34" charset="0"/>
                <a:cs typeface="Arial" panose="020B0604020202020204" pitchFamily="34" charset="0"/>
              </a:rPr>
              <a:t>N</a:t>
            </a:r>
            <a:r>
              <a:rPr lang="en-US" sz="2000" baseline="-25000" dirty="0">
                <a:effectLst/>
                <a:latin typeface="Arial" panose="020B0604020202020204" pitchFamily="34" charset="0"/>
                <a:cs typeface="Arial" panose="020B0604020202020204" pitchFamily="34" charset="0"/>
              </a:rPr>
              <a:t>4</a:t>
            </a:r>
            <a:r>
              <a:rPr lang="en-US" sz="2000" dirty="0">
                <a:latin typeface="Arial" panose="020B0604020202020204" pitchFamily="34" charset="0"/>
                <a:cs typeface="Arial" panose="020B0604020202020204" pitchFamily="34" charset="0"/>
              </a:rPr>
              <a:t> + SO</a:t>
            </a:r>
            <a:r>
              <a:rPr lang="en-US" sz="2000" baseline="-25000" dirty="0">
                <a:effectLst/>
                <a:latin typeface="Arial" panose="020B0604020202020204" pitchFamily="34" charset="0"/>
                <a:cs typeface="Arial" panose="020B0604020202020204" pitchFamily="34" charset="0"/>
              </a:rPr>
              <a:t>3</a:t>
            </a:r>
            <a:r>
              <a:rPr lang="en-US" sz="2000" dirty="0">
                <a:latin typeface="Arial" panose="020B0604020202020204" pitchFamily="34" charset="0"/>
                <a:cs typeface="Arial" panose="020B0604020202020204" pitchFamily="34" charset="0"/>
              </a:rPr>
              <a:t> → S</a:t>
            </a:r>
            <a:r>
              <a:rPr lang="en-US" sz="2000" baseline="-25000" dirty="0">
                <a:effectLst/>
                <a:latin typeface="Arial" panose="020B0604020202020204" pitchFamily="34" charset="0"/>
                <a:cs typeface="Arial" panose="020B0604020202020204" pitchFamily="34" charset="0"/>
              </a:rPr>
              <a:t>4</a:t>
            </a:r>
            <a:r>
              <a:rPr lang="en-US" sz="2000" dirty="0">
                <a:latin typeface="Arial" panose="020B0604020202020204" pitchFamily="34" charset="0"/>
                <a:cs typeface="Arial" panose="020B0604020202020204" pitchFamily="34" charset="0"/>
              </a:rPr>
              <a:t>N</a:t>
            </a:r>
            <a:r>
              <a:rPr lang="en-US" sz="2000" baseline="-25000" dirty="0">
                <a:effectLst/>
                <a:latin typeface="Arial" panose="020B0604020202020204" pitchFamily="34" charset="0"/>
                <a:cs typeface="Arial" panose="020B0604020202020204" pitchFamily="34" charset="0"/>
              </a:rPr>
              <a:t>4</a:t>
            </a:r>
            <a:r>
              <a:rPr lang="en-US" sz="2000" dirty="0">
                <a:latin typeface="Arial" panose="020B0604020202020204" pitchFamily="34" charset="0"/>
                <a:cs typeface="Arial" panose="020B0604020202020204" pitchFamily="34" charset="0"/>
              </a:rPr>
              <a:t>·SO</a:t>
            </a:r>
            <a:r>
              <a:rPr lang="en-US" sz="2000" baseline="-25000" dirty="0">
                <a:effectLst/>
                <a:latin typeface="Arial" panose="020B0604020202020204" pitchFamily="34" charset="0"/>
                <a:cs typeface="Arial" panose="020B0604020202020204" pitchFamily="34" charset="0"/>
              </a:rPr>
              <a:t>3</a:t>
            </a:r>
            <a:endParaRPr lang="cs-CZ" sz="2000" baseline="-25000" dirty="0">
              <a:latin typeface="Arial" panose="020B0604020202020204" pitchFamily="34" charset="0"/>
              <a:cs typeface="Arial" panose="020B0604020202020204" pitchFamily="34" charset="0"/>
            </a:endParaRPr>
          </a:p>
          <a:p>
            <a:endParaRPr lang="cs-CZ" sz="2000" baseline="-25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Disulfur</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dinitrid</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S</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N</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a:t>
            </a:r>
            <a:endParaRPr lang="cs-CZ" sz="2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Příprava:	S</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N</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2 S</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N</a:t>
            </a:r>
            <a:r>
              <a:rPr lang="cs-CZ" sz="2000" baseline="-25000" dirty="0">
                <a:latin typeface="Arial" panose="020B0604020202020204" pitchFamily="34" charset="0"/>
                <a:cs typeface="Arial" panose="020B0604020202020204" pitchFamily="34" charset="0"/>
              </a:rPr>
              <a:t>2    </a:t>
            </a:r>
            <a:r>
              <a:rPr lang="cs-CZ" sz="2000" dirty="0">
                <a:latin typeface="Arial" panose="020B0604020202020204" pitchFamily="34" charset="0"/>
                <a:cs typeface="Arial" panose="020B0604020202020204" pitchFamily="34" charset="0"/>
              </a:rPr>
              <a:t>(katalýza Ag</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a:t>
            </a:r>
          </a:p>
          <a:p>
            <a:endParaRPr lang="cs-CZ" sz="2000" dirty="0">
              <a:latin typeface="Arial" panose="020B0604020202020204" pitchFamily="34" charset="0"/>
              <a:cs typeface="Arial" panose="020B0604020202020204" pitchFamily="34" charset="0"/>
            </a:endParaRPr>
          </a:p>
        </p:txBody>
      </p:sp>
      <p:pic>
        <p:nvPicPr>
          <p:cNvPr id="187394" name="Picture 2" descr="https://upload.wikimedia.org/wikipedia/commons/thumb/d/d3/S4N4.BF3-from-xtal-1967-3D-balls.png/800px-S4N4.BF3-from-xtal-1967-3D-ball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50391" y="1878049"/>
            <a:ext cx="1765300" cy="1966940"/>
          </a:xfrm>
          <a:prstGeom prst="rect">
            <a:avLst/>
          </a:prstGeom>
          <a:noFill/>
          <a:extLst>
            <a:ext uri="{909E8E84-426E-40DD-AFC4-6F175D3DCCD1}">
              <a14:hiddenFill xmlns:a14="http://schemas.microsoft.com/office/drawing/2010/main">
                <a:solidFill>
                  <a:srgbClr val="FFFFFF"/>
                </a:solidFill>
              </a14:hiddenFill>
            </a:ext>
          </a:extLst>
        </p:spPr>
      </p:pic>
      <p:sp>
        <p:nvSpPr>
          <p:cNvPr id="6" name="Šipka doprava 5"/>
          <p:cNvSpPr/>
          <p:nvPr/>
        </p:nvSpPr>
        <p:spPr>
          <a:xfrm>
            <a:off x="5653870" y="3345401"/>
            <a:ext cx="1447800" cy="835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87398" name="Picture 6" descr="Stereo, skeletal formula of tetrasulfur tetranitride with some measuremen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152399"/>
            <a:ext cx="2365743" cy="1508125"/>
          </a:xfrm>
          <a:prstGeom prst="rect">
            <a:avLst/>
          </a:prstGeom>
          <a:noFill/>
          <a:extLst>
            <a:ext uri="{909E8E84-426E-40DD-AFC4-6F175D3DCCD1}">
              <a14:hiddenFill xmlns:a14="http://schemas.microsoft.com/office/drawing/2010/main">
                <a:solidFill>
                  <a:srgbClr val="FFFFFF"/>
                </a:solidFill>
              </a14:hiddenFill>
            </a:ext>
          </a:extLst>
        </p:spPr>
      </p:pic>
      <p:pic>
        <p:nvPicPr>
          <p:cNvPr id="187400" name="Picture 8" descr="Space-filling model of disulfur dinitrid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419600"/>
            <a:ext cx="1308100" cy="1333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578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B1B8AB4-D219-4E6B-8A4A-B06F9EF9E663}"/>
              </a:ext>
            </a:extLst>
          </p:cNvPr>
          <p:cNvSpPr>
            <a:spLocks noGrp="1"/>
          </p:cNvSpPr>
          <p:nvPr>
            <p:ph type="title"/>
          </p:nvPr>
        </p:nvSpPr>
        <p:spPr>
          <a:xfrm>
            <a:off x="361739" y="176045"/>
            <a:ext cx="1771861" cy="711199"/>
          </a:xfrm>
        </p:spPr>
        <p:txBody>
          <a:bodyPr>
            <a:normAutofit/>
          </a:bodyPr>
          <a:lstStyle/>
          <a:p>
            <a:r>
              <a:rPr lang="cs-CZ" sz="2800" b="1" dirty="0" err="1">
                <a:latin typeface="+mn-lt"/>
              </a:rPr>
              <a:t>Fosfazeny</a:t>
            </a:r>
            <a:endParaRPr lang="cs-CZ" sz="2800" b="1" dirty="0">
              <a:latin typeface="+mn-lt"/>
            </a:endParaRPr>
          </a:p>
        </p:txBody>
      </p:sp>
      <p:pic>
        <p:nvPicPr>
          <p:cNvPr id="5" name="Obrázek 4">
            <a:extLst>
              <a:ext uri="{FF2B5EF4-FFF2-40B4-BE49-F238E27FC236}">
                <a16:creationId xmlns:a16="http://schemas.microsoft.com/office/drawing/2014/main" id="{FBCB5403-077D-4857-A1F4-DAFAFB1C3DD8}"/>
              </a:ext>
            </a:extLst>
          </p:cNvPr>
          <p:cNvPicPr>
            <a:picLocks noChangeAspect="1"/>
          </p:cNvPicPr>
          <p:nvPr/>
        </p:nvPicPr>
        <p:blipFill>
          <a:blip r:embed="rId2"/>
          <a:stretch>
            <a:fillRect/>
          </a:stretch>
        </p:blipFill>
        <p:spPr>
          <a:xfrm>
            <a:off x="136131" y="1412996"/>
            <a:ext cx="5324475" cy="2066737"/>
          </a:xfrm>
          <a:prstGeom prst="rect">
            <a:avLst/>
          </a:prstGeom>
        </p:spPr>
      </p:pic>
      <p:pic>
        <p:nvPicPr>
          <p:cNvPr id="7" name="Obrázek 6">
            <a:extLst>
              <a:ext uri="{FF2B5EF4-FFF2-40B4-BE49-F238E27FC236}">
                <a16:creationId xmlns:a16="http://schemas.microsoft.com/office/drawing/2014/main" id="{6B476C5F-DB70-439E-8966-0AF33AB4FA95}"/>
              </a:ext>
            </a:extLst>
          </p:cNvPr>
          <p:cNvPicPr>
            <a:picLocks noChangeAspect="1"/>
          </p:cNvPicPr>
          <p:nvPr/>
        </p:nvPicPr>
        <p:blipFill>
          <a:blip r:embed="rId3"/>
          <a:stretch>
            <a:fillRect/>
          </a:stretch>
        </p:blipFill>
        <p:spPr>
          <a:xfrm>
            <a:off x="5628851" y="780207"/>
            <a:ext cx="3333750" cy="1716236"/>
          </a:xfrm>
          <a:prstGeom prst="rect">
            <a:avLst/>
          </a:prstGeom>
        </p:spPr>
      </p:pic>
      <p:pic>
        <p:nvPicPr>
          <p:cNvPr id="9" name="Obrázek 8">
            <a:extLst>
              <a:ext uri="{FF2B5EF4-FFF2-40B4-BE49-F238E27FC236}">
                <a16:creationId xmlns:a16="http://schemas.microsoft.com/office/drawing/2014/main" id="{7E6CDEAF-FE10-4E80-A7D4-7BC0A0151896}"/>
              </a:ext>
            </a:extLst>
          </p:cNvPr>
          <p:cNvPicPr>
            <a:picLocks noChangeAspect="1"/>
          </p:cNvPicPr>
          <p:nvPr/>
        </p:nvPicPr>
        <p:blipFill>
          <a:blip r:embed="rId4"/>
          <a:stretch>
            <a:fillRect/>
          </a:stretch>
        </p:blipFill>
        <p:spPr>
          <a:xfrm>
            <a:off x="5633879" y="2735958"/>
            <a:ext cx="3333750" cy="1957609"/>
          </a:xfrm>
          <a:prstGeom prst="rect">
            <a:avLst/>
          </a:prstGeom>
        </p:spPr>
      </p:pic>
      <p:pic>
        <p:nvPicPr>
          <p:cNvPr id="1030" name="Picture 6" descr="Structure and Bonding of Triphosphazenes.">
            <a:extLst>
              <a:ext uri="{FF2B5EF4-FFF2-40B4-BE49-F238E27FC236}">
                <a16:creationId xmlns:a16="http://schemas.microsoft.com/office/drawing/2014/main" id="{0836032A-E593-4C25-97E2-5E526D68E6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131" y="2365369"/>
            <a:ext cx="3048114" cy="111436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Hexachlorophosphazene - Wikipedia">
            <a:extLst>
              <a:ext uri="{FF2B5EF4-FFF2-40B4-BE49-F238E27FC236}">
                <a16:creationId xmlns:a16="http://schemas.microsoft.com/office/drawing/2014/main" id="{4CC92053-EC49-4AB1-A50C-EC1F57BFF3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8677" y="3760199"/>
            <a:ext cx="4859381" cy="1793343"/>
          </a:xfrm>
          <a:prstGeom prst="rect">
            <a:avLst/>
          </a:prstGeom>
          <a:noFill/>
          <a:extLst>
            <a:ext uri="{909E8E84-426E-40DD-AFC4-6F175D3DCCD1}">
              <a14:hiddenFill xmlns:a14="http://schemas.microsoft.com/office/drawing/2010/main">
                <a:solidFill>
                  <a:srgbClr val="FFFFFF"/>
                </a:solidFill>
              </a14:hiddenFill>
            </a:ext>
          </a:extLst>
        </p:spPr>
      </p:pic>
      <p:sp>
        <p:nvSpPr>
          <p:cNvPr id="15" name="TextovéPole 14">
            <a:extLst>
              <a:ext uri="{FF2B5EF4-FFF2-40B4-BE49-F238E27FC236}">
                <a16:creationId xmlns:a16="http://schemas.microsoft.com/office/drawing/2014/main" id="{171D5C00-AA44-4132-A9B8-9E1EE29E9049}"/>
              </a:ext>
            </a:extLst>
          </p:cNvPr>
          <p:cNvSpPr txBox="1"/>
          <p:nvPr/>
        </p:nvSpPr>
        <p:spPr>
          <a:xfrm>
            <a:off x="333269" y="5791200"/>
            <a:ext cx="8477461" cy="646331"/>
          </a:xfrm>
          <a:prstGeom prst="rect">
            <a:avLst/>
          </a:prstGeom>
          <a:noFill/>
        </p:spPr>
        <p:txBody>
          <a:bodyPr wrap="square">
            <a:spAutoFit/>
          </a:bodyPr>
          <a:lstStyle/>
          <a:p>
            <a:r>
              <a:rPr lang="cs-CZ" sz="1800" dirty="0" err="1">
                <a:latin typeface="Arial" panose="020B0604020202020204" pitchFamily="34" charset="0"/>
                <a:cs typeface="Arial" panose="020B0604020202020204" pitchFamily="34" charset="0"/>
              </a:rPr>
              <a:t>Fosfazeny</a:t>
            </a:r>
            <a:r>
              <a:rPr lang="cs-CZ" sz="1800" dirty="0">
                <a:latin typeface="Arial" panose="020B0604020202020204" pitchFamily="34" charset="0"/>
                <a:cs typeface="Arial" panose="020B0604020202020204" pitchFamily="34" charset="0"/>
              </a:rPr>
              <a:t> a jejich deriváty nacházejí využití jako pesticidy, </a:t>
            </a:r>
            <a:r>
              <a:rPr lang="cs-CZ" sz="1800" dirty="0" err="1">
                <a:latin typeface="Arial" panose="020B0604020202020204" pitchFamily="34" charset="0"/>
                <a:cs typeface="Arial" panose="020B0604020202020204" pitchFamily="34" charset="0"/>
              </a:rPr>
              <a:t>kancerostatika</a:t>
            </a:r>
            <a:r>
              <a:rPr lang="cs-CZ" sz="1800" dirty="0">
                <a:latin typeface="Arial" panose="020B0604020202020204" pitchFamily="34" charset="0"/>
                <a:cs typeface="Arial" panose="020B0604020202020204" pitchFamily="34" charset="0"/>
              </a:rPr>
              <a:t>, antioxidanty, zpomalovače hoření, apod. </a:t>
            </a:r>
          </a:p>
        </p:txBody>
      </p:sp>
    </p:spTree>
    <p:extLst>
      <p:ext uri="{BB962C8B-B14F-4D97-AF65-F5344CB8AC3E}">
        <p14:creationId xmlns:p14="http://schemas.microsoft.com/office/powerpoint/2010/main" val="180020339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a:xfrm>
            <a:off x="457200" y="274638"/>
            <a:ext cx="8229600" cy="639762"/>
          </a:xfrm>
        </p:spPr>
        <p:txBody>
          <a:bodyPr>
            <a:normAutofit/>
          </a:bodyPr>
          <a:lstStyle/>
          <a:p>
            <a:pPr eaLnBrk="1" hangingPunct="1"/>
            <a:r>
              <a:rPr lang="en-GB" altLang="en-US" sz="2800" b="1" dirty="0" err="1">
                <a:latin typeface="Times New Roman" pitchFamily="18" charset="0"/>
              </a:rPr>
              <a:t>Oxoslou</a:t>
            </a:r>
            <a:r>
              <a:rPr lang="cs-CZ" altLang="en-US" sz="2800" b="1" dirty="0">
                <a:latin typeface="Times New Roman" pitchFamily="18" charset="0"/>
              </a:rPr>
              <a:t>č</a:t>
            </a:r>
            <a:r>
              <a:rPr lang="en-GB" altLang="en-US" sz="2800" b="1" dirty="0" err="1">
                <a:latin typeface="Times New Roman" pitchFamily="18" charset="0"/>
              </a:rPr>
              <a:t>eniny</a:t>
            </a:r>
            <a:endParaRPr lang="cs-CZ" altLang="en-US" sz="2800" dirty="0"/>
          </a:p>
        </p:txBody>
      </p:sp>
      <p:sp>
        <p:nvSpPr>
          <p:cNvPr id="25604" name="Rectangle 3"/>
          <p:cNvSpPr>
            <a:spLocks noGrp="1" noChangeArrowheads="1"/>
          </p:cNvSpPr>
          <p:nvPr>
            <p:ph type="body" idx="1"/>
          </p:nvPr>
        </p:nvSpPr>
        <p:spPr>
          <a:xfrm>
            <a:off x="152400" y="728325"/>
            <a:ext cx="8686800" cy="4525963"/>
          </a:xfrm>
        </p:spPr>
        <p:txBody>
          <a:bodyPr>
            <a:normAutofit/>
          </a:bodyPr>
          <a:lstStyle/>
          <a:p>
            <a:pPr marL="0" indent="0" eaLnBrk="1" hangingPunct="1">
              <a:buNone/>
            </a:pPr>
            <a:r>
              <a:rPr lang="en-GB" altLang="en-US" sz="2000" b="1" dirty="0" err="1">
                <a:latin typeface="Arial" panose="020B0604020202020204" pitchFamily="34" charset="0"/>
                <a:cs typeface="Arial" panose="020B0604020202020204" pitchFamily="34" charset="0"/>
              </a:rPr>
              <a:t>Uhlík</a:t>
            </a:r>
            <a:r>
              <a:rPr lang="en-GB" altLang="en-US" sz="2000" b="1" dirty="0">
                <a:latin typeface="Arial" panose="020B0604020202020204" pitchFamily="34" charset="0"/>
                <a:cs typeface="Arial" panose="020B0604020202020204" pitchFamily="34" charset="0"/>
              </a:rPr>
              <a:t>:</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b="1" dirty="0" err="1">
                <a:latin typeface="Arial" panose="020B0604020202020204" pitchFamily="34" charset="0"/>
                <a:cs typeface="Arial" panose="020B0604020202020204" pitchFamily="34" charset="0"/>
              </a:rPr>
              <a:t>Oxid</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uhelnatý</a:t>
            </a:r>
            <a:r>
              <a:rPr lang="en-GB" altLang="en-US" sz="2000" b="1" dirty="0">
                <a:latin typeface="Arial" panose="020B0604020202020204" pitchFamily="34" charset="0"/>
                <a:cs typeface="Arial" panose="020B0604020202020204" pitchFamily="34" charset="0"/>
              </a:rPr>
              <a:t> CO</a:t>
            </a: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jedovatý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bezb</a:t>
            </a:r>
            <a:r>
              <a:rPr lang="cs-CZ" altLang="en-US" sz="2000" dirty="0" err="1">
                <a:latin typeface="Arial" panose="020B0604020202020204" pitchFamily="34" charset="0"/>
                <a:cs typeface="Arial" panose="020B0604020202020204" pitchFamily="34" charset="0"/>
              </a:rPr>
              <a:t>arvý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plyn</a:t>
            </a:r>
            <a:r>
              <a:rPr lang="en-GB" altLang="en-US" sz="2000" dirty="0">
                <a:latin typeface="Arial" panose="020B0604020202020204" pitchFamily="34" charset="0"/>
                <a:cs typeface="Arial" panose="020B0604020202020204" pitchFamily="34" charset="0"/>
              </a:rPr>
              <a:t>, bez </a:t>
            </a:r>
            <a:r>
              <a:rPr lang="en-GB" altLang="en-US" sz="2000" dirty="0" err="1">
                <a:latin typeface="Arial" panose="020B0604020202020204" pitchFamily="34" charset="0"/>
                <a:cs typeface="Arial" panose="020B0604020202020204" pitchFamily="34" charset="0"/>
              </a:rPr>
              <a:t>zápachu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spalováním</a:t>
            </a:r>
            <a:r>
              <a:rPr lang="en-GB" altLang="en-US" sz="2000" dirty="0">
                <a:latin typeface="Arial" panose="020B0604020202020204" pitchFamily="34" charset="0"/>
                <a:cs typeface="Arial" panose="020B0604020202020204" pitchFamily="34" charset="0"/>
              </a:rPr>
              <a:t> organ</a:t>
            </a:r>
            <a:r>
              <a:rPr lang="cs-CZ" altLang="en-US" sz="2000" dirty="0" err="1">
                <a:latin typeface="Arial" panose="020B0604020202020204" pitchFamily="34" charset="0"/>
                <a:cs typeface="Arial" panose="020B0604020202020204" pitchFamily="34" charset="0"/>
              </a:rPr>
              <a:t>ických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slou</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enin</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v </a:t>
            </a:r>
            <a:r>
              <a:rPr lang="en-GB" altLang="en-US" sz="2000" dirty="0" err="1">
                <a:latin typeface="Arial" panose="020B0604020202020204" pitchFamily="34" charset="0"/>
                <a:cs typeface="Arial" panose="020B0604020202020204" pitchFamily="34" charset="0"/>
              </a:rPr>
              <a:t>nedostatku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kyslíku</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err="1">
                <a:latin typeface="Arial" panose="020B0604020202020204" pitchFamily="34" charset="0"/>
                <a:cs typeface="Arial" panose="020B0604020202020204" pitchFamily="34" charset="0"/>
              </a:rPr>
              <a:t>prudce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jedovatý</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pevn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koordinuje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na</a:t>
            </a:r>
            <a:r>
              <a:rPr lang="en-GB" altLang="en-US" sz="2000" dirty="0">
                <a:latin typeface="Arial" panose="020B0604020202020204" pitchFamily="34" charset="0"/>
                <a:cs typeface="Arial" panose="020B0604020202020204" pitchFamily="34" charset="0"/>
              </a:rPr>
              <a:t> Fe v </a:t>
            </a:r>
            <a:r>
              <a:rPr lang="cs-CZ" altLang="en-US" sz="2000" dirty="0" err="1">
                <a:latin typeface="Arial" panose="020B0604020202020204" pitchFamily="34" charset="0"/>
                <a:cs typeface="Arial" panose="020B0604020202020204" pitchFamily="34" charset="0"/>
              </a:rPr>
              <a:t>protoporfyrinu</a:t>
            </a:r>
            <a:r>
              <a:rPr lang="cs-CZ" altLang="en-US" sz="2000" dirty="0">
                <a:latin typeface="Arial" panose="020B0604020202020204" pitchFamily="34" charset="0"/>
                <a:cs typeface="Arial" panose="020B0604020202020204" pitchFamily="34" charset="0"/>
              </a:rPr>
              <a:t> IX  (hemové skupině) </a:t>
            </a:r>
            <a:r>
              <a:rPr lang="en-GB" altLang="en-US" sz="2000" dirty="0" err="1">
                <a:latin typeface="Arial" panose="020B0604020202020204" pitchFamily="34" charset="0"/>
                <a:cs typeface="Arial" panose="020B0604020202020204" pitchFamily="34" charset="0"/>
              </a:rPr>
              <a:t>hemoglobinu</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blokuje</a:t>
            </a:r>
            <a:r>
              <a:rPr lang="en-GB" altLang="en-US" sz="2000" dirty="0">
                <a:latin typeface="Arial" panose="020B0604020202020204" pitchFamily="34" charset="0"/>
                <a:cs typeface="Arial" panose="020B0604020202020204" pitchFamily="34" charset="0"/>
              </a:rPr>
              <a:t>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enos</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kyslíku</a:t>
            </a:r>
            <a:r>
              <a:rPr lang="en-GB" altLang="en-US" sz="2000" dirty="0">
                <a:latin typeface="Arial" panose="020B0604020202020204" pitchFamily="34" charset="0"/>
                <a:cs typeface="Arial" panose="020B0604020202020204" pitchFamily="34" charset="0"/>
              </a:rPr>
              <a:t> (p</a:t>
            </a:r>
            <a:r>
              <a:rPr lang="cs-CZ" altLang="en-US" sz="2000" dirty="0">
                <a:latin typeface="Arial" panose="020B0604020202020204" pitchFamily="34" charset="0"/>
                <a:cs typeface="Arial" panose="020B0604020202020204" pitchFamily="34" charset="0"/>
              </a:rPr>
              <a:t>ů</a:t>
            </a:r>
            <a:r>
              <a:rPr lang="en-GB" altLang="en-US" sz="2000" dirty="0" err="1">
                <a:latin typeface="Arial" panose="020B0604020202020204" pitchFamily="34" charset="0"/>
                <a:cs typeface="Arial" panose="020B0604020202020204" pitchFamily="34" charset="0"/>
              </a:rPr>
              <a:t>sobení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obdobné</a:t>
            </a:r>
            <a:r>
              <a:rPr lang="en-GB" altLang="en-US" sz="2000" dirty="0">
                <a:latin typeface="Arial" panose="020B0604020202020204" pitchFamily="34" charset="0"/>
                <a:cs typeface="Arial" panose="020B0604020202020204" pitchFamily="34" charset="0"/>
              </a:rPr>
              <a:t> HCN)</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4244477"/>
            <a:ext cx="4572000" cy="2332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descr="Lewis Dot Structure For Carbon Monoxide - slide share">
            <a:extLst>
              <a:ext uri="{FF2B5EF4-FFF2-40B4-BE49-F238E27FC236}">
                <a16:creationId xmlns:a16="http://schemas.microsoft.com/office/drawing/2014/main" id="{C7B2FC43-5B8C-4CB7-8B6F-17746C8051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1400" y="2335494"/>
            <a:ext cx="4724400" cy="748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56077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body" idx="1"/>
          </p:nvPr>
        </p:nvSpPr>
        <p:spPr>
          <a:xfrm>
            <a:off x="152400" y="152400"/>
            <a:ext cx="8839200" cy="4525963"/>
          </a:xfrm>
        </p:spPr>
        <p:txBody>
          <a:bodyPr>
            <a:noAutofit/>
          </a:bodyPr>
          <a:lstStyle/>
          <a:p>
            <a:pPr>
              <a:buNone/>
            </a:pPr>
            <a:r>
              <a:rPr lang="en-GB" altLang="en-US" sz="2000" b="1" dirty="0">
                <a:latin typeface="Arial" panose="020B0604020202020204" pitchFamily="34" charset="0"/>
                <a:cs typeface="Arial" panose="020B0604020202020204" pitchFamily="34" charset="0"/>
              </a:rPr>
              <a:t>P</a:t>
            </a:r>
            <a:r>
              <a:rPr lang="cs-CZ" altLang="en-US" sz="2000" b="1" dirty="0">
                <a:latin typeface="Arial" panose="020B0604020202020204" pitchFamily="34" charset="0"/>
                <a:cs typeface="Arial" panose="020B0604020202020204" pitchFamily="34" charset="0"/>
              </a:rPr>
              <a:t>ř</a:t>
            </a:r>
            <a:r>
              <a:rPr lang="en-GB" altLang="en-US" sz="2000" b="1" dirty="0" err="1">
                <a:latin typeface="Arial" panose="020B0604020202020204" pitchFamily="34" charset="0"/>
                <a:cs typeface="Arial" panose="020B0604020202020204" pitchFamily="34" charset="0"/>
              </a:rPr>
              <a:t>íprava</a:t>
            </a:r>
            <a:r>
              <a:rPr lang="en-GB" altLang="en-US" sz="2000" dirty="0">
                <a:latin typeface="Arial" panose="020B0604020202020204" pitchFamily="34" charset="0"/>
                <a:cs typeface="Arial" panose="020B0604020202020204" pitchFamily="34" charset="0"/>
              </a:rPr>
              <a:t>: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ikap</a:t>
            </a:r>
            <a:r>
              <a:rPr lang="cs-CZ" altLang="en-US" sz="2000" dirty="0" err="1">
                <a:latin typeface="Arial" panose="020B0604020202020204" pitchFamily="34" charset="0"/>
                <a:cs typeface="Arial" panose="020B0604020202020204" pitchFamily="34" charset="0"/>
              </a:rPr>
              <a:t>ávání</a:t>
            </a:r>
            <a:r>
              <a:rPr lang="en-GB" altLang="en-US" sz="2000" dirty="0">
                <a:latin typeface="Arial" panose="020B0604020202020204" pitchFamily="34" charset="0"/>
                <a:cs typeface="Arial" panose="020B0604020202020204" pitchFamily="34" charset="0"/>
              </a:rPr>
              <a:t> HCOOH do </a:t>
            </a:r>
            <a:r>
              <a:rPr lang="en-GB" altLang="en-US" sz="2000" dirty="0" err="1">
                <a:latin typeface="Arial" panose="020B0604020202020204" pitchFamily="34" charset="0"/>
                <a:cs typeface="Arial" panose="020B0604020202020204" pitchFamily="34" charset="0"/>
              </a:rPr>
              <a:t>horké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konc</a:t>
            </a:r>
            <a:r>
              <a:rPr lang="en-GB" altLang="en-US" sz="2000" dirty="0">
                <a:latin typeface="Arial" panose="020B0604020202020204" pitchFamily="34" charset="0"/>
                <a:cs typeface="Arial" panose="020B0604020202020204" pitchFamily="34" charset="0"/>
              </a:rPr>
              <a:t>.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SO</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a:t>
            </a:r>
          </a:p>
          <a:p>
            <a:pPr algn="ctr">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HCOOH </a:t>
            </a:r>
            <a:r>
              <a:rPr lang="en-GB" altLang="en-US" sz="2000" dirty="0">
                <a:latin typeface="Arial" panose="020B0604020202020204" pitchFamily="34" charset="0"/>
                <a:cs typeface="Arial" panose="020B0604020202020204" pitchFamily="34" charset="0"/>
                <a:sym typeface="Symbol" pitchFamily="18" charset="2"/>
              </a:rPr>
              <a:t></a:t>
            </a:r>
            <a:r>
              <a:rPr lang="cs-CZ" altLang="en-US" sz="2000" dirty="0">
                <a:latin typeface="Arial" panose="020B0604020202020204" pitchFamily="34" charset="0"/>
                <a:cs typeface="Arial" panose="020B0604020202020204" pitchFamily="34" charset="0"/>
                <a:sym typeface="Symbol" pitchFamily="18" charset="2"/>
              </a:rPr>
              <a:t> </a:t>
            </a:r>
            <a:r>
              <a:rPr lang="en-GB" altLang="en-US" sz="2000" dirty="0">
                <a:latin typeface="Arial" panose="020B0604020202020204" pitchFamily="34" charset="0"/>
                <a:cs typeface="Arial" panose="020B0604020202020204" pitchFamily="34" charset="0"/>
              </a:rPr>
              <a:t>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 CO  </a:t>
            </a:r>
          </a:p>
          <a:p>
            <a:pPr>
              <a:buNone/>
            </a:pP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vod</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málo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rozpustný</a:t>
            </a:r>
            <a:r>
              <a:rPr lang="en-GB" altLang="en-US" sz="2000" dirty="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roztoky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hydroxid</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reaguje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vzniku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mraven</a:t>
            </a:r>
            <a:r>
              <a:rPr lang="cs-CZ" altLang="en-US" sz="2000" dirty="0">
                <a:latin typeface="Arial" panose="020B0604020202020204" pitchFamily="34" charset="0"/>
                <a:cs typeface="Arial" panose="020B0604020202020204" pitchFamily="34" charset="0"/>
              </a:rPr>
              <a:t>č</a:t>
            </a:r>
            <a:r>
              <a:rPr lang="en-GB" altLang="en-US" sz="2000" dirty="0">
                <a:latin typeface="Arial" panose="020B0604020202020204" pitchFamily="34" charset="0"/>
                <a:cs typeface="Arial" panose="020B0604020202020204" pitchFamily="34" charset="0"/>
              </a:rPr>
              <a:t>an</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a:t>
            </a:r>
          </a:p>
          <a:p>
            <a:pPr algn="ctr">
              <a:buNone/>
            </a:pP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NaOH</a:t>
            </a:r>
            <a:r>
              <a:rPr lang="en-GB" altLang="en-US" sz="2000" dirty="0">
                <a:latin typeface="Arial" panose="020B0604020202020204" pitchFamily="34" charset="0"/>
                <a:cs typeface="Arial" panose="020B0604020202020204" pitchFamily="34" charset="0"/>
              </a:rPr>
              <a:t> + CO = </a:t>
            </a:r>
            <a:r>
              <a:rPr lang="en-GB" altLang="en-US" sz="2000" dirty="0" err="1">
                <a:latin typeface="Arial" panose="020B0604020202020204" pitchFamily="34" charset="0"/>
                <a:cs typeface="Arial" panose="020B0604020202020204" pitchFamily="34" charset="0"/>
              </a:rPr>
              <a:t>NaCOOH</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CO </a:t>
            </a:r>
            <a:r>
              <a:rPr lang="en-GB" altLang="en-US" sz="2000" dirty="0" err="1">
                <a:latin typeface="Arial" panose="020B0604020202020204" pitchFamily="34" charset="0"/>
                <a:cs typeface="Arial" panose="020B0604020202020204" pitchFamily="34" charset="0"/>
              </a:rPr>
              <a:t>má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výrazné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reduk</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vlastnosti</a:t>
            </a:r>
            <a:r>
              <a:rPr lang="en-GB" altLang="en-US" sz="2000" dirty="0">
                <a:latin typeface="Arial" panose="020B0604020202020204" pitchFamily="34" charset="0"/>
                <a:cs typeface="Arial" panose="020B0604020202020204" pitchFamily="34" charset="0"/>
              </a:rPr>
              <a:t>: </a:t>
            </a:r>
          </a:p>
          <a:p>
            <a:pPr algn="ct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CuO</a:t>
            </a:r>
            <a:r>
              <a:rPr lang="en-GB" altLang="en-US" sz="2000" dirty="0">
                <a:latin typeface="Arial" panose="020B0604020202020204" pitchFamily="34" charset="0"/>
                <a:cs typeface="Arial" panose="020B0604020202020204" pitchFamily="34" charset="0"/>
              </a:rPr>
              <a:t> + CO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Cu + CO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p>
          <a:p>
            <a:pPr algn="ct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Fe</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O</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+ 4 CO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3 Fe + 4 CO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sou</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ást</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tzv. </a:t>
            </a:r>
            <a:r>
              <a:rPr lang="en-GB" altLang="en-US" sz="2000" dirty="0" err="1">
                <a:latin typeface="Arial" panose="020B0604020202020204" pitchFamily="34" charset="0"/>
                <a:cs typeface="Arial" panose="020B0604020202020204" pitchFamily="34" charset="0"/>
              </a:rPr>
              <a:t>vodního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plynu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vyrábí</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vedením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vodní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páry</a:t>
            </a:r>
            <a:r>
              <a:rPr lang="en-GB" altLang="en-US" sz="2000" dirty="0">
                <a:latin typeface="Arial" panose="020B0604020202020204" pitchFamily="34" charset="0"/>
                <a:cs typeface="Arial" panose="020B0604020202020204" pitchFamily="34" charset="0"/>
              </a:rPr>
              <a:t>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es</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rozžhavený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koks</a:t>
            </a:r>
            <a:r>
              <a:rPr lang="en-GB" altLang="en-US" sz="2000" dirty="0">
                <a:latin typeface="Arial" panose="020B0604020202020204" pitchFamily="34" charset="0"/>
                <a:cs typeface="Arial" panose="020B0604020202020204" pitchFamily="34" charset="0"/>
              </a:rPr>
              <a:t>:</a:t>
            </a:r>
          </a:p>
          <a:p>
            <a:pPr algn="ct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C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CO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viz</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výroba</a:t>
            </a:r>
            <a:r>
              <a:rPr lang="en-GB" altLang="en-US" sz="2000" dirty="0">
                <a:latin typeface="Arial" panose="020B0604020202020204" pitchFamily="34" charset="0"/>
                <a:cs typeface="Arial" panose="020B0604020202020204" pitchFamily="34" charset="0"/>
              </a:rPr>
              <a:t>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a:t>
            </a: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zvýšené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teploty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reaguje</a:t>
            </a:r>
            <a:r>
              <a:rPr lang="en-GB" altLang="en-US" sz="2000" dirty="0">
                <a:latin typeface="Arial" panose="020B0604020202020204" pitchFamily="34" charset="0"/>
                <a:cs typeface="Arial" panose="020B0604020202020204" pitchFamily="34" charset="0"/>
              </a:rPr>
              <a:t> s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echod</a:t>
            </a:r>
            <a:r>
              <a:rPr lang="cs-CZ" altLang="en-US" sz="2000" dirty="0" err="1">
                <a:latin typeface="Arial" panose="020B0604020202020204" pitchFamily="34" charset="0"/>
                <a:cs typeface="Arial" panose="020B0604020202020204" pitchFamily="34" charset="0"/>
              </a:rPr>
              <a:t>nými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kovy</a:t>
            </a:r>
            <a:r>
              <a:rPr lang="en-GB" altLang="en-US" sz="2000" dirty="0">
                <a:latin typeface="Arial" panose="020B0604020202020204" pitchFamily="34" charset="0"/>
                <a:cs typeface="Arial" panose="020B0604020202020204" pitchFamily="34" charset="0"/>
              </a:rPr>
              <a:t> za </a:t>
            </a:r>
            <a:r>
              <a:rPr lang="en-GB" altLang="en-US" sz="2000" dirty="0" err="1">
                <a:latin typeface="Arial" panose="020B0604020202020204" pitchFamily="34" charset="0"/>
                <a:cs typeface="Arial" panose="020B0604020202020204" pitchFamily="34" charset="0"/>
              </a:rPr>
              <a:t>vzniku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karbonyl</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M(CO)</a:t>
            </a:r>
            <a:r>
              <a:rPr lang="en-GB" altLang="en-US" sz="2000" baseline="-25000" dirty="0">
                <a:latin typeface="Arial" panose="020B0604020202020204" pitchFamily="34" charset="0"/>
                <a:cs typeface="Arial" panose="020B0604020202020204" pitchFamily="34" charset="0"/>
              </a:rPr>
              <a:t>x</a:t>
            </a:r>
            <a:endParaRPr lang="cs-CZ" altLang="en-US" sz="2000" baseline="-25000" dirty="0">
              <a:latin typeface="Arial" panose="020B0604020202020204" pitchFamily="34" charset="0"/>
              <a:cs typeface="Arial" panose="020B0604020202020204" pitchFamily="34" charset="0"/>
            </a:endParaRPr>
          </a:p>
          <a:p>
            <a:pPr eaLnBrk="1" hangingPunct="1"/>
            <a:endParaRPr lang="cs-CZ" altLang="en-US" sz="2000" dirty="0">
              <a:latin typeface="Arial" panose="020B0604020202020204" pitchFamily="34" charset="0"/>
              <a:cs typeface="Arial" panose="020B0604020202020204" pitchFamily="34" charset="0"/>
            </a:endParaRPr>
          </a:p>
        </p:txBody>
      </p:sp>
      <p:pic>
        <p:nvPicPr>
          <p:cNvPr id="61443" name="Picture 3"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4931010"/>
            <a:ext cx="1676400" cy="1715387"/>
          </a:xfrm>
          <a:prstGeom prst="rect">
            <a:avLst/>
          </a:prstGeom>
          <a:noFill/>
          <a:extLst>
            <a:ext uri="{909E8E84-426E-40DD-AFC4-6F175D3DCCD1}">
              <a14:hiddenFill xmlns:a14="http://schemas.microsoft.com/office/drawing/2010/main">
                <a:solidFill>
                  <a:srgbClr val="FFFFFF"/>
                </a:solidFill>
              </a14:hiddenFill>
            </a:ext>
          </a:extLst>
        </p:spPr>
      </p:pic>
      <p:pic>
        <p:nvPicPr>
          <p:cNvPr id="61445" name="Picture 5"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5193687"/>
            <a:ext cx="1578692" cy="1357675"/>
          </a:xfrm>
          <a:prstGeom prst="rect">
            <a:avLst/>
          </a:prstGeom>
          <a:noFill/>
          <a:extLst>
            <a:ext uri="{909E8E84-426E-40DD-AFC4-6F175D3DCCD1}">
              <a14:hiddenFill xmlns:a14="http://schemas.microsoft.com/office/drawing/2010/main">
                <a:solidFill>
                  <a:srgbClr val="FFFFFF"/>
                </a:solidFill>
              </a14:hiddenFill>
            </a:ext>
          </a:extLst>
        </p:spPr>
      </p:pic>
      <p:pic>
        <p:nvPicPr>
          <p:cNvPr id="61447" name="Picture 7" descr="Zobrazit zdrojový obráze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846023"/>
            <a:ext cx="1828800" cy="1793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826285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tráva, exteriér, obloha, pole&#10;&#10;Popis byl vytvořen automaticky">
            <a:extLst>
              <a:ext uri="{FF2B5EF4-FFF2-40B4-BE49-F238E27FC236}">
                <a16:creationId xmlns:a16="http://schemas.microsoft.com/office/drawing/2014/main" id="{889ED5C5-0DB7-4FA4-9B8E-ABE07DFCE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3124200"/>
            <a:ext cx="3887080" cy="2186483"/>
          </a:xfrm>
          <a:prstGeom prst="rect">
            <a:avLst/>
          </a:prstGeom>
        </p:spPr>
      </p:pic>
      <p:pic>
        <p:nvPicPr>
          <p:cNvPr id="7" name="Obrázek 6" descr="Obsah obrázku exteriér, tráva, obloha, pole&#10;&#10;Popis byl vytvořen automaticky">
            <a:extLst>
              <a:ext uri="{FF2B5EF4-FFF2-40B4-BE49-F238E27FC236}">
                <a16:creationId xmlns:a16="http://schemas.microsoft.com/office/drawing/2014/main" id="{619756D8-5291-4D60-8286-FF4F205ED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2971800"/>
            <a:ext cx="4572000" cy="2300288"/>
          </a:xfrm>
          <a:prstGeom prst="rect">
            <a:avLst/>
          </a:prstGeom>
        </p:spPr>
      </p:pic>
      <p:sp>
        <p:nvSpPr>
          <p:cNvPr id="8" name="TextovéPole 7">
            <a:extLst>
              <a:ext uri="{FF2B5EF4-FFF2-40B4-BE49-F238E27FC236}">
                <a16:creationId xmlns:a16="http://schemas.microsoft.com/office/drawing/2014/main" id="{22754131-0BE7-4844-8D02-294313DD9370}"/>
              </a:ext>
            </a:extLst>
          </p:cNvPr>
          <p:cNvSpPr txBox="1"/>
          <p:nvPr/>
        </p:nvSpPr>
        <p:spPr>
          <a:xfrm>
            <a:off x="228600" y="304800"/>
            <a:ext cx="2080313" cy="461665"/>
          </a:xfrm>
          <a:prstGeom prst="rect">
            <a:avLst/>
          </a:prstGeom>
          <a:noFill/>
        </p:spPr>
        <p:txBody>
          <a:bodyPr wrap="none" rtlCol="0">
            <a:spAutoFit/>
          </a:bodyPr>
          <a:lstStyle/>
          <a:p>
            <a:r>
              <a:rPr lang="cs-CZ" sz="2400" b="1" dirty="0"/>
              <a:t>Ďáblův hřbitov</a:t>
            </a:r>
            <a:endParaRPr lang="en-US" sz="2400" b="1" dirty="0"/>
          </a:p>
        </p:txBody>
      </p:sp>
      <p:sp>
        <p:nvSpPr>
          <p:cNvPr id="9" name="Obdélník 8">
            <a:extLst>
              <a:ext uri="{FF2B5EF4-FFF2-40B4-BE49-F238E27FC236}">
                <a16:creationId xmlns:a16="http://schemas.microsoft.com/office/drawing/2014/main" id="{8448A846-EC55-4B74-9992-29F0E89A1CE3}"/>
              </a:ext>
            </a:extLst>
          </p:cNvPr>
          <p:cNvSpPr/>
          <p:nvPr/>
        </p:nvSpPr>
        <p:spPr>
          <a:xfrm>
            <a:off x="152400" y="762000"/>
            <a:ext cx="8772087" cy="1938992"/>
          </a:xfrm>
          <a:prstGeom prst="rect">
            <a:avLst/>
          </a:prstGeom>
        </p:spPr>
        <p:txBody>
          <a:bodyPr wrap="square">
            <a:spAutoFit/>
          </a:bodyPr>
          <a:lstStyle/>
          <a:p>
            <a:pPr algn="just"/>
            <a:r>
              <a:rPr lang="cs-CZ" sz="2000" dirty="0"/>
              <a:t>  Objeven roku </a:t>
            </a:r>
            <a:r>
              <a:rPr lang="en-US" sz="2000" dirty="0"/>
              <a:t>1908</a:t>
            </a:r>
            <a:r>
              <a:rPr lang="cs-CZ" sz="2000" dirty="0"/>
              <a:t>, nachází se nedaleko vesnice </a:t>
            </a:r>
            <a:r>
              <a:rPr lang="en-US" sz="2000" dirty="0" err="1"/>
              <a:t>Kova</a:t>
            </a:r>
            <a:r>
              <a:rPr lang="cs-CZ" sz="2000" dirty="0"/>
              <a:t> v Krasnojarské oblasti na Sibiři</a:t>
            </a:r>
            <a:r>
              <a:rPr lang="en-US" sz="2000" dirty="0"/>
              <a:t>. </a:t>
            </a:r>
            <a:r>
              <a:rPr lang="cs-CZ" sz="2000" dirty="0"/>
              <a:t>Místo bylo prakticky bez vegetace, pokryto mrtvými těly ptáků a dalších živočichů, která se nerozkládala</a:t>
            </a:r>
            <a:r>
              <a:rPr lang="en-US" sz="2000" dirty="0"/>
              <a:t>. </a:t>
            </a:r>
            <a:r>
              <a:rPr lang="cs-CZ" sz="2000" dirty="0"/>
              <a:t>Lidé kteří na toto místo vstoupili cítili závrať a žaludeční nevolnost.</a:t>
            </a:r>
            <a:r>
              <a:rPr lang="en-US" sz="2000" dirty="0"/>
              <a:t> </a:t>
            </a:r>
            <a:r>
              <a:rPr lang="cs-CZ" sz="2000" dirty="0"/>
              <a:t>Měření prokázala nízké koncentrace kyslíku a především </a:t>
            </a:r>
            <a:r>
              <a:rPr lang="cs-CZ" sz="2000" u="sng" dirty="0"/>
              <a:t>vysoké koncentrace oxidu uhelnatého</a:t>
            </a:r>
            <a:r>
              <a:rPr lang="cs-CZ" sz="2000" dirty="0"/>
              <a:t>. Jde zřejmě o důsledek podzemního požáru uhelné sloje, iniciované nejspíš dopadem Tunguzského meteoritu. </a:t>
            </a:r>
            <a:endParaRPr lang="en-US" sz="2000" dirty="0"/>
          </a:p>
        </p:txBody>
      </p:sp>
    </p:spTree>
    <p:extLst>
      <p:ext uri="{BB962C8B-B14F-4D97-AF65-F5344CB8AC3E}">
        <p14:creationId xmlns:p14="http://schemas.microsoft.com/office/powerpoint/2010/main" val="272903297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a:xfrm>
            <a:off x="152400" y="533400"/>
            <a:ext cx="8839200" cy="6324600"/>
          </a:xfrm>
        </p:spPr>
        <p:txBody>
          <a:bodyPr>
            <a:normAutofit/>
          </a:bodyPr>
          <a:lstStyle/>
          <a:p>
            <a:pPr eaLnBrk="1" hangingPunct="1">
              <a:lnSpc>
                <a:spcPct val="90000"/>
              </a:lnSpc>
              <a:buFont typeface="Wingdings" pitchFamily="2" charset="2"/>
              <a:buNone/>
            </a:pPr>
            <a:r>
              <a:rPr lang="en-GB" altLang="en-US" sz="2000" b="1" dirty="0" err="1">
                <a:latin typeface="Arial" panose="020B0604020202020204" pitchFamily="34" charset="0"/>
                <a:cs typeface="Arial" panose="020B0604020202020204" pitchFamily="34" charset="0"/>
              </a:rPr>
              <a:t>Oxid</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uhli</a:t>
            </a:r>
            <a:r>
              <a:rPr lang="cs-CZ" altLang="en-US" sz="2000" b="1" dirty="0">
                <a:latin typeface="Arial" panose="020B0604020202020204" pitchFamily="34" charset="0"/>
                <a:cs typeface="Arial" panose="020B0604020202020204" pitchFamily="34" charset="0"/>
              </a:rPr>
              <a:t>č</a:t>
            </a:r>
            <a:r>
              <a:rPr lang="en-GB" altLang="en-US" sz="2000" b="1" dirty="0" err="1">
                <a:latin typeface="Arial" panose="020B0604020202020204" pitchFamily="34" charset="0"/>
                <a:cs typeface="Arial" panose="020B0604020202020204" pitchFamily="34" charset="0"/>
              </a:rPr>
              <a:t>itý</a:t>
            </a:r>
            <a:r>
              <a:rPr lang="en-GB" altLang="en-US" sz="2000" b="1" dirty="0">
                <a:latin typeface="Arial" panose="020B0604020202020204" pitchFamily="34" charset="0"/>
                <a:cs typeface="Arial" panose="020B0604020202020204" pitchFamily="34" charset="0"/>
              </a:rPr>
              <a:t> CO</a:t>
            </a:r>
            <a:r>
              <a:rPr lang="en-GB" altLang="en-US" sz="2000" b="1" baseline="-25000" dirty="0">
                <a:latin typeface="Arial" panose="020B0604020202020204" pitchFamily="34" charset="0"/>
                <a:cs typeface="Arial" panose="020B0604020202020204" pitchFamily="34" charset="0"/>
              </a:rPr>
              <a:t>2</a:t>
            </a:r>
          </a:p>
          <a:p>
            <a:pPr eaLnBrk="1" hangingPunct="1">
              <a:lnSpc>
                <a:spcPct val="90000"/>
              </a:lnSpc>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bezbarvý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plyn</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nakyslého</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štip</a:t>
            </a:r>
            <a:r>
              <a:rPr lang="en-GB" altLang="en-US" sz="2000" dirty="0" err="1">
                <a:latin typeface="Arial" panose="020B0604020202020204" pitchFamily="34" charset="0"/>
                <a:cs typeface="Arial" panose="020B0604020202020204" pitchFamily="34" charset="0"/>
              </a:rPr>
              <a:t>lavého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zápachu</a:t>
            </a:r>
            <a:r>
              <a:rPr lang="en-GB" altLang="en-US" sz="2000" dirty="0">
                <a:latin typeface="Arial" panose="020B0604020202020204" pitchFamily="34" charset="0"/>
                <a:cs typeface="Arial" panose="020B0604020202020204" pitchFamily="34" charset="0"/>
              </a:rPr>
              <a:t>  a slab</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kyselé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chuti</a:t>
            </a:r>
            <a:r>
              <a:rPr lang="en-GB" altLang="en-US" sz="2000" dirty="0">
                <a:latin typeface="Arial" panose="020B0604020202020204" pitchFamily="34" charset="0"/>
                <a:cs typeface="Arial" panose="020B0604020202020204" pitchFamily="34" charset="0"/>
              </a:rPr>
              <a:t>, t</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žší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než</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vzduch</a:t>
            </a:r>
            <a:endParaRPr lang="cs-CZ" altLang="en-US" sz="2000" dirty="0">
              <a:latin typeface="Arial" panose="020B0604020202020204" pitchFamily="34" charset="0"/>
              <a:cs typeface="Arial" panose="020B0604020202020204" pitchFamily="34" charset="0"/>
            </a:endParaRPr>
          </a:p>
          <a:p>
            <a:pPr>
              <a:lnSpc>
                <a:spcPct val="90000"/>
              </a:lnSpc>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CO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je </a:t>
            </a:r>
            <a:r>
              <a:rPr lang="en-GB" altLang="en-US" sz="2000" dirty="0" err="1">
                <a:latin typeface="Arial" panose="020B0604020202020204" pitchFamily="34" charset="0"/>
                <a:cs typeface="Arial" panose="020B0604020202020204" pitchFamily="34" charset="0"/>
              </a:rPr>
              <a:t>anhydridem</a:t>
            </a:r>
            <a:r>
              <a:rPr lang="en-GB" altLang="en-US" sz="2000" dirty="0">
                <a:latin typeface="Arial" panose="020B0604020202020204" pitchFamily="34" charset="0"/>
                <a:cs typeface="Arial" panose="020B0604020202020204" pitchFamily="34" charset="0"/>
              </a:rPr>
              <a:t>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CO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a:t>
            </a:r>
          </a:p>
          <a:p>
            <a:pPr algn="ctr">
              <a:lnSpc>
                <a:spcPct val="90000"/>
              </a:lnSpc>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CO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CO</a:t>
            </a:r>
            <a:r>
              <a:rPr lang="en-GB" altLang="en-US" sz="2000" baseline="-25000" dirty="0">
                <a:latin typeface="Arial" panose="020B0604020202020204" pitchFamily="34" charset="0"/>
                <a:cs typeface="Arial" panose="020B0604020202020204" pitchFamily="34" charset="0"/>
              </a:rPr>
              <a:t>3</a:t>
            </a:r>
            <a:endParaRPr lang="cs-CZ" altLang="en-US" sz="2000" baseline="-25000"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endParaRPr lang="cs-CZ" altLang="en-US" sz="2000" dirty="0">
              <a:latin typeface="Arial" panose="020B0604020202020204" pitchFamily="34" charset="0"/>
              <a:cs typeface="Arial" panose="020B0604020202020204" pitchFamily="34" charset="0"/>
            </a:endParaRPr>
          </a:p>
          <a:p>
            <a:pPr>
              <a:lnSpc>
                <a:spcPct val="90000"/>
              </a:lnSpc>
              <a:buNone/>
            </a:pPr>
            <a:r>
              <a:rPr lang="cs-CZ" altLang="en-US" sz="2000" dirty="0">
                <a:latin typeface="Arial" panose="020B0604020202020204" pitchFamily="34" charset="0"/>
                <a:cs typeface="Arial" panose="020B0604020202020204" pitchFamily="34" charset="0"/>
              </a:rPr>
              <a:t>L</a:t>
            </a:r>
            <a:r>
              <a:rPr lang="en-GB" altLang="en-US" sz="2000" dirty="0" err="1">
                <a:latin typeface="Arial" panose="020B0604020202020204" pitchFamily="34" charset="0"/>
                <a:cs typeface="Arial" panose="020B0604020202020204" pitchFamily="34" charset="0"/>
              </a:rPr>
              <a:t>ze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jej</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snadno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zkapalnit</a:t>
            </a:r>
            <a:r>
              <a:rPr lang="en-GB" altLang="en-US" sz="2000" dirty="0">
                <a:latin typeface="Arial" panose="020B0604020202020204" pitchFamily="34" charset="0"/>
                <a:cs typeface="Arial" panose="020B0604020202020204" pitchFamily="34" charset="0"/>
              </a:rPr>
              <a:t> a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evést</a:t>
            </a:r>
            <a:r>
              <a:rPr lang="en-GB" altLang="en-US" sz="2000" dirty="0">
                <a:latin typeface="Arial" panose="020B0604020202020204" pitchFamily="34" charset="0"/>
                <a:cs typeface="Arial" panose="020B0604020202020204" pitchFamily="34" charset="0"/>
              </a:rPr>
              <a:t> do </a:t>
            </a:r>
            <a:r>
              <a:rPr lang="en-GB" altLang="en-US" sz="2000" dirty="0" err="1">
                <a:latin typeface="Arial" panose="020B0604020202020204" pitchFamily="34" charset="0"/>
                <a:cs typeface="Arial" panose="020B0604020202020204" pitchFamily="34" charset="0"/>
              </a:rPr>
              <a:t>tuhého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stavu</a:t>
            </a:r>
            <a:endParaRPr lang="cs-CZ" altLang="en-US" sz="2000" dirty="0">
              <a:latin typeface="Arial" panose="020B0604020202020204" pitchFamily="34" charset="0"/>
              <a:cs typeface="Arial" panose="020B0604020202020204" pitchFamily="34" charset="0"/>
            </a:endParaRPr>
          </a:p>
          <a:p>
            <a:pPr>
              <a:lnSpc>
                <a:spcPct val="90000"/>
              </a:lnSpc>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tzv</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suchý</a:t>
            </a:r>
            <a:r>
              <a:rPr lang="en-GB" altLang="en-US" sz="2000" b="1" dirty="0">
                <a:latin typeface="Arial" panose="020B0604020202020204" pitchFamily="34" charset="0"/>
                <a:cs typeface="Arial" panose="020B0604020202020204" pitchFamily="34" charset="0"/>
              </a:rPr>
              <a:t> led</a:t>
            </a:r>
            <a:r>
              <a:rPr lang="cs-CZ" altLang="en-US" sz="2000" dirty="0">
                <a:latin typeface="Arial" panose="020B0604020202020204" pitchFamily="34" charset="0"/>
                <a:cs typeface="Arial" panose="020B0604020202020204" pitchFamily="34" charset="0"/>
              </a:rPr>
              <a:t>.</a:t>
            </a:r>
          </a:p>
          <a:p>
            <a:pPr eaLnBrk="1" hangingPunct="1">
              <a:lnSpc>
                <a:spcPct val="90000"/>
              </a:lnSpc>
              <a:buFont typeface="Wingdings" pitchFamily="2" charset="2"/>
              <a:buNone/>
            </a:pPr>
            <a:endParaRPr lang="cs-CZ" altLang="en-US" sz="2000" dirty="0">
              <a:latin typeface="Arial" panose="020B0604020202020204" pitchFamily="34" charset="0"/>
              <a:cs typeface="Arial" panose="020B0604020202020204" pitchFamily="34" charset="0"/>
            </a:endParaRPr>
          </a:p>
        </p:txBody>
      </p:sp>
      <p:pic>
        <p:nvPicPr>
          <p:cNvPr id="60418" name="Picture 2"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1400" y="3975332"/>
            <a:ext cx="3276600" cy="2627833"/>
          </a:xfrm>
          <a:prstGeom prst="rect">
            <a:avLst/>
          </a:prstGeom>
          <a:noFill/>
          <a:extLst>
            <a:ext uri="{909E8E84-426E-40DD-AFC4-6F175D3DCCD1}">
              <a14:hiddenFill xmlns:a14="http://schemas.microsoft.com/office/drawing/2010/main">
                <a:solidFill>
                  <a:srgbClr val="FFFFFF"/>
                </a:solidFill>
              </a14:hiddenFill>
            </a:ext>
          </a:extLst>
        </p:spPr>
      </p:pic>
      <p:pic>
        <p:nvPicPr>
          <p:cNvPr id="60420" name="Picture 4"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3352800"/>
            <a:ext cx="1844030" cy="3267075"/>
          </a:xfrm>
          <a:prstGeom prst="rect">
            <a:avLst/>
          </a:prstGeom>
          <a:noFill/>
          <a:extLst>
            <a:ext uri="{909E8E84-426E-40DD-AFC4-6F175D3DCCD1}">
              <a14:hiddenFill xmlns:a14="http://schemas.microsoft.com/office/drawing/2010/main">
                <a:solidFill>
                  <a:srgbClr val="FFFFFF"/>
                </a:solidFill>
              </a14:hiddenFill>
            </a:ext>
          </a:extLst>
        </p:spPr>
      </p:pic>
      <p:pic>
        <p:nvPicPr>
          <p:cNvPr id="60423"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687" y="4108313"/>
            <a:ext cx="3152391" cy="2521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descr="Lewis Structure Carbon Dioxide Structural Formula ...">
            <a:extLst>
              <a:ext uri="{FF2B5EF4-FFF2-40B4-BE49-F238E27FC236}">
                <a16:creationId xmlns:a16="http://schemas.microsoft.com/office/drawing/2014/main" id="{3E70F48B-8D96-488E-99F6-B77FE57E03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80590" y="1752600"/>
            <a:ext cx="2133600" cy="588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97162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75" name="Object 3"/>
          <p:cNvGraphicFramePr>
            <a:graphicFrameLocks noGrp="1" noChangeAspect="1"/>
          </p:cNvGraphicFramePr>
          <p:nvPr>
            <p:ph sz="half" idx="1"/>
          </p:nvPr>
        </p:nvGraphicFramePr>
        <p:xfrm>
          <a:off x="914400" y="4876800"/>
          <a:ext cx="2571349" cy="1769745"/>
        </p:xfrm>
        <a:graphic>
          <a:graphicData uri="http://schemas.openxmlformats.org/presentationml/2006/ole">
            <mc:AlternateContent xmlns:mc="http://schemas.openxmlformats.org/markup-compatibility/2006">
              <mc:Choice xmlns:v="urn:schemas-microsoft-com:vml" Requires="v">
                <p:oleObj name="Photo Editor Photo" r:id="rId2" imgW="5191850" imgH="3572374" progId="MSPhotoEd.3">
                  <p:embed/>
                </p:oleObj>
              </mc:Choice>
              <mc:Fallback>
                <p:oleObj name="Photo Editor Photo" r:id="rId2" imgW="5191850" imgH="3572374" progId="MSPhotoEd.3">
                  <p:embed/>
                  <p:pic>
                    <p:nvPicPr>
                      <p:cNvPr id="28675"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4876800"/>
                        <a:ext cx="2571349" cy="1769745"/>
                      </a:xfrm>
                      <a:prstGeom prst="rect">
                        <a:avLst/>
                      </a:prstGeom>
                      <a:noFill/>
                      <a:ln>
                        <a:noFill/>
                      </a:ln>
                      <a:effectLst/>
                    </p:spPr>
                  </p:pic>
                </p:oleObj>
              </mc:Fallback>
            </mc:AlternateContent>
          </a:graphicData>
        </a:graphic>
      </p:graphicFrame>
      <p:sp>
        <p:nvSpPr>
          <p:cNvPr id="2" name="Obdélník 1"/>
          <p:cNvSpPr/>
          <p:nvPr/>
        </p:nvSpPr>
        <p:spPr>
          <a:xfrm>
            <a:off x="152400" y="381000"/>
            <a:ext cx="8763000" cy="1200329"/>
          </a:xfrm>
          <a:prstGeom prst="rect">
            <a:avLst/>
          </a:prstGeom>
        </p:spPr>
        <p:txBody>
          <a:bodyPr wrap="square">
            <a:spAutoFit/>
          </a:bodyPr>
          <a:lstStyle/>
          <a:p>
            <a:pPr>
              <a:lnSpc>
                <a:spcPct val="90000"/>
              </a:lnSpc>
              <a:buNone/>
            </a:pPr>
            <a:r>
              <a:rPr lang="cs-CZ" altLang="en-US" sz="2000" b="1" dirty="0">
                <a:latin typeface="Arial" panose="020B0604020202020204" pitchFamily="34" charset="0"/>
                <a:cs typeface="Arial" panose="020B0604020202020204" pitchFamily="34" charset="0"/>
              </a:rPr>
              <a:t>V</a:t>
            </a:r>
            <a:r>
              <a:rPr lang="en-GB" altLang="en-US" sz="2000" b="1" dirty="0" err="1">
                <a:latin typeface="Arial" panose="020B0604020202020204" pitchFamily="34" charset="0"/>
                <a:cs typeface="Arial" panose="020B0604020202020204" pitchFamily="34" charset="0"/>
              </a:rPr>
              <a:t>ýskyt</a:t>
            </a:r>
            <a:r>
              <a:rPr lang="en-GB" altLang="en-US" sz="2000" b="1"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v </a:t>
            </a:r>
            <a:r>
              <a:rPr lang="en-GB" altLang="en-US" sz="2000" dirty="0" err="1">
                <a:latin typeface="Arial" panose="020B0604020202020204" pitchFamily="34" charset="0"/>
                <a:cs typeface="Arial" panose="020B0604020202020204" pitchFamily="34" charset="0"/>
              </a:rPr>
              <a:t>atmosfé</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e a v </a:t>
            </a:r>
            <a:r>
              <a:rPr lang="en-GB" altLang="en-US" sz="2000" dirty="0" err="1">
                <a:latin typeface="Arial" panose="020B0604020202020204" pitchFamily="34" charset="0"/>
                <a:cs typeface="Arial" panose="020B0604020202020204" pitchFamily="34" charset="0"/>
              </a:rPr>
              <a:t>minerál</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vodách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hromad</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ní</a:t>
            </a:r>
            <a:r>
              <a:rPr lang="en-GB" altLang="en-US" sz="2000" dirty="0">
                <a:latin typeface="Arial" panose="020B0604020202020204" pitchFamily="34" charset="0"/>
                <a:cs typeface="Arial" panose="020B0604020202020204" pitchFamily="34" charset="0"/>
              </a:rPr>
              <a:t> v </a:t>
            </a:r>
            <a:r>
              <a:rPr lang="en-GB" altLang="en-US" sz="2000" dirty="0" err="1">
                <a:latin typeface="Arial" panose="020B0604020202020204" pitchFamily="34" charset="0"/>
                <a:cs typeface="Arial" panose="020B0604020202020204" pitchFamily="34" charset="0"/>
              </a:rPr>
              <a:t>atmosfé</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e </a:t>
            </a:r>
            <a:r>
              <a:rPr lang="en-GB" altLang="en-US" sz="2000" dirty="0" err="1">
                <a:latin typeface="Arial" panose="020B0604020202020204" pitchFamily="34" charset="0"/>
                <a:cs typeface="Arial" panose="020B0604020202020204" pitchFamily="34" charset="0"/>
              </a:rPr>
              <a:t>jednou</a:t>
            </a:r>
            <a:r>
              <a:rPr lang="en-GB" altLang="en-US" sz="2000" dirty="0">
                <a:latin typeface="Arial" panose="020B0604020202020204" pitchFamily="34" charset="0"/>
                <a:cs typeface="Arial" panose="020B0604020202020204" pitchFamily="34" charset="0"/>
              </a:rPr>
              <a:t> z p</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í</a:t>
            </a:r>
            <a:r>
              <a:rPr lang="cs-CZ" altLang="en-US" sz="2000" dirty="0">
                <a:latin typeface="Arial" panose="020B0604020202020204" pitchFamily="34" charset="0"/>
                <a:cs typeface="Arial" panose="020B0604020202020204" pitchFamily="34" charset="0"/>
              </a:rPr>
              <a:t>č</a:t>
            </a:r>
            <a:r>
              <a:rPr lang="en-GB" altLang="en-US" sz="2000" dirty="0">
                <a:latin typeface="Arial" panose="020B0604020202020204" pitchFamily="34" charset="0"/>
                <a:cs typeface="Arial" panose="020B0604020202020204" pitchFamily="34" charset="0"/>
              </a:rPr>
              <a:t>in </a:t>
            </a:r>
            <a:r>
              <a:rPr lang="en-GB" altLang="en-US" sz="2000" dirty="0" err="1">
                <a:latin typeface="Arial" panose="020B0604020202020204" pitchFamily="34" charset="0"/>
                <a:cs typeface="Arial" panose="020B0604020202020204" pitchFamily="34" charset="0"/>
              </a:rPr>
              <a:t>tzv</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skleníkového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efektu</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a:t>
            </a:r>
            <a:r>
              <a:rPr lang="en-GB" altLang="en-US" sz="2000" i="1" dirty="0">
                <a:latin typeface="Arial" panose="020B0604020202020204" pitchFamily="34" charset="0"/>
                <a:cs typeface="Arial" panose="020B0604020202020204" pitchFamily="34" charset="0"/>
              </a:rPr>
              <a:t>greenhouse effect</a:t>
            </a:r>
            <a:r>
              <a:rPr lang="cs-CZ" altLang="en-US" sz="2000" i="1"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tepelná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kapacita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oxidu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uhli</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itého</a:t>
            </a:r>
            <a:r>
              <a:rPr lang="en-GB" altLang="en-US" sz="2000" dirty="0">
                <a:latin typeface="Arial" panose="020B0604020202020204" pitchFamily="34" charset="0"/>
                <a:cs typeface="Arial" panose="020B0604020202020204" pitchFamily="34" charset="0"/>
              </a:rPr>
              <a:t> je 6</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vyšší</a:t>
            </a:r>
            <a:r>
              <a:rPr lang="en-GB" altLang="en-US" sz="2000" dirty="0">
                <a:latin typeface="Arial" panose="020B0604020202020204" pitchFamily="34" charset="0"/>
                <a:cs typeface="Arial" panose="020B0604020202020204" pitchFamily="34" charset="0"/>
              </a:rPr>
              <a:t> v </a:t>
            </a:r>
            <a:r>
              <a:rPr lang="en-GB" altLang="en-US" sz="2000" dirty="0" err="1">
                <a:latin typeface="Arial" panose="020B0604020202020204" pitchFamily="34" charset="0"/>
                <a:cs typeface="Arial" panose="020B0604020202020204" pitchFamily="34" charset="0"/>
              </a:rPr>
              <a:t>porovnání</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vzduchem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samotným</a:t>
            </a:r>
            <a:r>
              <a:rPr lang="en-GB" altLang="en-US" sz="2000" dirty="0">
                <a:latin typeface="Arial" panose="020B0604020202020204" pitchFamily="34" charset="0"/>
                <a:cs typeface="Arial" panose="020B0604020202020204" pitchFamily="34" charset="0"/>
              </a:rPr>
              <a:t>;</a:t>
            </a:r>
          </a:p>
          <a:p>
            <a:pPr>
              <a:lnSpc>
                <a:spcPct val="90000"/>
              </a:lnSpc>
            </a:pPr>
            <a:endParaRPr lang="en-GB" altLang="en-US" sz="2000" dirty="0">
              <a:latin typeface="Arial" panose="020B0604020202020204" pitchFamily="34" charset="0"/>
              <a:cs typeface="Arial" panose="020B0604020202020204" pitchFamily="34" charset="0"/>
            </a:endParaRPr>
          </a:p>
        </p:txBody>
      </p:sp>
      <p:pic>
        <p:nvPicPr>
          <p:cNvPr id="40007" name="Picture 71" descr="Zobrazit zdrojový obráze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1295400"/>
            <a:ext cx="3678767" cy="2759075"/>
          </a:xfrm>
          <a:prstGeom prst="rect">
            <a:avLst/>
          </a:prstGeom>
          <a:noFill/>
          <a:extLst>
            <a:ext uri="{909E8E84-426E-40DD-AFC4-6F175D3DCCD1}">
              <a14:hiddenFill xmlns:a14="http://schemas.microsoft.com/office/drawing/2010/main">
                <a:solidFill>
                  <a:srgbClr val="FFFFFF"/>
                </a:solidFill>
              </a14:hiddenFill>
            </a:ext>
          </a:extLst>
        </p:spPr>
      </p:pic>
      <p:pic>
        <p:nvPicPr>
          <p:cNvPr id="40009" name="Picture 73" descr="Zobrazit zdrojový obráze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514" y="1404286"/>
            <a:ext cx="4578485" cy="3204939"/>
          </a:xfrm>
          <a:prstGeom prst="rect">
            <a:avLst/>
          </a:prstGeom>
          <a:noFill/>
          <a:extLst>
            <a:ext uri="{909E8E84-426E-40DD-AFC4-6F175D3DCCD1}">
              <a14:hiddenFill xmlns:a14="http://schemas.microsoft.com/office/drawing/2010/main">
                <a:solidFill>
                  <a:srgbClr val="FFFFFF"/>
                </a:solidFill>
              </a14:hiddenFill>
            </a:ext>
          </a:extLst>
        </p:spPr>
      </p:pic>
      <p:pic>
        <p:nvPicPr>
          <p:cNvPr id="40011" name="Picture 75" descr="Zobrazit zdrojový obráze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05400" y="4054475"/>
            <a:ext cx="3659671" cy="2693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973648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83204" y="228600"/>
            <a:ext cx="8621949" cy="1323439"/>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Grotta </a:t>
            </a:r>
            <a:r>
              <a:rPr lang="cs-CZ" sz="2000" b="1" dirty="0" err="1">
                <a:latin typeface="Arial" panose="020B0604020202020204" pitchFamily="34" charset="0"/>
                <a:cs typeface="Arial" panose="020B0604020202020204" pitchFamily="34" charset="0"/>
              </a:rPr>
              <a:t>del</a:t>
            </a:r>
            <a:r>
              <a:rPr lang="cs-CZ" sz="2000" b="1"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cane</a:t>
            </a: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a:t>
            </a:r>
            <a:r>
              <a:rPr lang="cs-CZ" sz="2000" dirty="0" err="1">
                <a:latin typeface="Arial" panose="020B0604020202020204" pitchFamily="34" charset="0"/>
                <a:cs typeface="Arial" panose="020B0604020202020204" pitchFamily="34" charset="0"/>
              </a:rPr>
              <a:t>Pozzuoli</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Neapolsko</a:t>
            </a:r>
            <a:r>
              <a:rPr lang="cs-CZ" sz="2000" dirty="0">
                <a:latin typeface="Arial" panose="020B0604020202020204" pitchFamily="34" charset="0"/>
                <a:cs typeface="Arial" panose="020B0604020202020204" pitchFamily="34" charset="0"/>
              </a:rPr>
              <a:t>) </a:t>
            </a:r>
          </a:p>
          <a:p>
            <a:r>
              <a:rPr lang="cs-CZ" sz="2000" dirty="0">
                <a:latin typeface="Arial" panose="020B0604020202020204" pitchFamily="34" charset="0"/>
                <a:cs typeface="Arial" panose="020B0604020202020204" pitchFamily="34" charset="0"/>
              </a:rPr>
              <a:t>- uvnitř jeskyně se nachází </a:t>
            </a:r>
            <a:r>
              <a:rPr lang="en-US" sz="2000" dirty="0" err="1">
                <a:latin typeface="Arial" panose="020B0604020202020204" pitchFamily="34" charset="0"/>
                <a:cs typeface="Arial" panose="020B0604020202020204" pitchFamily="34" charset="0"/>
              </a:rPr>
              <a:t>fumarol</a:t>
            </a:r>
            <a:r>
              <a:rPr lang="cs-CZ" sz="2000" dirty="0">
                <a:latin typeface="Arial" panose="020B0604020202020204" pitchFamily="34" charset="0"/>
                <a:cs typeface="Arial" panose="020B0604020202020204" pitchFamily="34" charset="0"/>
              </a:rPr>
              <a:t>a</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z níž se uvolňuje</a:t>
            </a:r>
            <a:r>
              <a:rPr lang="en-US" sz="2000" dirty="0">
                <a:latin typeface="Arial" panose="020B0604020202020204" pitchFamily="34" charset="0"/>
                <a:cs typeface="Arial" panose="020B0604020202020204" pitchFamily="34" charset="0"/>
              </a:rPr>
              <a:t> CO</a:t>
            </a:r>
            <a:r>
              <a:rPr lang="en-US" sz="2000" baseline="-25000" dirty="0">
                <a:latin typeface="Arial" panose="020B0604020202020204" pitchFamily="34" charset="0"/>
                <a:cs typeface="Arial" panose="020B0604020202020204" pitchFamily="34" charset="0"/>
              </a:rPr>
              <a:t>2 </a:t>
            </a:r>
            <a:r>
              <a:rPr lang="en-US" sz="2000" dirty="0">
                <a:latin typeface="Arial" panose="020B0604020202020204" pitchFamily="34" charset="0"/>
                <a:cs typeface="Arial" panose="020B0604020202020204" pitchFamily="34" charset="0"/>
              </a:rPr>
              <a:t>v</a:t>
            </a:r>
            <a:r>
              <a:rPr lang="cs-CZ" sz="2000" dirty="0">
                <a:latin typeface="Arial" panose="020B0604020202020204" pitchFamily="34" charset="0"/>
                <a:cs typeface="Arial" panose="020B0604020202020204" pitchFamily="34" charset="0"/>
              </a:rPr>
              <a:t>u</a:t>
            </a:r>
            <a:r>
              <a:rPr lang="en-US" sz="2000" dirty="0">
                <a:latin typeface="Arial" panose="020B0604020202020204" pitchFamily="34" charset="0"/>
                <a:cs typeface="Arial" panose="020B0604020202020204" pitchFamily="34" charset="0"/>
              </a:rPr>
              <a:t>l</a:t>
            </a:r>
            <a:r>
              <a:rPr lang="cs-CZ" sz="2000" dirty="0">
                <a:latin typeface="Arial" panose="020B0604020202020204" pitchFamily="34" charset="0"/>
                <a:cs typeface="Arial" panose="020B0604020202020204" pitchFamily="34" charset="0"/>
              </a:rPr>
              <a:t>k</a:t>
            </a:r>
            <a:r>
              <a:rPr lang="en-US" sz="2000" dirty="0" err="1">
                <a:latin typeface="Arial" panose="020B0604020202020204" pitchFamily="34" charset="0"/>
                <a:cs typeface="Arial" panose="020B0604020202020204" pitchFamily="34" charset="0"/>
              </a:rPr>
              <a:t>anic</a:t>
            </a:r>
            <a:r>
              <a:rPr lang="cs-CZ" sz="2000" dirty="0" err="1">
                <a:latin typeface="Arial" panose="020B0604020202020204" pitchFamily="34" charset="0"/>
                <a:cs typeface="Arial" panose="020B0604020202020204" pitchFamily="34" charset="0"/>
              </a:rPr>
              <a:t>kého</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původu</a:t>
            </a:r>
            <a:r>
              <a:rPr lang="en-US" sz="2000" dirty="0">
                <a:latin typeface="Arial" panose="020B0604020202020204" pitchFamily="34" charset="0"/>
                <a:cs typeface="Arial" panose="020B0604020202020204" pitchFamily="34" charset="0"/>
              </a:rPr>
              <a:t>. CO</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má vyšší hustotu než vzduch a proto se </a:t>
            </a:r>
            <a:r>
              <a:rPr lang="en-US" sz="2000" dirty="0">
                <a:latin typeface="Arial" panose="020B0604020202020204" pitchFamily="34" charset="0"/>
                <a:cs typeface="Arial" panose="020B0604020202020204" pitchFamily="34" charset="0"/>
              </a:rPr>
              <a:t>a</a:t>
            </a:r>
            <a:r>
              <a:rPr lang="cs-CZ" sz="2000" dirty="0">
                <a:latin typeface="Arial" panose="020B0604020202020204" pitchFamily="34" charset="0"/>
                <a:cs typeface="Arial" panose="020B0604020202020204" pitchFamily="34" charset="0"/>
              </a:rPr>
              <a:t>k</a:t>
            </a:r>
            <a:r>
              <a:rPr lang="en-US" sz="2000" dirty="0" err="1">
                <a:latin typeface="Arial" panose="020B0604020202020204" pitchFamily="34" charset="0"/>
                <a:cs typeface="Arial" panose="020B0604020202020204" pitchFamily="34" charset="0"/>
              </a:rPr>
              <a:t>umul</a:t>
            </a:r>
            <a:r>
              <a:rPr lang="cs-CZ" sz="2000" dirty="0" err="1">
                <a:latin typeface="Arial" panose="020B0604020202020204" pitchFamily="34" charset="0"/>
                <a:cs typeface="Arial" panose="020B0604020202020204" pitchFamily="34" charset="0"/>
              </a:rPr>
              <a:t>uj</a:t>
            </a:r>
            <a:r>
              <a:rPr lang="en-US" sz="2000" dirty="0">
                <a:latin typeface="Arial" panose="020B0604020202020204" pitchFamily="34" charset="0"/>
                <a:cs typeface="Arial" panose="020B0604020202020204" pitchFamily="34" charset="0"/>
              </a:rPr>
              <a:t>e </a:t>
            </a:r>
            <a:r>
              <a:rPr lang="cs-CZ" sz="2000" dirty="0">
                <a:latin typeface="Arial" panose="020B0604020202020204" pitchFamily="34" charset="0"/>
                <a:cs typeface="Arial" panose="020B0604020202020204" pitchFamily="34" charset="0"/>
              </a:rPr>
              <a:t>v hlubších částech jeskyně</a:t>
            </a:r>
            <a:r>
              <a:rPr lang="en-US" sz="2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Proto v jeskyni hynou drobní živočichové.</a:t>
            </a:r>
          </a:p>
        </p:txBody>
      </p:sp>
      <p:pic>
        <p:nvPicPr>
          <p:cNvPr id="573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828800"/>
            <a:ext cx="2965388" cy="1827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35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676400"/>
            <a:ext cx="3581400" cy="2064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352" name="Picture 8" descr="Zobrazit zdrojový obráze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9000" y="1600200"/>
            <a:ext cx="1377575" cy="2059325"/>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152400" y="4114800"/>
            <a:ext cx="8879732" cy="2246769"/>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Jezero</a:t>
            </a:r>
            <a:r>
              <a:rPr lang="cs-CZ"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Nyos</a:t>
            </a:r>
            <a:r>
              <a:rPr lang="en-US"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(SZ </a:t>
            </a:r>
            <a:r>
              <a:rPr lang="cs-CZ" sz="2000" dirty="0" err="1">
                <a:latin typeface="Arial" panose="020B0604020202020204" pitchFamily="34" charset="0"/>
                <a:cs typeface="Arial" panose="020B0604020202020204" pitchFamily="34" charset="0"/>
              </a:rPr>
              <a:t>Ka</a:t>
            </a:r>
            <a:r>
              <a:rPr lang="en-US" sz="2000" dirty="0" err="1">
                <a:latin typeface="Arial" panose="020B0604020202020204" pitchFamily="34" charset="0"/>
                <a:cs typeface="Arial" panose="020B0604020202020204" pitchFamily="34" charset="0"/>
              </a:rPr>
              <a:t>mer</a:t>
            </a:r>
            <a:r>
              <a:rPr lang="cs-CZ" sz="2000" dirty="0">
                <a:latin typeface="Arial" panose="020B0604020202020204" pitchFamily="34" charset="0"/>
                <a:cs typeface="Arial" panose="020B0604020202020204" pitchFamily="34" charset="0"/>
              </a:rPr>
              <a:t>u</a:t>
            </a:r>
            <a:r>
              <a:rPr lang="en-US" sz="2000" dirty="0">
                <a:latin typeface="Arial" panose="020B0604020202020204" pitchFamily="34" charset="0"/>
                <a:cs typeface="Arial" panose="020B0604020202020204" pitchFamily="34" charset="0"/>
              </a:rPr>
              <a:t>n</a:t>
            </a:r>
            <a:r>
              <a:rPr lang="cs-CZ" sz="2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a:t>
            </a:r>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  dne </a:t>
            </a:r>
            <a:r>
              <a:rPr lang="en-US" sz="2000" dirty="0">
                <a:latin typeface="Arial" panose="020B0604020202020204" pitchFamily="34" charset="0"/>
                <a:cs typeface="Arial" panose="020B0604020202020204" pitchFamily="34" charset="0"/>
              </a:rPr>
              <a:t>21</a:t>
            </a:r>
            <a:r>
              <a:rPr lang="cs-CZ" sz="2000" dirty="0">
                <a:latin typeface="Arial" panose="020B0604020202020204" pitchFamily="34" charset="0"/>
                <a:cs typeface="Arial" panose="020B0604020202020204" pitchFamily="34" charset="0"/>
              </a:rPr>
              <a:t>. 8. </a:t>
            </a:r>
            <a:r>
              <a:rPr lang="en-US" sz="2000" dirty="0">
                <a:latin typeface="Arial" panose="020B0604020202020204" pitchFamily="34" charset="0"/>
                <a:cs typeface="Arial" panose="020B0604020202020204" pitchFamily="34" charset="0"/>
              </a:rPr>
              <a:t>1986</a:t>
            </a:r>
            <a:r>
              <a:rPr lang="cs-CZ" sz="2000" dirty="0">
                <a:latin typeface="Arial" panose="020B0604020202020204" pitchFamily="34" charset="0"/>
                <a:cs typeface="Arial" panose="020B0604020202020204" pitchFamily="34" charset="0"/>
              </a:rPr>
              <a:t> zde došlo k </a:t>
            </a:r>
            <a:r>
              <a:rPr lang="en-US" sz="2000" dirty="0" err="1">
                <a:latin typeface="Arial" panose="020B0604020202020204" pitchFamily="34" charset="0"/>
                <a:cs typeface="Arial" panose="020B0604020202020204" pitchFamily="34" charset="0"/>
              </a:rPr>
              <a:t>limnic</a:t>
            </a:r>
            <a:r>
              <a:rPr lang="cs-CZ" sz="2000" dirty="0" err="1">
                <a:latin typeface="Arial" panose="020B0604020202020204" pitchFamily="34" charset="0"/>
                <a:cs typeface="Arial" panose="020B0604020202020204" pitchFamily="34" charset="0"/>
              </a:rPr>
              <a:t>ké</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erup</a:t>
            </a:r>
            <a:r>
              <a:rPr lang="cs-CZ" sz="2000" dirty="0" err="1">
                <a:latin typeface="Arial" panose="020B0604020202020204" pitchFamily="34" charset="0"/>
                <a:cs typeface="Arial" panose="020B0604020202020204" pitchFamily="34" charset="0"/>
              </a:rPr>
              <a:t>ci</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cca</a:t>
            </a:r>
            <a:r>
              <a:rPr lang="en-US" sz="2000" dirty="0">
                <a:latin typeface="Arial" panose="020B0604020202020204" pitchFamily="34" charset="0"/>
                <a:cs typeface="Arial" panose="020B0604020202020204" pitchFamily="34" charset="0"/>
              </a:rPr>
              <a:t> 100</a:t>
            </a:r>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000–300</a:t>
            </a:r>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000 t (</a:t>
            </a:r>
            <a:r>
              <a:rPr lang="cs-CZ" sz="2000" dirty="0">
                <a:latin typeface="Arial" panose="020B0604020202020204" pitchFamily="34" charset="0"/>
                <a:cs typeface="Arial" panose="020B0604020202020204" pitchFamily="34" charset="0"/>
              </a:rPr>
              <a:t>uvádí se až </a:t>
            </a:r>
            <a:r>
              <a:rPr lang="en-US" sz="2000" dirty="0">
                <a:latin typeface="Arial" panose="020B0604020202020204" pitchFamily="34" charset="0"/>
                <a:cs typeface="Arial" panose="020B0604020202020204" pitchFamily="34" charset="0"/>
              </a:rPr>
              <a:t>1.6</a:t>
            </a:r>
            <a:r>
              <a:rPr lang="cs-CZ" sz="2000" dirty="0">
                <a:latin typeface="Arial" panose="020B0604020202020204" pitchFamily="34" charset="0"/>
                <a:cs typeface="Arial" panose="020B0604020202020204" pitchFamily="34" charset="0"/>
              </a:rPr>
              <a:t>M</a:t>
            </a:r>
            <a:r>
              <a:rPr lang="en-US" sz="2000" dirty="0">
                <a:latin typeface="Arial" panose="020B0604020202020204" pitchFamily="34" charset="0"/>
                <a:cs typeface="Arial" panose="020B0604020202020204" pitchFamily="34" charset="0"/>
              </a:rPr>
              <a:t> t</a:t>
            </a:r>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CO</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Plyn vytěsnil</a:t>
            </a:r>
          </a:p>
          <a:p>
            <a:r>
              <a:rPr lang="cs-CZ" sz="2000" dirty="0">
                <a:latin typeface="Arial" panose="020B0604020202020204" pitchFamily="34" charset="0"/>
                <a:cs typeface="Arial" panose="020B0604020202020204" pitchFamily="34" charset="0"/>
              </a:rPr>
              <a:t> vzduch v okruhu cca</a:t>
            </a:r>
            <a:r>
              <a:rPr lang="en-US" sz="2000" dirty="0">
                <a:latin typeface="Arial" panose="020B0604020202020204" pitchFamily="34" charset="0"/>
                <a:cs typeface="Arial" panose="020B0604020202020204" pitchFamily="34" charset="0"/>
              </a:rPr>
              <a:t> 25 k</a:t>
            </a:r>
            <a:r>
              <a:rPr lang="cs-CZ" sz="2000" dirty="0">
                <a:latin typeface="Arial" panose="020B0604020202020204" pitchFamily="34" charset="0"/>
                <a:cs typeface="Arial" panose="020B0604020202020204" pitchFamily="34" charset="0"/>
              </a:rPr>
              <a:t>m</a:t>
            </a:r>
            <a:r>
              <a:rPr lang="en-US" sz="2000" dirty="0">
                <a:latin typeface="Arial" panose="020B0604020202020204" pitchFamily="34" charset="0"/>
                <a:cs typeface="Arial" panose="020B0604020202020204" pitchFamily="34" charset="0"/>
              </a:rPr>
              <a:t> </a:t>
            </a:r>
            <a:endParaRPr lang="cs-CZ"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o</a:t>
            </a:r>
            <a:r>
              <a:rPr lang="cs-CZ" sz="2000" dirty="0">
                <a:latin typeface="Arial" panose="020B0604020202020204" pitchFamily="34" charset="0"/>
                <a:cs typeface="Arial" panose="020B0604020202020204" pitchFamily="34" charset="0"/>
              </a:rPr>
              <a:t>d jezera</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V okolních vesnicích </a:t>
            </a:r>
          </a:p>
          <a:p>
            <a:r>
              <a:rPr lang="cs-CZ" sz="2000" dirty="0">
                <a:latin typeface="Arial" panose="020B0604020202020204" pitchFamily="34" charset="0"/>
                <a:cs typeface="Arial" panose="020B0604020202020204" pitchFamily="34" charset="0"/>
              </a:rPr>
              <a:t>zahynulo </a:t>
            </a:r>
            <a:r>
              <a:rPr lang="en-US" sz="2000" dirty="0">
                <a:latin typeface="Arial" panose="020B0604020202020204" pitchFamily="34" charset="0"/>
                <a:cs typeface="Arial" panose="020B0604020202020204" pitchFamily="34" charset="0"/>
              </a:rPr>
              <a:t>1</a:t>
            </a:r>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746 </a:t>
            </a:r>
            <a:r>
              <a:rPr lang="cs-CZ" sz="2000" dirty="0">
                <a:latin typeface="Arial" panose="020B0604020202020204" pitchFamily="34" charset="0"/>
                <a:cs typeface="Arial" panose="020B0604020202020204" pitchFamily="34" charset="0"/>
              </a:rPr>
              <a:t>lidí</a:t>
            </a:r>
            <a:r>
              <a:rPr lang="en-US" sz="2000" dirty="0">
                <a:latin typeface="Arial" panose="020B0604020202020204" pitchFamily="34" charset="0"/>
                <a:cs typeface="Arial" panose="020B0604020202020204" pitchFamily="34" charset="0"/>
              </a:rPr>
              <a:t> a</a:t>
            </a:r>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500 </a:t>
            </a:r>
            <a:r>
              <a:rPr lang="cs-CZ" sz="2000" dirty="0">
                <a:latin typeface="Arial" panose="020B0604020202020204" pitchFamily="34" charset="0"/>
                <a:cs typeface="Arial" panose="020B0604020202020204" pitchFamily="34" charset="0"/>
              </a:rPr>
              <a:t>kusů</a:t>
            </a:r>
          </a:p>
          <a:p>
            <a:r>
              <a:rPr lang="cs-CZ" sz="2000" dirty="0">
                <a:latin typeface="Arial" panose="020B0604020202020204" pitchFamily="34" charset="0"/>
                <a:cs typeface="Arial" panose="020B0604020202020204" pitchFamily="34" charset="0"/>
              </a:rPr>
              <a:t> dobytka.</a:t>
            </a:r>
            <a:endParaRPr lang="en-US" sz="2000" dirty="0">
              <a:latin typeface="Arial" panose="020B0604020202020204" pitchFamily="34" charset="0"/>
              <a:cs typeface="Arial" panose="020B0604020202020204" pitchFamily="34" charset="0"/>
            </a:endParaRPr>
          </a:p>
        </p:txBody>
      </p:sp>
      <p:pic>
        <p:nvPicPr>
          <p:cNvPr id="57354" name="Picture 10" descr="2099954120103830173S600X600Q85">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4859353"/>
            <a:ext cx="4516876" cy="1806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78675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52400" y="152400"/>
            <a:ext cx="8763000" cy="1200329"/>
          </a:xfrm>
          <a:prstGeom prst="rect">
            <a:avLst/>
          </a:prstGeom>
        </p:spPr>
        <p:txBody>
          <a:bodyPr wrap="square">
            <a:spAutoFit/>
          </a:bodyPr>
          <a:lstStyle/>
          <a:p>
            <a:pPr>
              <a:lnSpc>
                <a:spcPct val="90000"/>
              </a:lnSpc>
            </a:pPr>
            <a:endParaRPr lang="cs-CZ" altLang="en-US" sz="2000" dirty="0">
              <a:latin typeface="Arial" panose="020B0604020202020204" pitchFamily="34" charset="0"/>
              <a:cs typeface="Arial" panose="020B0604020202020204" pitchFamily="34" charset="0"/>
            </a:endParaRPr>
          </a:p>
          <a:p>
            <a:pPr>
              <a:lnSpc>
                <a:spcPct val="90000"/>
              </a:lnSpc>
            </a:pPr>
            <a:r>
              <a:rPr lang="cs-CZ" altLang="en-US" sz="2000" dirty="0">
                <a:latin typeface="Arial" panose="020B0604020202020204" pitchFamily="34" charset="0"/>
                <a:cs typeface="Arial" panose="020B0604020202020204" pitchFamily="34" charset="0"/>
              </a:rPr>
              <a:t>V</a:t>
            </a:r>
            <a:r>
              <a:rPr lang="en-GB" altLang="en-US" sz="2000" dirty="0" err="1">
                <a:latin typeface="Arial" panose="020B0604020202020204" pitchFamily="34" charset="0"/>
                <a:cs typeface="Arial" panose="020B0604020202020204" pitchFamily="34" charset="0"/>
              </a:rPr>
              <a:t>ýroba</a:t>
            </a:r>
            <a:r>
              <a:rPr lang="en-GB" altLang="en-US" sz="2000" dirty="0">
                <a:latin typeface="Arial" panose="020B0604020202020204" pitchFamily="34" charset="0"/>
                <a:cs typeface="Arial" panose="020B0604020202020204" pitchFamily="34" charset="0"/>
              </a:rPr>
              <a:t>:</a:t>
            </a:r>
          </a:p>
          <a:p>
            <a:pPr>
              <a:lnSpc>
                <a:spcPct val="90000"/>
              </a:lnSpc>
            </a:pP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tepelným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rozkladem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vápence</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CaCO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CaO</a:t>
            </a:r>
            <a:r>
              <a:rPr lang="en-GB" altLang="en-US" sz="2000" dirty="0">
                <a:latin typeface="Arial" panose="020B0604020202020204" pitchFamily="34" charset="0"/>
                <a:cs typeface="Arial" panose="020B0604020202020204" pitchFamily="34" charset="0"/>
              </a:rPr>
              <a:t> + CO</a:t>
            </a:r>
            <a:r>
              <a:rPr lang="en-GB" altLang="en-US" sz="2000" baseline="-25000" dirty="0">
                <a:latin typeface="Arial" panose="020B0604020202020204" pitchFamily="34" charset="0"/>
                <a:cs typeface="Arial" panose="020B0604020202020204" pitchFamily="34" charset="0"/>
              </a:rPr>
              <a:t>2</a:t>
            </a:r>
          </a:p>
          <a:p>
            <a:pPr>
              <a:lnSpc>
                <a:spcPct val="90000"/>
              </a:lnSpc>
            </a:pPr>
            <a:endParaRPr lang="cs-CZ" altLang="en-US" sz="2000" dirty="0">
              <a:latin typeface="Arial" panose="020B0604020202020204" pitchFamily="34" charset="0"/>
              <a:cs typeface="Arial" panose="020B0604020202020204" pitchFamily="34" charset="0"/>
            </a:endParaRPr>
          </a:p>
        </p:txBody>
      </p:sp>
      <p:sp>
        <p:nvSpPr>
          <p:cNvPr id="2" name="Obdélník 1"/>
          <p:cNvSpPr/>
          <p:nvPr/>
        </p:nvSpPr>
        <p:spPr>
          <a:xfrm>
            <a:off x="190500" y="1676400"/>
            <a:ext cx="8686800" cy="1323439"/>
          </a:xfrm>
          <a:prstGeom prst="rect">
            <a:avLst/>
          </a:prstGeom>
        </p:spPr>
        <p:txBody>
          <a:bodyPr wrap="square">
            <a:spAutoFit/>
          </a:bodyPr>
          <a:lstStyle/>
          <a:p>
            <a:pPr algn="just"/>
            <a:r>
              <a:rPr lang="cs-CZ" altLang="en-US" sz="2000" b="1" dirty="0">
                <a:latin typeface="Arial" panose="020B0604020202020204" pitchFamily="34" charset="0"/>
                <a:cs typeface="Arial" panose="020B0604020202020204" pitchFamily="34" charset="0"/>
              </a:rPr>
              <a:t>Kyselina uhličitá H</a:t>
            </a:r>
            <a:r>
              <a:rPr lang="cs-CZ" altLang="en-US" sz="2000" b="1" baseline="-25000" dirty="0">
                <a:latin typeface="Arial" panose="020B0604020202020204" pitchFamily="34" charset="0"/>
                <a:cs typeface="Arial" panose="020B0604020202020204" pitchFamily="34" charset="0"/>
              </a:rPr>
              <a:t>2</a:t>
            </a:r>
            <a:r>
              <a:rPr lang="cs-CZ" altLang="en-US" sz="2000" b="1" dirty="0">
                <a:latin typeface="Arial" panose="020B0604020202020204" pitchFamily="34" charset="0"/>
                <a:cs typeface="Arial" panose="020B0604020202020204" pitchFamily="34" charset="0"/>
              </a:rPr>
              <a:t>CO</a:t>
            </a:r>
            <a:r>
              <a:rPr lang="cs-CZ" altLang="en-US" sz="2000" b="1" baseline="-25000" dirty="0">
                <a:latin typeface="Arial" panose="020B0604020202020204" pitchFamily="34" charset="0"/>
                <a:cs typeface="Arial" panose="020B0604020202020204" pitchFamily="34" charset="0"/>
              </a:rPr>
              <a:t>3</a:t>
            </a:r>
            <a:r>
              <a:rPr lang="cs-CZ" altLang="en-US" sz="2000" b="1" dirty="0">
                <a:latin typeface="Arial" panose="020B0604020202020204" pitchFamily="34" charset="0"/>
                <a:cs typeface="Arial" panose="020B0604020202020204" pitchFamily="34" charset="0"/>
              </a:rPr>
              <a:t> </a:t>
            </a:r>
          </a:p>
          <a:p>
            <a:pPr algn="just"/>
            <a:r>
              <a:rPr lang="cs-CZ" altLang="en-US" sz="2000" dirty="0">
                <a:latin typeface="Arial" panose="020B0604020202020204" pitchFamily="34" charset="0"/>
                <a:cs typeface="Arial" panose="020B0604020202020204" pitchFamily="34" charset="0"/>
              </a:rPr>
              <a:t>- slabá kyselina; při rozpouštění CO</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 ve vodě pouze menší část CO</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 </a:t>
            </a:r>
            <a:r>
              <a:rPr lang="cs-CZ" altLang="en-US" sz="2000" dirty="0" err="1">
                <a:latin typeface="Arial" panose="020B0604020202020204" pitchFamily="34" charset="0"/>
                <a:cs typeface="Arial" panose="020B0604020202020204" pitchFamily="34" charset="0"/>
              </a:rPr>
              <a:t>zreaguje</a:t>
            </a:r>
            <a:r>
              <a:rPr lang="cs-CZ" altLang="en-US" sz="2000" dirty="0">
                <a:latin typeface="Arial" panose="020B0604020202020204" pitchFamily="34" charset="0"/>
                <a:cs typeface="Arial" panose="020B0604020202020204" pitchFamily="34" charset="0"/>
              </a:rPr>
              <a:t> na kyselinu, větší část molekul rozpuštěného CO</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 zůstane v roztoku ve formě hydratovaných molekul. </a:t>
            </a:r>
          </a:p>
        </p:txBody>
      </p:sp>
      <p:pic>
        <p:nvPicPr>
          <p:cNvPr id="56324" name="Picture 4"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99179" y="3457038"/>
            <a:ext cx="2306023" cy="3200400"/>
          </a:xfrm>
          <a:prstGeom prst="rect">
            <a:avLst/>
          </a:prstGeom>
          <a:noFill/>
          <a:extLst>
            <a:ext uri="{909E8E84-426E-40DD-AFC4-6F175D3DCCD1}">
              <a14:hiddenFill xmlns:a14="http://schemas.microsoft.com/office/drawing/2010/main">
                <a:solidFill>
                  <a:srgbClr val="FFFFFF"/>
                </a:solidFill>
              </a14:hiddenFill>
            </a:ext>
          </a:extLst>
        </p:spPr>
      </p:pic>
      <p:pic>
        <p:nvPicPr>
          <p:cNvPr id="56326" name="Picture 6" descr="Sparklet - klikněte pro zobrazení detailu">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3552962"/>
            <a:ext cx="3029591" cy="3008553"/>
          </a:xfrm>
          <a:prstGeom prst="rect">
            <a:avLst/>
          </a:prstGeom>
          <a:noFill/>
          <a:extLst>
            <a:ext uri="{909E8E84-426E-40DD-AFC4-6F175D3DCCD1}">
              <a14:hiddenFill xmlns:a14="http://schemas.microsoft.com/office/drawing/2010/main">
                <a:solidFill>
                  <a:srgbClr val="FFFFFF"/>
                </a:solidFill>
              </a14:hiddenFill>
            </a:ext>
          </a:extLst>
        </p:spPr>
      </p:pic>
      <p:pic>
        <p:nvPicPr>
          <p:cNvPr id="56328" name="Picture 8" descr="Zobrazit zdrojový obráze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1431" y="3757075"/>
            <a:ext cx="1943100" cy="260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670347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1"/>
          </p:nvPr>
        </p:nvSpPr>
        <p:spPr>
          <a:xfrm>
            <a:off x="152400" y="228600"/>
            <a:ext cx="8839200" cy="6553200"/>
          </a:xfrm>
        </p:spPr>
        <p:txBody>
          <a:bodyPr>
            <a:noAutofit/>
          </a:bodyPr>
          <a:lstStyle/>
          <a:p>
            <a:pPr algn="just" eaLnBrk="1" hangingPunct="1">
              <a:buFont typeface="Wingdings" pitchFamily="2" charset="2"/>
              <a:buNone/>
            </a:pPr>
            <a:r>
              <a:rPr lang="cs-CZ" altLang="en-US" sz="2000" b="1" dirty="0">
                <a:latin typeface="Arial" panose="020B0604020202020204" pitchFamily="34" charset="0"/>
                <a:cs typeface="Arial" panose="020B0604020202020204" pitchFamily="34" charset="0"/>
              </a:rPr>
              <a:t>Uhličitany a hydrogenuhličitany</a:t>
            </a:r>
          </a:p>
          <a:p>
            <a:pPr algn="just" eaLnBrk="1" hangingPunct="1">
              <a:buFontTx/>
              <a:buChar char="-"/>
            </a:pPr>
            <a:r>
              <a:rPr lang="cs-CZ" altLang="en-US" sz="2000" dirty="0">
                <a:latin typeface="Arial" panose="020B0604020202020204" pitchFamily="34" charset="0"/>
                <a:cs typeface="Arial" panose="020B0604020202020204" pitchFamily="34" charset="0"/>
              </a:rPr>
              <a:t>uhličitany alkalických</a:t>
            </a:r>
            <a:r>
              <a:rPr lang="en-US"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kovů kromě Li</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CO</a:t>
            </a:r>
            <a:r>
              <a:rPr lang="cs-CZ" altLang="en-US" sz="2000" baseline="-25000" dirty="0">
                <a:latin typeface="Arial" panose="020B0604020202020204" pitchFamily="34" charset="0"/>
                <a:cs typeface="Arial" panose="020B0604020202020204" pitchFamily="34" charset="0"/>
              </a:rPr>
              <a:t>3</a:t>
            </a:r>
            <a:r>
              <a:rPr lang="cs-CZ" altLang="en-US" sz="2000" dirty="0">
                <a:latin typeface="Arial" panose="020B0604020202020204" pitchFamily="34" charset="0"/>
                <a:cs typeface="Arial" panose="020B0604020202020204" pitchFamily="34" charset="0"/>
              </a:rPr>
              <a:t> dobře rozpustné ve vodě, ostatní uhličitany málo rozpustné.</a:t>
            </a:r>
          </a:p>
          <a:p>
            <a:pPr algn="just" eaLnBrk="1" hangingPunct="1">
              <a:buFont typeface="Wingdings" pitchFamily="2" charset="2"/>
              <a:buNone/>
            </a:pPr>
            <a:r>
              <a:rPr lang="cs-CZ" altLang="en-US" sz="2000" dirty="0">
                <a:latin typeface="Arial" panose="020B0604020202020204" pitchFamily="34" charset="0"/>
                <a:cs typeface="Arial" panose="020B0604020202020204" pitchFamily="34" charset="0"/>
              </a:rPr>
              <a:t>- uhličitany alkalických kovů reagují ve vodě alkalicky v důsledku hydrolytické rovnováhy:</a:t>
            </a:r>
          </a:p>
          <a:p>
            <a:pPr algn="just" eaLnBrk="1" hangingPunct="1">
              <a:buFont typeface="Wingdings" pitchFamily="2" charset="2"/>
              <a:buNone/>
            </a:pPr>
            <a:r>
              <a:rPr lang="cs-CZ" altLang="en-US" sz="2000" dirty="0">
                <a:latin typeface="Arial" panose="020B0604020202020204" pitchFamily="34" charset="0"/>
                <a:cs typeface="Arial" panose="020B0604020202020204" pitchFamily="34" charset="0"/>
              </a:rPr>
              <a:t>	CO</a:t>
            </a:r>
            <a:r>
              <a:rPr lang="cs-CZ" altLang="en-US" sz="2000" baseline="-25000" dirty="0">
                <a:latin typeface="Arial" panose="020B0604020202020204" pitchFamily="34" charset="0"/>
                <a:cs typeface="Arial" panose="020B0604020202020204" pitchFamily="34" charset="0"/>
              </a:rPr>
              <a:t>3</a:t>
            </a:r>
            <a:r>
              <a:rPr lang="cs-CZ" altLang="en-US" sz="2000" baseline="30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 + H</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O ↔ HCO</a:t>
            </a:r>
            <a:r>
              <a:rPr lang="cs-CZ" altLang="en-US" sz="2000" baseline="-25000" dirty="0">
                <a:latin typeface="Arial" panose="020B0604020202020204" pitchFamily="34" charset="0"/>
                <a:cs typeface="Arial" panose="020B0604020202020204" pitchFamily="34" charset="0"/>
              </a:rPr>
              <a:t>3</a:t>
            </a:r>
            <a:r>
              <a:rPr lang="cs-CZ" altLang="en-US" sz="2000" baseline="30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 OH</a:t>
            </a:r>
            <a:r>
              <a:rPr lang="cs-CZ" altLang="en-US" sz="2000" baseline="30000" dirty="0">
                <a:latin typeface="Arial" panose="020B0604020202020204" pitchFamily="34" charset="0"/>
                <a:cs typeface="Arial" panose="020B0604020202020204" pitchFamily="34" charset="0"/>
              </a:rPr>
              <a:t>-</a:t>
            </a:r>
          </a:p>
          <a:p>
            <a:pPr algn="just">
              <a:buNone/>
            </a:pPr>
            <a:r>
              <a:rPr lang="cs-CZ" altLang="en-US" sz="2000" dirty="0">
                <a:latin typeface="Arial" panose="020B0604020202020204" pitchFamily="34" charset="0"/>
                <a:cs typeface="Arial" panose="020B0604020202020204" pitchFamily="34" charset="0"/>
              </a:rPr>
              <a:t>- připravují se zaváděním CO</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 do roztoků hydroxidů</a:t>
            </a:r>
          </a:p>
          <a:p>
            <a:pPr eaLnBrk="1" hangingPunct="1">
              <a:buFont typeface="Wingdings" pitchFamily="2" charset="2"/>
              <a:buNone/>
            </a:pPr>
            <a:endParaRPr lang="cs-CZ" altLang="en-US" sz="2000" baseline="300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hydrogenuhličitany obecně rozpustnější, </a:t>
            </a:r>
            <a:r>
              <a:rPr lang="cs-CZ" altLang="en-US" sz="2000" u="sng" dirty="0">
                <a:latin typeface="Arial" panose="020B0604020202020204" pitchFamily="34" charset="0"/>
                <a:cs typeface="Arial" panose="020B0604020202020204" pitchFamily="34" charset="0"/>
              </a:rPr>
              <a:t>známy jen u nejelektropozitivnějších kovů </a:t>
            </a:r>
          </a:p>
          <a:p>
            <a:pPr algn="just"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algn="just">
              <a:buNone/>
            </a:pPr>
            <a:r>
              <a:rPr lang="cs-CZ" sz="2000" b="1" dirty="0">
                <a:latin typeface="Arial" panose="020B0604020202020204" pitchFamily="34" charset="0"/>
                <a:cs typeface="Arial" panose="020B0604020202020204" pitchFamily="34" charset="0"/>
              </a:rPr>
              <a:t>Uhličitan sodný Na</a:t>
            </a:r>
            <a:r>
              <a:rPr lang="cs-CZ" sz="2000" b="1" baseline="-25000" dirty="0">
                <a:latin typeface="Arial" panose="020B0604020202020204" pitchFamily="34" charset="0"/>
                <a:cs typeface="Arial" panose="020B0604020202020204" pitchFamily="34" charset="0"/>
              </a:rPr>
              <a:t>2</a:t>
            </a:r>
            <a:r>
              <a:rPr lang="cs-CZ" sz="2000" b="1" dirty="0">
                <a:latin typeface="Arial" panose="020B0604020202020204" pitchFamily="34" charset="0"/>
                <a:cs typeface="Arial" panose="020B0604020202020204" pitchFamily="34" charset="0"/>
              </a:rPr>
              <a:t>CO</a:t>
            </a:r>
            <a:r>
              <a:rPr lang="cs-CZ" sz="2000" b="1" baseline="-25000" dirty="0">
                <a:latin typeface="Arial" panose="020B0604020202020204" pitchFamily="34" charset="0"/>
                <a:cs typeface="Arial" panose="020B0604020202020204" pitchFamily="34" charset="0"/>
              </a:rPr>
              <a:t>3</a:t>
            </a:r>
            <a:endParaRPr lang="cs-CZ" sz="2000" b="1" dirty="0">
              <a:latin typeface="Arial" panose="020B0604020202020204" pitchFamily="34" charset="0"/>
              <a:cs typeface="Arial" panose="020B0604020202020204" pitchFamily="34" charset="0"/>
            </a:endParaRPr>
          </a:p>
          <a:p>
            <a:pPr marL="0" indent="0" algn="just">
              <a:buNone/>
            </a:pP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soda, soda na praní, kalcinovaná soda, = bílý prášek,  ve vodě se snadno rozpouští za uvolnění hydratačního tepla. Krystalizací za laboratorní teploty lze získat tzv. krystalovou sodu (Na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·10H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pPr marL="0" indent="0" algn="just">
              <a:buNone/>
            </a:pPr>
            <a:r>
              <a:rPr lang="cs-CZ" sz="2000" dirty="0">
                <a:latin typeface="Arial" panose="020B0604020202020204" pitchFamily="34" charset="0"/>
                <a:cs typeface="Arial" panose="020B0604020202020204" pitchFamily="34" charset="0"/>
              </a:rPr>
              <a:t>   Soda se používá při výrobě skla, papíru a detergentů. Časté je i použití jako prostředku pro vytvoření zásaditého prostředí. </a:t>
            </a:r>
          </a:p>
          <a:p>
            <a:pPr marL="0" indent="0" algn="just">
              <a:buNone/>
            </a:pPr>
            <a:r>
              <a:rPr lang="cs-CZ" sz="2000" dirty="0">
                <a:latin typeface="Arial" panose="020B0604020202020204" pitchFamily="34" charset="0"/>
                <a:cs typeface="Arial" panose="020B0604020202020204" pitchFamily="34" charset="0"/>
              </a:rPr>
              <a:t>   V domácnosti je soda používána jako změkčovadlo vody (váže ionty hořčíku a vápníku za vzniku nerozpustných uhličitanů). </a:t>
            </a:r>
          </a:p>
          <a:p>
            <a:pPr marL="0" indent="0" algn="just">
              <a:buNone/>
            </a:pPr>
            <a:r>
              <a:rPr lang="cs-CZ" sz="2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819505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52400" y="228600"/>
            <a:ext cx="8816502" cy="6401753"/>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Soda je také používána ve fotografických procesech jako pH regulátor k zajištění stabilního zásaditého prostředí nutného pro správnou funkci vývojek. </a:t>
            </a:r>
          </a:p>
          <a:p>
            <a:r>
              <a:rPr lang="cs-CZ" sz="2000" dirty="0">
                <a:latin typeface="Arial" panose="020B0604020202020204" pitchFamily="34" charset="0"/>
                <a:cs typeface="Arial" panose="020B0604020202020204" pitchFamily="34" charset="0"/>
              </a:rPr>
              <a:t>  Výroba:</a:t>
            </a:r>
          </a:p>
          <a:p>
            <a:endParaRPr lang="cs-CZ" sz="1000" dirty="0">
              <a:latin typeface="Arial" panose="020B0604020202020204" pitchFamily="34" charset="0"/>
              <a:cs typeface="Arial" panose="020B0604020202020204" pitchFamily="34" charset="0"/>
            </a:endParaRPr>
          </a:p>
          <a:p>
            <a:r>
              <a:rPr lang="cs-CZ" sz="2000" i="1" dirty="0" err="1">
                <a:latin typeface="Arial" panose="020B0604020202020204" pitchFamily="34" charset="0"/>
                <a:cs typeface="Arial" panose="020B0604020202020204" pitchFamily="34" charset="0"/>
              </a:rPr>
              <a:t>Leblancův</a:t>
            </a:r>
            <a:r>
              <a:rPr lang="cs-CZ" sz="2000" i="1" dirty="0">
                <a:latin typeface="Arial" panose="020B0604020202020204" pitchFamily="34" charset="0"/>
                <a:cs typeface="Arial" panose="020B0604020202020204" pitchFamily="34" charset="0"/>
              </a:rPr>
              <a:t> postup</a:t>
            </a:r>
          </a:p>
          <a:p>
            <a:r>
              <a:rPr lang="cs-CZ" sz="2000" dirty="0">
                <a:latin typeface="Arial" panose="020B0604020202020204" pitchFamily="34" charset="0"/>
                <a:cs typeface="Arial" panose="020B0604020202020204" pitchFamily="34" charset="0"/>
              </a:rPr>
              <a:t>Na chlorid sodný se působí koncentrovanou kyselinou sírovou </a:t>
            </a:r>
          </a:p>
          <a:p>
            <a:pPr algn="ctr"/>
            <a:r>
              <a:rPr lang="cs-CZ" sz="2000" dirty="0">
                <a:latin typeface="Arial" panose="020B0604020202020204" pitchFamily="34" charset="0"/>
                <a:cs typeface="Arial" panose="020B0604020202020204" pitchFamily="34" charset="0"/>
              </a:rPr>
              <a:t>2 </a:t>
            </a:r>
            <a:r>
              <a:rPr lang="cs-CZ" sz="2000" dirty="0" err="1">
                <a:latin typeface="Arial" panose="020B0604020202020204" pitchFamily="34" charset="0"/>
                <a:cs typeface="Arial" panose="020B0604020202020204" pitchFamily="34" charset="0"/>
              </a:rPr>
              <a:t>NaCl</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+ 2 </a:t>
            </a:r>
            <a:r>
              <a:rPr lang="cs-CZ" sz="2000" dirty="0" err="1">
                <a:latin typeface="Arial" panose="020B0604020202020204" pitchFamily="34" charset="0"/>
                <a:cs typeface="Arial" panose="020B0604020202020204" pitchFamily="34" charset="0"/>
              </a:rPr>
              <a:t>HCl</a:t>
            </a:r>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Síran sodný se poté smísí s vápencem a uhlím a taví se v peci: </a:t>
            </a:r>
          </a:p>
          <a:p>
            <a:pPr algn="ctr"/>
            <a:r>
              <a:rPr lang="cs-CZ" sz="2000" dirty="0">
                <a:latin typeface="Arial" panose="020B0604020202020204" pitchFamily="34" charset="0"/>
                <a:cs typeface="Arial" panose="020B0604020202020204" pitchFamily="34" charset="0"/>
              </a:rPr>
              <a:t>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CaCO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+ 2 C → 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+ 2 CO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a:t>
            </a:r>
            <a:r>
              <a:rPr lang="cs-CZ" sz="2000" dirty="0" err="1">
                <a:latin typeface="Arial" panose="020B0604020202020204" pitchFamily="34" charset="0"/>
                <a:cs typeface="Arial" panose="020B0604020202020204" pitchFamily="34" charset="0"/>
              </a:rPr>
              <a:t>CaS</a:t>
            </a:r>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Z vychladlé taveniny je poté uhličitan sodný </a:t>
            </a:r>
            <a:r>
              <a:rPr lang="cs-CZ" sz="2000" dirty="0" err="1">
                <a:latin typeface="Arial" panose="020B0604020202020204" pitchFamily="34" charset="0"/>
                <a:cs typeface="Arial" panose="020B0604020202020204" pitchFamily="34" charset="0"/>
              </a:rPr>
              <a:t>vyloužen</a:t>
            </a:r>
            <a:r>
              <a:rPr lang="cs-CZ" sz="2000" dirty="0">
                <a:latin typeface="Arial" panose="020B0604020202020204" pitchFamily="34" charset="0"/>
                <a:cs typeface="Arial" panose="020B0604020202020204" pitchFamily="34" charset="0"/>
              </a:rPr>
              <a:t> vodou.</a:t>
            </a:r>
          </a:p>
          <a:p>
            <a:endParaRPr lang="cs-CZ" sz="2000" dirty="0">
              <a:latin typeface="Arial" panose="020B0604020202020204" pitchFamily="34" charset="0"/>
              <a:cs typeface="Arial" panose="020B0604020202020204" pitchFamily="34" charset="0"/>
            </a:endParaRPr>
          </a:p>
          <a:p>
            <a:r>
              <a:rPr lang="cs-CZ" sz="2000" i="1" dirty="0">
                <a:latin typeface="Arial" panose="020B0604020202020204" pitchFamily="34" charset="0"/>
                <a:cs typeface="Arial" panose="020B0604020202020204" pitchFamily="34" charset="0"/>
              </a:rPr>
              <a:t>Solvayův postup</a:t>
            </a:r>
          </a:p>
          <a:p>
            <a:r>
              <a:rPr lang="cs-CZ" sz="2000" dirty="0">
                <a:latin typeface="Arial" panose="020B0604020202020204" pitchFamily="34" charset="0"/>
                <a:cs typeface="Arial" panose="020B0604020202020204" pitchFamily="34" charset="0"/>
              </a:rPr>
              <a:t>Reakcí hydrogenuhličitanu amonného a chloridu sodného ve vodném roztoku vzniká poměrně málo rozpustný hydrogenuhličitan sodný : </a:t>
            </a:r>
          </a:p>
          <a:p>
            <a:pPr algn="ctr"/>
            <a:r>
              <a:rPr lang="cs-CZ" sz="2000" dirty="0" err="1">
                <a:latin typeface="Arial" panose="020B0604020202020204" pitchFamily="34" charset="0"/>
                <a:cs typeface="Arial" panose="020B0604020202020204" pitchFamily="34" charset="0"/>
              </a:rPr>
              <a:t>NaCl</a:t>
            </a:r>
            <a:r>
              <a:rPr lang="cs-CZ" sz="2000" dirty="0">
                <a:latin typeface="Arial" panose="020B0604020202020204" pitchFamily="34" charset="0"/>
                <a:cs typeface="Arial" panose="020B0604020202020204" pitchFamily="34" charset="0"/>
              </a:rPr>
              <a:t> + NH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HCO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NaHCO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NH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Cl</a:t>
            </a:r>
          </a:p>
          <a:p>
            <a:r>
              <a:rPr lang="cs-CZ" sz="2000" dirty="0">
                <a:latin typeface="Arial" panose="020B0604020202020204" pitchFamily="34" charset="0"/>
                <a:cs typeface="Arial" panose="020B0604020202020204" pitchFamily="34" charset="0"/>
              </a:rPr>
              <a:t>Technicky se postupuje tak, že se do téměř nasyceného roztoku </a:t>
            </a:r>
            <a:r>
              <a:rPr lang="cs-CZ" sz="2000" dirty="0" err="1">
                <a:latin typeface="Arial" panose="020B0604020202020204" pitchFamily="34" charset="0"/>
                <a:cs typeface="Arial" panose="020B0604020202020204" pitchFamily="34" charset="0"/>
              </a:rPr>
              <a:t>NaCl</a:t>
            </a:r>
            <a:r>
              <a:rPr lang="cs-CZ" sz="2000" dirty="0">
                <a:latin typeface="Arial" panose="020B0604020202020204" pitchFamily="34" charset="0"/>
                <a:cs typeface="Arial" panose="020B0604020202020204" pitchFamily="34" charset="0"/>
              </a:rPr>
              <a:t> zavádí nejprve amoniak a poté oxid uhličitý. Vzniklý hydrogenuhličitan sodný se odfiltruje a zahříváním (kalcinací) převede na uhličitan sodný (kalcinovanou sodu): </a:t>
            </a:r>
          </a:p>
          <a:p>
            <a:pPr algn="ctr"/>
            <a:r>
              <a:rPr lang="cs-CZ" sz="2000" dirty="0">
                <a:latin typeface="Arial" panose="020B0604020202020204" pitchFamily="34" charset="0"/>
                <a:cs typeface="Arial" panose="020B0604020202020204" pitchFamily="34" charset="0"/>
              </a:rPr>
              <a:t>2 NaHCO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CO</a:t>
            </a:r>
            <a:r>
              <a:rPr lang="cs-CZ" sz="2000" baseline="-25000" dirty="0">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379241958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5410200"/>
            <a:ext cx="8816502" cy="1323439"/>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Natron</a:t>
            </a:r>
            <a:r>
              <a:rPr lang="cs-CZ" sz="2000" dirty="0">
                <a:latin typeface="Arial" panose="020B0604020202020204" pitchFamily="34" charset="0"/>
                <a:cs typeface="Arial" panose="020B0604020202020204" pitchFamily="34" charset="0"/>
              </a:rPr>
              <a:t> obsahuje 4 % 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 25 % NaHCO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vyskytuje se ve vyprahlých oblastech, obzvláště na místech vyschlých jezer v Egyptě. Soda z těchto zdrojů byla již v pradávných dobách používána v Egyptě k mumifikaci a k výrobě skla.</a:t>
            </a:r>
          </a:p>
        </p:txBody>
      </p:sp>
      <p:sp>
        <p:nvSpPr>
          <p:cNvPr id="5" name="Obdélník 4"/>
          <p:cNvSpPr/>
          <p:nvPr/>
        </p:nvSpPr>
        <p:spPr>
          <a:xfrm>
            <a:off x="141050" y="228600"/>
            <a:ext cx="8827851" cy="3785652"/>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Takto získaný oxid uhličitý se znovu odvádí zpět do výroby. Vzniklý chlorid amonný je podroben reakci s hydroxidem vápenatým za vzniku odpadního chloridu vápenatého a uvolnění amoniaku který je znovu použit ve výrobě. </a:t>
            </a:r>
          </a:p>
          <a:p>
            <a:pPr algn="ctr"/>
            <a:r>
              <a:rPr lang="pt-BR" sz="2000" dirty="0">
                <a:latin typeface="Arial" panose="020B0604020202020204" pitchFamily="34" charset="0"/>
                <a:cs typeface="Arial" panose="020B0604020202020204" pitchFamily="34" charset="0"/>
              </a:rPr>
              <a:t>Ca(OH)</a:t>
            </a:r>
            <a:r>
              <a:rPr lang="pt-BR" sz="2000" baseline="-25000" dirty="0">
                <a:latin typeface="Arial" panose="020B0604020202020204" pitchFamily="34" charset="0"/>
                <a:cs typeface="Arial" panose="020B0604020202020204" pitchFamily="34" charset="0"/>
              </a:rPr>
              <a:t>2</a:t>
            </a:r>
            <a:r>
              <a:rPr lang="pt-BR" sz="2000" dirty="0">
                <a:latin typeface="Arial" panose="020B0604020202020204" pitchFamily="34" charset="0"/>
                <a:cs typeface="Arial" panose="020B0604020202020204" pitchFamily="34" charset="0"/>
              </a:rPr>
              <a:t> + 2 NH</a:t>
            </a:r>
            <a:r>
              <a:rPr lang="pt-BR" sz="2000" baseline="-25000" dirty="0">
                <a:latin typeface="Arial" panose="020B0604020202020204" pitchFamily="34" charset="0"/>
                <a:cs typeface="Arial" panose="020B0604020202020204" pitchFamily="34" charset="0"/>
              </a:rPr>
              <a:t>4</a:t>
            </a:r>
            <a:r>
              <a:rPr lang="pt-BR" sz="2000" dirty="0">
                <a:latin typeface="Arial" panose="020B0604020202020204" pitchFamily="34" charset="0"/>
                <a:cs typeface="Arial" panose="020B0604020202020204" pitchFamily="34" charset="0"/>
              </a:rPr>
              <a:t>Cl → CaCl</a:t>
            </a:r>
            <a:r>
              <a:rPr lang="pt-BR" sz="2000" baseline="-25000" dirty="0">
                <a:latin typeface="Arial" panose="020B0604020202020204" pitchFamily="34" charset="0"/>
                <a:cs typeface="Arial" panose="020B0604020202020204" pitchFamily="34" charset="0"/>
              </a:rPr>
              <a:t>2</a:t>
            </a:r>
            <a:r>
              <a:rPr lang="pt-BR" sz="2000" dirty="0">
                <a:latin typeface="Arial" panose="020B0604020202020204" pitchFamily="34" charset="0"/>
                <a:cs typeface="Arial" panose="020B0604020202020204" pitchFamily="34" charset="0"/>
              </a:rPr>
              <a:t> + 2 NH</a:t>
            </a:r>
            <a:r>
              <a:rPr lang="pt-BR" sz="2000" baseline="-25000" dirty="0">
                <a:latin typeface="Arial" panose="020B0604020202020204" pitchFamily="34" charset="0"/>
                <a:cs typeface="Arial" panose="020B0604020202020204" pitchFamily="34" charset="0"/>
              </a:rPr>
              <a:t>3</a:t>
            </a:r>
            <a:r>
              <a:rPr lang="pt-BR" sz="2000" dirty="0">
                <a:latin typeface="Arial" panose="020B0604020202020204" pitchFamily="34" charset="0"/>
                <a:cs typeface="Arial" panose="020B0604020202020204" pitchFamily="34" charset="0"/>
              </a:rPr>
              <a:t> + 2 H</a:t>
            </a:r>
            <a:r>
              <a:rPr lang="pt-BR" sz="2000" baseline="-25000" dirty="0">
                <a:latin typeface="Arial" panose="020B0604020202020204" pitchFamily="34" charset="0"/>
                <a:cs typeface="Arial" panose="020B0604020202020204" pitchFamily="34" charset="0"/>
              </a:rPr>
              <a:t>2</a:t>
            </a:r>
            <a:r>
              <a:rPr lang="pt-BR" sz="2000" dirty="0">
                <a:latin typeface="Arial" panose="020B0604020202020204" pitchFamily="34" charset="0"/>
                <a:cs typeface="Arial" panose="020B0604020202020204" pitchFamily="34" charset="0"/>
              </a:rPr>
              <a:t>O</a:t>
            </a:r>
            <a:endParaRPr lang="cs-CZ" sz="2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Výroba z </a:t>
            </a:r>
            <a:r>
              <a:rPr lang="cs-CZ" sz="2000" b="1" dirty="0" err="1">
                <a:latin typeface="Arial" panose="020B0604020202020204" pitchFamily="34" charset="0"/>
                <a:cs typeface="Arial" panose="020B0604020202020204" pitchFamily="34" charset="0"/>
              </a:rPr>
              <a:t>trony</a:t>
            </a:r>
            <a:endParaRPr lang="cs-CZ" sz="2000" b="1"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  minerál </a:t>
            </a:r>
            <a:r>
              <a:rPr lang="cs-CZ" sz="2000" dirty="0" err="1">
                <a:latin typeface="Arial" panose="020B0604020202020204" pitchFamily="34" charset="0"/>
                <a:cs typeface="Arial" panose="020B0604020202020204" pitchFamily="34" charset="0"/>
              </a:rPr>
              <a:t>trona</a:t>
            </a:r>
            <a:r>
              <a:rPr lang="cs-CZ" sz="2000" dirty="0">
                <a:latin typeface="Arial" panose="020B0604020202020204" pitchFamily="34" charset="0"/>
                <a:cs typeface="Arial" panose="020B0604020202020204" pitchFamily="34" charset="0"/>
              </a:rPr>
              <a:t>, 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.NaHCO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byl objeven r. 1937. Výroba z </a:t>
            </a:r>
            <a:r>
              <a:rPr lang="cs-CZ" sz="2000" dirty="0" err="1">
                <a:latin typeface="Arial" panose="020B0604020202020204" pitchFamily="34" charset="0"/>
                <a:cs typeface="Arial" panose="020B0604020202020204" pitchFamily="34" charset="0"/>
              </a:rPr>
              <a:t>trony</a:t>
            </a:r>
            <a:r>
              <a:rPr lang="cs-CZ" sz="2000" dirty="0">
                <a:latin typeface="Arial" panose="020B0604020202020204" pitchFamily="34" charset="0"/>
                <a:cs typeface="Arial" panose="020B0604020202020204" pitchFamily="34" charset="0"/>
              </a:rPr>
              <a:t> je ekologická, investičně málo náročná a poskytuje levný produkt. Výroba sody z </a:t>
            </a:r>
            <a:r>
              <a:rPr lang="cs-CZ" sz="2000" dirty="0" err="1">
                <a:latin typeface="Arial" panose="020B0604020202020204" pitchFamily="34" charset="0"/>
                <a:cs typeface="Arial" panose="020B0604020202020204" pitchFamily="34" charset="0"/>
              </a:rPr>
              <a:t>trony</a:t>
            </a:r>
            <a:r>
              <a:rPr lang="cs-CZ" sz="2000" dirty="0">
                <a:latin typeface="Arial" panose="020B0604020202020204" pitchFamily="34" charset="0"/>
                <a:cs typeface="Arial" panose="020B0604020202020204" pitchFamily="34" charset="0"/>
              </a:rPr>
              <a:t> kryje přibližně 30 % její celosvětové spotřeby.(USA, Keňa, Turecko). V USA jsou dnes v provozu jen čtyři Solvayovy jednotky a většina sody je vyráběna z </a:t>
            </a:r>
            <a:r>
              <a:rPr lang="cs-CZ" sz="2000" dirty="0" err="1">
                <a:latin typeface="Arial" panose="020B0604020202020204" pitchFamily="34" charset="0"/>
                <a:cs typeface="Arial" panose="020B0604020202020204" pitchFamily="34" charset="0"/>
              </a:rPr>
              <a:t>trony</a:t>
            </a:r>
            <a:r>
              <a:rPr lang="cs-CZ" sz="2000" dirty="0">
                <a:latin typeface="Arial" panose="020B0604020202020204" pitchFamily="34" charset="0"/>
                <a:cs typeface="Arial" panose="020B0604020202020204" pitchFamily="34" charset="0"/>
              </a:rPr>
              <a:t>. V Evropě, kde není </a:t>
            </a:r>
            <a:r>
              <a:rPr lang="cs-CZ" sz="2000" dirty="0" err="1">
                <a:latin typeface="Arial" panose="020B0604020202020204" pitchFamily="34" charset="0"/>
                <a:cs typeface="Arial" panose="020B0604020202020204" pitchFamily="34" charset="0"/>
              </a:rPr>
              <a:t>trona</a:t>
            </a:r>
            <a:r>
              <a:rPr lang="cs-CZ" sz="2000" dirty="0">
                <a:latin typeface="Arial" panose="020B0604020202020204" pitchFamily="34" charset="0"/>
                <a:cs typeface="Arial" panose="020B0604020202020204" pitchFamily="34" charset="0"/>
              </a:rPr>
              <a:t> k dispozici, se vyrábí soda stále Solvayovým postupem. </a:t>
            </a:r>
          </a:p>
        </p:txBody>
      </p:sp>
      <p:pic>
        <p:nvPicPr>
          <p:cNvPr id="84994" name="Picture 2" descr="Owens Lake, Kaliforni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3799252"/>
            <a:ext cx="2417446" cy="1555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7902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68C55FF-2EFC-4887-AD1F-77760370072C}"/>
              </a:ext>
            </a:extLst>
          </p:cNvPr>
          <p:cNvSpPr>
            <a:spLocks noGrp="1"/>
          </p:cNvSpPr>
          <p:nvPr>
            <p:ph type="title"/>
          </p:nvPr>
        </p:nvSpPr>
        <p:spPr>
          <a:xfrm>
            <a:off x="233362" y="369690"/>
            <a:ext cx="4286249" cy="406399"/>
          </a:xfrm>
        </p:spPr>
        <p:txBody>
          <a:bodyPr>
            <a:noAutofit/>
          </a:bodyPr>
          <a:lstStyle/>
          <a:p>
            <a:r>
              <a:rPr lang="cs-CZ" sz="2400" b="1" i="0" dirty="0">
                <a:solidFill>
                  <a:srgbClr val="232323"/>
                </a:solidFill>
                <a:effectLst/>
                <a:latin typeface="+mn-lt"/>
              </a:rPr>
              <a:t>Hromadná otrava cukrovinkami </a:t>
            </a:r>
            <a:br>
              <a:rPr lang="cs-CZ" sz="2400" b="1" i="0" dirty="0">
                <a:solidFill>
                  <a:srgbClr val="232323"/>
                </a:solidFill>
                <a:effectLst/>
                <a:latin typeface="+mn-lt"/>
              </a:rPr>
            </a:br>
            <a:r>
              <a:rPr lang="cs-CZ" sz="2400" b="1" i="0" dirty="0">
                <a:solidFill>
                  <a:srgbClr val="232323"/>
                </a:solidFill>
                <a:effectLst/>
                <a:latin typeface="+mn-lt"/>
              </a:rPr>
              <a:t>v </a:t>
            </a:r>
            <a:r>
              <a:rPr lang="cs-CZ" sz="2400" b="1" i="0" dirty="0" err="1">
                <a:solidFill>
                  <a:srgbClr val="232323"/>
                </a:solidFill>
                <a:effectLst/>
                <a:latin typeface="+mn-lt"/>
              </a:rPr>
              <a:t>Bradfordu</a:t>
            </a:r>
            <a:endParaRPr lang="cs-CZ" sz="2400" dirty="0">
              <a:latin typeface="+mn-lt"/>
            </a:endParaRPr>
          </a:p>
        </p:txBody>
      </p:sp>
      <p:sp>
        <p:nvSpPr>
          <p:cNvPr id="5" name="TextovéPole 4">
            <a:extLst>
              <a:ext uri="{FF2B5EF4-FFF2-40B4-BE49-F238E27FC236}">
                <a16:creationId xmlns:a16="http://schemas.microsoft.com/office/drawing/2014/main" id="{E31771A2-79E4-42A1-B993-355F47610E03}"/>
              </a:ext>
            </a:extLst>
          </p:cNvPr>
          <p:cNvSpPr txBox="1"/>
          <p:nvPr/>
        </p:nvSpPr>
        <p:spPr>
          <a:xfrm>
            <a:off x="180975" y="1183829"/>
            <a:ext cx="4391025" cy="3477875"/>
          </a:xfrm>
          <a:prstGeom prst="rect">
            <a:avLst/>
          </a:prstGeom>
          <a:noFill/>
        </p:spPr>
        <p:txBody>
          <a:bodyPr wrap="square">
            <a:spAutoFit/>
          </a:bodyPr>
          <a:lstStyle/>
          <a:p>
            <a:pPr algn="just"/>
            <a:r>
              <a:rPr lang="en-US" sz="2000" dirty="0">
                <a:latin typeface="Arial" panose="020B0604020202020204" pitchFamily="34" charset="0"/>
                <a:cs typeface="Arial" panose="020B0604020202020204" pitchFamily="34" charset="0"/>
              </a:rPr>
              <a:t>N</a:t>
            </a:r>
            <a:r>
              <a:rPr lang="cs-CZ" sz="2000" dirty="0" err="1">
                <a:latin typeface="Arial" panose="020B0604020202020204" pitchFamily="34" charset="0"/>
                <a:cs typeface="Arial" panose="020B0604020202020204" pitchFamily="34" charset="0"/>
              </a:rPr>
              <a:t>áhodná</a:t>
            </a:r>
            <a:r>
              <a:rPr lang="cs-CZ" sz="2000" dirty="0">
                <a:latin typeface="Arial" panose="020B0604020202020204" pitchFamily="34" charset="0"/>
                <a:cs typeface="Arial" panose="020B0604020202020204" pitchFamily="34" charset="0"/>
              </a:rPr>
              <a:t> otrava arsenikem v </a:t>
            </a:r>
            <a:r>
              <a:rPr lang="cs-CZ" sz="2000" dirty="0" err="1">
                <a:latin typeface="Arial" panose="020B0604020202020204" pitchFamily="34" charset="0"/>
                <a:cs typeface="Arial" panose="020B0604020202020204" pitchFamily="34" charset="0"/>
              </a:rPr>
              <a:t>Bradfordu</a:t>
            </a:r>
            <a:r>
              <a:rPr lang="cs-CZ" sz="2000" dirty="0">
                <a:latin typeface="Arial" panose="020B0604020202020204" pitchFamily="34" charset="0"/>
                <a:cs typeface="Arial" panose="020B0604020202020204" pitchFamily="34" charset="0"/>
              </a:rPr>
              <a:t> v </a:t>
            </a:r>
            <a:r>
              <a:rPr lang="cs-CZ" sz="2000" dirty="0" err="1">
                <a:latin typeface="Arial" panose="020B0604020202020204" pitchFamily="34" charset="0"/>
                <a:cs typeface="Arial" panose="020B0604020202020204" pitchFamily="34" charset="0"/>
              </a:rPr>
              <a:t>Yorkshire</a:t>
            </a:r>
            <a:r>
              <a:rPr lang="cs-CZ" sz="2000" dirty="0">
                <a:latin typeface="Arial" panose="020B0604020202020204" pitchFamily="34" charset="0"/>
                <a:cs typeface="Arial" panose="020B0604020202020204" pitchFamily="34" charset="0"/>
              </a:rPr>
              <a:t> roku 1858. Z více než 200 intoxikovaných jich 20 zemřelo, ostatní měli vážné zdravotní problémy. Místo neškodného prášku zvaného „</a:t>
            </a:r>
            <a:r>
              <a:rPr lang="cs-CZ" sz="2000" dirty="0" err="1">
                <a:latin typeface="Arial" panose="020B0604020202020204" pitchFamily="34" charset="0"/>
                <a:cs typeface="Arial" panose="020B0604020202020204" pitchFamily="34" charset="0"/>
              </a:rPr>
              <a:t>daft</a:t>
            </a:r>
            <a:r>
              <a:rPr lang="cs-CZ" sz="2000" dirty="0">
                <a:latin typeface="Arial" panose="020B0604020202020204" pitchFamily="34" charset="0"/>
                <a:cs typeface="Arial" panose="020B0604020202020204" pitchFamily="34" charset="0"/>
              </a:rPr>
              <a:t>“ (směs drceného vápence a sádry) byl do cukroví omylem přidán arsenik. Obě bílé práškovité látky byly skladovány vedle sebe v nedostatečně označených nádobách.</a:t>
            </a:r>
          </a:p>
        </p:txBody>
      </p:sp>
      <p:pic>
        <p:nvPicPr>
          <p:cNvPr id="1026" name="Picture 2" descr="Bradford sweet poisoning 1858 Copyright Mark Davis with permission">
            <a:extLst>
              <a:ext uri="{FF2B5EF4-FFF2-40B4-BE49-F238E27FC236}">
                <a16:creationId xmlns:a16="http://schemas.microsoft.com/office/drawing/2014/main" id="{1E4D0084-FDC2-437E-AE04-F1BCE7E46E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2025" y="171450"/>
            <a:ext cx="4191000" cy="5791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ying for a Humbug, the Bradford Sweets Poisoning 1858">
            <a:extLst>
              <a:ext uri="{FF2B5EF4-FFF2-40B4-BE49-F238E27FC236}">
                <a16:creationId xmlns:a16="http://schemas.microsoft.com/office/drawing/2014/main" id="{07EDF018-DBF0-4C6C-9D01-5FCEC50C2E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1100" y="4810850"/>
            <a:ext cx="2309812" cy="1726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01023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8" name="Picture 4" descr="SodiumBicarbonat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3600" y="5377926"/>
            <a:ext cx="2279665" cy="1055136"/>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76200" y="261834"/>
            <a:ext cx="8839200" cy="5632311"/>
          </a:xfrm>
          <a:prstGeom prst="rect">
            <a:avLst/>
          </a:prstGeom>
          <a:noFill/>
        </p:spPr>
        <p:txBody>
          <a:bodyPr wrap="square" rtlCol="0">
            <a:spAutoFit/>
          </a:bodyPr>
          <a:lstStyle/>
          <a:p>
            <a:pPr algn="just"/>
            <a:r>
              <a:rPr lang="cs-CZ" sz="2000" b="1" dirty="0">
                <a:latin typeface="Arial" panose="020B0604020202020204" pitchFamily="34" charset="0"/>
                <a:cs typeface="Arial" panose="020B0604020202020204" pitchFamily="34" charset="0"/>
              </a:rPr>
              <a:t>Hydrogenuhličitan sodný</a:t>
            </a:r>
            <a:r>
              <a:rPr lang="cs-CZ" sz="2000" dirty="0">
                <a:latin typeface="Arial" panose="020B0604020202020204" pitchFamily="34" charset="0"/>
                <a:cs typeface="Arial" panose="020B0604020202020204" pitchFamily="34" charset="0"/>
              </a:rPr>
              <a:t> (NaHCO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p>
          <a:p>
            <a:pPr algn="just"/>
            <a:r>
              <a:rPr lang="cs-CZ" sz="2000" dirty="0">
                <a:latin typeface="Arial" panose="020B0604020202020204" pitchFamily="34" charset="0"/>
                <a:cs typeface="Arial" panose="020B0604020202020204" pitchFamily="34" charset="0"/>
              </a:rPr>
              <a:t>  jedlá soda, soda </a:t>
            </a:r>
            <a:r>
              <a:rPr lang="cs-CZ" sz="2000" dirty="0" err="1">
                <a:latin typeface="Arial" panose="020B0604020202020204" pitchFamily="34" charset="0"/>
                <a:cs typeface="Arial" panose="020B0604020202020204" pitchFamily="34" charset="0"/>
              </a:rPr>
              <a:t>bicarbona</a:t>
            </a:r>
            <a:r>
              <a:rPr lang="cs-CZ" sz="2000" dirty="0">
                <a:latin typeface="Arial" panose="020B0604020202020204" pitchFamily="34" charset="0"/>
                <a:cs typeface="Arial" panose="020B0604020202020204" pitchFamily="34" charset="0"/>
              </a:rPr>
              <a:t>,  je bílý prášek rozpustný ve </a:t>
            </a:r>
          </a:p>
          <a:p>
            <a:pPr algn="just"/>
            <a:r>
              <a:rPr lang="cs-CZ" sz="2000" dirty="0">
                <a:latin typeface="Arial" panose="020B0604020202020204" pitchFamily="34" charset="0"/>
                <a:cs typeface="Arial" panose="020B0604020202020204" pitchFamily="34" charset="0"/>
              </a:rPr>
              <a:t>vodě za vzniku roztoku se zásaditým pH. </a:t>
            </a:r>
          </a:p>
          <a:p>
            <a:pPr algn="just"/>
            <a:r>
              <a:rPr lang="cs-CZ" sz="2000" dirty="0">
                <a:latin typeface="Arial" panose="020B0604020202020204" pitchFamily="34" charset="0"/>
                <a:cs typeface="Arial" panose="020B0604020202020204" pitchFamily="34" charset="0"/>
              </a:rPr>
              <a:t>- součást kypřicích prášků  do pečiva a šumivých prášků do nápojů (</a:t>
            </a:r>
            <a:r>
              <a:rPr lang="cs-CZ" sz="2000" dirty="0"/>
              <a:t>E500)</a:t>
            </a:r>
            <a:r>
              <a:rPr lang="cs-CZ" sz="2000" dirty="0">
                <a:latin typeface="Arial" panose="020B0604020202020204" pitchFamily="34" charset="0"/>
                <a:cs typeface="Arial" panose="020B0604020202020204" pitchFamily="34" charset="0"/>
              </a:rPr>
              <a:t>. </a:t>
            </a:r>
          </a:p>
          <a:p>
            <a:pPr algn="just"/>
            <a:r>
              <a:rPr lang="cs-CZ" sz="2000" dirty="0">
                <a:latin typeface="Arial" panose="020B0604020202020204" pitchFamily="34" charset="0"/>
                <a:cs typeface="Arial" panose="020B0604020202020204" pitchFamily="34" charset="0"/>
              </a:rPr>
              <a:t>- součást náplně práškových hasicích přístrojů.</a:t>
            </a:r>
          </a:p>
          <a:p>
            <a:pPr algn="just"/>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antacidum</a:t>
            </a:r>
            <a:r>
              <a:rPr lang="cs-CZ" sz="2000" dirty="0">
                <a:latin typeface="Arial" panose="020B0604020202020204" pitchFamily="34" charset="0"/>
                <a:cs typeface="Arial" panose="020B0604020202020204" pitchFamily="34" charset="0"/>
              </a:rPr>
              <a:t> při překyselení žaludku („pálení žáhy“). Ze stejného důvodu bývá součástí krmných směsí pro zvířata. Zlepšuje </a:t>
            </a:r>
            <a:r>
              <a:rPr lang="cs-CZ" sz="2000" dirty="0" err="1">
                <a:latin typeface="Arial" panose="020B0604020202020204" pitchFamily="34" charset="0"/>
                <a:cs typeface="Arial" panose="020B0604020202020204" pitchFamily="34" charset="0"/>
              </a:rPr>
              <a:t>bachorovou</a:t>
            </a:r>
            <a:r>
              <a:rPr lang="cs-CZ" sz="2000" dirty="0">
                <a:latin typeface="Arial" panose="020B0604020202020204" pitchFamily="34" charset="0"/>
                <a:cs typeface="Arial" panose="020B0604020202020204" pitchFamily="34" charset="0"/>
              </a:rPr>
              <a:t> výkonnost, stabilizuje pH bachoru snížením kyselosti prostředí.</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Hydrogenuhličitan sodný je prekurzorem pro výrobu sody (Na2CO3) tzv. Solvayovým procesem: </a:t>
            </a:r>
          </a:p>
          <a:p>
            <a:pPr algn="ctr"/>
            <a:r>
              <a:rPr lang="cs-CZ" sz="2000" dirty="0">
                <a:latin typeface="Arial" panose="020B0604020202020204" pitchFamily="34" charset="0"/>
                <a:cs typeface="Arial" panose="020B0604020202020204" pitchFamily="34" charset="0"/>
              </a:rPr>
              <a:t>NH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a:t>
            </a:r>
            <a:r>
              <a:rPr lang="cs-CZ" sz="2000" dirty="0" err="1">
                <a:latin typeface="Arial" panose="020B0604020202020204" pitchFamily="34" charset="0"/>
                <a:cs typeface="Arial" panose="020B0604020202020204" pitchFamily="34" charset="0"/>
              </a:rPr>
              <a:t>NaCl</a:t>
            </a:r>
            <a:r>
              <a:rPr lang="cs-CZ" sz="2000" dirty="0">
                <a:latin typeface="Arial" panose="020B0604020202020204" pitchFamily="34" charset="0"/>
                <a:cs typeface="Arial" panose="020B0604020202020204" pitchFamily="34" charset="0"/>
              </a:rPr>
              <a:t> + CO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-&gt; NH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Cl + NaHCO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t>
            </a:r>
          </a:p>
          <a:p>
            <a:pPr algn="ctr"/>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Dá se také použít pro bělení zubů, neutralizaci poleptání kyselinou, pro změkčení potravin vařených ve vodě, jako čistící prostředek v domácnosti, k pohlcení nežádoucích pachů, ... </a:t>
            </a:r>
          </a:p>
          <a:p>
            <a:pPr algn="just"/>
            <a:endParaRPr lang="cs-CZ" sz="2000" dirty="0">
              <a:latin typeface="Arial" panose="020B0604020202020204" pitchFamily="34" charset="0"/>
              <a:cs typeface="Arial" panose="020B0604020202020204" pitchFamily="34" charset="0"/>
            </a:endParaRPr>
          </a:p>
          <a:p>
            <a:pPr algn="ctr"/>
            <a:endParaRPr lang="cs-CZ" sz="2000" dirty="0">
              <a:latin typeface="Arial" panose="020B0604020202020204" pitchFamily="34" charset="0"/>
              <a:cs typeface="Arial" panose="020B0604020202020204" pitchFamily="34" charset="0"/>
            </a:endParaRPr>
          </a:p>
        </p:txBody>
      </p:sp>
      <p:sp>
        <p:nvSpPr>
          <p:cNvPr id="6" name="Obdélník 5"/>
          <p:cNvSpPr/>
          <p:nvPr/>
        </p:nvSpPr>
        <p:spPr>
          <a:xfrm>
            <a:off x="228600" y="5713827"/>
            <a:ext cx="5105400" cy="707886"/>
          </a:xfrm>
          <a:prstGeom prst="rect">
            <a:avLst/>
          </a:prstGeom>
        </p:spPr>
        <p:txBody>
          <a:bodyPr wrap="square">
            <a:spAutoFit/>
          </a:bodyPr>
          <a:lstStyle/>
          <a:p>
            <a:pPr lvl="0" fontAlgn="base">
              <a:spcBef>
                <a:spcPct val="0"/>
              </a:spcBef>
              <a:spcAft>
                <a:spcPct val="0"/>
              </a:spcAft>
            </a:pPr>
            <a:r>
              <a:rPr lang="cs-CZ" altLang="cs-CZ" sz="2000" dirty="0">
                <a:solidFill>
                  <a:srgbClr val="222222"/>
                </a:solidFill>
                <a:latin typeface="Arial" pitchFamily="34" charset="0"/>
                <a:cs typeface="Arial" pitchFamily="34" charset="0"/>
              </a:rPr>
              <a:t>Jeho </a:t>
            </a:r>
            <a:r>
              <a:rPr lang="cs-CZ" altLang="cs-CZ" sz="2000" dirty="0">
                <a:latin typeface="Arial" pitchFamily="34" charset="0"/>
                <a:cs typeface="Arial" pitchFamily="34" charset="0"/>
              </a:rPr>
              <a:t>tepelný rozklad </a:t>
            </a:r>
            <a:r>
              <a:rPr lang="cs-CZ" altLang="cs-CZ" sz="2000" dirty="0">
                <a:solidFill>
                  <a:srgbClr val="222222"/>
                </a:solidFill>
                <a:latin typeface="Arial" pitchFamily="34" charset="0"/>
                <a:cs typeface="Arial" pitchFamily="34" charset="0"/>
              </a:rPr>
              <a:t>probíhá podle reakce: </a:t>
            </a:r>
            <a:endParaRPr lang="cs-CZ" altLang="cs-CZ" sz="2000" dirty="0">
              <a:latin typeface="Arial" pitchFamily="34" charset="0"/>
              <a:cs typeface="Arial" pitchFamily="34" charset="0"/>
            </a:endParaRPr>
          </a:p>
          <a:p>
            <a:pPr lvl="1" indent="-457200" eaLnBrk="0" fontAlgn="base" hangingPunct="0">
              <a:spcBef>
                <a:spcPct val="0"/>
              </a:spcBef>
              <a:spcAft>
                <a:spcPct val="0"/>
              </a:spcAft>
            </a:pPr>
            <a:r>
              <a:rPr lang="cs-CZ" altLang="cs-CZ" sz="2000" dirty="0">
                <a:solidFill>
                  <a:srgbClr val="222222"/>
                </a:solidFill>
                <a:latin typeface="Arial" pitchFamily="34" charset="0"/>
                <a:cs typeface="Arial" pitchFamily="34" charset="0"/>
              </a:rPr>
              <a:t>2 NaHCO</a:t>
            </a:r>
            <a:r>
              <a:rPr lang="cs-CZ" altLang="cs-CZ" sz="2000" baseline="-25000" dirty="0">
                <a:solidFill>
                  <a:srgbClr val="222222"/>
                </a:solidFill>
                <a:latin typeface="Arial" pitchFamily="34" charset="0"/>
                <a:cs typeface="Arial" pitchFamily="34" charset="0"/>
              </a:rPr>
              <a:t>3</a:t>
            </a:r>
            <a:r>
              <a:rPr lang="cs-CZ" altLang="cs-CZ" sz="2000" dirty="0">
                <a:solidFill>
                  <a:srgbClr val="222222"/>
                </a:solidFill>
                <a:latin typeface="Arial" pitchFamily="34" charset="0"/>
                <a:cs typeface="Arial" pitchFamily="34" charset="0"/>
              </a:rPr>
              <a:t>   →   Na</a:t>
            </a:r>
            <a:r>
              <a:rPr lang="cs-CZ" altLang="cs-CZ" sz="2000" baseline="-25000" dirty="0">
                <a:solidFill>
                  <a:srgbClr val="222222"/>
                </a:solidFill>
                <a:latin typeface="Arial" pitchFamily="34" charset="0"/>
                <a:cs typeface="Arial" pitchFamily="34" charset="0"/>
              </a:rPr>
              <a:t>2</a:t>
            </a:r>
            <a:r>
              <a:rPr lang="cs-CZ" altLang="cs-CZ" sz="2000" dirty="0">
                <a:solidFill>
                  <a:srgbClr val="222222"/>
                </a:solidFill>
                <a:latin typeface="Arial" pitchFamily="34" charset="0"/>
                <a:cs typeface="Arial" pitchFamily="34" charset="0"/>
              </a:rPr>
              <a:t>CO</a:t>
            </a:r>
            <a:r>
              <a:rPr lang="cs-CZ" altLang="cs-CZ" sz="2000" baseline="-25000" dirty="0">
                <a:solidFill>
                  <a:srgbClr val="222222"/>
                </a:solidFill>
                <a:latin typeface="Arial" pitchFamily="34" charset="0"/>
                <a:cs typeface="Arial" pitchFamily="34" charset="0"/>
              </a:rPr>
              <a:t>3</a:t>
            </a:r>
            <a:r>
              <a:rPr lang="cs-CZ" altLang="cs-CZ" sz="2000" dirty="0">
                <a:solidFill>
                  <a:srgbClr val="222222"/>
                </a:solidFill>
                <a:latin typeface="Arial" pitchFamily="34" charset="0"/>
                <a:cs typeface="Arial" pitchFamily="34" charset="0"/>
              </a:rPr>
              <a:t> + H</a:t>
            </a:r>
            <a:r>
              <a:rPr lang="cs-CZ" altLang="cs-CZ" sz="2000" baseline="-25000" dirty="0">
                <a:solidFill>
                  <a:srgbClr val="222222"/>
                </a:solidFill>
                <a:latin typeface="Arial" pitchFamily="34" charset="0"/>
                <a:cs typeface="Arial" pitchFamily="34" charset="0"/>
              </a:rPr>
              <a:t>2</a:t>
            </a:r>
            <a:r>
              <a:rPr lang="cs-CZ" altLang="cs-CZ" sz="2000" dirty="0">
                <a:solidFill>
                  <a:srgbClr val="222222"/>
                </a:solidFill>
                <a:latin typeface="Arial" pitchFamily="34" charset="0"/>
                <a:cs typeface="Arial" pitchFamily="34" charset="0"/>
              </a:rPr>
              <a:t>O + CO</a:t>
            </a:r>
            <a:r>
              <a:rPr lang="cs-CZ" altLang="cs-CZ" sz="2000" baseline="-25000" dirty="0">
                <a:solidFill>
                  <a:srgbClr val="222222"/>
                </a:solidFill>
                <a:latin typeface="Arial" pitchFamily="34" charset="0"/>
                <a:cs typeface="Arial" pitchFamily="34" charset="0"/>
              </a:rPr>
              <a:t>2</a:t>
            </a:r>
          </a:p>
        </p:txBody>
      </p:sp>
    </p:spTree>
    <p:extLst>
      <p:ext uri="{BB962C8B-B14F-4D97-AF65-F5344CB8AC3E}">
        <p14:creationId xmlns:p14="http://schemas.microsoft.com/office/powerpoint/2010/main" val="403582607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155571" y="304800"/>
            <a:ext cx="8839200" cy="4708981"/>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Kypřicí prášek </a:t>
            </a:r>
            <a:r>
              <a:rPr lang="cs-CZ" sz="2000" dirty="0">
                <a:latin typeface="Arial" panose="020B0604020202020204" pitchFamily="34" charset="0"/>
                <a:cs typeface="Arial" panose="020B0604020202020204" pitchFamily="34" charset="0"/>
              </a:rPr>
              <a:t>(prášek do pečiva) funguje na principu uvolňování oxidu uhličitého do těsta acidobazickou reakcí, čímž vznikají v těstě bublinky a to se tak nakypřuje. Skládá ze zdroje oxidu uhličitého (typicky hydrogenuhličitan sodný), jedné nebo více kyselých solí a plnidla (škrob). Inertní škrob slouží k pohlcování vlhkosti a umožňuje také lepší sypání a promíšení s dalšími složkami těsta (prášek se také přesněji odměřuje, protože má větší objem).</a:t>
            </a:r>
          </a:p>
          <a:p>
            <a:r>
              <a:rPr lang="cs-CZ" sz="2000" dirty="0">
                <a:latin typeface="Arial" panose="020B0604020202020204" pitchFamily="34" charset="0"/>
                <a:cs typeface="Arial" panose="020B0604020202020204" pitchFamily="34" charset="0"/>
              </a:rPr>
              <a:t>   Reakci lze popsat jako kyselinou aktivovaný rozklad hydrogenuhličitanu: </a:t>
            </a:r>
          </a:p>
          <a:p>
            <a:pPr algn="ctr"/>
            <a:r>
              <a:rPr lang="cs-CZ" sz="2000" dirty="0">
                <a:latin typeface="Arial" panose="020B0604020202020204" pitchFamily="34" charset="0"/>
                <a:cs typeface="Arial" panose="020B0604020202020204" pitchFamily="34" charset="0"/>
              </a:rPr>
              <a:t>NaHCO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H</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 Na</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 CO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pPr algn="just"/>
            <a:r>
              <a:rPr lang="cs-CZ" sz="2000" dirty="0">
                <a:latin typeface="Arial" panose="020B0604020202020204" pitchFamily="34" charset="0"/>
                <a:cs typeface="Arial" panose="020B0604020202020204" pitchFamily="34" charset="0"/>
              </a:rPr>
              <a:t>Kyselé složky v kypřicím prášku jsou </a:t>
            </a:r>
          </a:p>
          <a:p>
            <a:pPr algn="just"/>
            <a:r>
              <a:rPr lang="cs-CZ" sz="2000" i="1" dirty="0">
                <a:latin typeface="Arial" panose="020B0604020202020204" pitchFamily="34" charset="0"/>
                <a:cs typeface="Arial" panose="020B0604020202020204" pitchFamily="34" charset="0"/>
              </a:rPr>
              <a:t>   rychle účinkující </a:t>
            </a:r>
            <a:r>
              <a:rPr lang="cs-CZ" sz="2000" dirty="0">
                <a:latin typeface="Arial" panose="020B0604020202020204" pitchFamily="34" charset="0"/>
                <a:cs typeface="Arial" panose="020B0604020202020204" pitchFamily="34" charset="0"/>
              </a:rPr>
              <a:t>(reaguje již při pokojové teplotě): </a:t>
            </a:r>
            <a:r>
              <a:rPr lang="cs-CZ" sz="2000" dirty="0" err="1">
                <a:latin typeface="Arial" panose="020B0604020202020204" pitchFamily="34" charset="0"/>
                <a:cs typeface="Arial" panose="020B0604020202020204" pitchFamily="34" charset="0"/>
              </a:rPr>
              <a:t>hydrogenvinan</a:t>
            </a:r>
            <a:r>
              <a:rPr lang="cs-CZ" sz="2000" dirty="0">
                <a:latin typeface="Arial" panose="020B0604020202020204" pitchFamily="34" charset="0"/>
                <a:cs typeface="Arial" panose="020B0604020202020204" pitchFamily="34" charset="0"/>
              </a:rPr>
              <a:t> draselný, </a:t>
            </a:r>
            <a:r>
              <a:rPr lang="cs-CZ" sz="2000" dirty="0" err="1">
                <a:latin typeface="Arial" panose="020B0604020202020204" pitchFamily="34" charset="0"/>
                <a:cs typeface="Arial" panose="020B0604020202020204" pitchFamily="34" charset="0"/>
              </a:rPr>
              <a:t>dihydrogenfosforečnan</a:t>
            </a:r>
            <a:r>
              <a:rPr lang="cs-CZ" sz="2000" dirty="0">
                <a:latin typeface="Arial" panose="020B0604020202020204" pitchFamily="34" charset="0"/>
                <a:cs typeface="Arial" panose="020B0604020202020204" pitchFamily="34" charset="0"/>
              </a:rPr>
              <a:t> vápenatý</a:t>
            </a:r>
          </a:p>
          <a:p>
            <a:pPr algn="just"/>
            <a:r>
              <a:rPr lang="cs-CZ" sz="2000" i="1" dirty="0">
                <a:latin typeface="Arial" panose="020B0604020202020204" pitchFamily="34" charset="0"/>
                <a:cs typeface="Arial" panose="020B0604020202020204" pitchFamily="34" charset="0"/>
              </a:rPr>
              <a:t>   pomalu účinkující </a:t>
            </a:r>
            <a:r>
              <a:rPr lang="cs-CZ" sz="2000" dirty="0">
                <a:latin typeface="Arial" panose="020B0604020202020204" pitchFamily="34" charset="0"/>
                <a:cs typeface="Arial" panose="020B0604020202020204" pitchFamily="34" charset="0"/>
              </a:rPr>
              <a:t>(reaguje až po zahřátí v troubě): síran </a:t>
            </a:r>
            <a:r>
              <a:rPr lang="cs-CZ" sz="2000" dirty="0" err="1">
                <a:latin typeface="Arial" panose="020B0604020202020204" pitchFamily="34" charset="0"/>
                <a:cs typeface="Arial" panose="020B0604020202020204" pitchFamily="34" charset="0"/>
              </a:rPr>
              <a:t>hlinito</a:t>
            </a:r>
            <a:r>
              <a:rPr lang="cs-CZ" sz="2000" dirty="0">
                <a:latin typeface="Arial" panose="020B0604020202020204" pitchFamily="34" charset="0"/>
                <a:cs typeface="Arial" panose="020B0604020202020204" pitchFamily="34" charset="0"/>
              </a:rPr>
              <a:t>-sodný, fosforečnan </a:t>
            </a:r>
            <a:r>
              <a:rPr lang="cs-CZ" sz="2000" dirty="0" err="1">
                <a:latin typeface="Arial" panose="020B0604020202020204" pitchFamily="34" charset="0"/>
                <a:cs typeface="Arial" panose="020B0604020202020204" pitchFamily="34" charset="0"/>
              </a:rPr>
              <a:t>hlinito</a:t>
            </a:r>
            <a:r>
              <a:rPr lang="cs-CZ" sz="2000" dirty="0">
                <a:latin typeface="Arial" panose="020B0604020202020204" pitchFamily="34" charset="0"/>
                <a:cs typeface="Arial" panose="020B0604020202020204" pitchFamily="34" charset="0"/>
              </a:rPr>
              <a:t>-sodný, </a:t>
            </a:r>
            <a:r>
              <a:rPr lang="cs-CZ" sz="2000" dirty="0" err="1">
                <a:latin typeface="Arial" panose="020B0604020202020204" pitchFamily="34" charset="0"/>
                <a:cs typeface="Arial" panose="020B0604020202020204" pitchFamily="34" charset="0"/>
              </a:rPr>
              <a:t>dihydrogendifosforečnan</a:t>
            </a:r>
            <a:r>
              <a:rPr lang="cs-CZ" sz="2000" dirty="0">
                <a:latin typeface="Arial" panose="020B0604020202020204" pitchFamily="34" charset="0"/>
                <a:cs typeface="Arial" panose="020B0604020202020204" pitchFamily="34" charset="0"/>
              </a:rPr>
              <a:t> sodný</a:t>
            </a:r>
          </a:p>
          <a:p>
            <a:pPr algn="just"/>
            <a:endParaRPr lang="cs-CZ" sz="2000" dirty="0">
              <a:latin typeface="Arial" panose="020B0604020202020204" pitchFamily="34" charset="0"/>
              <a:cs typeface="Arial" panose="020B0604020202020204" pitchFamily="34" charset="0"/>
            </a:endParaRPr>
          </a:p>
        </p:txBody>
      </p:sp>
      <p:pic>
        <p:nvPicPr>
          <p:cNvPr id="63490"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4617" y="4495800"/>
            <a:ext cx="1604962" cy="2234013"/>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3142008" y="5356180"/>
            <a:ext cx="3886201" cy="923330"/>
          </a:xfrm>
          <a:prstGeom prst="rect">
            <a:avLst/>
          </a:prstGeom>
          <a:noFill/>
        </p:spPr>
        <p:txBody>
          <a:bodyPr wrap="square" rtlCol="0">
            <a:spAutoFit/>
          </a:bodyPr>
          <a:lstStyle/>
          <a:p>
            <a:pPr algn="just"/>
            <a:r>
              <a:rPr lang="cs-CZ" dirty="0">
                <a:latin typeface="Arial" panose="020B0604020202020204" pitchFamily="34" charset="0"/>
                <a:cs typeface="Arial" panose="020B0604020202020204" pitchFamily="34" charset="0"/>
              </a:rPr>
              <a:t>Autorem současné formy kypřícího prášku je německý lékárník A. </a:t>
            </a:r>
            <a:r>
              <a:rPr lang="cs-CZ" dirty="0" err="1">
                <a:latin typeface="Arial" panose="020B0604020202020204" pitchFamily="34" charset="0"/>
                <a:cs typeface="Arial" panose="020B0604020202020204" pitchFamily="34" charset="0"/>
              </a:rPr>
              <a:t>Oetker</a:t>
            </a:r>
            <a:endParaRPr lang="cs-CZ" dirty="0">
              <a:latin typeface="Arial" panose="020B0604020202020204" pitchFamily="34" charset="0"/>
              <a:cs typeface="Arial" panose="020B0604020202020204" pitchFamily="34" charset="0"/>
            </a:endParaRPr>
          </a:p>
        </p:txBody>
      </p:sp>
      <p:pic>
        <p:nvPicPr>
          <p:cNvPr id="63492" name="Picture 4" descr="Zobrazit zdrojový obrá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4789145"/>
            <a:ext cx="2667000"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213477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02140" y="152400"/>
            <a:ext cx="8889460" cy="1631216"/>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Šumivé</a:t>
            </a:r>
            <a:r>
              <a:rPr lang="en-US" sz="2000" b="1" dirty="0">
                <a:latin typeface="Arial" panose="020B0604020202020204" pitchFamily="34" charset="0"/>
                <a:cs typeface="Arial" panose="020B0604020202020204" pitchFamily="34" charset="0"/>
              </a:rPr>
              <a:t> tablet</a:t>
            </a:r>
            <a:r>
              <a:rPr lang="cs-CZ" sz="2000" b="1" dirty="0">
                <a:latin typeface="Arial" panose="020B0604020202020204" pitchFamily="34" charset="0"/>
                <a:cs typeface="Arial" panose="020B0604020202020204" pitchFamily="34" charset="0"/>
              </a:rPr>
              <a:t>y</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se rozpouštějí ve vodě za vzniku  CO</a:t>
            </a:r>
            <a:r>
              <a:rPr lang="cs-CZ"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Obsahují zdroj CO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nejčastěji NaHCO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 kyselou složku, nejčastěji kyselinu citronovou nebo kyselinu vinnou. Suché komponenty jsou smíseny a slisovány do tablet. </a:t>
            </a:r>
            <a:r>
              <a:rPr lang="en-US" sz="2000" dirty="0">
                <a:latin typeface="Arial" panose="020B0604020202020204" pitchFamily="34" charset="0"/>
                <a:cs typeface="Arial" panose="020B0604020202020204" pitchFamily="34" charset="0"/>
              </a:rPr>
              <a:t>T</a:t>
            </a:r>
            <a:r>
              <a:rPr lang="cs-CZ" sz="2000" dirty="0" err="1">
                <a:latin typeface="Arial" panose="020B0604020202020204" pitchFamily="34" charset="0"/>
                <a:cs typeface="Arial" panose="020B0604020202020204" pitchFamily="34" charset="0"/>
              </a:rPr>
              <a:t>ablety</a:t>
            </a:r>
            <a:r>
              <a:rPr lang="cs-CZ" sz="2000" dirty="0">
                <a:latin typeface="Arial" panose="020B0604020202020204" pitchFamily="34" charset="0"/>
                <a:cs typeface="Arial" panose="020B0604020202020204" pitchFamily="34" charset="0"/>
              </a:rPr>
              <a:t> jsou uchovávány v pevně uzavřeném obalu se sušidlem</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Ve vodě dochází k rozpuštění a k reakci obou složek za vzniku bublinek CO</a:t>
            </a:r>
            <a:r>
              <a:rPr lang="cs-CZ"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a:t>
            </a:r>
            <a:endParaRPr lang="cs-CZ" sz="2000" dirty="0">
              <a:latin typeface="Arial" panose="020B0604020202020204" pitchFamily="34" charset="0"/>
              <a:cs typeface="Arial" panose="020B0604020202020204" pitchFamily="34" charset="0"/>
            </a:endParaRPr>
          </a:p>
        </p:txBody>
      </p:sp>
      <p:pic>
        <p:nvPicPr>
          <p:cNvPr id="55303"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1400" y="2209800"/>
            <a:ext cx="1362512" cy="2391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30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667000"/>
            <a:ext cx="2600117" cy="2062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306" name="Picture 10" descr="Zobrazit zdrojový obráze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2362200"/>
            <a:ext cx="3145367" cy="2359025"/>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12" descr="{\displaystyle {\mathsf {2\,NaHCO_{3}\ \to \ Na_{2}CO_{3}+H_{2}O+CO_{2}}}}"/>
          <p:cNvSpPr>
            <a:spLocks noChangeAspect="1" noChangeArrowheads="1"/>
          </p:cNvSpPr>
          <p:nvPr/>
        </p:nvSpPr>
        <p:spPr bwMode="auto">
          <a:xfrm>
            <a:off x="18522950" y="5794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Tree>
    <p:extLst>
      <p:ext uri="{BB962C8B-B14F-4D97-AF65-F5344CB8AC3E}">
        <p14:creationId xmlns:p14="http://schemas.microsoft.com/office/powerpoint/2010/main" val="228959803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84730" y="304800"/>
            <a:ext cx="8654469" cy="2554545"/>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Uhličitan amonný </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(NH</a:t>
            </a:r>
            <a:r>
              <a:rPr lang="cs-CZ" sz="2000" b="1" baseline="-25000" dirty="0">
                <a:latin typeface="Arial" panose="020B0604020202020204" pitchFamily="34" charset="0"/>
                <a:cs typeface="Arial" panose="020B0604020202020204" pitchFamily="34" charset="0"/>
              </a:rPr>
              <a:t>4</a:t>
            </a:r>
            <a:r>
              <a:rPr lang="cs-CZ" sz="2000" b="1" dirty="0">
                <a:latin typeface="Arial" panose="020B0604020202020204" pitchFamily="34" charset="0"/>
                <a:cs typeface="Arial" panose="020B0604020202020204" pitchFamily="34" charset="0"/>
              </a:rPr>
              <a:t>)</a:t>
            </a:r>
            <a:r>
              <a:rPr lang="cs-CZ" sz="2000" b="1" baseline="-25000" dirty="0">
                <a:latin typeface="Arial" panose="020B0604020202020204" pitchFamily="34" charset="0"/>
                <a:cs typeface="Arial" panose="020B0604020202020204" pitchFamily="34" charset="0"/>
              </a:rPr>
              <a:t>2</a:t>
            </a:r>
            <a:r>
              <a:rPr lang="cs-CZ" sz="2000" b="1" dirty="0">
                <a:latin typeface="Arial" panose="020B0604020202020204" pitchFamily="34" charset="0"/>
                <a:cs typeface="Arial" panose="020B0604020202020204" pitchFamily="34" charset="0"/>
              </a:rPr>
              <a:t>CO</a:t>
            </a:r>
            <a:r>
              <a:rPr lang="cs-CZ" sz="2000" b="1" baseline="-25000" dirty="0">
                <a:latin typeface="Arial" panose="020B0604020202020204" pitchFamily="34" charset="0"/>
                <a:cs typeface="Arial" panose="020B0604020202020204" pitchFamily="34" charset="0"/>
              </a:rPr>
              <a:t>3</a:t>
            </a:r>
            <a:endParaRPr lang="cs-CZ" sz="2000" b="1"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     bílá krystalická nebo práškovitá látka</a:t>
            </a:r>
          </a:p>
          <a:p>
            <a:endParaRPr lang="cs-CZ" sz="1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 - jako čichací sůl (pro křísení lidí, kteří omdleli)</a:t>
            </a:r>
          </a:p>
          <a:p>
            <a:endParaRPr lang="cs-CZ" sz="1000" dirty="0">
              <a:latin typeface="Arial" panose="020B0604020202020204" pitchFamily="34" charset="0"/>
              <a:cs typeface="Arial" panose="020B0604020202020204" pitchFamily="34" charset="0"/>
            </a:endParaRPr>
          </a:p>
          <a:p>
            <a:pPr marL="285750" indent="-285750">
              <a:buFontTx/>
              <a:buChar char="-"/>
            </a:pPr>
            <a:r>
              <a:rPr lang="cs-CZ" sz="2000" dirty="0">
                <a:latin typeface="Arial" panose="020B0604020202020204" pitchFamily="34" charset="0"/>
                <a:cs typeface="Arial" panose="020B0604020202020204" pitchFamily="34" charset="0"/>
              </a:rPr>
              <a:t>v potravinářství se (společně s </a:t>
            </a:r>
            <a:r>
              <a:rPr lang="cs-CZ" sz="2000" b="1" dirty="0">
                <a:latin typeface="Arial" panose="020B0604020202020204" pitchFamily="34" charset="0"/>
                <a:cs typeface="Arial" panose="020B0604020202020204" pitchFamily="34" charset="0"/>
              </a:rPr>
              <a:t>hydrogenuhličitanem amonným</a:t>
            </a:r>
            <a:r>
              <a:rPr lang="cs-CZ" sz="2000" dirty="0">
                <a:latin typeface="Arial" panose="020B0604020202020204" pitchFamily="34" charset="0"/>
                <a:cs typeface="Arial" panose="020B0604020202020204" pitchFamily="34" charset="0"/>
              </a:rPr>
              <a:t>) označuje jako </a:t>
            </a:r>
            <a:r>
              <a:rPr lang="cs-CZ" sz="2000" b="1" dirty="0">
                <a:latin typeface="Arial" panose="020B0604020202020204" pitchFamily="34" charset="0"/>
                <a:cs typeface="Arial" panose="020B0604020202020204" pitchFamily="34" charset="0"/>
              </a:rPr>
              <a:t>E503</a:t>
            </a:r>
            <a:r>
              <a:rPr lang="cs-CZ" sz="2000" dirty="0">
                <a:latin typeface="Arial" panose="020B0604020202020204" pitchFamily="34" charset="0"/>
                <a:cs typeface="Arial" panose="020B0604020202020204" pitchFamily="34" charset="0"/>
              </a:rPr>
              <a:t>.</a:t>
            </a:r>
          </a:p>
          <a:p>
            <a:r>
              <a:rPr lang="cs-CZ" sz="2000" dirty="0">
                <a:latin typeface="Arial" panose="020B0604020202020204" pitchFamily="34" charset="0"/>
                <a:cs typeface="Arial" panose="020B0604020202020204" pitchFamily="34" charset="0"/>
              </a:rPr>
              <a:t>  = kypřidlo, zvláště v severní Evropě a Skandinávii („amonium“, „cukrářské droždí“)</a:t>
            </a:r>
          </a:p>
        </p:txBody>
      </p:sp>
      <p:pic>
        <p:nvPicPr>
          <p:cNvPr id="61442" name="Picture 2" descr="Strukturní vzorec uhličitanu amonnéh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63896" y="304800"/>
            <a:ext cx="2769801" cy="1066800"/>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108528" y="3160455"/>
            <a:ext cx="8959271" cy="2554545"/>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Uhličitan draselný</a:t>
            </a:r>
            <a:r>
              <a:rPr lang="cs-CZ" sz="2000" dirty="0">
                <a:latin typeface="Arial" panose="020B0604020202020204" pitchFamily="34" charset="0"/>
                <a:cs typeface="Arial" panose="020B0604020202020204" pitchFamily="34" charset="0"/>
              </a:rPr>
              <a:t> K</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CO</a:t>
            </a:r>
            <a:r>
              <a:rPr lang="cs-CZ" sz="2000" baseline="-25000" dirty="0">
                <a:latin typeface="Arial" panose="020B0604020202020204" pitchFamily="34" charset="0"/>
                <a:cs typeface="Arial" panose="020B0604020202020204" pitchFamily="34" charset="0"/>
              </a:rPr>
              <a:t>3</a:t>
            </a:r>
            <a:endParaRPr lang="cs-CZ" sz="20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potaš</a:t>
            </a: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 je bílá, silně hygroskopická sůl kyseliny uhličité. Vodné roztoky jsou silně alkalické. Používá se převážně při výrobě skla, v textilním a papírenském průmyslu, při výrobě mazlavých mýdel, je součástí pracích prášků, při výrobě pigmentů, v barvířství a běličství a při praní vlny, při výrobě léků, v analytické chemii, …. Používá se také pro přípravu kyanidu draselného a v zemědělství jako umělé hnojivo, také se používá ve vodních hasicích přístrojích. </a:t>
            </a:r>
          </a:p>
        </p:txBody>
      </p:sp>
      <p:sp>
        <p:nvSpPr>
          <p:cNvPr id="6" name="Obdélník 5"/>
          <p:cNvSpPr/>
          <p:nvPr/>
        </p:nvSpPr>
        <p:spPr>
          <a:xfrm>
            <a:off x="237480" y="5715000"/>
            <a:ext cx="8677919" cy="1015663"/>
          </a:xfrm>
          <a:prstGeom prst="rect">
            <a:avLst/>
          </a:prstGeom>
        </p:spPr>
        <p:txBody>
          <a:bodyPr wrap="square">
            <a:spAutoFit/>
          </a:bodyPr>
          <a:lstStyle/>
          <a:p>
            <a:pPr lvl="0" fontAlgn="base">
              <a:spcBef>
                <a:spcPct val="0"/>
              </a:spcBef>
              <a:spcAft>
                <a:spcPct val="0"/>
              </a:spcAft>
            </a:pPr>
            <a:r>
              <a:rPr lang="cs-CZ" altLang="cs-CZ" sz="2000" dirty="0">
                <a:solidFill>
                  <a:srgbClr val="222222"/>
                </a:solidFill>
                <a:latin typeface="Arial" pitchFamily="34" charset="0"/>
                <a:cs typeface="Arial" pitchFamily="34" charset="0"/>
              </a:rPr>
              <a:t>Vyrábí se reakci hydroxidu draselného a oxidu uhličitého</a:t>
            </a:r>
            <a:endParaRPr lang="cs-CZ" altLang="cs-CZ" sz="2000" dirty="0">
              <a:latin typeface="Arial" pitchFamily="34" charset="0"/>
              <a:cs typeface="Arial" pitchFamily="34" charset="0"/>
            </a:endParaRPr>
          </a:p>
          <a:p>
            <a:pPr lvl="1" indent="-457200" algn="ctr" eaLnBrk="0" fontAlgn="base" hangingPunct="0">
              <a:spcBef>
                <a:spcPct val="0"/>
              </a:spcBef>
              <a:spcAft>
                <a:spcPct val="0"/>
              </a:spcAft>
            </a:pPr>
            <a:r>
              <a:rPr lang="cs-CZ" altLang="cs-CZ" sz="2000" dirty="0">
                <a:solidFill>
                  <a:srgbClr val="222222"/>
                </a:solidFill>
                <a:latin typeface="Arial" pitchFamily="34" charset="0"/>
                <a:cs typeface="Arial" pitchFamily="34" charset="0"/>
              </a:rPr>
              <a:t>2 KOH + CO</a:t>
            </a:r>
            <a:r>
              <a:rPr lang="cs-CZ" altLang="cs-CZ" sz="2000" baseline="-30000" dirty="0">
                <a:solidFill>
                  <a:srgbClr val="222222"/>
                </a:solidFill>
                <a:latin typeface="Arial" pitchFamily="34" charset="0"/>
                <a:cs typeface="Arial" pitchFamily="34" charset="0"/>
              </a:rPr>
              <a:t>2</a:t>
            </a:r>
            <a:r>
              <a:rPr lang="cs-CZ" altLang="cs-CZ" sz="2000" dirty="0">
                <a:solidFill>
                  <a:srgbClr val="222222"/>
                </a:solidFill>
                <a:latin typeface="Arial" pitchFamily="34" charset="0"/>
                <a:cs typeface="Arial" pitchFamily="34" charset="0"/>
              </a:rPr>
              <a:t> → K</a:t>
            </a:r>
            <a:r>
              <a:rPr lang="cs-CZ" altLang="cs-CZ" sz="2000" baseline="-30000" dirty="0">
                <a:solidFill>
                  <a:srgbClr val="222222"/>
                </a:solidFill>
                <a:latin typeface="Arial" pitchFamily="34" charset="0"/>
                <a:cs typeface="Arial" pitchFamily="34" charset="0"/>
              </a:rPr>
              <a:t>2</a:t>
            </a:r>
            <a:r>
              <a:rPr lang="cs-CZ" altLang="cs-CZ" sz="2000" dirty="0">
                <a:solidFill>
                  <a:srgbClr val="222222"/>
                </a:solidFill>
                <a:latin typeface="Arial" pitchFamily="34" charset="0"/>
                <a:cs typeface="Arial" pitchFamily="34" charset="0"/>
              </a:rPr>
              <a:t>CO</a:t>
            </a:r>
            <a:r>
              <a:rPr lang="cs-CZ" altLang="cs-CZ" sz="2000" baseline="-30000" dirty="0">
                <a:solidFill>
                  <a:srgbClr val="222222"/>
                </a:solidFill>
                <a:latin typeface="Arial" pitchFamily="34" charset="0"/>
                <a:cs typeface="Arial" pitchFamily="34" charset="0"/>
              </a:rPr>
              <a:t>3</a:t>
            </a:r>
            <a:r>
              <a:rPr lang="cs-CZ" altLang="cs-CZ" sz="2000" dirty="0">
                <a:solidFill>
                  <a:srgbClr val="222222"/>
                </a:solidFill>
                <a:latin typeface="Arial" pitchFamily="34" charset="0"/>
                <a:cs typeface="Arial" pitchFamily="34" charset="0"/>
              </a:rPr>
              <a:t> + H</a:t>
            </a:r>
            <a:r>
              <a:rPr lang="cs-CZ" altLang="cs-CZ" sz="2000" baseline="-30000" dirty="0">
                <a:solidFill>
                  <a:srgbClr val="222222"/>
                </a:solidFill>
                <a:latin typeface="Arial" pitchFamily="34" charset="0"/>
                <a:cs typeface="Arial" pitchFamily="34" charset="0"/>
              </a:rPr>
              <a:t>2</a:t>
            </a:r>
            <a:r>
              <a:rPr lang="cs-CZ" altLang="cs-CZ" sz="2000" dirty="0">
                <a:solidFill>
                  <a:srgbClr val="222222"/>
                </a:solidFill>
                <a:latin typeface="Arial" pitchFamily="34" charset="0"/>
                <a:cs typeface="Arial" pitchFamily="34" charset="0"/>
              </a:rPr>
              <a:t>O</a:t>
            </a:r>
          </a:p>
          <a:p>
            <a:pPr lvl="1" indent="-457200" algn="just" eaLnBrk="0" fontAlgn="base" hangingPunct="0">
              <a:spcBef>
                <a:spcPct val="0"/>
              </a:spcBef>
              <a:spcAft>
                <a:spcPct val="0"/>
              </a:spcAft>
            </a:pPr>
            <a:r>
              <a:rPr lang="cs-CZ" altLang="cs-CZ" sz="2000" dirty="0">
                <a:solidFill>
                  <a:srgbClr val="222222"/>
                </a:solidFill>
                <a:latin typeface="Arial" pitchFamily="34" charset="0"/>
                <a:cs typeface="Arial" pitchFamily="34" charset="0"/>
              </a:rPr>
              <a:t>Dříve též loužením popela ze dřeva.</a:t>
            </a:r>
          </a:p>
        </p:txBody>
      </p:sp>
    </p:spTree>
    <p:extLst>
      <p:ext uri="{BB962C8B-B14F-4D97-AF65-F5344CB8AC3E}">
        <p14:creationId xmlns:p14="http://schemas.microsoft.com/office/powerpoint/2010/main" val="54947249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152399" y="228600"/>
            <a:ext cx="8388835" cy="707886"/>
          </a:xfrm>
          <a:prstGeom prst="rect">
            <a:avLst/>
          </a:prstGeom>
          <a:noFill/>
        </p:spPr>
        <p:txBody>
          <a:bodyPr wrap="none" rtlCol="0">
            <a:spAutoFit/>
          </a:bodyPr>
          <a:lstStyle/>
          <a:p>
            <a:r>
              <a:rPr lang="cs-CZ" sz="2000" b="1" dirty="0">
                <a:latin typeface="Arial" panose="020B0604020202020204" pitchFamily="34" charset="0"/>
                <a:cs typeface="Arial" panose="020B0604020202020204" pitchFamily="34" charset="0"/>
              </a:rPr>
              <a:t>Uhličitan vápenatý CaCO</a:t>
            </a:r>
            <a:r>
              <a:rPr lang="cs-CZ" sz="2000" b="1" baseline="-25000" dirty="0">
                <a:latin typeface="Arial" panose="020B0604020202020204" pitchFamily="34" charset="0"/>
                <a:cs typeface="Arial" panose="020B0604020202020204" pitchFamily="34" charset="0"/>
              </a:rPr>
              <a:t>3</a:t>
            </a:r>
          </a:p>
          <a:p>
            <a:r>
              <a:rPr lang="cs-CZ" sz="2000" dirty="0">
                <a:latin typeface="Arial" panose="020B0604020202020204" pitchFamily="34" charset="0"/>
                <a:cs typeface="Arial" panose="020B0604020202020204" pitchFamily="34" charset="0"/>
              </a:rPr>
              <a:t>  bílá krystalická látka, vyskytuje se v několika krystalických modifikacích</a:t>
            </a:r>
          </a:p>
        </p:txBody>
      </p:sp>
      <p:pic>
        <p:nvPicPr>
          <p:cNvPr id="6" name="Picture 4"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6641" y="990600"/>
            <a:ext cx="5331159" cy="3225129"/>
          </a:xfrm>
          <a:prstGeom prst="rect">
            <a:avLst/>
          </a:prstGeom>
          <a:noFill/>
          <a:extLst>
            <a:ext uri="{909E8E84-426E-40DD-AFC4-6F175D3DCCD1}">
              <a14:hiddenFill xmlns:a14="http://schemas.microsoft.com/office/drawing/2010/main">
                <a:solidFill>
                  <a:srgbClr val="FFFFFF"/>
                </a:solidFill>
              </a14:hiddenFill>
            </a:ext>
          </a:extLst>
        </p:spPr>
      </p:pic>
      <p:sp>
        <p:nvSpPr>
          <p:cNvPr id="8" name="Obdélník 7"/>
          <p:cNvSpPr/>
          <p:nvPr/>
        </p:nvSpPr>
        <p:spPr>
          <a:xfrm>
            <a:off x="16212" y="4215729"/>
            <a:ext cx="9051587" cy="2554545"/>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Termickým rozkladem (zahříváním) se uhličitan vápenatý rozkládá za vzniku oxidu vápenatého a oxidu uhličitého (pálení vápna): </a:t>
            </a:r>
          </a:p>
          <a:p>
            <a:pPr algn="ctr"/>
            <a:r>
              <a:rPr lang="cs-CZ" sz="2000" dirty="0">
                <a:latin typeface="Arial" panose="020B0604020202020204" pitchFamily="34" charset="0"/>
                <a:cs typeface="Arial" panose="020B0604020202020204" pitchFamily="34" charset="0"/>
              </a:rPr>
              <a:t>CaCO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a:t>
            </a:r>
            <a:r>
              <a:rPr lang="cs-CZ" sz="2000" dirty="0" err="1">
                <a:latin typeface="Arial" panose="020B0604020202020204" pitchFamily="34" charset="0"/>
                <a:cs typeface="Arial" panose="020B0604020202020204" pitchFamily="34" charset="0"/>
              </a:rPr>
              <a:t>CaO</a:t>
            </a:r>
            <a:r>
              <a:rPr lang="cs-CZ" sz="2000" dirty="0">
                <a:latin typeface="Arial" panose="020B0604020202020204" pitchFamily="34" charset="0"/>
                <a:cs typeface="Arial" panose="020B0604020202020204" pitchFamily="34" charset="0"/>
              </a:rPr>
              <a:t> + CO</a:t>
            </a:r>
            <a:r>
              <a:rPr lang="cs-CZ" sz="2000" baseline="-25000" dirty="0">
                <a:latin typeface="Arial" panose="020B0604020202020204" pitchFamily="34" charset="0"/>
                <a:cs typeface="Arial" panose="020B0604020202020204" pitchFamily="34" charset="0"/>
              </a:rPr>
              <a:t>2</a:t>
            </a:r>
          </a:p>
          <a:p>
            <a:endParaRPr lang="cs-CZ" sz="2000" dirty="0">
              <a:latin typeface="Arial" panose="020B0604020202020204" pitchFamily="34" charset="0"/>
              <a:cs typeface="Arial" panose="020B0604020202020204" pitchFamily="34" charset="0"/>
            </a:endParaRPr>
          </a:p>
          <a:p>
            <a:r>
              <a:rPr lang="cs-CZ" sz="2000" dirty="0" err="1">
                <a:latin typeface="Arial" panose="020B0604020202020204" pitchFamily="34" charset="0"/>
                <a:cs typeface="Arial" panose="020B0604020202020204" pitchFamily="34" charset="0"/>
              </a:rPr>
              <a:t>CaO</a:t>
            </a:r>
            <a:r>
              <a:rPr lang="cs-CZ" sz="2000" dirty="0">
                <a:latin typeface="Arial" panose="020B0604020202020204" pitchFamily="34" charset="0"/>
                <a:cs typeface="Arial" panose="020B0604020202020204" pitchFamily="34" charset="0"/>
              </a:rPr>
              <a:t> (pálené vápno) reaguje s vodou za vzniku Ca(OH)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hašeného vápna:</a:t>
            </a:r>
          </a:p>
          <a:p>
            <a:pPr algn="ctr"/>
            <a:r>
              <a:rPr lang="cs-CZ" sz="2000" dirty="0" err="1">
                <a:latin typeface="Arial" panose="020B0604020202020204" pitchFamily="34" charset="0"/>
                <a:cs typeface="Arial" panose="020B0604020202020204" pitchFamily="34" charset="0"/>
              </a:rPr>
              <a:t>CaO</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 Ca(OH)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t>
            </a:r>
          </a:p>
          <a:p>
            <a:r>
              <a:rPr lang="cs-CZ" sz="2000" dirty="0">
                <a:latin typeface="Arial" panose="020B0604020202020204" pitchFamily="34" charset="0"/>
                <a:cs typeface="Arial" panose="020B0604020202020204" pitchFamily="34" charset="0"/>
              </a:rPr>
              <a:t>Hydroxid vápenatý je málo rozpustný ve vodě a jeho rozpustnost ve vodě s rostoucí teplotou na rozdíl od většiny pevných látek klesá.</a:t>
            </a:r>
          </a:p>
        </p:txBody>
      </p:sp>
      <p:pic>
        <p:nvPicPr>
          <p:cNvPr id="9" name="Picture 4" descr="Zobrazit zdrojový obrá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339" y="1219200"/>
            <a:ext cx="3431841" cy="2428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20621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63500" y="152400"/>
            <a:ext cx="8928100" cy="4708981"/>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Při tuhnutí malty dochází k reakci hydroxidu vápenatého s oxidem uhličitým přítomným ve vzduchu: </a:t>
            </a:r>
          </a:p>
          <a:p>
            <a:pPr algn="ctr"/>
            <a:r>
              <a:rPr lang="cs-CZ" sz="2000" dirty="0">
                <a:latin typeface="Arial" panose="020B0604020202020204" pitchFamily="34" charset="0"/>
                <a:cs typeface="Arial" panose="020B0604020202020204" pitchFamily="34" charset="0"/>
              </a:rPr>
              <a:t>Ca(OH)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CO</a:t>
            </a:r>
            <a:r>
              <a:rPr lang="cs-CZ" sz="2000" baseline="-25000" dirty="0">
                <a:latin typeface="Arial" panose="020B0604020202020204" pitchFamily="34" charset="0"/>
                <a:cs typeface="Arial" panose="020B0604020202020204" pitchFamily="34" charset="0"/>
              </a:rPr>
              <a:t>2 </a:t>
            </a:r>
            <a:r>
              <a:rPr lang="cs-CZ" sz="2000" dirty="0">
                <a:latin typeface="Arial" panose="020B0604020202020204" pitchFamily="34" charset="0"/>
                <a:cs typeface="Arial" panose="020B0604020202020204" pitchFamily="34" charset="0"/>
              </a:rPr>
              <a:t>→ CaCO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pPr algn="just"/>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V přírodě se CaCO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vyskytuje ve formě </a:t>
            </a:r>
            <a:r>
              <a:rPr lang="cs-CZ" sz="2000" b="1" dirty="0">
                <a:latin typeface="Arial" panose="020B0604020202020204" pitchFamily="34" charset="0"/>
                <a:cs typeface="Arial" panose="020B0604020202020204" pitchFamily="34" charset="0"/>
              </a:rPr>
              <a:t>vápence</a:t>
            </a:r>
            <a:r>
              <a:rPr lang="cs-CZ" sz="2000" dirty="0">
                <a:latin typeface="Arial" panose="020B0604020202020204" pitchFamily="34" charset="0"/>
                <a:cs typeface="Arial" panose="020B0604020202020204" pitchFamily="34" charset="0"/>
              </a:rPr>
              <a:t>. Je prakticky nerozpustný ve vodě. Pokud je ve vodě protékající přes vápencové skály rozpuštěn oxid uhličitý, dochází k přeměně </a:t>
            </a:r>
            <a:r>
              <a:rPr lang="cs-CZ" sz="2000" u="sng" dirty="0">
                <a:latin typeface="Arial" panose="020B0604020202020204" pitchFamily="34" charset="0"/>
                <a:cs typeface="Arial" panose="020B0604020202020204" pitchFamily="34" charset="0"/>
              </a:rPr>
              <a:t>nerozpustného uhličitanu vápenatého na rozpustný hydrogenuhličitan vápe</a:t>
            </a:r>
            <a:r>
              <a:rPr lang="cs-CZ" sz="2000" dirty="0">
                <a:latin typeface="Arial" panose="020B0604020202020204" pitchFamily="34" charset="0"/>
                <a:cs typeface="Arial" panose="020B0604020202020204" pitchFamily="34" charset="0"/>
              </a:rPr>
              <a:t>natý: </a:t>
            </a:r>
          </a:p>
          <a:p>
            <a:pPr algn="ctr"/>
            <a:r>
              <a:rPr lang="cs-CZ" sz="2000" dirty="0">
                <a:latin typeface="Arial" panose="020B0604020202020204" pitchFamily="34" charset="0"/>
                <a:cs typeface="Arial" panose="020B0604020202020204" pitchFamily="34" charset="0"/>
              </a:rPr>
              <a:t>CaCO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CO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Ca(HCO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Roztok hydrogenuhličitanu po malých kapkách dopadá na skálu a pomalu se z něj odpařuje voda a uvolňuje se oxid uhličitý. Při poklesu koncentrace oxidu uhličitého v roztoku dochází k rozkladu hydrogenuhličitanu zpět na uhličitan a dochází ke vzniku krápníků: </a:t>
            </a:r>
          </a:p>
          <a:p>
            <a:pPr algn="ctr"/>
            <a:r>
              <a:rPr lang="cs-CZ" sz="2000" dirty="0">
                <a:latin typeface="Arial" panose="020B0604020202020204" pitchFamily="34" charset="0"/>
                <a:cs typeface="Arial" panose="020B0604020202020204" pitchFamily="34" charset="0"/>
              </a:rPr>
              <a:t>Ca(HCO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CaCO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CO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pPr algn="ctr"/>
            <a:endParaRPr lang="cs-CZ" sz="2000" dirty="0">
              <a:latin typeface="Arial" panose="020B0604020202020204" pitchFamily="34" charset="0"/>
              <a:cs typeface="Arial" panose="020B0604020202020204" pitchFamily="34" charset="0"/>
            </a:endParaRPr>
          </a:p>
        </p:txBody>
      </p:sp>
      <p:pic>
        <p:nvPicPr>
          <p:cNvPr id="87043" name="Picture 3"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0" y="4861381"/>
            <a:ext cx="2700041" cy="1660525"/>
          </a:xfrm>
          <a:prstGeom prst="rect">
            <a:avLst/>
          </a:prstGeom>
          <a:noFill/>
          <a:extLst>
            <a:ext uri="{909E8E84-426E-40DD-AFC4-6F175D3DCCD1}">
              <a14:hiddenFill xmlns:a14="http://schemas.microsoft.com/office/drawing/2010/main">
                <a:solidFill>
                  <a:srgbClr val="FFFFFF"/>
                </a:solidFill>
              </a14:hiddenFill>
            </a:ext>
          </a:extLst>
        </p:spPr>
      </p:pic>
      <p:pic>
        <p:nvPicPr>
          <p:cNvPr id="87045" name="Picture 5" descr="Zobrazit zdrojový obrá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4255" y="4663705"/>
            <a:ext cx="3263295" cy="2055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86317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28600" y="304800"/>
            <a:ext cx="5029200" cy="1938992"/>
          </a:xfrm>
          <a:prstGeom prst="rect">
            <a:avLst/>
          </a:prstGeom>
        </p:spPr>
        <p:txBody>
          <a:bodyPr wrap="square">
            <a:spAutoFit/>
          </a:bodyPr>
          <a:lstStyle/>
          <a:p>
            <a:pPr algn="just"/>
            <a:r>
              <a:rPr lang="en-US" sz="2000" b="1" dirty="0">
                <a:latin typeface="Arial" panose="020B0604020202020204" pitchFamily="34" charset="0"/>
                <a:cs typeface="Arial" panose="020B0604020202020204" pitchFamily="34" charset="0"/>
              </a:rPr>
              <a:t>I</a:t>
            </a:r>
            <a:r>
              <a:rPr lang="cs-CZ" sz="2000" b="1" dirty="0" err="1">
                <a:latin typeface="Arial" panose="020B0604020202020204" pitchFamily="34" charset="0"/>
                <a:cs typeface="Arial" panose="020B0604020202020204" pitchFamily="34" charset="0"/>
              </a:rPr>
              <a:t>slandský</a:t>
            </a:r>
            <a:r>
              <a:rPr lang="cs-CZ" sz="2000" b="1" dirty="0">
                <a:latin typeface="Arial" panose="020B0604020202020204" pitchFamily="34" charset="0"/>
                <a:cs typeface="Arial" panose="020B0604020202020204" pitchFamily="34" charset="0"/>
              </a:rPr>
              <a:t> vápenec </a:t>
            </a:r>
            <a:r>
              <a:rPr lang="cs-CZ" sz="2000" dirty="0">
                <a:latin typeface="Arial" panose="020B0604020202020204" pitchFamily="34" charset="0"/>
                <a:cs typeface="Arial" panose="020B0604020202020204" pitchFamily="34" charset="0"/>
              </a:rPr>
              <a:t>– čirý, chemicky čistý kalcit, při průchodu světelného paprsku dochází k dvojlomu. Tohoto jevu prý využívali Vikingové při navigaci lodí k určení polohy Slunce při zamračené obloze.</a:t>
            </a:r>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6812" y="152401"/>
            <a:ext cx="3386687" cy="2239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ovéPole 5"/>
          <p:cNvSpPr txBox="1"/>
          <p:nvPr/>
        </p:nvSpPr>
        <p:spPr>
          <a:xfrm>
            <a:off x="152400" y="2590800"/>
            <a:ext cx="8801100" cy="3477875"/>
          </a:xfrm>
          <a:prstGeom prst="rect">
            <a:avLst/>
          </a:prstGeom>
          <a:noFill/>
        </p:spPr>
        <p:txBody>
          <a:bodyPr wrap="square" rtlCol="0">
            <a:spAutoFit/>
          </a:bodyPr>
          <a:lstStyle/>
          <a:p>
            <a:pPr algn="just"/>
            <a:r>
              <a:rPr lang="cs-CZ" sz="2000" b="1" dirty="0">
                <a:latin typeface="Arial" panose="020B0604020202020204" pitchFamily="34" charset="0"/>
                <a:cs typeface="Arial" panose="020B0604020202020204" pitchFamily="34" charset="0"/>
              </a:rPr>
              <a:t>Křída =</a:t>
            </a:r>
            <a:r>
              <a:rPr lang="cs-CZ" sz="2000" dirty="0">
                <a:latin typeface="Arial" panose="020B0604020202020204" pitchFamily="34" charset="0"/>
                <a:cs typeface="Arial" panose="020B0604020202020204" pitchFamily="34" charset="0"/>
              </a:rPr>
              <a:t> drobivá, pórovitá a slabě zpevněná hornina, vyznačuje se vysokým stupněm čistoty (obsahem uhličitanu vápenatého až nad 90 %). Vzniká rozpadem schránek mořských mikroorganismů (</a:t>
            </a:r>
            <a:r>
              <a:rPr lang="cs-CZ" sz="2000" i="1" dirty="0" err="1">
                <a:latin typeface="Arial" panose="020B0604020202020204" pitchFamily="34" charset="0"/>
                <a:cs typeface="Arial" panose="020B0604020202020204" pitchFamily="34" charset="0"/>
              </a:rPr>
              <a:t>Foraminifera</a:t>
            </a:r>
            <a:r>
              <a:rPr lang="cs-CZ" sz="2000" dirty="0">
                <a:latin typeface="Arial" panose="020B0604020202020204" pitchFamily="34" charset="0"/>
                <a:cs typeface="Arial" panose="020B0604020202020204" pitchFamily="34" charset="0"/>
              </a:rPr>
              <a:t>, </a:t>
            </a:r>
            <a:r>
              <a:rPr lang="cs-CZ" sz="2000" i="1" dirty="0" err="1">
                <a:latin typeface="Arial" panose="020B0604020202020204" pitchFamily="34" charset="0"/>
                <a:cs typeface="Arial" panose="020B0604020202020204" pitchFamily="34" charset="0"/>
              </a:rPr>
              <a:t>Coccolithophoridaea</a:t>
            </a:r>
            <a:r>
              <a:rPr lang="cs-CZ" sz="2000" dirty="0">
                <a:latin typeface="Arial" panose="020B0604020202020204" pitchFamily="34" charset="0"/>
                <a:cs typeface="Arial" panose="020B0604020202020204" pitchFamily="34" charset="0"/>
              </a:rPr>
              <a:t>). Tyto organismy měly původně kalcitovou (ne aragonitovou) schránku. Protože je kalcit stabilní a nepodléhá v běžných povrchových podmínkách přeměnám, nedošlo k její výraznější diagenetické přeměně a </a:t>
            </a:r>
            <a:r>
              <a:rPr lang="cs-CZ" sz="2000" dirty="0" err="1">
                <a:latin typeface="Arial" panose="020B0604020202020204" pitchFamily="34" charset="0"/>
                <a:cs typeface="Arial" panose="020B0604020202020204" pitchFamily="34" charset="0"/>
              </a:rPr>
              <a:t>lithifikaci</a:t>
            </a:r>
            <a:r>
              <a:rPr lang="cs-CZ" sz="2000" dirty="0">
                <a:latin typeface="Arial" panose="020B0604020202020204" pitchFamily="34" charset="0"/>
                <a:cs typeface="Arial" panose="020B0604020202020204" pitchFamily="34" charset="0"/>
              </a:rPr>
              <a:t> na vápenec. Používá se k neutralizaci kyselých půd, jako plnidlo v chemickém a farmaceutickém průmyslu.</a:t>
            </a:r>
          </a:p>
          <a:p>
            <a:pPr algn="just"/>
            <a:r>
              <a:rPr lang="cs-CZ" sz="2000" dirty="0">
                <a:latin typeface="Arial" panose="020B0604020202020204" pitchFamily="34" charset="0"/>
                <a:cs typeface="Arial" panose="020B0604020202020204" pitchFamily="34" charset="0"/>
              </a:rPr>
              <a:t> Využívá se také k výrobě křídy jako psací potřeby </a:t>
            </a:r>
          </a:p>
          <a:p>
            <a:pPr algn="just"/>
            <a:r>
              <a:rPr lang="cs-CZ" sz="2000" dirty="0">
                <a:latin typeface="Arial" panose="020B0604020202020204" pitchFamily="34" charset="0"/>
                <a:cs typeface="Arial" panose="020B0604020202020204" pitchFamily="34" charset="0"/>
              </a:rPr>
              <a:t>(dnes je však převážná část křídy na tabuli </a:t>
            </a:r>
          </a:p>
          <a:p>
            <a:pPr algn="just"/>
            <a:r>
              <a:rPr lang="cs-CZ" sz="2000" dirty="0">
                <a:latin typeface="Arial" panose="020B0604020202020204" pitchFamily="34" charset="0"/>
                <a:cs typeface="Arial" panose="020B0604020202020204" pitchFamily="34" charset="0"/>
              </a:rPr>
              <a:t>vyráběna ze sádrovce) nebo k výrobě leštících prášků. </a:t>
            </a:r>
          </a:p>
        </p:txBody>
      </p:sp>
      <p:pic>
        <p:nvPicPr>
          <p:cNvPr id="92162" name="Picture 2"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4876800"/>
            <a:ext cx="2016463" cy="1895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275858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28600" y="152400"/>
            <a:ext cx="8686800" cy="6555641"/>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Hydrogenuhličitan vápenatý </a:t>
            </a:r>
            <a:r>
              <a:rPr lang="cs-CZ" sz="2000" dirty="0">
                <a:latin typeface="Arial" panose="020B0604020202020204" pitchFamily="34" charset="0"/>
                <a:cs typeface="Arial" panose="020B0604020202020204" pitchFamily="34" charset="0"/>
              </a:rPr>
              <a:t>a</a:t>
            </a:r>
            <a:r>
              <a:rPr lang="cs-CZ" sz="2000" b="1" dirty="0">
                <a:latin typeface="Arial" panose="020B0604020202020204" pitchFamily="34" charset="0"/>
                <a:cs typeface="Arial" panose="020B0604020202020204" pitchFamily="34" charset="0"/>
              </a:rPr>
              <a:t> hořečnatý </a:t>
            </a:r>
            <a:r>
              <a:rPr lang="cs-CZ" sz="2000" dirty="0">
                <a:latin typeface="Arial" panose="020B0604020202020204" pitchFamily="34" charset="0"/>
                <a:cs typeface="Arial" panose="020B0604020202020204" pitchFamily="34" charset="0"/>
              </a:rPr>
              <a:t>způsobují </a:t>
            </a:r>
            <a:r>
              <a:rPr lang="cs-CZ" sz="2000" u="sng" dirty="0">
                <a:latin typeface="Arial" panose="020B0604020202020204" pitchFamily="34" charset="0"/>
                <a:cs typeface="Arial" panose="020B0604020202020204" pitchFamily="34" charset="0"/>
              </a:rPr>
              <a:t>přechodnou tvrdost vody</a:t>
            </a:r>
            <a:r>
              <a:rPr lang="cs-CZ" sz="2000" dirty="0">
                <a:latin typeface="Arial" panose="020B0604020202020204" pitchFamily="34" charset="0"/>
                <a:cs typeface="Arial" panose="020B0604020202020204" pitchFamily="34" charset="0"/>
              </a:rPr>
              <a:t>. Tu lze na rozdíl od tvrdosti trvalé (působena sírany obou prvků) </a:t>
            </a:r>
            <a:r>
              <a:rPr lang="cs-CZ" sz="2000" u="sng" dirty="0">
                <a:latin typeface="Arial" panose="020B0604020202020204" pitchFamily="34" charset="0"/>
                <a:cs typeface="Arial" panose="020B0604020202020204" pitchFamily="34" charset="0"/>
              </a:rPr>
              <a:t>odstranit varem. Hydrogenuhličitany se rozkládají a přecházejí na uhličitany</a:t>
            </a:r>
            <a:r>
              <a:rPr lang="cs-CZ" sz="2000" dirty="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a:p>
            <a:endParaRPr lang="en-US" sz="2000" dirty="0">
              <a:solidFill>
                <a:srgbClr val="FF0000"/>
              </a:solidFill>
              <a:latin typeface="Arial" panose="020B0604020202020204" pitchFamily="34" charset="0"/>
              <a:cs typeface="Arial" panose="020B0604020202020204" pitchFamily="34" charset="0"/>
            </a:endParaRPr>
          </a:p>
          <a:p>
            <a:r>
              <a:rPr lang="en-US" sz="2000" b="1" dirty="0" err="1">
                <a:latin typeface="Arial" panose="020B0604020202020204" pitchFamily="34" charset="0"/>
                <a:cs typeface="Arial" panose="020B0604020202020204" pitchFamily="34" charset="0"/>
              </a:rPr>
              <a:t>Dolomit</a:t>
            </a:r>
            <a:r>
              <a:rPr lang="en-US"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CaMg</a:t>
            </a:r>
            <a:r>
              <a:rPr lang="cs-CZ" sz="2000" dirty="0">
                <a:latin typeface="Arial" panose="020B0604020202020204" pitchFamily="34" charset="0"/>
                <a:cs typeface="Arial" panose="020B0604020202020204" pitchFamily="34" charset="0"/>
              </a:rPr>
              <a:t>(CO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(uhličitan </a:t>
            </a:r>
            <a:r>
              <a:rPr lang="cs-CZ" sz="2000" dirty="0" err="1">
                <a:latin typeface="Arial" panose="020B0604020202020204" pitchFamily="34" charset="0"/>
                <a:cs typeface="Arial" panose="020B0604020202020204" pitchFamily="34" charset="0"/>
              </a:rPr>
              <a:t>vápenato</a:t>
            </a:r>
            <a:r>
              <a:rPr lang="cs-CZ" sz="2000" dirty="0">
                <a:latin typeface="Arial" panose="020B0604020202020204" pitchFamily="34" charset="0"/>
                <a:cs typeface="Arial" panose="020B0604020202020204" pitchFamily="34" charset="0"/>
              </a:rPr>
              <a:t>-hořečnatý), používá se na výrobu speciálních druhů cementu ve stavebnictví, ohnivzdorných materiálů a jako hnojivo.</a:t>
            </a:r>
          </a:p>
          <a:p>
            <a:endParaRPr lang="cs-CZ" sz="20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Vápenec</a:t>
            </a:r>
            <a:r>
              <a:rPr lang="cs-CZ" sz="2000" dirty="0">
                <a:latin typeface="Arial" panose="020B0604020202020204" pitchFamily="34" charset="0"/>
                <a:cs typeface="Arial" panose="020B0604020202020204" pitchFamily="34" charset="0"/>
              </a:rPr>
              <a:t> je jemnozrnná až celistvá sedimentární hornina. V převážné míře (nad 80 %) je složena z uhličitanu vápenatého (CaCO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ať už ve formě kalcitu, nebo aragonitu. Jako příměsi se vyskytují dolomit, siderit, křemen, jílové minerály a úlomky zkamenělin. Vznikají biochemicky a biomechanicky. </a:t>
            </a:r>
            <a:r>
              <a:rPr lang="cs-CZ" sz="2000" i="1" dirty="0">
                <a:latin typeface="Arial" panose="020B0604020202020204" pitchFamily="34" charset="0"/>
                <a:cs typeface="Arial" panose="020B0604020202020204" pitchFamily="34" charset="0"/>
              </a:rPr>
              <a:t>Biochemicky</a:t>
            </a:r>
            <a:r>
              <a:rPr lang="cs-CZ" sz="2000" dirty="0">
                <a:latin typeface="Arial" panose="020B0604020202020204" pitchFamily="34" charset="0"/>
                <a:cs typeface="Arial" panose="020B0604020202020204" pitchFamily="34" charset="0"/>
              </a:rPr>
              <a:t> vzniklé vápence byly vytvořeny biochemickými procesy organismů, například korálové útesy. </a:t>
            </a:r>
            <a:r>
              <a:rPr lang="cs-CZ" sz="2000" i="1" dirty="0">
                <a:latin typeface="Arial" panose="020B0604020202020204" pitchFamily="34" charset="0"/>
                <a:cs typeface="Arial" panose="020B0604020202020204" pitchFamily="34" charset="0"/>
              </a:rPr>
              <a:t>Biomechanicky</a:t>
            </a:r>
            <a:r>
              <a:rPr lang="cs-CZ" sz="2000" dirty="0">
                <a:latin typeface="Arial" panose="020B0604020202020204" pitchFamily="34" charset="0"/>
                <a:cs typeface="Arial" panose="020B0604020202020204" pitchFamily="34" charset="0"/>
              </a:rPr>
              <a:t> vzniklé vápence vznikají nahromaděním skořápek a ulit měkkýšů. </a:t>
            </a:r>
          </a:p>
          <a:p>
            <a:pPr algn="just"/>
            <a:r>
              <a:rPr lang="cs-CZ" sz="2000" dirty="0">
                <a:latin typeface="Arial" panose="020B0604020202020204" pitchFamily="34" charset="0"/>
                <a:cs typeface="Arial" panose="020B0604020202020204" pitchFamily="34" charset="0"/>
              </a:rPr>
              <a:t>  Vápence se používají se k výrobě páleného vápna, cementu, drceného kameniva i pro ušlechtilou kamenickou výrobu, v metalurgii, chemickém průmyslu, papírenství a v mnoha dalších oborech. Jemnozrnný vápenec se používá pro tiskovou techniku zvanou litografie. </a:t>
            </a:r>
          </a:p>
        </p:txBody>
      </p:sp>
    </p:spTree>
    <p:extLst>
      <p:ext uri="{BB962C8B-B14F-4D97-AF65-F5344CB8AC3E}">
        <p14:creationId xmlns:p14="http://schemas.microsoft.com/office/powerpoint/2010/main" val="403681731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02660" y="304800"/>
            <a:ext cx="8788940" cy="3477875"/>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Mramory</a:t>
            </a:r>
            <a:r>
              <a:rPr lang="cs-CZ" sz="2000" dirty="0">
                <a:latin typeface="Arial" panose="020B0604020202020204" pitchFamily="34" charset="0"/>
                <a:cs typeface="Arial" panose="020B0604020202020204" pitchFamily="34" charset="0"/>
              </a:rPr>
              <a:t> (krystalické vápence) jsou přeměněné karbonátové horniny, které vznikly rekrystalizací původních vápenců nebo méně často dolomitů (krystalické dolomity). K přeměně dochází za vysoké teploty a tlaku. Mramory bývají hruběji zrnité než jemnozrnné vápence. </a:t>
            </a:r>
            <a:r>
              <a:rPr lang="cs-CZ" sz="2000" dirty="0" err="1">
                <a:latin typeface="Arial" panose="020B0604020202020204" pitchFamily="34" charset="0"/>
                <a:cs typeface="Arial" panose="020B0604020202020204" pitchFamily="34" charset="0"/>
              </a:rPr>
              <a:t>Kalcitické</a:t>
            </a:r>
            <a:r>
              <a:rPr lang="cs-CZ" sz="2000" dirty="0">
                <a:latin typeface="Arial" panose="020B0604020202020204" pitchFamily="34" charset="0"/>
                <a:cs typeface="Arial" panose="020B0604020202020204" pitchFamily="34" charset="0"/>
              </a:rPr>
              <a:t> mramory (krystalické vápence) obsahují více než 95 % kalcitu. Dolomitické mramory (krystalické dolomity) obsahují převážně dolomit. Kromě něj mohou obsahovat až 10% kalcitu.</a:t>
            </a:r>
          </a:p>
          <a:p>
            <a:r>
              <a:rPr lang="cs-CZ" sz="2000" dirty="0">
                <a:latin typeface="Arial" panose="020B0604020202020204" pitchFamily="34" charset="0"/>
                <a:cs typeface="Arial" panose="020B0604020202020204" pitchFamily="34" charset="0"/>
              </a:rPr>
              <a:t>Využití: zejm. sochařství a stavebnictví, mramorový prach se používá jako brusivo v brusných pastách (i v zubních), plnidlo při výrobě lesklého papíru (tzv. křídový papír), na výrobu „umělého mramoru“, přidává se do barev, plastických hmot.</a:t>
            </a:r>
          </a:p>
        </p:txBody>
      </p:sp>
      <p:pic>
        <p:nvPicPr>
          <p:cNvPr id="5" name="Picture 8"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657600"/>
            <a:ext cx="4199908" cy="2986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07739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76200" y="304800"/>
            <a:ext cx="8915400" cy="4708981"/>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Perleť</a:t>
            </a:r>
            <a:r>
              <a:rPr lang="cs-CZ" sz="2000" dirty="0">
                <a:latin typeface="Arial" panose="020B0604020202020204" pitchFamily="34" charset="0"/>
                <a:cs typeface="Arial" panose="020B0604020202020204" pitchFamily="34" charset="0"/>
              </a:rPr>
              <a:t> je materiál, který vytvářejí někteří měkkýši uvnitř svých schránek. Obsahuje miniaturní aragonitové destičky, spojené s proteinovou složkou (</a:t>
            </a:r>
            <a:r>
              <a:rPr lang="cs-CZ" sz="2000" dirty="0" err="1">
                <a:latin typeface="Arial" panose="020B0604020202020204" pitchFamily="34" charset="0"/>
                <a:cs typeface="Arial" panose="020B0604020202020204" pitchFamily="34" charset="0"/>
              </a:rPr>
              <a:t>konchiolinem</a:t>
            </a:r>
            <a:r>
              <a:rPr lang="cs-CZ" sz="2000" dirty="0">
                <a:latin typeface="Arial" panose="020B0604020202020204" pitchFamily="34" charset="0"/>
                <a:cs typeface="Arial" panose="020B0604020202020204" pitchFamily="34" charset="0"/>
              </a:rPr>
              <a:t>). Používá se např. ve šperkařství</a:t>
            </a: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endParaRPr lang="cs-CZ" sz="2000" i="1"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endParaRPr lang="cs-CZ" sz="2000" b="1"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Perla</a:t>
            </a:r>
            <a:r>
              <a:rPr lang="cs-CZ" sz="2000" dirty="0">
                <a:latin typeface="Arial" panose="020B0604020202020204" pitchFamily="34" charset="0"/>
                <a:cs typeface="Arial" panose="020B0604020202020204" pitchFamily="34" charset="0"/>
              </a:rPr>
              <a:t> vzniká z cizí částečky, která se dostane dovnitř schránky perlorodky nebo i jiného mlže (může to být zrníčko písku nebo malý cizopasník) a obalí se perletí. První vrstvu tvoří </a:t>
            </a:r>
            <a:r>
              <a:rPr lang="cs-CZ" sz="2000" dirty="0" err="1">
                <a:latin typeface="Arial" panose="020B0604020202020204" pitchFamily="34" charset="0"/>
                <a:cs typeface="Arial" panose="020B0604020202020204" pitchFamily="34" charset="0"/>
              </a:rPr>
              <a:t>konchiolin</a:t>
            </a:r>
            <a:r>
              <a:rPr lang="cs-CZ" sz="2000" dirty="0">
                <a:latin typeface="Arial" panose="020B0604020202020204" pitchFamily="34" charset="0"/>
                <a:cs typeface="Arial" panose="020B0604020202020204" pitchFamily="34" charset="0"/>
              </a:rPr>
              <a:t>, který drží pohromadě následující vrstvy perleti. </a:t>
            </a:r>
          </a:p>
        </p:txBody>
      </p:sp>
      <p:pic>
        <p:nvPicPr>
          <p:cNvPr id="5" name="Picture 7"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4800600"/>
            <a:ext cx="3428570" cy="1924050"/>
          </a:xfrm>
          <a:prstGeom prst="rect">
            <a:avLst/>
          </a:prstGeom>
          <a:noFill/>
          <a:extLst>
            <a:ext uri="{909E8E84-426E-40DD-AFC4-6F175D3DCCD1}">
              <a14:hiddenFill xmlns:a14="http://schemas.microsoft.com/office/drawing/2010/main">
                <a:solidFill>
                  <a:srgbClr val="FFFFFF"/>
                </a:solidFill>
              </a14:hiddenFill>
            </a:ext>
          </a:extLst>
        </p:spPr>
      </p:pic>
      <p:pic>
        <p:nvPicPr>
          <p:cNvPr id="931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4125" y="1143000"/>
            <a:ext cx="2581275" cy="2211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188" name="Picture 4" descr="http://voluta.unas.cz/2001_23/stavb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694" y="1230161"/>
            <a:ext cx="2394851" cy="2053585"/>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2680196" y="1447800"/>
            <a:ext cx="3339604" cy="1754326"/>
          </a:xfrm>
          <a:prstGeom prst="rect">
            <a:avLst/>
          </a:prstGeom>
        </p:spPr>
        <p:txBody>
          <a:bodyPr wrap="square">
            <a:spAutoFit/>
          </a:bodyPr>
          <a:lstStyle/>
          <a:p>
            <a:r>
              <a:rPr lang="cs-CZ" b="1" dirty="0"/>
              <a:t>Skladba schránek.</a:t>
            </a:r>
            <a:r>
              <a:rPr lang="cs-CZ" dirty="0"/>
              <a:t> </a:t>
            </a:r>
            <a:br>
              <a:rPr lang="cs-CZ" dirty="0"/>
            </a:br>
            <a:r>
              <a:rPr lang="cs-CZ" dirty="0" err="1"/>
              <a:t>Periostrakum</a:t>
            </a:r>
            <a:r>
              <a:rPr lang="cs-CZ" dirty="0"/>
              <a:t> z </a:t>
            </a:r>
            <a:r>
              <a:rPr lang="cs-CZ" dirty="0" err="1"/>
              <a:t>konchiolinu</a:t>
            </a:r>
            <a:r>
              <a:rPr lang="cs-CZ" dirty="0"/>
              <a:t> (1). </a:t>
            </a:r>
            <a:br>
              <a:rPr lang="cs-CZ" dirty="0"/>
            </a:br>
            <a:r>
              <a:rPr lang="cs-CZ" dirty="0" err="1"/>
              <a:t>Ostrakum</a:t>
            </a:r>
            <a:r>
              <a:rPr lang="cs-CZ" dirty="0"/>
              <a:t> z kalcitu (2) a z aragonitu (3). </a:t>
            </a:r>
            <a:br>
              <a:rPr lang="cs-CZ" dirty="0"/>
            </a:br>
            <a:r>
              <a:rPr lang="cs-CZ" dirty="0" err="1"/>
              <a:t>Hypostrakum</a:t>
            </a:r>
            <a:r>
              <a:rPr lang="cs-CZ" dirty="0"/>
              <a:t> (perleťová vrstva) z aragonitu a </a:t>
            </a:r>
            <a:r>
              <a:rPr lang="cs-CZ" dirty="0" err="1"/>
              <a:t>konchiolinu</a:t>
            </a:r>
            <a:r>
              <a:rPr lang="cs-CZ" dirty="0"/>
              <a:t> (4). </a:t>
            </a:r>
          </a:p>
        </p:txBody>
      </p:sp>
    </p:spTree>
    <p:extLst>
      <p:ext uri="{BB962C8B-B14F-4D97-AF65-F5344CB8AC3E}">
        <p14:creationId xmlns:p14="http://schemas.microsoft.com/office/powerpoint/2010/main" val="2138304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BABE5B6E-071B-4C62-92C8-065484D308A3}"/>
              </a:ext>
            </a:extLst>
          </p:cNvPr>
          <p:cNvSpPr txBox="1"/>
          <p:nvPr/>
        </p:nvSpPr>
        <p:spPr>
          <a:xfrm>
            <a:off x="159356" y="166024"/>
            <a:ext cx="8835630" cy="2246769"/>
          </a:xfrm>
          <a:prstGeom prst="rect">
            <a:avLst/>
          </a:prstGeom>
          <a:noFill/>
        </p:spPr>
        <p:txBody>
          <a:bodyPr wrap="square">
            <a:spAutoFit/>
          </a:bodyPr>
          <a:lstStyle/>
          <a:p>
            <a:pPr algn="just"/>
            <a:r>
              <a:rPr lang="cs-CZ" sz="2000" b="1" dirty="0" err="1">
                <a:solidFill>
                  <a:srgbClr val="202122"/>
                </a:solidFill>
                <a:effectLst/>
                <a:latin typeface="Arial" panose="020B0604020202020204" pitchFamily="34" charset="0"/>
                <a:cs typeface="Arial" panose="020B0604020202020204" pitchFamily="34" charset="0"/>
              </a:rPr>
              <a:t>Scheeleova</a:t>
            </a:r>
            <a:r>
              <a:rPr lang="cs-CZ" sz="2000" b="1" dirty="0">
                <a:solidFill>
                  <a:srgbClr val="202122"/>
                </a:solidFill>
                <a:effectLst/>
                <a:latin typeface="Arial" panose="020B0604020202020204" pitchFamily="34" charset="0"/>
                <a:cs typeface="Arial" panose="020B0604020202020204" pitchFamily="34" charset="0"/>
              </a:rPr>
              <a:t> zeleň </a:t>
            </a:r>
            <a:r>
              <a:rPr lang="cs-CZ" sz="2000" b="0" i="0" dirty="0">
                <a:solidFill>
                  <a:srgbClr val="202122"/>
                </a:solidFill>
                <a:effectLst/>
                <a:latin typeface="Arial" panose="020B0604020202020204" pitchFamily="34" charset="0"/>
                <a:cs typeface="Arial" panose="020B0604020202020204" pitchFamily="34" charset="0"/>
              </a:rPr>
              <a:t>je </a:t>
            </a:r>
            <a:r>
              <a:rPr lang="cs-CZ" sz="2000" b="0" i="0" dirty="0">
                <a:solidFill>
                  <a:srgbClr val="4D5156"/>
                </a:solidFill>
                <a:effectLst/>
                <a:latin typeface="Arial" panose="020B0604020202020204" pitchFamily="34" charset="0"/>
                <a:cs typeface="Arial" panose="020B0604020202020204" pitchFamily="34" charset="0"/>
              </a:rPr>
              <a:t>žlutozelený pigment s převažující složkou </a:t>
            </a:r>
            <a:r>
              <a:rPr lang="cs-CZ" sz="2000" b="0" i="0" u="sng" dirty="0">
                <a:solidFill>
                  <a:srgbClr val="4D5156"/>
                </a:solidFill>
                <a:effectLst/>
                <a:latin typeface="Arial" panose="020B0604020202020204" pitchFamily="34" charset="0"/>
                <a:cs typeface="Arial" panose="020B0604020202020204" pitchFamily="34" charset="0"/>
              </a:rPr>
              <a:t>arsenitanu měďnatého</a:t>
            </a:r>
            <a:r>
              <a:rPr lang="cs-CZ" sz="2000" b="0" i="0" dirty="0">
                <a:solidFill>
                  <a:srgbClr val="4D5156"/>
                </a:solidFill>
                <a:effectLst/>
                <a:latin typeface="Arial" panose="020B0604020202020204" pitchFamily="34" charset="0"/>
                <a:cs typeface="Arial" panose="020B0604020202020204" pitchFamily="34" charset="0"/>
              </a:rPr>
              <a:t>. </a:t>
            </a:r>
            <a:r>
              <a:rPr lang="cs-CZ" sz="2000" b="0" i="0" dirty="0">
                <a:solidFill>
                  <a:srgbClr val="202122"/>
                </a:solidFill>
                <a:effectLst/>
                <a:latin typeface="Arial" panose="020B0604020202020204" pitchFamily="34" charset="0"/>
                <a:cs typeface="Arial" panose="020B0604020202020204" pitchFamily="34" charset="0"/>
              </a:rPr>
              <a:t>Ve skutečnosti skládá z mnoha různých sloučenin, např. CuO·As</a:t>
            </a:r>
            <a:r>
              <a:rPr lang="cs-CZ" sz="2000" b="0" i="0" baseline="-25000" dirty="0">
                <a:solidFill>
                  <a:srgbClr val="202122"/>
                </a:solidFill>
                <a:effectLst/>
                <a:latin typeface="Arial" panose="020B0604020202020204" pitchFamily="34" charset="0"/>
                <a:cs typeface="Arial" panose="020B0604020202020204" pitchFamily="34" charset="0"/>
              </a:rPr>
              <a:t>2</a:t>
            </a:r>
            <a:r>
              <a:rPr lang="cs-CZ" sz="2000" b="0" i="0" dirty="0">
                <a:solidFill>
                  <a:srgbClr val="202122"/>
                </a:solidFill>
                <a:effectLst/>
                <a:latin typeface="Arial" panose="020B0604020202020204" pitchFamily="34" charset="0"/>
                <a:cs typeface="Arial" panose="020B0604020202020204" pitchFamily="34" charset="0"/>
              </a:rPr>
              <a:t>O</a:t>
            </a:r>
            <a:r>
              <a:rPr lang="cs-CZ" sz="2000" b="0" i="0" baseline="-25000" dirty="0">
                <a:solidFill>
                  <a:srgbClr val="202122"/>
                </a:solidFill>
                <a:effectLst/>
                <a:latin typeface="Arial" panose="020B0604020202020204" pitchFamily="34" charset="0"/>
                <a:cs typeface="Arial" panose="020B0604020202020204" pitchFamily="34" charset="0"/>
              </a:rPr>
              <a:t>3</a:t>
            </a:r>
            <a:r>
              <a:rPr lang="cs-CZ" sz="2000" b="0" i="0" dirty="0">
                <a:solidFill>
                  <a:srgbClr val="202122"/>
                </a:solidFill>
                <a:effectLst/>
                <a:latin typeface="Arial" panose="020B0604020202020204" pitchFamily="34" charset="0"/>
                <a:cs typeface="Arial" panose="020B0604020202020204" pitchFamily="34" charset="0"/>
              </a:rPr>
              <a:t>, CuHAsO</a:t>
            </a:r>
            <a:r>
              <a:rPr lang="cs-CZ" sz="2000" b="0" i="0" baseline="-25000" dirty="0">
                <a:solidFill>
                  <a:srgbClr val="202122"/>
                </a:solidFill>
                <a:effectLst/>
                <a:latin typeface="Arial" panose="020B0604020202020204" pitchFamily="34" charset="0"/>
                <a:cs typeface="Arial" panose="020B0604020202020204" pitchFamily="34" charset="0"/>
              </a:rPr>
              <a:t>3</a:t>
            </a:r>
            <a:r>
              <a:rPr lang="cs-CZ" sz="2000" b="0" i="0" dirty="0">
                <a:solidFill>
                  <a:srgbClr val="202122"/>
                </a:solidFill>
                <a:effectLst/>
                <a:latin typeface="Arial" panose="020B0604020202020204" pitchFamily="34" charset="0"/>
                <a:cs typeface="Arial" panose="020B0604020202020204" pitchFamily="34" charset="0"/>
              </a:rPr>
              <a:t>, </a:t>
            </a:r>
            <a:r>
              <a:rPr lang="cs-CZ" sz="2000" b="0" i="0" dirty="0" err="1">
                <a:solidFill>
                  <a:srgbClr val="202122"/>
                </a:solidFill>
                <a:effectLst/>
                <a:latin typeface="Arial" panose="020B0604020202020204" pitchFamily="34" charset="0"/>
                <a:cs typeface="Arial" panose="020B0604020202020204" pitchFamily="34" charset="0"/>
              </a:rPr>
              <a:t>Cu</a:t>
            </a:r>
            <a:r>
              <a:rPr lang="cs-CZ" sz="2000" b="0" i="0" dirty="0">
                <a:solidFill>
                  <a:srgbClr val="202122"/>
                </a:solidFill>
                <a:effectLst/>
                <a:latin typeface="Arial" panose="020B0604020202020204" pitchFamily="34" charset="0"/>
                <a:cs typeface="Arial" panose="020B0604020202020204" pitchFamily="34" charset="0"/>
              </a:rPr>
              <a:t>(AsO</a:t>
            </a:r>
            <a:r>
              <a:rPr lang="cs-CZ" sz="2000" b="0" i="0" baseline="-25000" dirty="0">
                <a:solidFill>
                  <a:srgbClr val="202122"/>
                </a:solidFill>
                <a:effectLst/>
                <a:latin typeface="Arial" panose="020B0604020202020204" pitchFamily="34" charset="0"/>
                <a:cs typeface="Arial" panose="020B0604020202020204" pitchFamily="34" charset="0"/>
              </a:rPr>
              <a:t>3</a:t>
            </a:r>
            <a:r>
              <a:rPr lang="cs-CZ" sz="2000" b="0" i="0" dirty="0">
                <a:solidFill>
                  <a:srgbClr val="202122"/>
                </a:solidFill>
                <a:effectLst/>
                <a:latin typeface="Arial" panose="020B0604020202020204" pitchFamily="34" charset="0"/>
                <a:cs typeface="Arial" panose="020B0604020202020204" pitchFamily="34" charset="0"/>
              </a:rPr>
              <a:t>)</a:t>
            </a:r>
            <a:r>
              <a:rPr lang="cs-CZ" sz="2000" b="0" i="0" baseline="-25000" dirty="0">
                <a:solidFill>
                  <a:srgbClr val="202122"/>
                </a:solidFill>
                <a:effectLst/>
                <a:latin typeface="Arial" panose="020B0604020202020204" pitchFamily="34" charset="0"/>
                <a:cs typeface="Arial" panose="020B0604020202020204" pitchFamily="34" charset="0"/>
              </a:rPr>
              <a:t>2</a:t>
            </a:r>
            <a:r>
              <a:rPr lang="cs-CZ" sz="2000" b="0" i="0" dirty="0">
                <a:solidFill>
                  <a:srgbClr val="202122"/>
                </a:solidFill>
                <a:effectLst/>
                <a:latin typeface="Arial" panose="020B0604020202020204" pitchFamily="34" charset="0"/>
                <a:cs typeface="Arial" panose="020B0604020202020204" pitchFamily="34" charset="0"/>
              </a:rPr>
              <a:t>·3H</a:t>
            </a:r>
            <a:r>
              <a:rPr lang="cs-CZ" sz="2000" b="0" i="0" baseline="-25000" dirty="0">
                <a:solidFill>
                  <a:srgbClr val="202122"/>
                </a:solidFill>
                <a:effectLst/>
                <a:latin typeface="Arial" panose="020B0604020202020204" pitchFamily="34" charset="0"/>
                <a:cs typeface="Arial" panose="020B0604020202020204" pitchFamily="34" charset="0"/>
              </a:rPr>
              <a:t>2</a:t>
            </a:r>
            <a:r>
              <a:rPr lang="cs-CZ" sz="2000" b="0" i="0" dirty="0">
                <a:solidFill>
                  <a:srgbClr val="202122"/>
                </a:solidFill>
                <a:effectLst/>
                <a:latin typeface="Arial" panose="020B0604020202020204" pitchFamily="34" charset="0"/>
                <a:cs typeface="Arial" panose="020B0604020202020204" pitchFamily="34" charset="0"/>
              </a:rPr>
              <a:t>O, 3CuO·As</a:t>
            </a:r>
            <a:r>
              <a:rPr lang="cs-CZ" sz="2000" b="0" i="0" baseline="-25000" dirty="0">
                <a:solidFill>
                  <a:srgbClr val="202122"/>
                </a:solidFill>
                <a:effectLst/>
                <a:latin typeface="Arial" panose="020B0604020202020204" pitchFamily="34" charset="0"/>
                <a:cs typeface="Arial" panose="020B0604020202020204" pitchFamily="34" charset="0"/>
              </a:rPr>
              <a:t>2</a:t>
            </a:r>
            <a:r>
              <a:rPr lang="cs-CZ" sz="2000" b="0" i="0" dirty="0">
                <a:solidFill>
                  <a:srgbClr val="202122"/>
                </a:solidFill>
                <a:effectLst/>
                <a:latin typeface="Arial" panose="020B0604020202020204" pitchFamily="34" charset="0"/>
                <a:cs typeface="Arial" panose="020B0604020202020204" pitchFamily="34" charset="0"/>
              </a:rPr>
              <a:t>O</a:t>
            </a:r>
            <a:r>
              <a:rPr lang="cs-CZ" sz="2000" b="0" i="0" baseline="-25000" dirty="0">
                <a:solidFill>
                  <a:srgbClr val="202122"/>
                </a:solidFill>
                <a:effectLst/>
                <a:latin typeface="Arial" panose="020B0604020202020204" pitchFamily="34" charset="0"/>
                <a:cs typeface="Arial" panose="020B0604020202020204" pitchFamily="34" charset="0"/>
              </a:rPr>
              <a:t>3</a:t>
            </a:r>
            <a:r>
              <a:rPr lang="cs-CZ" sz="2000" b="0" i="0" dirty="0">
                <a:solidFill>
                  <a:srgbClr val="202122"/>
                </a:solidFill>
                <a:effectLst/>
                <a:latin typeface="Arial" panose="020B0604020202020204" pitchFamily="34" charset="0"/>
                <a:cs typeface="Arial" panose="020B0604020202020204" pitchFamily="34" charset="0"/>
              </a:rPr>
              <a:t>·2H</a:t>
            </a:r>
            <a:r>
              <a:rPr lang="cs-CZ" sz="2000" b="0" i="0" baseline="-25000" dirty="0">
                <a:solidFill>
                  <a:srgbClr val="202122"/>
                </a:solidFill>
                <a:effectLst/>
                <a:latin typeface="Arial" panose="020B0604020202020204" pitchFamily="34" charset="0"/>
                <a:cs typeface="Arial" panose="020B0604020202020204" pitchFamily="34" charset="0"/>
              </a:rPr>
              <a:t>2</a:t>
            </a:r>
            <a:r>
              <a:rPr lang="cs-CZ" sz="2000" b="0" i="0" dirty="0">
                <a:solidFill>
                  <a:srgbClr val="202122"/>
                </a:solidFill>
                <a:effectLst/>
                <a:latin typeface="Arial" panose="020B0604020202020204" pitchFamily="34" charset="0"/>
                <a:cs typeface="Arial" panose="020B0604020202020204" pitchFamily="34" charset="0"/>
              </a:rPr>
              <a:t>O, CuAsO</a:t>
            </a:r>
            <a:r>
              <a:rPr lang="cs-CZ" sz="2000" b="0" i="0" baseline="-25000" dirty="0">
                <a:solidFill>
                  <a:srgbClr val="202122"/>
                </a:solidFill>
                <a:effectLst/>
                <a:latin typeface="Arial" panose="020B0604020202020204" pitchFamily="34" charset="0"/>
                <a:cs typeface="Arial" panose="020B0604020202020204" pitchFamily="34" charset="0"/>
              </a:rPr>
              <a:t>2</a:t>
            </a:r>
            <a:r>
              <a:rPr lang="cs-CZ" sz="2000" b="0" i="0" dirty="0">
                <a:solidFill>
                  <a:srgbClr val="202122"/>
                </a:solidFill>
                <a:effectLst/>
                <a:latin typeface="Arial" panose="020B0604020202020204" pitchFamily="34" charset="0"/>
                <a:cs typeface="Arial" panose="020B0604020202020204" pitchFamily="34" charset="0"/>
              </a:rPr>
              <a:t>, </a:t>
            </a:r>
            <a:r>
              <a:rPr lang="cs-CZ" sz="2000" b="0" i="0" dirty="0" err="1">
                <a:solidFill>
                  <a:srgbClr val="202122"/>
                </a:solidFill>
                <a:effectLst/>
                <a:latin typeface="Arial" panose="020B0604020202020204" pitchFamily="34" charset="0"/>
                <a:cs typeface="Arial" panose="020B0604020202020204" pitchFamily="34" charset="0"/>
              </a:rPr>
              <a:t>Cu</a:t>
            </a:r>
            <a:r>
              <a:rPr lang="cs-CZ" sz="2000" b="0" i="0" dirty="0">
                <a:solidFill>
                  <a:srgbClr val="202122"/>
                </a:solidFill>
                <a:effectLst/>
                <a:latin typeface="Arial" panose="020B0604020202020204" pitchFamily="34" charset="0"/>
                <a:cs typeface="Arial" panose="020B0604020202020204" pitchFamily="34" charset="0"/>
              </a:rPr>
              <a:t>(AsO</a:t>
            </a:r>
            <a:r>
              <a:rPr lang="cs-CZ" sz="2000" b="0" i="0" baseline="-25000" dirty="0">
                <a:solidFill>
                  <a:srgbClr val="202122"/>
                </a:solidFill>
                <a:effectLst/>
                <a:latin typeface="Arial" panose="020B0604020202020204" pitchFamily="34" charset="0"/>
                <a:cs typeface="Arial" panose="020B0604020202020204" pitchFamily="34" charset="0"/>
              </a:rPr>
              <a:t>2</a:t>
            </a:r>
            <a:r>
              <a:rPr lang="cs-CZ" sz="2000" b="0" i="0" dirty="0">
                <a:solidFill>
                  <a:srgbClr val="202122"/>
                </a:solidFill>
                <a:effectLst/>
                <a:latin typeface="Arial" panose="020B0604020202020204" pitchFamily="34" charset="0"/>
                <a:cs typeface="Arial" panose="020B0604020202020204" pitchFamily="34" charset="0"/>
              </a:rPr>
              <a:t>)</a:t>
            </a:r>
            <a:r>
              <a:rPr lang="cs-CZ" sz="2000" b="0" i="0" baseline="-25000" dirty="0">
                <a:solidFill>
                  <a:srgbClr val="202122"/>
                </a:solidFill>
                <a:effectLst/>
                <a:latin typeface="Arial" panose="020B0604020202020204" pitchFamily="34" charset="0"/>
                <a:cs typeface="Arial" panose="020B0604020202020204" pitchFamily="34" charset="0"/>
              </a:rPr>
              <a:t>2</a:t>
            </a:r>
            <a:r>
              <a:rPr lang="cs-CZ" sz="2000" b="0" i="0" dirty="0">
                <a:solidFill>
                  <a:srgbClr val="202122"/>
                </a:solidFill>
                <a:effectLst/>
                <a:latin typeface="Arial" panose="020B0604020202020204" pitchFamily="34" charset="0"/>
                <a:cs typeface="Arial" panose="020B0604020202020204" pitchFamily="34" charset="0"/>
              </a:rPr>
              <a:t> a 2CuO·As</a:t>
            </a:r>
            <a:r>
              <a:rPr lang="cs-CZ" sz="2000" b="0" i="0" baseline="-25000" dirty="0">
                <a:solidFill>
                  <a:srgbClr val="202122"/>
                </a:solidFill>
                <a:effectLst/>
                <a:latin typeface="Arial" panose="020B0604020202020204" pitchFamily="34" charset="0"/>
                <a:cs typeface="Arial" panose="020B0604020202020204" pitchFamily="34" charset="0"/>
              </a:rPr>
              <a:t>2</a:t>
            </a:r>
            <a:r>
              <a:rPr lang="cs-CZ" sz="2000" b="0" i="0" dirty="0">
                <a:solidFill>
                  <a:srgbClr val="202122"/>
                </a:solidFill>
                <a:effectLst/>
                <a:latin typeface="Arial" panose="020B0604020202020204" pitchFamily="34" charset="0"/>
                <a:cs typeface="Arial" panose="020B0604020202020204" pitchFamily="34" charset="0"/>
              </a:rPr>
              <a:t>O</a:t>
            </a:r>
            <a:r>
              <a:rPr lang="cs-CZ" sz="2000" b="0" i="0" baseline="-25000" dirty="0">
                <a:solidFill>
                  <a:srgbClr val="202122"/>
                </a:solidFill>
                <a:effectLst/>
                <a:latin typeface="Arial" panose="020B0604020202020204" pitchFamily="34" charset="0"/>
                <a:cs typeface="Arial" panose="020B0604020202020204" pitchFamily="34" charset="0"/>
              </a:rPr>
              <a:t>3</a:t>
            </a:r>
            <a:r>
              <a:rPr lang="cs-CZ" sz="2000" b="0" i="0" dirty="0">
                <a:solidFill>
                  <a:srgbClr val="202122"/>
                </a:solidFill>
                <a:effectLst/>
                <a:latin typeface="Arial" panose="020B0604020202020204" pitchFamily="34" charset="0"/>
                <a:cs typeface="Arial" panose="020B0604020202020204" pitchFamily="34" charset="0"/>
              </a:rPr>
              <a:t>·2H</a:t>
            </a:r>
            <a:r>
              <a:rPr lang="cs-CZ" sz="2000" b="0" i="0" baseline="-25000" dirty="0">
                <a:solidFill>
                  <a:srgbClr val="202122"/>
                </a:solidFill>
                <a:effectLst/>
                <a:latin typeface="Arial" panose="020B0604020202020204" pitchFamily="34" charset="0"/>
                <a:cs typeface="Arial" panose="020B0604020202020204" pitchFamily="34" charset="0"/>
              </a:rPr>
              <a:t>2</a:t>
            </a:r>
            <a:r>
              <a:rPr lang="cs-CZ" sz="2000" b="0" i="0" dirty="0">
                <a:solidFill>
                  <a:srgbClr val="202122"/>
                </a:solidFill>
                <a:effectLst/>
                <a:latin typeface="Arial" panose="020B0604020202020204" pitchFamily="34" charset="0"/>
                <a:cs typeface="Arial" panose="020B0604020202020204" pitchFamily="34" charset="0"/>
              </a:rPr>
              <a:t>O. </a:t>
            </a:r>
          </a:p>
          <a:p>
            <a:pPr algn="just"/>
            <a:r>
              <a:rPr lang="cs-CZ" sz="2000" dirty="0">
                <a:latin typeface="Arial" panose="020B0604020202020204" pitchFamily="34" charset="0"/>
                <a:cs typeface="Arial" panose="020B0604020202020204" pitchFamily="34" charset="0"/>
              </a:rPr>
              <a:t>Oproti pigmentům na bázi uhličitanu měďnatého je </a:t>
            </a:r>
            <a:r>
              <a:rPr lang="cs-CZ" sz="2000" dirty="0" err="1">
                <a:latin typeface="Arial" panose="020B0604020202020204" pitchFamily="34" charset="0"/>
                <a:cs typeface="Arial" panose="020B0604020202020204" pitchFamily="34" charset="0"/>
              </a:rPr>
              <a:t>Scheeleova</a:t>
            </a:r>
            <a:r>
              <a:rPr lang="cs-CZ" sz="2000" dirty="0">
                <a:latin typeface="Arial" panose="020B0604020202020204" pitchFamily="34" charset="0"/>
                <a:cs typeface="Arial" panose="020B0604020202020204" pitchFamily="34" charset="0"/>
              </a:rPr>
              <a:t> zeleň zářivější a stálejší. Vzhledem k obsahu mědi  však měla tendenci časem blednout a za přítomnosti sirovodíku a sulfidů dokonce černat.</a:t>
            </a:r>
          </a:p>
        </p:txBody>
      </p:sp>
      <p:sp>
        <p:nvSpPr>
          <p:cNvPr id="16" name="TextovéPole 15">
            <a:extLst>
              <a:ext uri="{FF2B5EF4-FFF2-40B4-BE49-F238E27FC236}">
                <a16:creationId xmlns:a16="http://schemas.microsoft.com/office/drawing/2014/main" id="{AD615305-51F9-4A15-930E-CA9FC9B7244F}"/>
              </a:ext>
            </a:extLst>
          </p:cNvPr>
          <p:cNvSpPr txBox="1"/>
          <p:nvPr/>
        </p:nvSpPr>
        <p:spPr>
          <a:xfrm>
            <a:off x="159356" y="2488702"/>
            <a:ext cx="5679108" cy="1631216"/>
          </a:xfrm>
          <a:prstGeom prst="rect">
            <a:avLst/>
          </a:prstGeom>
          <a:noFill/>
        </p:spPr>
        <p:txBody>
          <a:bodyPr wrap="square">
            <a:spAutoFit/>
          </a:bodyPr>
          <a:lstStyle/>
          <a:p>
            <a:pPr algn="just"/>
            <a:r>
              <a:rPr lang="cs-CZ" sz="2000" dirty="0" err="1">
                <a:latin typeface="Arial" panose="020B0604020202020204" pitchFamily="34" charset="0"/>
                <a:cs typeface="Arial" panose="020B0604020202020204" pitchFamily="34" charset="0"/>
              </a:rPr>
              <a:t>Scheeleova</a:t>
            </a:r>
            <a:r>
              <a:rPr lang="cs-CZ" sz="2000" dirty="0">
                <a:latin typeface="Arial" panose="020B0604020202020204" pitchFamily="34" charset="0"/>
                <a:cs typeface="Arial" panose="020B0604020202020204" pitchFamily="34" charset="0"/>
              </a:rPr>
              <a:t> zeleň se v 19. století používala jako pigment pro barvení papíru a tapet, bavlněných a lněných tkanin, voskových svíček , dětských hraček a dokonce i cukrovinek. Ve 30. letech 20. století byla použita jako insekticid. </a:t>
            </a:r>
          </a:p>
        </p:txBody>
      </p:sp>
      <p:pic>
        <p:nvPicPr>
          <p:cNvPr id="17" name="Picture 2">
            <a:extLst>
              <a:ext uri="{FF2B5EF4-FFF2-40B4-BE49-F238E27FC236}">
                <a16:creationId xmlns:a16="http://schemas.microsoft.com/office/drawing/2014/main" id="{A7872F49-CBFE-4C4D-9111-13D1E5CAD3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0592" y="2488702"/>
            <a:ext cx="3061483" cy="406693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Scheele Green &amp; Paris Green | Paris green, Paris, Green copper">
            <a:extLst>
              <a:ext uri="{FF2B5EF4-FFF2-40B4-BE49-F238E27FC236}">
                <a16:creationId xmlns:a16="http://schemas.microsoft.com/office/drawing/2014/main" id="{EE72B8B6-34B1-4650-BA29-A2A4710DBF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6296" y="4308871"/>
            <a:ext cx="3536753" cy="2238451"/>
          </a:xfrm>
          <a:prstGeom prst="rect">
            <a:avLst/>
          </a:prstGeom>
          <a:noFill/>
          <a:extLst>
            <a:ext uri="{909E8E84-426E-40DD-AFC4-6F175D3DCCD1}">
              <a14:hiddenFill xmlns:a14="http://schemas.microsoft.com/office/drawing/2010/main">
                <a:solidFill>
                  <a:srgbClr val="FFFFFF"/>
                </a:solidFill>
              </a14:hiddenFill>
            </a:ext>
          </a:extLst>
        </p:spPr>
      </p:pic>
      <p:sp>
        <p:nvSpPr>
          <p:cNvPr id="20" name="Šipka: dolů 19">
            <a:extLst>
              <a:ext uri="{FF2B5EF4-FFF2-40B4-BE49-F238E27FC236}">
                <a16:creationId xmlns:a16="http://schemas.microsoft.com/office/drawing/2014/main" id="{41E32B6A-F3AF-4B42-B85F-8DC909202408}"/>
              </a:ext>
            </a:extLst>
          </p:cNvPr>
          <p:cNvSpPr/>
          <p:nvPr/>
        </p:nvSpPr>
        <p:spPr>
          <a:xfrm rot="18912316">
            <a:off x="1438275" y="4867276"/>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65569350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type="body" idx="1"/>
          </p:nvPr>
        </p:nvSpPr>
        <p:spPr>
          <a:xfrm>
            <a:off x="191311" y="228600"/>
            <a:ext cx="8915400" cy="5715000"/>
          </a:xfrm>
        </p:spPr>
        <p:txBody>
          <a:bodyPr>
            <a:noAutofit/>
          </a:bodyPr>
          <a:lstStyle/>
          <a:p>
            <a:pPr eaLnBrk="1" hangingPunct="1">
              <a:buFont typeface="Wingdings" pitchFamily="2" charset="2"/>
              <a:buNone/>
            </a:pPr>
            <a:r>
              <a:rPr lang="en-GB" altLang="en-US" sz="2000" b="1" dirty="0" err="1">
                <a:latin typeface="Arial" panose="020B0604020202020204" pitchFamily="34" charset="0"/>
                <a:cs typeface="Arial" panose="020B0604020202020204" pitchFamily="34" charset="0"/>
              </a:rPr>
              <a:t>Fosgen</a:t>
            </a:r>
            <a:r>
              <a:rPr lang="en-GB" altLang="en-US" sz="2000" b="1" dirty="0">
                <a:latin typeface="Arial" panose="020B0604020202020204" pitchFamily="34" charset="0"/>
                <a:cs typeface="Arial" panose="020B0604020202020204" pitchFamily="34" charset="0"/>
              </a:rPr>
              <a:t> COCl</a:t>
            </a:r>
            <a:r>
              <a:rPr lang="en-GB" altLang="en-US" sz="2000" b="1" baseline="-25000" dirty="0">
                <a:latin typeface="Arial" panose="020B0604020202020204" pitchFamily="34" charset="0"/>
                <a:cs typeface="Arial" panose="020B0604020202020204" pitchFamily="34" charset="0"/>
              </a:rPr>
              <a:t>2</a:t>
            </a:r>
            <a:r>
              <a:rPr lang="en-GB" altLang="en-US" sz="2000" b="1" dirty="0">
                <a:latin typeface="Arial" panose="020B0604020202020204" pitchFamily="34" charset="0"/>
                <a:cs typeface="Arial" panose="020B0604020202020204" pitchFamily="34" charset="0"/>
              </a:rPr>
              <a:t> </a:t>
            </a: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chlorid</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karbonylu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dichlorid</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kys</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u</a:t>
            </a:r>
            <a:r>
              <a:rPr lang="en-GB" altLang="en-US" sz="2000" dirty="0" err="1">
                <a:latin typeface="Arial" panose="020B0604020202020204" pitchFamily="34" charset="0"/>
                <a:cs typeface="Arial" panose="020B0604020202020204" pitchFamily="34" charset="0"/>
              </a:rPr>
              <a:t>hli</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ité</a:t>
            </a:r>
            <a:r>
              <a:rPr lang="cs-CZ" altLang="en-US" sz="2000" dirty="0">
                <a:latin typeface="Arial" panose="020B0604020202020204" pitchFamily="34" charset="0"/>
                <a:cs typeface="Arial" panose="020B0604020202020204" pitchFamily="34" charset="0"/>
              </a:rPr>
              <a:t> (b. v. cca </a:t>
            </a:r>
            <a:r>
              <a:rPr lang="cs-CZ" sz="2000" b="0" i="0" dirty="0">
                <a:solidFill>
                  <a:srgbClr val="212121"/>
                </a:solidFill>
                <a:effectLst/>
              </a:rPr>
              <a:t>8 °C</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a:t>
            </a:r>
          </a:p>
          <a:p>
            <a:pPr algn="ct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CO + Cl</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COCl</a:t>
            </a:r>
            <a:r>
              <a:rPr lang="en-GB" altLang="en-US" sz="2000" baseline="-25000" dirty="0">
                <a:latin typeface="Arial" panose="020B0604020202020204" pitchFamily="34" charset="0"/>
                <a:cs typeface="Arial" panose="020B0604020202020204" pitchFamily="34" charset="0"/>
              </a:rPr>
              <a:t>2</a:t>
            </a:r>
          </a:p>
          <a:p>
            <a:pPr eaLnBrk="1" hangingPunct="1">
              <a:buFontTx/>
              <a:buChar char="-"/>
            </a:pPr>
            <a:r>
              <a:rPr lang="en-GB" altLang="en-US" sz="2000" dirty="0" err="1">
                <a:latin typeface="Arial" panose="020B0604020202020204" pitchFamily="34" charset="0"/>
                <a:cs typeface="Arial" panose="020B0604020202020204" pitchFamily="34" charset="0"/>
              </a:rPr>
              <a:t>prudce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jedovatý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dusivý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plyn</a:t>
            </a:r>
            <a:r>
              <a:rPr lang="en-GB" altLang="en-US" sz="2000" dirty="0">
                <a:latin typeface="Arial" panose="020B0604020202020204" pitchFamily="34" charset="0"/>
                <a:cs typeface="Arial" panose="020B0604020202020204" pitchFamily="34" charset="0"/>
              </a:rPr>
              <a:t> (v 1.sv</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t</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válce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použit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jako</a:t>
            </a:r>
            <a:r>
              <a:rPr lang="en-GB" altLang="en-US" sz="2000"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bojová</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látka</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páchnoucí po shnilém ovoci</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a:p>
            <a:pPr eaLnBrk="1" hangingPunct="1">
              <a:buFontTx/>
              <a:buChar char="-"/>
            </a:pPr>
            <a:r>
              <a:rPr lang="en-GB" altLang="en-US" sz="2000" dirty="0" err="1">
                <a:latin typeface="Arial" panose="020B0604020202020204" pitchFamily="34" charset="0"/>
                <a:cs typeface="Arial" panose="020B0604020202020204" pitchFamily="34" charset="0"/>
              </a:rPr>
              <a:t>používá</a:t>
            </a:r>
            <a:r>
              <a:rPr lang="en-GB" altLang="en-US" sz="2000" dirty="0">
                <a:latin typeface="Arial" panose="020B0604020202020204" pitchFamily="34" charset="0"/>
                <a:cs typeface="Arial" panose="020B0604020202020204" pitchFamily="34" charset="0"/>
              </a:rPr>
              <a:t> se k </a:t>
            </a:r>
            <a:r>
              <a:rPr lang="en-GB" altLang="en-US" sz="2000" dirty="0" err="1">
                <a:latin typeface="Arial" panose="020B0604020202020204" pitchFamily="34" charset="0"/>
                <a:cs typeface="Arial" panose="020B0604020202020204" pitchFamily="34" charset="0"/>
              </a:rPr>
              <a:t>syntézám</a:t>
            </a:r>
            <a:r>
              <a:rPr lang="en-GB" altLang="en-US" sz="2000" dirty="0">
                <a:latin typeface="Arial" panose="020B0604020202020204" pitchFamily="34" charset="0"/>
                <a:cs typeface="Arial" panose="020B0604020202020204" pitchFamily="34" charset="0"/>
              </a:rPr>
              <a:t> v org. </a:t>
            </a:r>
            <a:r>
              <a:rPr lang="en-GB" altLang="en-US" sz="2000" dirty="0" err="1">
                <a:latin typeface="Arial" panose="020B0604020202020204" pitchFamily="34" charset="0"/>
                <a:cs typeface="Arial" panose="020B0604020202020204" pitchFamily="34" charset="0"/>
              </a:rPr>
              <a:t>chemii</a:t>
            </a:r>
            <a:r>
              <a:rPr lang="cs-CZ" altLang="en-US" sz="2000" dirty="0">
                <a:latin typeface="Arial" panose="020B0604020202020204" pitchFamily="34" charset="0"/>
                <a:cs typeface="Arial" panose="020B0604020202020204" pitchFamily="34" charset="0"/>
              </a:rPr>
              <a:t>.</a:t>
            </a: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b="1" dirty="0" err="1">
                <a:latin typeface="Arial" panose="020B0604020202020204" pitchFamily="34" charset="0"/>
                <a:cs typeface="Arial" panose="020B0604020202020204" pitchFamily="34" charset="0"/>
              </a:rPr>
              <a:t>Kyselina</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mraven</a:t>
            </a:r>
            <a:r>
              <a:rPr lang="cs-CZ" altLang="en-US" sz="2000" b="1" dirty="0">
                <a:latin typeface="Arial" panose="020B0604020202020204" pitchFamily="34" charset="0"/>
                <a:cs typeface="Arial" panose="020B0604020202020204" pitchFamily="34" charset="0"/>
              </a:rPr>
              <a:t>č</a:t>
            </a:r>
            <a:r>
              <a:rPr lang="en-GB" altLang="en-US" sz="2000" b="1" dirty="0">
                <a:latin typeface="Arial" panose="020B0604020202020204" pitchFamily="34" charset="0"/>
                <a:cs typeface="Arial" panose="020B0604020202020204" pitchFamily="34" charset="0"/>
              </a:rPr>
              <a:t>í HCOOH</a:t>
            </a: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bezbarvá</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štip</a:t>
            </a:r>
            <a:r>
              <a:rPr lang="en-GB" altLang="en-US" sz="2000" dirty="0" err="1">
                <a:latin typeface="Arial" panose="020B0604020202020204" pitchFamily="34" charset="0"/>
                <a:cs typeface="Arial" panose="020B0604020202020204" pitchFamily="34" charset="0"/>
              </a:rPr>
              <a:t>lav</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páchnoucí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kapalina</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st</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edn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silná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jednosyt</a:t>
            </a:r>
            <a:r>
              <a:rPr lang="cs-CZ" altLang="en-US" sz="2000" dirty="0" err="1">
                <a:latin typeface="Arial" panose="020B0604020202020204" pitchFamily="34" charset="0"/>
                <a:cs typeface="Arial" panose="020B0604020202020204" pitchFamily="34" charset="0"/>
              </a:rPr>
              <a:t>ná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kyselina</a:t>
            </a:r>
            <a:r>
              <a:rPr lang="en-GB" altLang="en-US" sz="2000" dirty="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vodou</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mísí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neomezen</a:t>
            </a:r>
            <a:r>
              <a:rPr lang="cs-CZ" altLang="en-US" sz="2000" dirty="0">
                <a:latin typeface="Arial" panose="020B0604020202020204" pitchFamily="34" charset="0"/>
                <a:cs typeface="Arial" panose="020B0604020202020204" pitchFamily="34" charset="0"/>
              </a:rPr>
              <a:t>ě</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teplem</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rozkládá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na</a:t>
            </a:r>
            <a:r>
              <a:rPr lang="en-GB" altLang="en-US" sz="2000" dirty="0">
                <a:latin typeface="Arial" panose="020B0604020202020204" pitchFamily="34" charset="0"/>
                <a:cs typeface="Arial" panose="020B0604020202020204" pitchFamily="34" charset="0"/>
              </a:rPr>
              <a:t> CO a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endParaRPr lang="cs-CZ" altLang="en-US" sz="2000" dirty="0">
              <a:latin typeface="Arial" panose="020B0604020202020204" pitchFamily="34" charset="0"/>
              <a:cs typeface="Arial" panose="020B0604020202020204" pitchFamily="34" charset="0"/>
            </a:endParaRPr>
          </a:p>
        </p:txBody>
      </p:sp>
      <p:pic>
        <p:nvPicPr>
          <p:cNvPr id="58370" name="Picture 2"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200" y="1981200"/>
            <a:ext cx="2843944" cy="1794055"/>
          </a:xfrm>
          <a:prstGeom prst="rect">
            <a:avLst/>
          </a:prstGeom>
          <a:noFill/>
          <a:extLst>
            <a:ext uri="{909E8E84-426E-40DD-AFC4-6F175D3DCCD1}">
              <a14:hiddenFill xmlns:a14="http://schemas.microsoft.com/office/drawing/2010/main">
                <a:solidFill>
                  <a:srgbClr val="FFFFFF"/>
                </a:solidFill>
              </a14:hiddenFill>
            </a:ext>
          </a:extLst>
        </p:spPr>
      </p:pic>
      <p:pic>
        <p:nvPicPr>
          <p:cNvPr id="58372" name="Picture 4"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4724400"/>
            <a:ext cx="2227634" cy="1760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85517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type="body" idx="1"/>
          </p:nvPr>
        </p:nvSpPr>
        <p:spPr>
          <a:xfrm>
            <a:off x="284807" y="381000"/>
            <a:ext cx="8610600" cy="4525963"/>
          </a:xfrm>
        </p:spPr>
        <p:txBody>
          <a:bodyPr>
            <a:normAutofit/>
          </a:bodyPr>
          <a:lstStyle/>
          <a:p>
            <a:pPr eaLnBrk="1" hangingPunct="1">
              <a:buFont typeface="Wingdings" pitchFamily="2" charset="2"/>
              <a:buNone/>
            </a:pPr>
            <a:r>
              <a:rPr lang="en-GB" altLang="en-US" sz="2000" b="1" dirty="0" err="1">
                <a:latin typeface="Arial" panose="020B0604020202020204" pitchFamily="34" charset="0"/>
                <a:cs typeface="Arial" panose="020B0604020202020204" pitchFamily="34" charset="0"/>
              </a:rPr>
              <a:t>Kyselina</a:t>
            </a:r>
            <a:r>
              <a:rPr lang="en-GB" altLang="en-US" sz="2000" b="1" dirty="0">
                <a:latin typeface="Arial" panose="020B0604020202020204" pitchFamily="34" charset="0"/>
                <a:cs typeface="Arial" panose="020B0604020202020204" pitchFamily="34" charset="0"/>
              </a:rPr>
              <a:t> š</a:t>
            </a:r>
            <a:r>
              <a:rPr lang="cs-CZ" altLang="en-US" sz="2000" b="1" dirty="0">
                <a:latin typeface="Arial" panose="020B0604020202020204" pitchFamily="34" charset="0"/>
                <a:cs typeface="Arial" panose="020B0604020202020204" pitchFamily="34" charset="0"/>
              </a:rPr>
              <a:t>ť</a:t>
            </a:r>
            <a:r>
              <a:rPr lang="en-GB" altLang="en-US" sz="2000" b="1" dirty="0" err="1">
                <a:latin typeface="Arial" panose="020B0604020202020204" pitchFamily="34" charset="0"/>
                <a:cs typeface="Arial" panose="020B0604020202020204" pitchFamily="34" charset="0"/>
              </a:rPr>
              <a:t>avelová</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oxalová</a:t>
            </a:r>
            <a:r>
              <a:rPr lang="en-GB" altLang="en-US" sz="2000" b="1"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(COOH)</a:t>
            </a:r>
            <a:r>
              <a:rPr lang="en-GB" altLang="en-US" sz="2000" baseline="-25000" dirty="0">
                <a:latin typeface="Arial" panose="020B0604020202020204" pitchFamily="34" charset="0"/>
                <a:cs typeface="Arial" panose="020B0604020202020204" pitchFamily="34" charset="0"/>
              </a:rPr>
              <a:t>2</a:t>
            </a:r>
            <a:r>
              <a:rPr lang="cs-CZ" altLang="en-US" sz="2000" baseline="-25000" dirty="0">
                <a:latin typeface="Arial" panose="020B0604020202020204" pitchFamily="34" charset="0"/>
                <a:cs typeface="Arial" panose="020B0604020202020204" pitchFamily="34" charset="0"/>
              </a:rPr>
              <a:t> </a:t>
            </a:r>
            <a:endParaRPr lang="en-US"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kryst</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látka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rozkládající</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teplem</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dehydrat</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inidly</a:t>
            </a:r>
            <a:r>
              <a:rPr lang="en-GB" altLang="en-US" sz="2000" dirty="0">
                <a:latin typeface="Arial" panose="020B0604020202020204" pitchFamily="34" charset="0"/>
                <a:cs typeface="Arial" panose="020B0604020202020204" pitchFamily="34" charset="0"/>
              </a:rPr>
              <a:t>:</a:t>
            </a:r>
          </a:p>
          <a:p>
            <a:pPr algn="ct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(COOH)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CO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CO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endParaRPr lang="en-US"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st</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edn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silná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kyselina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jedovatá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látka</a:t>
            </a:r>
            <a:r>
              <a:rPr lang="en-GB" altLang="en-US" sz="2000" dirty="0">
                <a:latin typeface="Arial" panose="020B0604020202020204" pitchFamily="34" charset="0"/>
                <a:cs typeface="Arial" panose="020B0604020202020204" pitchFamily="34" charset="0"/>
              </a:rPr>
              <a:t>, z </a:t>
            </a:r>
            <a:r>
              <a:rPr lang="en-GB" altLang="en-US" sz="2000" dirty="0" err="1">
                <a:latin typeface="Arial" panose="020B0604020202020204" pitchFamily="34" charset="0"/>
                <a:cs typeface="Arial" panose="020B0604020202020204" pitchFamily="34" charset="0"/>
              </a:rPr>
              <a:t>vod</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roztok</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krystalizuje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jako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dihydrát</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dob</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e </a:t>
            </a:r>
            <a:r>
              <a:rPr lang="en-GB" altLang="en-US" sz="2000" dirty="0" err="1">
                <a:latin typeface="Arial" panose="020B0604020202020204" pitchFamily="34" charset="0"/>
                <a:cs typeface="Arial" panose="020B0604020202020204" pitchFamily="34" charset="0"/>
              </a:rPr>
              <a:t>definované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krystaly</a:t>
            </a:r>
            <a:r>
              <a:rPr lang="en-GB" altLang="en-US" sz="2000" dirty="0">
                <a:latin typeface="Arial" panose="020B0604020202020204" pitchFamily="34" charset="0"/>
                <a:cs typeface="Arial" panose="020B0604020202020204" pitchFamily="34" charset="0"/>
              </a:rPr>
              <a:t> </a:t>
            </a: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sym typeface="Symbol" pitchFamily="18" charset="2"/>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odm</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rný</a:t>
            </a:r>
            <a:r>
              <a:rPr lang="en-GB" altLang="en-US" sz="2000" dirty="0">
                <a:latin typeface="Arial" panose="020B0604020202020204" pitchFamily="34" charset="0"/>
                <a:cs typeface="Arial" panose="020B0604020202020204" pitchFamily="34" charset="0"/>
              </a:rPr>
              <a:t> standard pro </a:t>
            </a:r>
            <a:r>
              <a:rPr lang="en-GB" altLang="en-US" sz="2000" dirty="0" err="1">
                <a:latin typeface="Arial" panose="020B0604020202020204" pitchFamily="34" charset="0"/>
                <a:cs typeface="Arial" panose="020B0604020202020204" pitchFamily="34" charset="0"/>
              </a:rPr>
              <a:t>acidobazické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titrace</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en-US"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b="1" dirty="0">
                <a:latin typeface="Arial" panose="020B0604020202020204" pitchFamily="34" charset="0"/>
                <a:cs typeface="Arial" panose="020B0604020202020204" pitchFamily="34" charset="0"/>
              </a:rPr>
              <a:t>š</a:t>
            </a:r>
            <a:r>
              <a:rPr lang="cs-CZ" altLang="en-US" sz="2000" b="1" dirty="0">
                <a:latin typeface="Arial" panose="020B0604020202020204" pitchFamily="34" charset="0"/>
                <a:cs typeface="Arial" panose="020B0604020202020204" pitchFamily="34" charset="0"/>
              </a:rPr>
              <a:t>ť</a:t>
            </a:r>
            <a:r>
              <a:rPr lang="en-GB" altLang="en-US" sz="2000" b="1" dirty="0" err="1">
                <a:latin typeface="Arial" panose="020B0604020202020204" pitchFamily="34" charset="0"/>
                <a:cs typeface="Arial" panose="020B0604020202020204" pitchFamily="34" charset="0"/>
              </a:rPr>
              <a:t>avelany</a:t>
            </a:r>
            <a:endParaRPr lang="en-GB" altLang="en-US" sz="2000" b="1"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š</a:t>
            </a:r>
            <a:r>
              <a:rPr lang="cs-CZ" altLang="en-US" sz="2000" dirty="0">
                <a:latin typeface="Arial" panose="020B0604020202020204" pitchFamily="34" charset="0"/>
                <a:cs typeface="Arial" panose="020B0604020202020204" pitchFamily="34" charset="0"/>
              </a:rPr>
              <a:t>ť</a:t>
            </a:r>
            <a:r>
              <a:rPr lang="en-GB" altLang="en-US" sz="2000" dirty="0" err="1">
                <a:latin typeface="Arial" panose="020B0604020202020204" pitchFamily="34" charset="0"/>
                <a:cs typeface="Arial" panose="020B0604020202020204" pitchFamily="34" charset="0"/>
              </a:rPr>
              <a:t>avelany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alk</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vod</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dob</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e </a:t>
            </a:r>
            <a:r>
              <a:rPr lang="en-GB" altLang="en-US" sz="2000" dirty="0" err="1">
                <a:latin typeface="Arial" panose="020B0604020202020204" pitchFamily="34" charset="0"/>
                <a:cs typeface="Arial" panose="020B0604020202020204" pitchFamily="34" charset="0"/>
              </a:rPr>
              <a:t>rozpustné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ostatní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nerozpustné</a:t>
            </a:r>
            <a:endParaRPr lang="cs-CZ" altLang="en-US" sz="2000" dirty="0">
              <a:latin typeface="Arial" panose="020B0604020202020204" pitchFamily="34" charset="0"/>
              <a:cs typeface="Arial" panose="020B0604020202020204" pitchFamily="34" charset="0"/>
            </a:endParaRPr>
          </a:p>
        </p:txBody>
      </p:sp>
      <p:pic>
        <p:nvPicPr>
          <p:cNvPr id="57346"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4191000"/>
            <a:ext cx="2447436" cy="2055846"/>
          </a:xfrm>
          <a:prstGeom prst="rect">
            <a:avLst/>
          </a:prstGeom>
          <a:noFill/>
          <a:extLst>
            <a:ext uri="{909E8E84-426E-40DD-AFC4-6F175D3DCCD1}">
              <a14:hiddenFill xmlns:a14="http://schemas.microsoft.com/office/drawing/2010/main">
                <a:solidFill>
                  <a:srgbClr val="FFFFFF"/>
                </a:solidFill>
              </a14:hiddenFill>
            </a:ext>
          </a:extLst>
        </p:spPr>
      </p:pic>
      <p:pic>
        <p:nvPicPr>
          <p:cNvPr id="57348" name="Picture 4" descr="Zobrazit zdrojový obrá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4495800"/>
            <a:ext cx="2209800" cy="1226069"/>
          </a:xfrm>
          <a:prstGeom prst="rect">
            <a:avLst/>
          </a:prstGeom>
          <a:noFill/>
          <a:extLst>
            <a:ext uri="{909E8E84-426E-40DD-AFC4-6F175D3DCCD1}">
              <a14:hiddenFill xmlns:a14="http://schemas.microsoft.com/office/drawing/2010/main">
                <a:solidFill>
                  <a:srgbClr val="FFFFFF"/>
                </a:solidFill>
              </a14:hiddenFill>
            </a:ext>
          </a:extLst>
        </p:spPr>
      </p:pic>
      <p:pic>
        <p:nvPicPr>
          <p:cNvPr id="57350" name="Picture 6" descr="Zobrazit zdrojový obráze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4191000"/>
            <a:ext cx="2611080" cy="1958310"/>
          </a:xfrm>
          <a:prstGeom prst="rect">
            <a:avLst/>
          </a:prstGeom>
          <a:noFill/>
          <a:extLst>
            <a:ext uri="{909E8E84-426E-40DD-AFC4-6F175D3DCCD1}">
              <a14:hiddenFill xmlns:a14="http://schemas.microsoft.com/office/drawing/2010/main">
                <a:solidFill>
                  <a:srgbClr val="FFFFFF"/>
                </a:solidFill>
              </a14:hiddenFill>
            </a:ext>
          </a:extLst>
        </p:spPr>
      </p:pic>
      <p:pic>
        <p:nvPicPr>
          <p:cNvPr id="57352" name="Picture 8" descr="Zobrazit zdrojový obráze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8400" y="2057400"/>
            <a:ext cx="1809499" cy="1371600"/>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a:extLst>
              <a:ext uri="{FF2B5EF4-FFF2-40B4-BE49-F238E27FC236}">
                <a16:creationId xmlns:a16="http://schemas.microsoft.com/office/drawing/2014/main" id="{1F15B641-0D7A-4218-8DD3-147D6FC59E84}"/>
              </a:ext>
            </a:extLst>
          </p:cNvPr>
          <p:cNvSpPr/>
          <p:nvPr/>
        </p:nvSpPr>
        <p:spPr>
          <a:xfrm>
            <a:off x="228600" y="6324600"/>
            <a:ext cx="8763000" cy="369332"/>
          </a:xfrm>
          <a:prstGeom prst="rect">
            <a:avLst/>
          </a:prstGeom>
        </p:spPr>
        <p:txBody>
          <a:bodyPr wrap="square">
            <a:spAutoFit/>
          </a:bodyPr>
          <a:lstStyle/>
          <a:p>
            <a:r>
              <a:rPr lang="cs-CZ" i="1" dirty="0" err="1"/>
              <a:t>Diffenbachia</a:t>
            </a:r>
            <a:r>
              <a:rPr lang="cs-CZ" i="1" dirty="0"/>
              <a:t> </a:t>
            </a:r>
            <a:r>
              <a:rPr lang="cs-CZ" i="1" dirty="0" err="1"/>
              <a:t>maculata</a:t>
            </a:r>
            <a:r>
              <a:rPr lang="cs-CZ" i="1" dirty="0"/>
              <a:t> - </a:t>
            </a:r>
            <a:r>
              <a:rPr lang="cs-CZ" dirty="0"/>
              <a:t>s</a:t>
            </a:r>
            <a:r>
              <a:rPr lang="en-US" dirty="0" err="1"/>
              <a:t>tonek</a:t>
            </a:r>
            <a:r>
              <a:rPr lang="cs-CZ" dirty="0"/>
              <a:t> </a:t>
            </a:r>
            <a:r>
              <a:rPr lang="en-US" dirty="0" err="1"/>
              <a:t>i</a:t>
            </a:r>
            <a:r>
              <a:rPr lang="en-US" dirty="0"/>
              <a:t> </a:t>
            </a:r>
            <a:r>
              <a:rPr lang="en-US" dirty="0" err="1"/>
              <a:t>jiné</a:t>
            </a:r>
            <a:r>
              <a:rPr lang="en-US" dirty="0"/>
              <a:t> </a:t>
            </a:r>
            <a:r>
              <a:rPr lang="en-US" dirty="0" err="1"/>
              <a:t>části</a:t>
            </a:r>
            <a:r>
              <a:rPr lang="en-US" dirty="0"/>
              <a:t> </a:t>
            </a:r>
            <a:r>
              <a:rPr lang="en-US" dirty="0" err="1"/>
              <a:t>rostliny</a:t>
            </a:r>
            <a:r>
              <a:rPr lang="en-US" dirty="0"/>
              <a:t> </a:t>
            </a:r>
            <a:r>
              <a:rPr lang="en-US" dirty="0" err="1"/>
              <a:t>obsahují</a:t>
            </a:r>
            <a:r>
              <a:rPr lang="en-US" dirty="0"/>
              <a:t> </a:t>
            </a:r>
            <a:r>
              <a:rPr lang="en-US" dirty="0" err="1"/>
              <a:t>krystaly</a:t>
            </a:r>
            <a:r>
              <a:rPr lang="en-US" dirty="0"/>
              <a:t> </a:t>
            </a:r>
            <a:r>
              <a:rPr lang="en-US" dirty="0" err="1"/>
              <a:t>šťavelanu</a:t>
            </a:r>
            <a:r>
              <a:rPr lang="en-US" dirty="0"/>
              <a:t> </a:t>
            </a:r>
            <a:r>
              <a:rPr lang="en-US" dirty="0" err="1"/>
              <a:t>vápenatého</a:t>
            </a:r>
            <a:r>
              <a:rPr lang="en-US" dirty="0"/>
              <a:t>.</a:t>
            </a:r>
          </a:p>
        </p:txBody>
      </p:sp>
    </p:spTree>
    <p:extLst>
      <p:ext uri="{BB962C8B-B14F-4D97-AF65-F5344CB8AC3E}">
        <p14:creationId xmlns:p14="http://schemas.microsoft.com/office/powerpoint/2010/main" val="48985768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type="body" sz="half" idx="1"/>
          </p:nvPr>
        </p:nvSpPr>
        <p:spPr>
          <a:xfrm>
            <a:off x="37289" y="76200"/>
            <a:ext cx="8991600" cy="5534025"/>
          </a:xfrm>
        </p:spPr>
        <p:txBody>
          <a:bodyPr>
            <a:normAutofit/>
          </a:bodyPr>
          <a:lstStyle/>
          <a:p>
            <a:pPr marL="0" indent="0" algn="ctr" eaLnBrk="1" hangingPunct="1">
              <a:buNone/>
            </a:pPr>
            <a:r>
              <a:rPr lang="en-GB" altLang="en-US" sz="2400" b="1" dirty="0">
                <a:latin typeface="Arial" panose="020B0604020202020204" pitchFamily="34" charset="0"/>
                <a:cs typeface="Arial" panose="020B0604020202020204" pitchFamily="34" charset="0"/>
              </a:rPr>
              <a:t>K</a:t>
            </a:r>
            <a:r>
              <a:rPr lang="cs-CZ" altLang="en-US" sz="2400" b="1" dirty="0">
                <a:latin typeface="Arial" panose="020B0604020202020204" pitchFamily="34" charset="0"/>
                <a:cs typeface="Arial" panose="020B0604020202020204" pitchFamily="34" charset="0"/>
              </a:rPr>
              <a:t>ř</a:t>
            </a:r>
            <a:r>
              <a:rPr lang="en-GB" altLang="en-US" sz="2400" b="1" dirty="0" err="1">
                <a:latin typeface="Arial" panose="020B0604020202020204" pitchFamily="34" charset="0"/>
                <a:cs typeface="Arial" panose="020B0604020202020204" pitchFamily="34" charset="0"/>
              </a:rPr>
              <a:t>emík</a:t>
            </a:r>
            <a:endParaRPr lang="en-GB" altLang="en-US" sz="2400" u="sng"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b="1" dirty="0">
                <a:latin typeface="Arial" panose="020B0604020202020204" pitchFamily="34" charset="0"/>
                <a:cs typeface="Arial" panose="020B0604020202020204" pitchFamily="34" charset="0"/>
              </a:rPr>
              <a:t>Oxid křemičitý SiO</a:t>
            </a:r>
            <a:r>
              <a:rPr lang="cs-CZ" altLang="en-US" sz="2000" b="1" baseline="-25000" dirty="0">
                <a:latin typeface="Arial" panose="020B0604020202020204" pitchFamily="34" charset="0"/>
                <a:cs typeface="Arial" panose="020B0604020202020204" pitchFamily="34" charset="0"/>
              </a:rPr>
              <a:t>2</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 krystal. netěkavá, ve vodě nerozpustná látka, poskytuje řadu krystalových modifikací, chemicky velmi odolná látka (z kyselin se rozpouští jen v HF)</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p>
        </p:txBody>
      </p:sp>
      <p:pic>
        <p:nvPicPr>
          <p:cNvPr id="3"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752600"/>
            <a:ext cx="3599059" cy="3075986"/>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152400" y="5029200"/>
            <a:ext cx="8763000" cy="1477328"/>
          </a:xfrm>
          <a:prstGeom prst="rect">
            <a:avLst/>
          </a:prstGeom>
        </p:spPr>
        <p:txBody>
          <a:bodyPr wrap="square">
            <a:spAutoFit/>
          </a:bodyPr>
          <a:lstStyle/>
          <a:p>
            <a:r>
              <a:rPr lang="cs-CZ" altLang="en-US" dirty="0">
                <a:latin typeface="Arial" panose="020B0604020202020204" pitchFamily="34" charset="0"/>
                <a:cs typeface="Arial" panose="020B0604020202020204" pitchFamily="34" charset="0"/>
              </a:rPr>
              <a:t>- tavením s hydroxidy alk. kovů vznikají křemičitany:</a:t>
            </a:r>
          </a:p>
          <a:p>
            <a:pPr algn="ctr"/>
            <a:r>
              <a:rPr lang="cs-CZ" altLang="en-US" dirty="0">
                <a:latin typeface="Arial" panose="020B0604020202020204" pitchFamily="34" charset="0"/>
                <a:cs typeface="Arial" panose="020B0604020202020204" pitchFamily="34" charset="0"/>
              </a:rPr>
              <a:t>	SiO</a:t>
            </a:r>
            <a:r>
              <a:rPr lang="cs-CZ" altLang="en-US" baseline="-25000" dirty="0">
                <a:latin typeface="Arial" panose="020B0604020202020204" pitchFamily="34" charset="0"/>
                <a:cs typeface="Arial" panose="020B0604020202020204" pitchFamily="34" charset="0"/>
              </a:rPr>
              <a:t>2</a:t>
            </a:r>
            <a:r>
              <a:rPr lang="cs-CZ" altLang="en-US" dirty="0">
                <a:latin typeface="Arial" panose="020B0604020202020204" pitchFamily="34" charset="0"/>
                <a:cs typeface="Arial" panose="020B0604020202020204" pitchFamily="34" charset="0"/>
              </a:rPr>
              <a:t> + 2KOH </a:t>
            </a:r>
            <a:r>
              <a:rPr lang="cs-CZ" altLang="en-US" dirty="0">
                <a:latin typeface="Arial" panose="020B0604020202020204" pitchFamily="34" charset="0"/>
                <a:cs typeface="Arial" panose="020B0604020202020204" pitchFamily="34" charset="0"/>
                <a:sym typeface="Symbol" pitchFamily="18" charset="2"/>
              </a:rPr>
              <a:t></a:t>
            </a:r>
            <a:r>
              <a:rPr lang="cs-CZ" altLang="en-US" dirty="0">
                <a:latin typeface="Arial" panose="020B0604020202020204" pitchFamily="34" charset="0"/>
                <a:cs typeface="Arial" panose="020B0604020202020204" pitchFamily="34" charset="0"/>
              </a:rPr>
              <a:t> K</a:t>
            </a:r>
            <a:r>
              <a:rPr lang="cs-CZ" altLang="en-US" baseline="-25000" dirty="0">
                <a:latin typeface="Arial" panose="020B0604020202020204" pitchFamily="34" charset="0"/>
                <a:cs typeface="Arial" panose="020B0604020202020204" pitchFamily="34" charset="0"/>
              </a:rPr>
              <a:t>2</a:t>
            </a:r>
            <a:r>
              <a:rPr lang="cs-CZ" altLang="en-US" dirty="0">
                <a:latin typeface="Arial" panose="020B0604020202020204" pitchFamily="34" charset="0"/>
                <a:cs typeface="Arial" panose="020B0604020202020204" pitchFamily="34" charset="0"/>
              </a:rPr>
              <a:t>SiO</a:t>
            </a:r>
            <a:r>
              <a:rPr lang="cs-CZ" altLang="en-US" baseline="-25000" dirty="0">
                <a:latin typeface="Arial" panose="020B0604020202020204" pitchFamily="34" charset="0"/>
                <a:cs typeface="Arial" panose="020B0604020202020204" pitchFamily="34" charset="0"/>
              </a:rPr>
              <a:t>3</a:t>
            </a:r>
            <a:r>
              <a:rPr lang="cs-CZ" altLang="en-US" dirty="0">
                <a:latin typeface="Arial" panose="020B0604020202020204" pitchFamily="34" charset="0"/>
                <a:cs typeface="Arial" panose="020B0604020202020204" pitchFamily="34" charset="0"/>
              </a:rPr>
              <a:t> + H</a:t>
            </a:r>
            <a:r>
              <a:rPr lang="cs-CZ" altLang="en-US" baseline="-25000" dirty="0">
                <a:latin typeface="Arial" panose="020B0604020202020204" pitchFamily="34" charset="0"/>
                <a:cs typeface="Arial" panose="020B0604020202020204" pitchFamily="34" charset="0"/>
              </a:rPr>
              <a:t>2</a:t>
            </a:r>
            <a:r>
              <a:rPr lang="cs-CZ" altLang="en-US" dirty="0">
                <a:latin typeface="Arial" panose="020B0604020202020204" pitchFamily="34" charset="0"/>
                <a:cs typeface="Arial" panose="020B0604020202020204" pitchFamily="34" charset="0"/>
              </a:rPr>
              <a:t>O </a:t>
            </a:r>
          </a:p>
          <a:p>
            <a:r>
              <a:rPr lang="cs-CZ" altLang="en-US" dirty="0">
                <a:latin typeface="Arial" panose="020B0604020202020204" pitchFamily="34" charset="0"/>
                <a:cs typeface="Arial" panose="020B0604020202020204" pitchFamily="34" charset="0"/>
              </a:rPr>
              <a:t>	- křemičitany alk. kovů rozpustné ve vodě, ostatní nerozpustné, chemicky odolné látky</a:t>
            </a:r>
          </a:p>
          <a:p>
            <a:r>
              <a:rPr lang="cs-CZ" altLang="en-US" dirty="0">
                <a:latin typeface="Arial" panose="020B0604020202020204" pitchFamily="34" charset="0"/>
                <a:cs typeface="Arial" panose="020B0604020202020204" pitchFamily="34" charset="0"/>
              </a:rPr>
              <a:t>	- křemičitany jsou soli velmi slabé  </a:t>
            </a:r>
            <a:r>
              <a:rPr lang="cs-CZ" altLang="en-US" b="1" dirty="0">
                <a:latin typeface="Arial" panose="020B0604020202020204" pitchFamily="34" charset="0"/>
                <a:cs typeface="Arial" panose="020B0604020202020204" pitchFamily="34" charset="0"/>
              </a:rPr>
              <a:t>kyseliny křemičité </a:t>
            </a:r>
            <a:r>
              <a:rPr lang="cs-CZ" altLang="en-US" dirty="0">
                <a:latin typeface="Arial" panose="020B0604020202020204" pitchFamily="34" charset="0"/>
                <a:cs typeface="Arial" panose="020B0604020202020204" pitchFamily="34" charset="0"/>
              </a:rPr>
              <a:t>- SiO</a:t>
            </a:r>
            <a:r>
              <a:rPr lang="cs-CZ" altLang="en-US" baseline="-25000" dirty="0">
                <a:latin typeface="Arial" panose="020B0604020202020204" pitchFamily="34" charset="0"/>
                <a:cs typeface="Arial" panose="020B0604020202020204" pitchFamily="34" charset="0"/>
              </a:rPr>
              <a:t>2</a:t>
            </a:r>
            <a:r>
              <a:rPr lang="cs-CZ" altLang="en-US" dirty="0">
                <a:latin typeface="Arial" panose="020B0604020202020204" pitchFamily="34" charset="0"/>
                <a:cs typeface="Arial" panose="020B0604020202020204" pitchFamily="34" charset="0"/>
              </a:rPr>
              <a:t>.</a:t>
            </a:r>
            <a:r>
              <a:rPr lang="cs-CZ" altLang="en-US" baseline="-25000" dirty="0">
                <a:latin typeface="Arial" panose="020B0604020202020204" pitchFamily="34" charset="0"/>
                <a:cs typeface="Arial" panose="020B0604020202020204" pitchFamily="34" charset="0"/>
              </a:rPr>
              <a:t> </a:t>
            </a:r>
            <a:r>
              <a:rPr lang="cs-CZ" altLang="en-US" dirty="0">
                <a:latin typeface="Arial" panose="020B0604020202020204" pitchFamily="34" charset="0"/>
                <a:cs typeface="Arial" panose="020B0604020202020204" pitchFamily="34" charset="0"/>
                <a:sym typeface="Symbol" pitchFamily="18" charset="2"/>
              </a:rPr>
              <a:t>x</a:t>
            </a:r>
            <a:r>
              <a:rPr lang="cs-CZ" altLang="en-US" dirty="0">
                <a:latin typeface="Arial" panose="020B0604020202020204" pitchFamily="34" charset="0"/>
                <a:cs typeface="Arial" panose="020B0604020202020204" pitchFamily="34" charset="0"/>
              </a:rPr>
              <a:t>H</a:t>
            </a:r>
            <a:r>
              <a:rPr lang="cs-CZ" altLang="en-US" baseline="-25000" dirty="0">
                <a:latin typeface="Arial" panose="020B0604020202020204" pitchFamily="34" charset="0"/>
                <a:cs typeface="Arial" panose="020B0604020202020204" pitchFamily="34" charset="0"/>
              </a:rPr>
              <a:t>2</a:t>
            </a:r>
            <a:r>
              <a:rPr lang="cs-CZ" altLang="en-US" dirty="0">
                <a:latin typeface="Arial" panose="020B0604020202020204" pitchFamily="34" charset="0"/>
                <a:cs typeface="Arial" panose="020B0604020202020204" pitchFamily="34" charset="0"/>
              </a:rPr>
              <a:t>O </a:t>
            </a:r>
          </a:p>
        </p:txBody>
      </p:sp>
      <p:sp>
        <p:nvSpPr>
          <p:cNvPr id="4" name="Obdélník 3"/>
          <p:cNvSpPr/>
          <p:nvPr/>
        </p:nvSpPr>
        <p:spPr>
          <a:xfrm>
            <a:off x="228600" y="1676400"/>
            <a:ext cx="4812304" cy="1015663"/>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V přírodě jej nacházíme nejčastěji ve formě </a:t>
            </a:r>
            <a:r>
              <a:rPr lang="el-GR" sz="2000" dirty="0">
                <a:latin typeface="Arial" panose="020B0604020202020204" pitchFamily="34" charset="0"/>
                <a:cs typeface="Arial" panose="020B0604020202020204" pitchFamily="34" charset="0"/>
              </a:rPr>
              <a:t>α-</a:t>
            </a:r>
            <a:r>
              <a:rPr lang="cs-CZ" sz="2000" dirty="0">
                <a:latin typeface="Arial" panose="020B0604020202020204" pitchFamily="34" charset="0"/>
                <a:cs typeface="Arial" panose="020B0604020202020204" pitchFamily="34" charset="0"/>
              </a:rPr>
              <a:t>křemene, který je součástí např. žuly a pískovce.</a:t>
            </a:r>
          </a:p>
        </p:txBody>
      </p:sp>
      <p:pic>
        <p:nvPicPr>
          <p:cNvPr id="94213" name="Picture 5" descr="https://upload.wikimedia.org/wikipedia/commons/e/e8/SiO2repea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590800"/>
            <a:ext cx="3078804" cy="1942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69626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type="body" idx="1"/>
          </p:nvPr>
        </p:nvSpPr>
        <p:spPr>
          <a:xfrm>
            <a:off x="152400" y="304800"/>
            <a:ext cx="8839200" cy="4525963"/>
          </a:xfrm>
        </p:spPr>
        <p:txBody>
          <a:bodyPr>
            <a:normAutofit lnSpcReduction="10000"/>
          </a:bodyPr>
          <a:lstStyle/>
          <a:p>
            <a:pPr eaLnBrk="1" hangingPunct="1">
              <a:buFont typeface="Wingdings" pitchFamily="2" charset="2"/>
              <a:buNone/>
            </a:pPr>
            <a:r>
              <a:rPr lang="en-GB" altLang="en-US" sz="2000" b="1" dirty="0">
                <a:latin typeface="Arial" panose="020B0604020202020204" pitchFamily="34" charset="0"/>
                <a:cs typeface="Arial" panose="020B0604020202020204" pitchFamily="34" charset="0"/>
              </a:rPr>
              <a:t>K</a:t>
            </a:r>
            <a:r>
              <a:rPr lang="cs-CZ" altLang="en-US" sz="2000" b="1" dirty="0">
                <a:latin typeface="Arial" panose="020B0604020202020204" pitchFamily="34" charset="0"/>
                <a:cs typeface="Arial" panose="020B0604020202020204" pitchFamily="34" charset="0"/>
              </a:rPr>
              <a:t>y</a:t>
            </a:r>
            <a:r>
              <a:rPr lang="en-GB" altLang="en-US" sz="2000" b="1" dirty="0" err="1">
                <a:latin typeface="Arial" panose="020B0604020202020204" pitchFamily="34" charset="0"/>
                <a:cs typeface="Arial" panose="020B0604020202020204" pitchFamily="34" charset="0"/>
              </a:rPr>
              <a:t>selina</a:t>
            </a:r>
            <a:r>
              <a:rPr lang="en-GB" altLang="en-US" sz="2000" b="1" dirty="0">
                <a:latin typeface="Arial" panose="020B0604020202020204" pitchFamily="34" charset="0"/>
                <a:cs typeface="Arial" panose="020B0604020202020204" pitchFamily="34" charset="0"/>
              </a:rPr>
              <a:t> k</a:t>
            </a:r>
            <a:r>
              <a:rPr lang="cs-CZ" altLang="en-US" sz="2000" b="1" dirty="0">
                <a:latin typeface="Arial" panose="020B0604020202020204" pitchFamily="34" charset="0"/>
                <a:cs typeface="Arial" panose="020B0604020202020204" pitchFamily="34" charset="0"/>
              </a:rPr>
              <a:t>ř</a:t>
            </a:r>
            <a:r>
              <a:rPr lang="en-GB" altLang="en-US" sz="2000" b="1" dirty="0" err="1">
                <a:latin typeface="Arial" panose="020B0604020202020204" pitchFamily="34" charset="0"/>
                <a:cs typeface="Arial" panose="020B0604020202020204" pitchFamily="34" charset="0"/>
              </a:rPr>
              <a:t>em</a:t>
            </a:r>
            <a:r>
              <a:rPr lang="cs-CZ" altLang="en-US" sz="2000" b="1" dirty="0" err="1">
                <a:latin typeface="Arial" panose="020B0604020202020204" pitchFamily="34" charset="0"/>
                <a:cs typeface="Arial" panose="020B0604020202020204" pitchFamily="34" charset="0"/>
              </a:rPr>
              <a:t>ičitá</a:t>
            </a:r>
            <a:r>
              <a:rPr lang="cs-CZ" altLang="en-US" sz="2000" b="1" dirty="0">
                <a:latin typeface="Arial" panose="020B0604020202020204" pitchFamily="34" charset="0"/>
                <a:cs typeface="Arial" panose="020B0604020202020204" pitchFamily="34" charset="0"/>
              </a:rPr>
              <a:t> </a:t>
            </a:r>
            <a:r>
              <a:rPr lang="en-GB" altLang="en-US" sz="2000" b="1" dirty="0">
                <a:latin typeface="Arial" panose="020B0604020202020204" pitchFamily="34" charset="0"/>
                <a:cs typeface="Arial" panose="020B0604020202020204" pitchFamily="34" charset="0"/>
              </a:rPr>
              <a:t>SiO</a:t>
            </a:r>
            <a:r>
              <a:rPr lang="en-GB" altLang="en-US" sz="2000" b="1" baseline="-25000" dirty="0">
                <a:latin typeface="Arial" panose="020B0604020202020204" pitchFamily="34" charset="0"/>
                <a:cs typeface="Arial" panose="020B0604020202020204" pitchFamily="34" charset="0"/>
              </a:rPr>
              <a:t>2</a:t>
            </a:r>
            <a:r>
              <a:rPr lang="en-GB" altLang="en-US" sz="2000" b="1" dirty="0">
                <a:latin typeface="Arial" panose="020B0604020202020204" pitchFamily="34" charset="0"/>
                <a:cs typeface="Arial" panose="020B0604020202020204" pitchFamily="34" charset="0"/>
              </a:rPr>
              <a:t>.x H</a:t>
            </a:r>
            <a:r>
              <a:rPr lang="en-GB" altLang="en-US" sz="2000" b="1" baseline="-25000" dirty="0">
                <a:latin typeface="Arial" panose="020B0604020202020204" pitchFamily="34" charset="0"/>
                <a:cs typeface="Arial" panose="020B0604020202020204" pitchFamily="34" charset="0"/>
              </a:rPr>
              <a:t>2</a:t>
            </a:r>
            <a:r>
              <a:rPr lang="en-GB" altLang="en-US" sz="2000" b="1" dirty="0">
                <a:latin typeface="Arial" panose="020B0604020202020204" pitchFamily="34" charset="0"/>
                <a:cs typeface="Arial" panose="020B0604020202020204" pitchFamily="34" charset="0"/>
              </a:rPr>
              <a:t>O</a:t>
            </a: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vznikne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vyt</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sn</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ním</a:t>
            </a:r>
            <a:r>
              <a:rPr lang="en-GB" altLang="en-US" sz="2000" dirty="0">
                <a:latin typeface="Arial" panose="020B0604020202020204" pitchFamily="34" charset="0"/>
                <a:cs typeface="Arial" panose="020B0604020202020204" pitchFamily="34" charset="0"/>
              </a:rPr>
              <a:t> z k</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emi</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itan</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alk</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siln</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jší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kyselinou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jako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gelovitá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sraženina</a:t>
            </a:r>
            <a:r>
              <a:rPr lang="en-GB" altLang="en-US" sz="2000" dirty="0">
                <a:latin typeface="Arial" panose="020B0604020202020204" pitchFamily="34" charset="0"/>
                <a:cs typeface="Arial" panose="020B0604020202020204" pitchFamily="34" charset="0"/>
              </a:rPr>
              <a:t>: </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Na</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SiO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SO</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 xH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Na</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SO</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 SiO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.(x+1)H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p>
          <a:p>
            <a:pPr eaLnBrk="1" hangingPunct="1">
              <a:buFontTx/>
              <a:buChar char="-"/>
            </a:pPr>
            <a:r>
              <a:rPr lang="en-GB" altLang="en-US" sz="2000" dirty="0" err="1">
                <a:latin typeface="Arial" panose="020B0604020202020204" pitchFamily="34" charset="0"/>
                <a:cs typeface="Arial" panose="020B0604020202020204" pitchFamily="34" charset="0"/>
              </a:rPr>
              <a:t>dehydratací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zah</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átím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gelu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kyseliny</a:t>
            </a:r>
            <a:r>
              <a:rPr lang="en-GB" altLang="en-US" sz="2000" dirty="0">
                <a:latin typeface="Arial" panose="020B0604020202020204" pitchFamily="34" charset="0"/>
                <a:cs typeface="Arial" panose="020B0604020202020204" pitchFamily="34" charset="0"/>
              </a:rPr>
              <a:t> k</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emi</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ité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vznikne</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a:p>
            <a:pPr marL="0" indent="0" eaLnBrk="1" hangingPunct="1">
              <a:buNone/>
            </a:pPr>
            <a:r>
              <a:rPr lang="cs-CZ"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silikagel</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univerzální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sušidlo</a:t>
            </a:r>
            <a:r>
              <a:rPr lang="en-GB" altLang="en-US" sz="2000" dirty="0">
                <a:latin typeface="Arial" panose="020B0604020202020204" pitchFamily="34" charset="0"/>
                <a:cs typeface="Arial" panose="020B0604020202020204" pitchFamily="34" charset="0"/>
              </a:rPr>
              <a:t> </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snadná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regenerace</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zah</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átím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na</a:t>
            </a:r>
            <a:r>
              <a:rPr lang="en-GB" altLang="en-US" sz="2000" dirty="0">
                <a:latin typeface="Arial" panose="020B0604020202020204" pitchFamily="34" charset="0"/>
                <a:cs typeface="Arial" panose="020B0604020202020204" pitchFamily="34" charset="0"/>
              </a:rPr>
              <a:t> 180</a:t>
            </a:r>
            <a:r>
              <a:rPr lang="cs-CZ" altLang="en-US" sz="2000" dirty="0">
                <a:latin typeface="Arial" panose="020B0604020202020204" pitchFamily="34" charset="0"/>
                <a:cs typeface="Arial" panose="020B0604020202020204" pitchFamily="34" charset="0"/>
              </a:rPr>
              <a:t> </a:t>
            </a:r>
            <a:r>
              <a:rPr lang="cs-CZ" altLang="en-US" sz="2000" baseline="30000" dirty="0">
                <a:latin typeface="Arial" panose="020B0604020202020204" pitchFamily="34" charset="0"/>
                <a:cs typeface="Arial" panose="020B0604020202020204" pitchFamily="34" charset="0"/>
              </a:rPr>
              <a:t>0</a:t>
            </a:r>
            <a:r>
              <a:rPr lang="en-GB" altLang="en-US" sz="2000" dirty="0">
                <a:latin typeface="Arial" panose="020B0604020202020204" pitchFamily="34" charset="0"/>
                <a:cs typeface="Arial" panose="020B0604020202020204" pitchFamily="34" charset="0"/>
              </a:rPr>
              <a:t>C se </a:t>
            </a:r>
            <a:r>
              <a:rPr lang="en-GB" altLang="en-US" sz="2000" dirty="0" err="1">
                <a:latin typeface="Arial" panose="020B0604020202020204" pitchFamily="34" charset="0"/>
                <a:cs typeface="Arial" panose="020B0604020202020204" pitchFamily="34" charset="0"/>
              </a:rPr>
              <a:t>voda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uvolní</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impregnuje</a:t>
            </a:r>
            <a:r>
              <a:rPr lang="en-GB" altLang="en-US" sz="2000" dirty="0">
                <a:latin typeface="Arial" panose="020B0604020202020204" pitchFamily="34" charset="0"/>
                <a:cs typeface="Arial" panose="020B0604020202020204" pitchFamily="34" charset="0"/>
              </a:rPr>
              <a:t> se CoCl</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jako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indikátorem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suchý</a:t>
            </a:r>
            <a:r>
              <a:rPr lang="en-GB" altLang="en-US" sz="2000" dirty="0">
                <a:latin typeface="Arial" panose="020B0604020202020204" pitchFamily="34" charset="0"/>
                <a:cs typeface="Arial" panose="020B0604020202020204" pitchFamily="34" charset="0"/>
              </a:rPr>
              <a:t> je </a:t>
            </a:r>
            <a:r>
              <a:rPr lang="en-GB" altLang="en-US" sz="2000" dirty="0" err="1">
                <a:latin typeface="Arial" panose="020B0604020202020204" pitchFamily="34" charset="0"/>
                <a:cs typeface="Arial" panose="020B0604020202020204" pitchFamily="34" charset="0"/>
              </a:rPr>
              <a:t>modrý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vlhký</a:t>
            </a:r>
            <a:r>
              <a:rPr lang="en-GB" altLang="en-US" sz="2000" dirty="0">
                <a:latin typeface="Arial" panose="020B0604020202020204" pitchFamily="34" charset="0"/>
                <a:cs typeface="Arial" panose="020B0604020202020204" pitchFamily="34" charset="0"/>
              </a:rPr>
              <a:t> je r</a:t>
            </a:r>
            <a:r>
              <a:rPr lang="cs-CZ" altLang="en-US" sz="2000" dirty="0">
                <a:latin typeface="Arial" panose="020B0604020202020204" pitchFamily="34" charset="0"/>
                <a:cs typeface="Arial" panose="020B0604020202020204" pitchFamily="34" charset="0"/>
              </a:rPr>
              <a:t>ů</a:t>
            </a:r>
            <a:r>
              <a:rPr lang="en-GB" altLang="en-US" sz="2000" dirty="0" err="1">
                <a:latin typeface="Arial" panose="020B0604020202020204" pitchFamily="34" charset="0"/>
                <a:cs typeface="Arial" panose="020B0604020202020204" pitchFamily="34" charset="0"/>
              </a:rPr>
              <a:t>žový</a:t>
            </a:r>
            <a:r>
              <a:rPr lang="cs-CZ" altLang="en-US" sz="2000" dirty="0">
                <a:latin typeface="Arial" panose="020B0604020202020204" pitchFamily="34" charset="0"/>
                <a:cs typeface="Arial" panose="020B0604020202020204" pitchFamily="34" charset="0"/>
              </a:rPr>
              <a:t>.</a:t>
            </a: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a:buNone/>
            </a:pPr>
            <a:r>
              <a:rPr lang="cs-CZ" sz="2000" b="1" dirty="0">
                <a:latin typeface="Arial" panose="020B0604020202020204" pitchFamily="34" charset="0"/>
                <a:cs typeface="Arial" panose="020B0604020202020204" pitchFamily="34" charset="0"/>
              </a:rPr>
              <a:t>Fytolity</a:t>
            </a:r>
            <a:r>
              <a:rPr lang="cs-CZ" sz="2000" dirty="0">
                <a:latin typeface="Arial" panose="020B0604020202020204" pitchFamily="34" charset="0"/>
                <a:cs typeface="Arial" panose="020B0604020202020204" pitchFamily="34" charset="0"/>
              </a:rPr>
              <a:t> jsou mikroskopická tělíska, která se vytvářejí v listech, stoncích, kořenech, květech nebo plodech rostlin. Nejčastěji se jedná o inkrustace vznikající vně nebo uvnitř buněk hromaděním oxidu křemičitého (tzv. silikátové </a:t>
            </a:r>
            <a:r>
              <a:rPr lang="cs-CZ" sz="2000" b="1" dirty="0">
                <a:latin typeface="Arial" panose="020B0604020202020204" pitchFamily="34" charset="0"/>
                <a:cs typeface="Arial" panose="020B0604020202020204" pitchFamily="34" charset="0"/>
              </a:rPr>
              <a:t>fytolity</a:t>
            </a:r>
            <a:r>
              <a:rPr lang="cs-CZ" sz="2000" dirty="0">
                <a:latin typeface="Arial" panose="020B0604020202020204" pitchFamily="34" charset="0"/>
                <a:cs typeface="Arial" panose="020B0604020202020204" pitchFamily="34" charset="0"/>
              </a:rPr>
              <a:t>).</a:t>
            </a:r>
            <a:endParaRPr lang="cs-CZ" altLang="en-US" sz="2000" dirty="0">
              <a:latin typeface="Arial" panose="020B0604020202020204" pitchFamily="34" charset="0"/>
              <a:cs typeface="Arial" panose="020B0604020202020204" pitchFamily="34" charset="0"/>
            </a:endParaRPr>
          </a:p>
        </p:txBody>
      </p:sp>
      <p:pic>
        <p:nvPicPr>
          <p:cNvPr id="89090"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4343400"/>
            <a:ext cx="1905000" cy="1428751"/>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533400" y="5867400"/>
            <a:ext cx="6400800" cy="707886"/>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Rozsivky</a:t>
            </a:r>
            <a:r>
              <a:rPr lang="cs-CZ" sz="2000" dirty="0">
                <a:latin typeface="Arial" panose="020B0604020202020204" pitchFamily="34" charset="0"/>
                <a:cs typeface="Arial" panose="020B0604020202020204" pitchFamily="34" charset="0"/>
              </a:rPr>
              <a:t> jsou jednobuněčné řasy s dvojdílnou křemičitou schránkou.</a:t>
            </a:r>
          </a:p>
        </p:txBody>
      </p:sp>
      <p:pic>
        <p:nvPicPr>
          <p:cNvPr id="89092" name="Picture 4"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419600"/>
            <a:ext cx="2432756" cy="2345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401535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54021" y="322076"/>
            <a:ext cx="8763000" cy="3785652"/>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Křemelina</a:t>
            </a:r>
            <a:r>
              <a:rPr lang="cs-CZ" sz="2000" dirty="0">
                <a:latin typeface="Arial" panose="020B0604020202020204" pitchFamily="34" charset="0"/>
                <a:cs typeface="Arial" panose="020B0604020202020204" pitchFamily="34" charset="0"/>
              </a:rPr>
              <a:t> (diatomit) je nezpevněná (sypká) hornina, která je tvořena většinou opálovými schránkami rozsivek, ty tvoří nejméně 40 %  jejího objemu.</a:t>
            </a:r>
          </a:p>
          <a:p>
            <a:r>
              <a:rPr lang="cs-CZ" sz="2000" dirty="0">
                <a:latin typeface="Arial" panose="020B0604020202020204" pitchFamily="34" charset="0"/>
                <a:cs typeface="Arial" panose="020B0604020202020204" pitchFamily="34" charset="0"/>
              </a:rPr>
              <a:t>Jde o velice jemnozrnný, práškovitý až jílovitý sediment. Čistá, má bílou barvu, bývá i nazelenalá, šedá, hnědavá dle příměsí. Vysoce kvalitní křemelina obsahuje kolem 90 % oxidu křemičitého. Důležitou vlastností pro využití je pórovitost, dosahující u dobrých druhů až 80 %. Objemová hmotnost vysušené křemeliny je 0,3–0,5 g/cm³, takže výrobky z ní plavou na vodě. Dalšími ceněnými vlastnostmi jsou </a:t>
            </a:r>
          </a:p>
          <a:p>
            <a:r>
              <a:rPr lang="cs-CZ" sz="2000" dirty="0">
                <a:latin typeface="Arial" panose="020B0604020202020204" pitchFamily="34" charset="0"/>
                <a:cs typeface="Arial" panose="020B0604020202020204" pitchFamily="34" charset="0"/>
              </a:rPr>
              <a:t>tepelně izolační, žáruvzdornost, </a:t>
            </a:r>
          </a:p>
          <a:p>
            <a:r>
              <a:rPr lang="cs-CZ" sz="2000" dirty="0">
                <a:latin typeface="Arial" panose="020B0604020202020204" pitchFamily="34" charset="0"/>
                <a:cs typeface="Arial" panose="020B0604020202020204" pitchFamily="34" charset="0"/>
              </a:rPr>
              <a:t>vysoká absorpční schopnost, </a:t>
            </a:r>
          </a:p>
          <a:p>
            <a:r>
              <a:rPr lang="cs-CZ" sz="2000" dirty="0">
                <a:latin typeface="Arial" panose="020B0604020202020204" pitchFamily="34" charset="0"/>
                <a:cs typeface="Arial" panose="020B0604020202020204" pitchFamily="34" charset="0"/>
              </a:rPr>
              <a:t>odolnost vůči kyselinám atd. </a:t>
            </a:r>
          </a:p>
        </p:txBody>
      </p:sp>
      <p:sp>
        <p:nvSpPr>
          <p:cNvPr id="6" name="Obdélník 5"/>
          <p:cNvSpPr/>
          <p:nvPr/>
        </p:nvSpPr>
        <p:spPr>
          <a:xfrm>
            <a:off x="152400" y="4800600"/>
            <a:ext cx="8839200" cy="1938992"/>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Zřejmě první průmyslové využití diatomitu představovala výroba</a:t>
            </a:r>
            <a:r>
              <a:rPr lang="cs-CZ" sz="2000" b="1" dirty="0">
                <a:latin typeface="Arial" panose="020B0604020202020204" pitchFamily="34" charset="0"/>
                <a:cs typeface="Arial" panose="020B0604020202020204" pitchFamily="34" charset="0"/>
              </a:rPr>
              <a:t> dynamitu</a:t>
            </a:r>
            <a:r>
              <a:rPr lang="cs-CZ" sz="2000" dirty="0">
                <a:latin typeface="Arial" panose="020B0604020202020204" pitchFamily="34" charset="0"/>
                <a:cs typeface="Arial" panose="020B0604020202020204" pitchFamily="34" charset="0"/>
              </a:rPr>
              <a:t>. Nitroglycerin smíchaný se zeminou bylo možné dále hníst a zpracovávat, aniž by hrozilo bezprostřední nebezpečí výbuchu. </a:t>
            </a:r>
          </a:p>
          <a:p>
            <a:r>
              <a:rPr lang="cs-CZ" sz="2000" dirty="0">
                <a:latin typeface="Arial" panose="020B0604020202020204" pitchFamily="34" charset="0"/>
                <a:cs typeface="Arial" panose="020B0604020202020204" pitchFamily="34" charset="0"/>
              </a:rPr>
              <a:t>  V dnešní době slouží zejména k výrobě filtrů (na oleje, tuky, ale též pivo a víno), jako plnidlo, k výrobě abraziv, zvukových, tepelných izolátorů, jako speciální stavební materiál (lehčené tvárnice), používá se i v zemědělství. </a:t>
            </a:r>
          </a:p>
        </p:txBody>
      </p:sp>
      <p:pic>
        <p:nvPicPr>
          <p:cNvPr id="91138" name="Picture 2"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914651"/>
            <a:ext cx="3058732" cy="180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84994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Grp="1" noChangeArrowheads="1"/>
          </p:cNvSpPr>
          <p:nvPr>
            <p:ph type="body" idx="1"/>
          </p:nvPr>
        </p:nvSpPr>
        <p:spPr>
          <a:xfrm>
            <a:off x="152400" y="228600"/>
            <a:ext cx="8839200" cy="6324600"/>
          </a:xfrm>
        </p:spPr>
        <p:txBody>
          <a:bodyPr>
            <a:noAutofit/>
          </a:bodyPr>
          <a:lstStyle/>
          <a:p>
            <a:pPr eaLnBrk="1" hangingPunct="1">
              <a:buFont typeface="Wingdings" pitchFamily="2" charset="2"/>
              <a:buNone/>
            </a:pPr>
            <a:r>
              <a:rPr lang="cs-CZ" altLang="en-US" sz="2000" b="1" dirty="0">
                <a:latin typeface="Arial" panose="020B0604020202020204" pitchFamily="34" charset="0"/>
                <a:cs typeface="Arial" panose="020B0604020202020204" pitchFamily="34" charset="0"/>
              </a:rPr>
              <a:t>Křemičitany  (silikáty) </a:t>
            </a:r>
          </a:p>
          <a:p>
            <a:pPr marL="0" indent="0" eaLnBrk="1" hangingPunct="1">
              <a:buFont typeface="Wingdings" pitchFamily="2" charset="2"/>
              <a:buNone/>
            </a:pPr>
            <a:r>
              <a:rPr lang="cs-CZ" altLang="en-US" sz="2000" dirty="0">
                <a:latin typeface="Arial" panose="020B0604020202020204" pitchFamily="34" charset="0"/>
                <a:cs typeface="Arial" panose="020B0604020202020204" pitchFamily="34" charset="0"/>
              </a:rPr>
              <a:t>se vyskytují v přírodě ve velkém množství. Jsou tvořeny tetraedrickými jednotkami SiO</a:t>
            </a:r>
            <a:r>
              <a:rPr lang="cs-CZ" altLang="en-US" sz="2000" baseline="-25000" dirty="0">
                <a:latin typeface="Arial" panose="020B0604020202020204" pitchFamily="34" charset="0"/>
                <a:cs typeface="Arial" panose="020B0604020202020204" pitchFamily="34" charset="0"/>
              </a:rPr>
              <a:t>4</a:t>
            </a:r>
            <a:r>
              <a:rPr lang="cs-CZ" altLang="en-US" sz="2000" dirty="0">
                <a:latin typeface="Arial" panose="020B0604020202020204" pitchFamily="34" charset="0"/>
                <a:cs typeface="Arial" panose="020B0604020202020204" pitchFamily="34" charset="0"/>
              </a:rPr>
              <a:t>, které jsou mezi sebou různým způsobem vázány. Kromě křemičitanů s izolovanými tetraedry SiO</a:t>
            </a:r>
            <a:r>
              <a:rPr lang="cs-CZ" altLang="en-US" sz="2000" baseline="-25000" dirty="0">
                <a:latin typeface="Arial" panose="020B0604020202020204" pitchFamily="34" charset="0"/>
                <a:cs typeface="Arial" panose="020B0604020202020204" pitchFamily="34" charset="0"/>
              </a:rPr>
              <a:t>4</a:t>
            </a:r>
            <a:r>
              <a:rPr lang="cs-CZ" altLang="en-US" sz="2000" baseline="30000" dirty="0">
                <a:latin typeface="Arial" panose="020B0604020202020204" pitchFamily="34" charset="0"/>
                <a:cs typeface="Arial" panose="020B0604020202020204" pitchFamily="34" charset="0"/>
              </a:rPr>
              <a:t>4-</a:t>
            </a:r>
            <a:r>
              <a:rPr lang="cs-CZ" altLang="en-US" sz="2000" dirty="0">
                <a:latin typeface="Arial" panose="020B0604020202020204" pitchFamily="34" charset="0"/>
                <a:cs typeface="Arial" panose="020B0604020202020204" pitchFamily="34" charset="0"/>
              </a:rPr>
              <a:t> (např. olivín Mg</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SiO</a:t>
            </a:r>
            <a:r>
              <a:rPr lang="cs-CZ" altLang="en-US" sz="2000" baseline="-25000" dirty="0">
                <a:latin typeface="Arial" panose="020B0604020202020204" pitchFamily="34" charset="0"/>
                <a:cs typeface="Arial" panose="020B0604020202020204" pitchFamily="34" charset="0"/>
              </a:rPr>
              <a:t>4</a:t>
            </a:r>
            <a:r>
              <a:rPr lang="cs-CZ" altLang="en-US" sz="2000" dirty="0">
                <a:latin typeface="Arial" panose="020B0604020202020204" pitchFamily="34" charset="0"/>
                <a:cs typeface="Arial" panose="020B0604020202020204" pitchFamily="34" charset="0"/>
              </a:rPr>
              <a:t>) existuje řada </a:t>
            </a:r>
            <a:r>
              <a:rPr lang="cs-CZ" altLang="en-US" sz="2000" b="1" dirty="0" err="1">
                <a:latin typeface="Arial" panose="020B0604020202020204" pitchFamily="34" charset="0"/>
                <a:cs typeface="Arial" panose="020B0604020202020204" pitchFamily="34" charset="0"/>
              </a:rPr>
              <a:t>polykřemičitanů</a:t>
            </a:r>
            <a:r>
              <a:rPr lang="cs-CZ" altLang="en-US" sz="2000" dirty="0">
                <a:latin typeface="Arial" panose="020B0604020202020204" pitchFamily="34" charset="0"/>
                <a:cs typeface="Arial" panose="020B0604020202020204" pitchFamily="34" charset="0"/>
              </a:rPr>
              <a:t>. </a:t>
            </a:r>
          </a:p>
          <a:p>
            <a:pPr marL="0" indent="0" eaLnBrk="1" hangingPunct="1">
              <a:buFont typeface="Wingdings" pitchFamily="2" charset="2"/>
              <a:buNone/>
            </a:pPr>
            <a:r>
              <a:rPr lang="cs-CZ" altLang="en-US" sz="2000" dirty="0">
                <a:latin typeface="Arial" panose="020B0604020202020204" pitchFamily="34" charset="0"/>
                <a:cs typeface="Arial" panose="020B0604020202020204" pitchFamily="34" charset="0"/>
              </a:rPr>
              <a:t>  Spojováním SiO</a:t>
            </a:r>
            <a:r>
              <a:rPr lang="cs-CZ" altLang="en-US" sz="2000" baseline="-25000" dirty="0">
                <a:latin typeface="Arial" panose="020B0604020202020204" pitchFamily="34" charset="0"/>
                <a:cs typeface="Arial" panose="020B0604020202020204" pitchFamily="34" charset="0"/>
              </a:rPr>
              <a:t>4</a:t>
            </a:r>
            <a:r>
              <a:rPr lang="cs-CZ" altLang="en-US" sz="2000" dirty="0">
                <a:latin typeface="Arial" panose="020B0604020202020204" pitchFamily="34" charset="0"/>
                <a:cs typeface="Arial" panose="020B0604020202020204" pitchFamily="34" charset="0"/>
              </a:rPr>
              <a:t> vznikají různé struktury, ve všech strukturách platí, že dva sousedící tetraedry SiO</a:t>
            </a:r>
            <a:r>
              <a:rPr lang="cs-CZ" altLang="en-US" sz="2000" baseline="-25000" dirty="0">
                <a:latin typeface="Arial" panose="020B0604020202020204" pitchFamily="34" charset="0"/>
                <a:cs typeface="Arial" panose="020B0604020202020204" pitchFamily="34" charset="0"/>
              </a:rPr>
              <a:t>4</a:t>
            </a:r>
            <a:r>
              <a:rPr lang="cs-CZ" altLang="en-US" sz="2000" dirty="0">
                <a:latin typeface="Arial" panose="020B0604020202020204" pitchFamily="34" charset="0"/>
                <a:cs typeface="Arial" panose="020B0604020202020204" pitchFamily="34" charset="0"/>
              </a:rPr>
              <a:t> mají společný vrchol: </a:t>
            </a:r>
          </a:p>
          <a:p>
            <a:pPr marL="0" indent="0" eaLnBrk="1" hangingPunct="1">
              <a:buFont typeface="Wingdings" pitchFamily="2" charset="2"/>
              <a:buNone/>
            </a:pPr>
            <a:r>
              <a:rPr lang="cs-CZ" altLang="en-US" sz="2000" dirty="0">
                <a:latin typeface="Arial" panose="020B0604020202020204" pitchFamily="34" charset="0"/>
                <a:cs typeface="Arial" panose="020B0604020202020204" pitchFamily="34" charset="0"/>
              </a:rPr>
              <a:t>    - křemičitany s </a:t>
            </a:r>
            <a:r>
              <a:rPr lang="cs-CZ" altLang="en-US" sz="2000" b="1" i="1" dirty="0">
                <a:latin typeface="Arial" panose="020B0604020202020204" pitchFamily="34" charset="0"/>
                <a:cs typeface="Arial" panose="020B0604020202020204" pitchFamily="34" charset="0"/>
              </a:rPr>
              <a:t>ostrůvkovitou </a:t>
            </a:r>
            <a:r>
              <a:rPr lang="cs-CZ" altLang="en-US" sz="2000" dirty="0">
                <a:latin typeface="Arial" panose="020B0604020202020204" pitchFamily="34" charset="0"/>
                <a:cs typeface="Arial" panose="020B0604020202020204" pitchFamily="34" charset="0"/>
              </a:rPr>
              <a:t>strukturou </a:t>
            </a:r>
            <a:r>
              <a:rPr lang="cs-CZ" altLang="en-US" sz="2000" dirty="0">
                <a:latin typeface="Arial" panose="020B0604020202020204" pitchFamily="34" charset="0"/>
                <a:cs typeface="Arial" panose="020B0604020202020204" pitchFamily="34" charset="0"/>
                <a:sym typeface="Symbol" pitchFamily="18" charset="2"/>
              </a:rPr>
              <a:t></a:t>
            </a:r>
            <a:r>
              <a:rPr lang="cs-CZ" altLang="en-US" sz="2000" dirty="0">
                <a:latin typeface="Arial" panose="020B0604020202020204" pitchFamily="34" charset="0"/>
                <a:cs typeface="Arial" panose="020B0604020202020204" pitchFamily="34" charset="0"/>
              </a:rPr>
              <a:t> spojením několika SiO</a:t>
            </a:r>
            <a:r>
              <a:rPr lang="cs-CZ" altLang="en-US" sz="2000" baseline="-25000" dirty="0">
                <a:latin typeface="Arial" panose="020B0604020202020204" pitchFamily="34" charset="0"/>
                <a:cs typeface="Arial" panose="020B0604020202020204" pitchFamily="34" charset="0"/>
              </a:rPr>
              <a:t>4</a:t>
            </a:r>
            <a:r>
              <a:rPr lang="cs-CZ" altLang="en-US" sz="2000" dirty="0">
                <a:latin typeface="Arial" panose="020B0604020202020204" pitchFamily="34" charset="0"/>
                <a:cs typeface="Arial" panose="020B0604020202020204" pitchFamily="34" charset="0"/>
              </a:rPr>
              <a:t> (obvykle 3 či 6) do cyklické struktury, SiO</a:t>
            </a:r>
            <a:r>
              <a:rPr lang="cs-CZ" altLang="en-US" sz="2000" baseline="-25000" dirty="0">
                <a:latin typeface="Arial" panose="020B0604020202020204" pitchFamily="34" charset="0"/>
                <a:cs typeface="Arial" panose="020B0604020202020204" pitchFamily="34" charset="0"/>
              </a:rPr>
              <a:t>4</a:t>
            </a:r>
            <a:r>
              <a:rPr lang="cs-CZ" altLang="en-US" sz="2000" dirty="0">
                <a:latin typeface="Arial" panose="020B0604020202020204" pitchFamily="34" charset="0"/>
                <a:cs typeface="Arial" panose="020B0604020202020204" pitchFamily="34" charset="0"/>
              </a:rPr>
              <a:t> jednotky mají 2 společné vrcholy, např. anionty Si</a:t>
            </a:r>
            <a:r>
              <a:rPr lang="cs-CZ" altLang="en-US" sz="2000" baseline="-25000" dirty="0">
                <a:latin typeface="Arial" panose="020B0604020202020204" pitchFamily="34" charset="0"/>
                <a:cs typeface="Arial" panose="020B0604020202020204" pitchFamily="34" charset="0"/>
              </a:rPr>
              <a:t>3</a:t>
            </a:r>
            <a:r>
              <a:rPr lang="cs-CZ" altLang="en-US" sz="2000" dirty="0">
                <a:latin typeface="Arial" panose="020B0604020202020204" pitchFamily="34" charset="0"/>
                <a:cs typeface="Arial" panose="020B0604020202020204" pitchFamily="34" charset="0"/>
              </a:rPr>
              <a:t>O</a:t>
            </a:r>
            <a:r>
              <a:rPr lang="cs-CZ" altLang="en-US" sz="2000" baseline="-25000" dirty="0">
                <a:latin typeface="Arial" panose="020B0604020202020204" pitchFamily="34" charset="0"/>
                <a:cs typeface="Arial" panose="020B0604020202020204" pitchFamily="34" charset="0"/>
              </a:rPr>
              <a:t>9</a:t>
            </a:r>
            <a:r>
              <a:rPr lang="cs-CZ" altLang="en-US" sz="2000" baseline="30000" dirty="0">
                <a:latin typeface="Arial" panose="020B0604020202020204" pitchFamily="34" charset="0"/>
                <a:cs typeface="Arial" panose="020B0604020202020204" pitchFamily="34" charset="0"/>
              </a:rPr>
              <a:t>6-</a:t>
            </a:r>
          </a:p>
          <a:p>
            <a:pPr>
              <a:buNone/>
            </a:pPr>
            <a:r>
              <a:rPr lang="cs-CZ" altLang="en-US" sz="2000" dirty="0">
                <a:latin typeface="Arial" panose="020B0604020202020204" pitchFamily="34" charset="0"/>
                <a:cs typeface="Arial" panose="020B0604020202020204" pitchFamily="34" charset="0"/>
              </a:rPr>
              <a:t>  - křemičitany s </a:t>
            </a:r>
            <a:r>
              <a:rPr lang="cs-CZ" altLang="en-US" sz="2000" b="1" i="1" dirty="0">
                <a:latin typeface="Arial" panose="020B0604020202020204" pitchFamily="34" charset="0"/>
                <a:cs typeface="Arial" panose="020B0604020202020204" pitchFamily="34" charset="0"/>
              </a:rPr>
              <a:t>řetězovitou</a:t>
            </a:r>
            <a:r>
              <a:rPr lang="cs-CZ" altLang="en-US" sz="2000" dirty="0">
                <a:latin typeface="Arial" panose="020B0604020202020204" pitchFamily="34" charset="0"/>
                <a:cs typeface="Arial" panose="020B0604020202020204" pitchFamily="34" charset="0"/>
              </a:rPr>
              <a:t> strukturou </a:t>
            </a:r>
            <a:r>
              <a:rPr lang="cs-CZ" altLang="en-US" sz="2000" dirty="0">
                <a:latin typeface="Arial" panose="020B0604020202020204" pitchFamily="34" charset="0"/>
                <a:cs typeface="Arial" panose="020B0604020202020204" pitchFamily="34" charset="0"/>
                <a:sym typeface="Symbol" pitchFamily="18" charset="2"/>
              </a:rPr>
              <a:t></a:t>
            </a:r>
            <a:r>
              <a:rPr lang="cs-CZ" altLang="en-US" sz="2000" dirty="0">
                <a:latin typeface="Arial" panose="020B0604020202020204" pitchFamily="34" charset="0"/>
                <a:cs typeface="Arial" panose="020B0604020202020204" pitchFamily="34" charset="0"/>
              </a:rPr>
              <a:t> spojením SiO</a:t>
            </a:r>
            <a:r>
              <a:rPr lang="cs-CZ" altLang="en-US" sz="2000" baseline="-25000" dirty="0">
                <a:latin typeface="Arial" panose="020B0604020202020204" pitchFamily="34" charset="0"/>
                <a:cs typeface="Arial" panose="020B0604020202020204" pitchFamily="34" charset="0"/>
              </a:rPr>
              <a:t>4</a:t>
            </a:r>
            <a:r>
              <a:rPr lang="cs-CZ" altLang="en-US" sz="2000" dirty="0">
                <a:latin typeface="Arial" panose="020B0604020202020204" pitchFamily="34" charset="0"/>
                <a:cs typeface="Arial" panose="020B0604020202020204" pitchFamily="34" charset="0"/>
              </a:rPr>
              <a:t> do dlouhých řetězců, SiO</a:t>
            </a:r>
            <a:r>
              <a:rPr lang="cs-CZ" altLang="en-US" sz="2000" baseline="-25000" dirty="0">
                <a:latin typeface="Arial" panose="020B0604020202020204" pitchFamily="34" charset="0"/>
                <a:cs typeface="Arial" panose="020B0604020202020204" pitchFamily="34" charset="0"/>
              </a:rPr>
              <a:t>4</a:t>
            </a:r>
            <a:r>
              <a:rPr lang="cs-CZ" altLang="en-US" sz="2000" dirty="0">
                <a:latin typeface="Arial" panose="020B0604020202020204" pitchFamily="34" charset="0"/>
                <a:cs typeface="Arial" panose="020B0604020202020204" pitchFamily="34" charset="0"/>
              </a:rPr>
              <a:t> jednotky mají 2 společné vrcholy, anionty (SiO</a:t>
            </a:r>
            <a:r>
              <a:rPr lang="cs-CZ" altLang="en-US" sz="2000" baseline="-25000" dirty="0">
                <a:latin typeface="Arial" panose="020B0604020202020204" pitchFamily="34" charset="0"/>
                <a:cs typeface="Arial" panose="020B0604020202020204" pitchFamily="34" charset="0"/>
              </a:rPr>
              <a:t>3</a:t>
            </a:r>
            <a:r>
              <a:rPr lang="cs-CZ" altLang="en-US" sz="2000" baseline="30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a:t>
            </a:r>
            <a:r>
              <a:rPr lang="cs-CZ" altLang="en-US" sz="2000" baseline="-25000" dirty="0">
                <a:latin typeface="Arial" panose="020B0604020202020204" pitchFamily="34" charset="0"/>
                <a:cs typeface="Arial" panose="020B0604020202020204" pitchFamily="34" charset="0"/>
              </a:rPr>
              <a:t>n</a:t>
            </a:r>
          </a:p>
          <a:p>
            <a:pPr>
              <a:buNone/>
            </a:pPr>
            <a:r>
              <a:rPr lang="cs-CZ" altLang="en-US" sz="2000" dirty="0">
                <a:latin typeface="Arial" panose="020B0604020202020204" pitchFamily="34" charset="0"/>
                <a:cs typeface="Arial" panose="020B0604020202020204" pitchFamily="34" charset="0"/>
              </a:rPr>
              <a:t>  - křemičitany s </a:t>
            </a:r>
            <a:r>
              <a:rPr lang="cs-CZ" altLang="en-US" sz="2000" b="1" i="1" dirty="0">
                <a:latin typeface="Arial" panose="020B0604020202020204" pitchFamily="34" charset="0"/>
                <a:cs typeface="Arial" panose="020B0604020202020204" pitchFamily="34" charset="0"/>
              </a:rPr>
              <a:t>vrstevnatou</a:t>
            </a:r>
            <a:r>
              <a:rPr lang="cs-CZ" altLang="en-US" sz="2000" dirty="0">
                <a:latin typeface="Arial" panose="020B0604020202020204" pitchFamily="34" charset="0"/>
                <a:cs typeface="Arial" panose="020B0604020202020204" pitchFamily="34" charset="0"/>
              </a:rPr>
              <a:t> strukturou </a:t>
            </a:r>
            <a:r>
              <a:rPr lang="cs-CZ" altLang="en-US" sz="2000" dirty="0">
                <a:latin typeface="Arial" panose="020B0604020202020204" pitchFamily="34" charset="0"/>
                <a:cs typeface="Arial" panose="020B0604020202020204" pitchFamily="34" charset="0"/>
                <a:sym typeface="Symbol" pitchFamily="18" charset="2"/>
              </a:rPr>
              <a:t></a:t>
            </a:r>
            <a:r>
              <a:rPr lang="cs-CZ" altLang="en-US" sz="2000" dirty="0">
                <a:latin typeface="Arial" panose="020B0604020202020204" pitchFamily="34" charset="0"/>
                <a:cs typeface="Arial" panose="020B0604020202020204" pitchFamily="34" charset="0"/>
              </a:rPr>
              <a:t> propojení SiO</a:t>
            </a:r>
            <a:r>
              <a:rPr lang="cs-CZ" altLang="en-US" sz="2000" baseline="-25000" dirty="0">
                <a:latin typeface="Arial" panose="020B0604020202020204" pitchFamily="34" charset="0"/>
                <a:cs typeface="Arial" panose="020B0604020202020204" pitchFamily="34" charset="0"/>
              </a:rPr>
              <a:t>4</a:t>
            </a:r>
            <a:r>
              <a:rPr lang="cs-CZ" altLang="en-US" sz="2000" dirty="0">
                <a:latin typeface="Arial" panose="020B0604020202020204" pitchFamily="34" charset="0"/>
                <a:cs typeface="Arial" panose="020B0604020202020204" pitchFamily="34" charset="0"/>
              </a:rPr>
              <a:t> v celé ploše, SiO</a:t>
            </a:r>
            <a:r>
              <a:rPr lang="cs-CZ" altLang="en-US" sz="2000" baseline="-25000" dirty="0">
                <a:latin typeface="Arial" panose="020B0604020202020204" pitchFamily="34" charset="0"/>
                <a:cs typeface="Arial" panose="020B0604020202020204" pitchFamily="34" charset="0"/>
              </a:rPr>
              <a:t>4</a:t>
            </a:r>
            <a:r>
              <a:rPr lang="cs-CZ" altLang="en-US" sz="2000" dirty="0">
                <a:latin typeface="Arial" panose="020B0604020202020204" pitchFamily="34" charset="0"/>
                <a:cs typeface="Arial" panose="020B0604020202020204" pitchFamily="34" charset="0"/>
              </a:rPr>
              <a:t> jednotky mají 3 společné vrcholy, anionty (Si</a:t>
            </a:r>
            <a:r>
              <a:rPr lang="cs-CZ" altLang="en-US" sz="2000" baseline="-25000" dirty="0">
                <a:latin typeface="Arial" panose="020B0604020202020204" pitchFamily="34" charset="0"/>
                <a:cs typeface="Arial" panose="020B0604020202020204" pitchFamily="34" charset="0"/>
              </a:rPr>
              <a:t>4</a:t>
            </a:r>
            <a:r>
              <a:rPr lang="cs-CZ" altLang="en-US" sz="2000" dirty="0">
                <a:latin typeface="Arial" panose="020B0604020202020204" pitchFamily="34" charset="0"/>
                <a:cs typeface="Arial" panose="020B0604020202020204" pitchFamily="34" charset="0"/>
              </a:rPr>
              <a:t>O</a:t>
            </a:r>
            <a:r>
              <a:rPr lang="cs-CZ" altLang="en-US" sz="2000" baseline="-25000" dirty="0">
                <a:latin typeface="Arial" panose="020B0604020202020204" pitchFamily="34" charset="0"/>
                <a:cs typeface="Arial" panose="020B0604020202020204" pitchFamily="34" charset="0"/>
              </a:rPr>
              <a:t>11</a:t>
            </a:r>
            <a:r>
              <a:rPr lang="cs-CZ" altLang="en-US" sz="2000" baseline="30000" dirty="0">
                <a:latin typeface="Arial" panose="020B0604020202020204" pitchFamily="34" charset="0"/>
                <a:cs typeface="Arial" panose="020B0604020202020204" pitchFamily="34" charset="0"/>
              </a:rPr>
              <a:t>6-</a:t>
            </a:r>
            <a:r>
              <a:rPr lang="cs-CZ" altLang="en-US" sz="2000" dirty="0">
                <a:latin typeface="Arial" panose="020B0604020202020204" pitchFamily="34" charset="0"/>
                <a:cs typeface="Arial" panose="020B0604020202020204" pitchFamily="34" charset="0"/>
              </a:rPr>
              <a:t>)</a:t>
            </a:r>
            <a:r>
              <a:rPr lang="cs-CZ" altLang="en-US" sz="2000" baseline="-25000" dirty="0">
                <a:latin typeface="Arial" panose="020B0604020202020204" pitchFamily="34" charset="0"/>
                <a:cs typeface="Arial" panose="020B0604020202020204" pitchFamily="34" charset="0"/>
              </a:rPr>
              <a:t>n</a:t>
            </a:r>
          </a:p>
          <a:p>
            <a:pPr>
              <a:buNone/>
            </a:pPr>
            <a:r>
              <a:rPr lang="cs-CZ" altLang="en-US" sz="2000" dirty="0">
                <a:latin typeface="Arial" panose="020B0604020202020204" pitchFamily="34" charset="0"/>
                <a:cs typeface="Arial" panose="020B0604020202020204" pitchFamily="34" charset="0"/>
              </a:rPr>
              <a:t>- křemičitany s </a:t>
            </a:r>
            <a:r>
              <a:rPr lang="cs-CZ" altLang="en-US" sz="2000" b="1" i="1" dirty="0">
                <a:latin typeface="Arial" panose="020B0604020202020204" pitchFamily="34" charset="0"/>
                <a:cs typeface="Arial" panose="020B0604020202020204" pitchFamily="34" charset="0"/>
              </a:rPr>
              <a:t>prostorovou</a:t>
            </a:r>
            <a:r>
              <a:rPr lang="cs-CZ" altLang="en-US" sz="2000" i="1"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strukturou </a:t>
            </a:r>
            <a:r>
              <a:rPr lang="cs-CZ" altLang="en-US" sz="2000" dirty="0">
                <a:latin typeface="Arial" panose="020B0604020202020204" pitchFamily="34" charset="0"/>
                <a:cs typeface="Arial" panose="020B0604020202020204" pitchFamily="34" charset="0"/>
                <a:sym typeface="Symbol" pitchFamily="18" charset="2"/>
              </a:rPr>
              <a:t></a:t>
            </a:r>
            <a:r>
              <a:rPr lang="cs-CZ" altLang="en-US" sz="2000" dirty="0">
                <a:latin typeface="Arial" panose="020B0604020202020204" pitchFamily="34" charset="0"/>
                <a:cs typeface="Arial" panose="020B0604020202020204" pitchFamily="34" charset="0"/>
              </a:rPr>
              <a:t> SiO</a:t>
            </a:r>
            <a:r>
              <a:rPr lang="cs-CZ" altLang="en-US" sz="2000" baseline="-25000" dirty="0">
                <a:latin typeface="Arial" panose="020B0604020202020204" pitchFamily="34" charset="0"/>
                <a:cs typeface="Arial" panose="020B0604020202020204" pitchFamily="34" charset="0"/>
              </a:rPr>
              <a:t>4</a:t>
            </a:r>
            <a:r>
              <a:rPr lang="cs-CZ" altLang="en-US" sz="2000" dirty="0">
                <a:latin typeface="Arial" panose="020B0604020202020204" pitchFamily="34" charset="0"/>
                <a:cs typeface="Arial" panose="020B0604020202020204" pitchFamily="34" charset="0"/>
              </a:rPr>
              <a:t> jednotky mají 4 společné vrcholy, (SiO</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a:t>
            </a:r>
            <a:r>
              <a:rPr lang="cs-CZ" altLang="en-US" sz="2000" baseline="-25000" dirty="0">
                <a:latin typeface="Arial" panose="020B0604020202020204" pitchFamily="34" charset="0"/>
                <a:cs typeface="Arial" panose="020B0604020202020204" pitchFamily="34" charset="0"/>
              </a:rPr>
              <a:t>n</a:t>
            </a:r>
          </a:p>
          <a:p>
            <a:pPr>
              <a:buNone/>
            </a:pPr>
            <a:r>
              <a:rPr lang="cs-CZ" altLang="en-US" sz="2000" dirty="0">
                <a:latin typeface="Arial" panose="020B0604020202020204" pitchFamily="34" charset="0"/>
                <a:cs typeface="Arial" panose="020B0604020202020204" pitchFamily="34" charset="0"/>
              </a:rPr>
              <a:t>- křemičitany v nichž část atomů Si je nahrazena Al tvoří též </a:t>
            </a:r>
            <a:r>
              <a:rPr lang="cs-CZ" altLang="en-US" sz="2000" i="1" dirty="0">
                <a:latin typeface="Arial" panose="020B0604020202020204" pitchFamily="34" charset="0"/>
                <a:cs typeface="Arial" panose="020B0604020202020204" pitchFamily="34" charset="0"/>
              </a:rPr>
              <a:t>prostorové</a:t>
            </a:r>
            <a:r>
              <a:rPr lang="cs-CZ" altLang="en-US" sz="2000" dirty="0">
                <a:latin typeface="Arial" panose="020B0604020202020204" pitchFamily="34" charset="0"/>
                <a:cs typeface="Arial" panose="020B0604020202020204" pitchFamily="34" charset="0"/>
              </a:rPr>
              <a:t> sítě </a:t>
            </a:r>
            <a:r>
              <a:rPr lang="cs-CZ" altLang="en-US" sz="2000" dirty="0">
                <a:latin typeface="Arial" panose="020B0604020202020204" pitchFamily="34" charset="0"/>
                <a:cs typeface="Arial" panose="020B0604020202020204" pitchFamily="34" charset="0"/>
                <a:sym typeface="Symbol" pitchFamily="18" charset="2"/>
              </a:rPr>
              <a:t></a:t>
            </a:r>
            <a:r>
              <a:rPr lang="cs-CZ" altLang="en-US" sz="2000" dirty="0">
                <a:latin typeface="Arial" panose="020B0604020202020204" pitchFamily="34" charset="0"/>
                <a:cs typeface="Arial" panose="020B0604020202020204" pitchFamily="34" charset="0"/>
              </a:rPr>
              <a:t> hlinitokřemičitany s trojrozměrnou strukturou: např. živce (</a:t>
            </a:r>
            <a:r>
              <a:rPr lang="cs-CZ" altLang="en-US" sz="2000" dirty="0" err="1">
                <a:latin typeface="Arial" panose="020B0604020202020204" pitchFamily="34" charset="0"/>
                <a:cs typeface="Arial" panose="020B0604020202020204" pitchFamily="34" charset="0"/>
              </a:rPr>
              <a:t>orthoklas</a:t>
            </a:r>
            <a:r>
              <a:rPr lang="cs-CZ" altLang="en-US" sz="2000" dirty="0">
                <a:latin typeface="Arial" panose="020B0604020202020204" pitchFamily="34" charset="0"/>
                <a:cs typeface="Arial" panose="020B0604020202020204" pitchFamily="34" charset="0"/>
              </a:rPr>
              <a:t> KAlSi</a:t>
            </a:r>
            <a:r>
              <a:rPr lang="cs-CZ" altLang="en-US" sz="2000" baseline="-25000" dirty="0">
                <a:latin typeface="Arial" panose="020B0604020202020204" pitchFamily="34" charset="0"/>
                <a:cs typeface="Arial" panose="020B0604020202020204" pitchFamily="34" charset="0"/>
              </a:rPr>
              <a:t>3</a:t>
            </a:r>
            <a:r>
              <a:rPr lang="cs-CZ" altLang="en-US" sz="2000" dirty="0">
                <a:latin typeface="Arial" panose="020B0604020202020204" pitchFamily="34" charset="0"/>
                <a:cs typeface="Arial" panose="020B0604020202020204" pitchFamily="34" charset="0"/>
              </a:rPr>
              <a:t>O</a:t>
            </a:r>
            <a:r>
              <a:rPr lang="cs-CZ" altLang="en-US" sz="2000" baseline="-25000" dirty="0">
                <a:latin typeface="Arial" panose="020B0604020202020204" pitchFamily="34" charset="0"/>
                <a:cs typeface="Arial" panose="020B0604020202020204" pitchFamily="34" charset="0"/>
              </a:rPr>
              <a:t>8</a:t>
            </a:r>
            <a:r>
              <a:rPr lang="cs-CZ" altLang="en-US" sz="2000" dirty="0">
                <a:latin typeface="Arial" panose="020B0604020202020204" pitchFamily="34" charset="0"/>
                <a:cs typeface="Arial" panose="020B0604020202020204" pitchFamily="34" charset="0"/>
              </a:rPr>
              <a:t>)</a:t>
            </a:r>
            <a:endParaRPr lang="cs-CZ" altLang="en-US" sz="2000"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022680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a:extLst>
              <a:ext uri="{FF2B5EF4-FFF2-40B4-BE49-F238E27FC236}">
                <a16:creationId xmlns:a16="http://schemas.microsoft.com/office/drawing/2014/main" id="{92681BB9-87A7-49BF-9512-6080B67D453E}"/>
              </a:ext>
            </a:extLst>
          </p:cNvPr>
          <p:cNvSpPr/>
          <p:nvPr/>
        </p:nvSpPr>
        <p:spPr>
          <a:xfrm>
            <a:off x="304800" y="152400"/>
            <a:ext cx="8686800" cy="3780522"/>
          </a:xfrm>
          <a:prstGeom prst="rect">
            <a:avLst/>
          </a:prstGeom>
        </p:spPr>
        <p:txBody>
          <a:bodyPr wrap="square">
            <a:spAutoFit/>
          </a:bodyPr>
          <a:lstStyle/>
          <a:p>
            <a:r>
              <a:rPr lang="en-US" dirty="0" err="1">
                <a:latin typeface="Arial" panose="020B0604020202020204" pitchFamily="34" charset="0"/>
                <a:cs typeface="Arial" panose="020B0604020202020204" pitchFamily="34" charset="0"/>
              </a:rPr>
              <a:t>Spolu</a:t>
            </a:r>
            <a:r>
              <a:rPr lang="en-US" dirty="0">
                <a:latin typeface="Arial" panose="020B0604020202020204" pitchFamily="34" charset="0"/>
                <a:cs typeface="Arial" panose="020B0604020202020204" pitchFamily="34" charset="0"/>
              </a:rPr>
              <a:t> s </a:t>
            </a:r>
            <a:r>
              <a:rPr lang="en-US" dirty="0" err="1">
                <a:latin typeface="Arial" panose="020B0604020202020204" pitchFamily="34" charset="0"/>
                <a:cs typeface="Arial" panose="020B0604020202020204" pitchFamily="34" charset="0"/>
              </a:rPr>
              <a:t>křemenem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patří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křemičitany</a:t>
            </a:r>
            <a:r>
              <a:rPr lang="en-US" dirty="0">
                <a:latin typeface="Arial" panose="020B0604020202020204" pitchFamily="34" charset="0"/>
                <a:cs typeface="Arial" panose="020B0604020202020204" pitchFamily="34" charset="0"/>
              </a:rPr>
              <a:t> k </a:t>
            </a:r>
            <a:r>
              <a:rPr lang="en-US" dirty="0" err="1">
                <a:latin typeface="Arial" panose="020B0604020202020204" pitchFamily="34" charset="0"/>
                <a:cs typeface="Arial" panose="020B0604020202020204" pitchFamily="34" charset="0"/>
              </a:rPr>
              <a:t>nejrozšířenějším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nerostům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zemské</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kůry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Podle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způsobu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sdružování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čtyřstěnů</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tetraedrů</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rozlišujeme</a:t>
            </a:r>
            <a:r>
              <a:rPr lang="en-US" dirty="0">
                <a:latin typeface="Arial" panose="020B0604020202020204" pitchFamily="34" charset="0"/>
                <a:cs typeface="Arial" panose="020B0604020202020204" pitchFamily="34" charset="0"/>
              </a:rPr>
              <a:t> 7 </a:t>
            </a:r>
            <a:r>
              <a:rPr lang="en-US" dirty="0" err="1">
                <a:latin typeface="Arial" panose="020B0604020202020204" pitchFamily="34" charset="0"/>
                <a:cs typeface="Arial" panose="020B0604020202020204" pitchFamily="34" charset="0"/>
              </a:rPr>
              <a:t>skupin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silikátových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minerálů</a:t>
            </a:r>
            <a:r>
              <a:rPr lang="en-US" dirty="0">
                <a:latin typeface="Arial" panose="020B0604020202020204" pitchFamily="34" charset="0"/>
                <a:cs typeface="Arial" panose="020B0604020202020204" pitchFamily="34" charset="0"/>
              </a:rPr>
              <a:t>: </a:t>
            </a:r>
          </a:p>
          <a:p>
            <a:pPr>
              <a:lnSpc>
                <a:spcPct val="150000"/>
              </a:lnSpc>
            </a:pPr>
            <a:r>
              <a:rPr lang="en-US" b="1" dirty="0" err="1">
                <a:latin typeface="Arial" panose="020B0604020202020204" pitchFamily="34" charset="0"/>
                <a:cs typeface="Arial" panose="020B0604020202020204" pitchFamily="34" charset="0"/>
              </a:rPr>
              <a:t>nesosilikáty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ostrůvkové</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křemičitany</a:t>
            </a:r>
            <a:r>
              <a:rPr lang="en-US" dirty="0">
                <a:latin typeface="Arial" panose="020B0604020202020204" pitchFamily="34" charset="0"/>
                <a:cs typeface="Arial" panose="020B0604020202020204" pitchFamily="34" charset="0"/>
              </a:rPr>
              <a:t>)</a:t>
            </a:r>
            <a:r>
              <a:rPr lang="cs-CZ" dirty="0">
                <a:latin typeface="Arial" panose="020B0604020202020204" pitchFamily="34" charset="0"/>
                <a:cs typeface="Arial" panose="020B0604020202020204" pitchFamily="34" charset="0"/>
              </a:rPr>
              <a:t> – olivín, granát, zirkon, topaz</a:t>
            </a:r>
            <a:endParaRPr lang="en-US" dirty="0">
              <a:latin typeface="Arial" panose="020B0604020202020204" pitchFamily="34" charset="0"/>
              <a:cs typeface="Arial" panose="020B0604020202020204" pitchFamily="34" charset="0"/>
            </a:endParaRPr>
          </a:p>
          <a:p>
            <a:pPr>
              <a:lnSpc>
                <a:spcPct val="150000"/>
              </a:lnSpc>
            </a:pPr>
            <a:r>
              <a:rPr lang="en-US" b="1" dirty="0" err="1">
                <a:latin typeface="Arial" panose="020B0604020202020204" pitchFamily="34" charset="0"/>
                <a:cs typeface="Arial" panose="020B0604020202020204" pitchFamily="34" charset="0"/>
              </a:rPr>
              <a:t>sorosilikáty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skupinkové</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křemičitany</a:t>
            </a:r>
            <a:r>
              <a:rPr lang="en-US" dirty="0">
                <a:latin typeface="Arial" panose="020B0604020202020204" pitchFamily="34" charset="0"/>
                <a:cs typeface="Arial" panose="020B0604020202020204" pitchFamily="34" charset="0"/>
              </a:rPr>
              <a:t>)</a:t>
            </a:r>
          </a:p>
          <a:p>
            <a:pPr>
              <a:lnSpc>
                <a:spcPct val="150000"/>
              </a:lnSpc>
            </a:pPr>
            <a:r>
              <a:rPr lang="en-US" b="1" dirty="0" err="1">
                <a:latin typeface="Arial" panose="020B0604020202020204" pitchFamily="34" charset="0"/>
                <a:cs typeface="Arial" panose="020B0604020202020204" pitchFamily="34" charset="0"/>
              </a:rPr>
              <a:t>cyklosilikáty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kruhové</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křemičitany</a:t>
            </a:r>
            <a:r>
              <a:rPr lang="en-US" dirty="0">
                <a:latin typeface="Arial" panose="020B0604020202020204" pitchFamily="34" charset="0"/>
                <a:cs typeface="Arial" panose="020B0604020202020204" pitchFamily="34" charset="0"/>
              </a:rPr>
              <a:t>)</a:t>
            </a:r>
            <a:r>
              <a:rPr lang="cs-CZ" dirty="0">
                <a:latin typeface="Arial" panose="020B0604020202020204" pitchFamily="34" charset="0"/>
                <a:cs typeface="Arial" panose="020B0604020202020204" pitchFamily="34" charset="0"/>
              </a:rPr>
              <a:t> – beryl, turmalín</a:t>
            </a:r>
            <a:endParaRPr lang="en-US" dirty="0">
              <a:latin typeface="Arial" panose="020B0604020202020204" pitchFamily="34" charset="0"/>
              <a:cs typeface="Arial" panose="020B0604020202020204" pitchFamily="34" charset="0"/>
            </a:endParaRPr>
          </a:p>
          <a:p>
            <a:pPr>
              <a:lnSpc>
                <a:spcPct val="150000"/>
              </a:lnSpc>
            </a:pPr>
            <a:r>
              <a:rPr lang="en-US" b="1" dirty="0" err="1">
                <a:latin typeface="Arial" panose="020B0604020202020204" pitchFamily="34" charset="0"/>
                <a:cs typeface="Arial" panose="020B0604020202020204" pitchFamily="34" charset="0"/>
              </a:rPr>
              <a:t>inosilikáty</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řetězcové</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křemičitany</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s </a:t>
            </a:r>
            <a:r>
              <a:rPr lang="en-US" b="1" dirty="0" err="1">
                <a:latin typeface="Arial" panose="020B0604020202020204" pitchFamily="34" charset="0"/>
                <a:cs typeface="Arial" panose="020B0604020202020204" pitchFamily="34" charset="0"/>
              </a:rPr>
              <a:t>jednoduchým</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řetězcem</a:t>
            </a:r>
            <a:endParaRPr lang="en-US" b="1" dirty="0">
              <a:latin typeface="Arial" panose="020B0604020202020204" pitchFamily="34" charset="0"/>
              <a:cs typeface="Arial" panose="020B0604020202020204" pitchFamily="34" charset="0"/>
            </a:endParaRPr>
          </a:p>
          <a:p>
            <a:pPr>
              <a:lnSpc>
                <a:spcPct val="150000"/>
              </a:lnSpc>
            </a:pPr>
            <a:r>
              <a:rPr lang="en-US" b="1" dirty="0" err="1">
                <a:latin typeface="Arial" panose="020B0604020202020204" pitchFamily="34" charset="0"/>
                <a:cs typeface="Arial" panose="020B0604020202020204" pitchFamily="34" charset="0"/>
              </a:rPr>
              <a:t>inosilikáty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řetězcové</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křemičitany</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se </a:t>
            </a:r>
            <a:r>
              <a:rPr lang="en-US" b="1" dirty="0" err="1">
                <a:latin typeface="Arial" panose="020B0604020202020204" pitchFamily="34" charset="0"/>
                <a:cs typeface="Arial" panose="020B0604020202020204" pitchFamily="34" charset="0"/>
              </a:rPr>
              <a:t>zdvojeným</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řetězcem</a:t>
            </a:r>
            <a:endParaRPr lang="en-US" dirty="0">
              <a:latin typeface="Arial" panose="020B0604020202020204" pitchFamily="34" charset="0"/>
              <a:cs typeface="Arial" panose="020B0604020202020204" pitchFamily="34" charset="0"/>
            </a:endParaRPr>
          </a:p>
          <a:p>
            <a:pPr>
              <a:lnSpc>
                <a:spcPct val="150000"/>
              </a:lnSpc>
            </a:pPr>
            <a:r>
              <a:rPr lang="en-US" b="1" dirty="0" err="1">
                <a:latin typeface="Arial" panose="020B0604020202020204" pitchFamily="34" charset="0"/>
                <a:cs typeface="Arial" panose="020B0604020202020204" pitchFamily="34" charset="0"/>
              </a:rPr>
              <a:t>fylosilikáty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vrstvové</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křemičitany</a:t>
            </a:r>
            <a:r>
              <a:rPr lang="en-US" dirty="0">
                <a:latin typeface="Arial" panose="020B0604020202020204" pitchFamily="34" charset="0"/>
                <a:cs typeface="Arial" panose="020B0604020202020204" pitchFamily="34" charset="0"/>
              </a:rPr>
              <a:t>)</a:t>
            </a:r>
            <a:r>
              <a:rPr lang="cs-CZ" dirty="0">
                <a:latin typeface="Arial" panose="020B0604020202020204" pitchFamily="34" charset="0"/>
                <a:cs typeface="Arial" panose="020B0604020202020204" pitchFamily="34" charset="0"/>
              </a:rPr>
              <a:t> – jílové, slídové a chloritové minerály</a:t>
            </a:r>
            <a:endParaRPr lang="en-US" dirty="0">
              <a:latin typeface="Arial" panose="020B0604020202020204" pitchFamily="34" charset="0"/>
              <a:cs typeface="Arial" panose="020B0604020202020204" pitchFamily="34" charset="0"/>
            </a:endParaRPr>
          </a:p>
          <a:p>
            <a:pPr>
              <a:lnSpc>
                <a:spcPct val="150000"/>
              </a:lnSpc>
            </a:pPr>
            <a:r>
              <a:rPr lang="en-US" b="1" dirty="0" err="1">
                <a:latin typeface="Arial" panose="020B0604020202020204" pitchFamily="34" charset="0"/>
                <a:cs typeface="Arial" panose="020B0604020202020204" pitchFamily="34" charset="0"/>
              </a:rPr>
              <a:t>tektosilikáty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skeletové</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křemičitany</a:t>
            </a:r>
            <a:r>
              <a:rPr lang="en-US" dirty="0">
                <a:latin typeface="Arial" panose="020B0604020202020204" pitchFamily="34" charset="0"/>
                <a:cs typeface="Arial" panose="020B0604020202020204" pitchFamily="34" charset="0"/>
              </a:rPr>
              <a:t>)</a:t>
            </a:r>
            <a:r>
              <a:rPr lang="cs-CZ" dirty="0">
                <a:latin typeface="Arial" panose="020B0604020202020204" pitchFamily="34" charset="0"/>
                <a:cs typeface="Arial" panose="020B0604020202020204" pitchFamily="34" charset="0"/>
              </a:rPr>
              <a:t> – živce, zeolity, </a:t>
            </a:r>
            <a:r>
              <a:rPr lang="en-US" dirty="0" err="1">
                <a:latin typeface="Arial" panose="020B0604020202020204" pitchFamily="34" charset="0"/>
                <a:cs typeface="Arial" panose="020B0604020202020204" pitchFamily="34" charset="0"/>
              </a:rPr>
              <a:t>přírodní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modifikace</a:t>
            </a:r>
            <a:r>
              <a:rPr lang="en-US" dirty="0">
                <a:latin typeface="Arial" panose="020B0604020202020204" pitchFamily="34" charset="0"/>
                <a:cs typeface="Arial" panose="020B0604020202020204" pitchFamily="34" charset="0"/>
              </a:rPr>
              <a:t> SiO</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a:t>
            </a:r>
          </a:p>
        </p:txBody>
      </p:sp>
      <p:pic>
        <p:nvPicPr>
          <p:cNvPr id="9" name="Picture 2" descr="Zobrazit zdrojový obrázek">
            <a:extLst>
              <a:ext uri="{FF2B5EF4-FFF2-40B4-BE49-F238E27FC236}">
                <a16:creationId xmlns:a16="http://schemas.microsoft.com/office/drawing/2014/main" id="{544314C4-9381-4DD2-B464-A5EE5DD69B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4343400"/>
            <a:ext cx="2560553" cy="2329392"/>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ek 9" descr="Obsah obrázku text, mapa&#10;&#10;Popis byl vytvořen automaticky">
            <a:extLst>
              <a:ext uri="{FF2B5EF4-FFF2-40B4-BE49-F238E27FC236}">
                <a16:creationId xmlns:a16="http://schemas.microsoft.com/office/drawing/2014/main" id="{AA1E209D-DD5B-47C5-9D65-7ED20ECE07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4114800"/>
            <a:ext cx="3200400" cy="2619682"/>
          </a:xfrm>
          <a:prstGeom prst="rect">
            <a:avLst/>
          </a:prstGeom>
        </p:spPr>
      </p:pic>
      <p:pic>
        <p:nvPicPr>
          <p:cNvPr id="12" name="Obrázek 11" descr="Obsah obrázku text, mapa&#10;&#10;Popis byl vytvořen automaticky">
            <a:extLst>
              <a:ext uri="{FF2B5EF4-FFF2-40B4-BE49-F238E27FC236}">
                <a16:creationId xmlns:a16="http://schemas.microsoft.com/office/drawing/2014/main" id="{36A719B9-CE3B-4E5E-B58C-4CAB0F2AC2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4419600"/>
            <a:ext cx="2610979" cy="2149282"/>
          </a:xfrm>
          <a:prstGeom prst="rect">
            <a:avLst/>
          </a:prstGeom>
        </p:spPr>
      </p:pic>
    </p:spTree>
    <p:extLst>
      <p:ext uri="{BB962C8B-B14F-4D97-AF65-F5344CB8AC3E}">
        <p14:creationId xmlns:p14="http://schemas.microsoft.com/office/powerpoint/2010/main" val="99427355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text, mapa&#10;&#10;Popis byl vytvořen automaticky">
            <a:extLst>
              <a:ext uri="{FF2B5EF4-FFF2-40B4-BE49-F238E27FC236}">
                <a16:creationId xmlns:a16="http://schemas.microsoft.com/office/drawing/2014/main" id="{BC51AE99-9840-4B99-8419-D6FD635FBE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212657"/>
            <a:ext cx="4498848" cy="6632448"/>
          </a:xfrm>
          <a:prstGeom prst="rect">
            <a:avLst/>
          </a:prstGeom>
        </p:spPr>
      </p:pic>
      <p:pic>
        <p:nvPicPr>
          <p:cNvPr id="12" name="Obrázek 11" descr="Obsah obrázku text, mapa&#10;&#10;Popis byl vytvořen automaticky">
            <a:extLst>
              <a:ext uri="{FF2B5EF4-FFF2-40B4-BE49-F238E27FC236}">
                <a16:creationId xmlns:a16="http://schemas.microsoft.com/office/drawing/2014/main" id="{67CC745E-D028-4C68-AF22-0F2165A2BA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228600"/>
            <a:ext cx="3863692" cy="6439486"/>
          </a:xfrm>
          <a:prstGeom prst="rect">
            <a:avLst/>
          </a:prstGeom>
        </p:spPr>
      </p:pic>
    </p:spTree>
    <p:extLst>
      <p:ext uri="{BB962C8B-B14F-4D97-AF65-F5344CB8AC3E}">
        <p14:creationId xmlns:p14="http://schemas.microsoft.com/office/powerpoint/2010/main" val="214472175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číslo snímku 5"/>
          <p:cNvSpPr>
            <a:spLocks noGrp="1"/>
          </p:cNvSpPr>
          <p:nvPr>
            <p:ph type="sldNum" sz="quarter" idx="11"/>
          </p:nvPr>
        </p:nvSpPr>
        <p:spPr/>
        <p:txBody>
          <a:bodyPr/>
          <a:lstStyle/>
          <a:p>
            <a:pPr>
              <a:defRPr/>
            </a:pPr>
            <a:fld id="{716BF345-D83B-4300-BA0C-F74CE2D4FFB3}" type="slidenum">
              <a:rPr lang="en-US" altLang="en-US"/>
              <a:pPr>
                <a:defRPr/>
              </a:pPr>
              <a:t>128</a:t>
            </a:fld>
            <a:endParaRPr lang="en-US" altLang="en-US"/>
          </a:p>
        </p:txBody>
      </p:sp>
      <p:pic>
        <p:nvPicPr>
          <p:cNvPr id="6" name="Obrázek 5" descr="Obsah obrázku snímek obrazovky&#10;&#10;Popis byl vytvořen automaticky">
            <a:extLst>
              <a:ext uri="{FF2B5EF4-FFF2-40B4-BE49-F238E27FC236}">
                <a16:creationId xmlns:a16="http://schemas.microsoft.com/office/drawing/2014/main" id="{A816929F-AEFD-4601-AE15-53431C6896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4689"/>
            <a:ext cx="8839200" cy="6858000"/>
          </a:xfrm>
          <a:prstGeom prst="rect">
            <a:avLst/>
          </a:prstGeom>
        </p:spPr>
      </p:pic>
    </p:spTree>
    <p:extLst>
      <p:ext uri="{BB962C8B-B14F-4D97-AF65-F5344CB8AC3E}">
        <p14:creationId xmlns:p14="http://schemas.microsoft.com/office/powerpoint/2010/main" val="317298279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descr="Obsah obrázku snímek obrazovky&#10;&#10;Popis byl vytvořen automaticky">
            <a:extLst>
              <a:ext uri="{FF2B5EF4-FFF2-40B4-BE49-F238E27FC236}">
                <a16:creationId xmlns:a16="http://schemas.microsoft.com/office/drawing/2014/main" id="{562B3548-58F2-4250-BA69-3BD23BADEB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0"/>
            <a:ext cx="7543799" cy="6844673"/>
          </a:xfrm>
          <a:prstGeom prst="rect">
            <a:avLst/>
          </a:prstGeom>
        </p:spPr>
      </p:pic>
    </p:spTree>
    <p:extLst>
      <p:ext uri="{BB962C8B-B14F-4D97-AF65-F5344CB8AC3E}">
        <p14:creationId xmlns:p14="http://schemas.microsoft.com/office/powerpoint/2010/main" val="3583309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978F6FAA-75BC-4A50-A044-BE65D5B0D35C}"/>
              </a:ext>
            </a:extLst>
          </p:cNvPr>
          <p:cNvSpPr txBox="1"/>
          <p:nvPr/>
        </p:nvSpPr>
        <p:spPr>
          <a:xfrm>
            <a:off x="185737" y="201490"/>
            <a:ext cx="8772525" cy="1323439"/>
          </a:xfrm>
          <a:prstGeom prst="rect">
            <a:avLst/>
          </a:prstGeom>
          <a:noFill/>
        </p:spPr>
        <p:txBody>
          <a:bodyPr wrap="square">
            <a:spAutoFit/>
          </a:bodyPr>
          <a:lstStyle/>
          <a:p>
            <a:pPr algn="just"/>
            <a:r>
              <a:rPr lang="cs-CZ" sz="2000" b="1" dirty="0">
                <a:latin typeface="Arial" panose="020B0604020202020204" pitchFamily="34" charset="0"/>
                <a:cs typeface="Arial" panose="020B0604020202020204" pitchFamily="34" charset="0"/>
              </a:rPr>
              <a:t>Svinibrodská (</a:t>
            </a:r>
            <a:r>
              <a:rPr lang="cs-CZ" sz="2000" b="1" dirty="0" err="1">
                <a:latin typeface="Arial" panose="020B0604020202020204" pitchFamily="34" charset="0"/>
                <a:cs typeface="Arial" panose="020B0604020202020204" pitchFamily="34" charset="0"/>
              </a:rPr>
              <a:t>schweinfurtská</a:t>
            </a:r>
            <a:r>
              <a:rPr lang="cs-CZ" sz="2000" b="1" dirty="0">
                <a:latin typeface="Arial" panose="020B0604020202020204" pitchFamily="34" charset="0"/>
                <a:cs typeface="Arial" panose="020B0604020202020204" pitchFamily="34" charset="0"/>
              </a:rPr>
              <a:t>) zeleň </a:t>
            </a:r>
            <a:r>
              <a:rPr lang="cs-CZ" sz="2000" dirty="0">
                <a:latin typeface="Arial" panose="020B0604020202020204" pitchFamily="34" charset="0"/>
                <a:cs typeface="Arial" panose="020B0604020202020204" pitchFamily="34" charset="0"/>
              </a:rPr>
              <a:t>(</a:t>
            </a:r>
            <a:r>
              <a:rPr lang="cs-CZ" sz="2000" dirty="0" err="1">
                <a:latin typeface="Arial" panose="020B0604020202020204" pitchFamily="34" charset="0"/>
                <a:cs typeface="Arial" panose="020B0604020202020204" pitchFamily="34" charset="0"/>
              </a:rPr>
              <a:t>triarsenitan</a:t>
            </a:r>
            <a:r>
              <a:rPr lang="cs-CZ" sz="2000" dirty="0">
                <a:latin typeface="Arial" panose="020B0604020202020204" pitchFamily="34" charset="0"/>
                <a:cs typeface="Arial" panose="020B0604020202020204" pitchFamily="34" charset="0"/>
              </a:rPr>
              <a:t>-octan měďnatý; také Pařížská zeleň, Vídeňská zeleň, smaragdová zeleň) je vysoce toxický smaragdově zelený krystalický prášek. Používala se jako syntetické barvivo, rodenticid a insekticid.</a:t>
            </a:r>
          </a:p>
        </p:txBody>
      </p:sp>
      <p:pic>
        <p:nvPicPr>
          <p:cNvPr id="1026" name="Picture 2" descr="Strukturní vzorec">
            <a:extLst>
              <a:ext uri="{FF2B5EF4-FFF2-40B4-BE49-F238E27FC236}">
                <a16:creationId xmlns:a16="http://schemas.microsoft.com/office/drawing/2014/main" id="{AAAED34C-6083-459A-B140-1663A9E516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60" y="1755218"/>
            <a:ext cx="3788747" cy="1610218"/>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37B4A068-5301-4497-916C-4B2FD85E973D}"/>
              </a:ext>
            </a:extLst>
          </p:cNvPr>
          <p:cNvSpPr txBox="1"/>
          <p:nvPr/>
        </p:nvSpPr>
        <p:spPr>
          <a:xfrm>
            <a:off x="163766" y="3429000"/>
            <a:ext cx="8772525" cy="3477875"/>
          </a:xfrm>
          <a:prstGeom prst="rect">
            <a:avLst/>
          </a:prstGeom>
          <a:noFill/>
        </p:spPr>
        <p:txBody>
          <a:bodyPr wrap="square">
            <a:spAutoFit/>
          </a:bodyPr>
          <a:lstStyle/>
          <a:p>
            <a:pPr algn="just"/>
            <a:r>
              <a:rPr lang="cs-CZ" sz="2000" dirty="0">
                <a:latin typeface="Arial" panose="020B0604020202020204" pitchFamily="34" charset="0"/>
                <a:cs typeface="Arial" panose="020B0604020202020204" pitchFamily="34" charset="0"/>
              </a:rPr>
              <a:t>Na počátku 20. století bylo hojně rozšířeno (zejména v Americe) použití směsi svinibrodské zeleně a </a:t>
            </a:r>
            <a:r>
              <a:rPr lang="cs-CZ" sz="2000" dirty="0" err="1">
                <a:latin typeface="Arial" panose="020B0604020202020204" pitchFamily="34" charset="0"/>
                <a:cs typeface="Arial" panose="020B0604020202020204" pitchFamily="34" charset="0"/>
              </a:rPr>
              <a:t>hydrogenarseničnanu</a:t>
            </a:r>
            <a:r>
              <a:rPr lang="cs-CZ" sz="2000" dirty="0">
                <a:latin typeface="Arial" panose="020B0604020202020204" pitchFamily="34" charset="0"/>
                <a:cs typeface="Arial" panose="020B0604020202020204" pitchFamily="34" charset="0"/>
              </a:rPr>
              <a:t> olovnatého jako insekticidu v jabloňových sadech. Ve 40. letech 20. století byla svinibrodská zeleň rozprašována z letadel na Sardinii a Korsice jako insekticid proti malárii. Byla též použita na hubení krys v pařížské kanalizaci, odtud též název </a:t>
            </a:r>
            <a:r>
              <a:rPr lang="cs-CZ" sz="2000" i="1" dirty="0">
                <a:latin typeface="Arial" panose="020B0604020202020204" pitchFamily="34" charset="0"/>
                <a:cs typeface="Arial" panose="020B0604020202020204" pitchFamily="34" charset="0"/>
              </a:rPr>
              <a:t>Pařížská zeleň</a:t>
            </a:r>
            <a:r>
              <a:rPr lang="cs-CZ" sz="2000" dirty="0">
                <a:latin typeface="Arial" panose="020B0604020202020204" pitchFamily="34" charset="0"/>
                <a:cs typeface="Arial" panose="020B0604020202020204" pitchFamily="34" charset="0"/>
              </a:rPr>
              <a:t>.</a:t>
            </a:r>
          </a:p>
          <a:p>
            <a:pPr algn="just"/>
            <a:r>
              <a:rPr lang="cs-CZ" sz="2000" dirty="0">
                <a:latin typeface="Arial" panose="020B0604020202020204" pitchFamily="34" charset="0"/>
                <a:cs typeface="Arial" panose="020B0604020202020204" pitchFamily="34" charset="0"/>
              </a:rPr>
              <a:t>Pro zářivý zelený odstín, dobré krycí schopnosti, světelnou stálost a odolnost vůči povětrnostním podmínkám byla oblíbena u malířů, jako např. anglický krajinář William Turner, impresionisté Claude Monet a Auguste </a:t>
            </a:r>
            <a:r>
              <a:rPr lang="cs-CZ" sz="2000" dirty="0" err="1">
                <a:latin typeface="Arial" panose="020B0604020202020204" pitchFamily="34" charset="0"/>
                <a:cs typeface="Arial" panose="020B0604020202020204" pitchFamily="34" charset="0"/>
              </a:rPr>
              <a:t>Renoir</a:t>
            </a:r>
            <a:r>
              <a:rPr lang="cs-CZ" sz="2000" dirty="0">
                <a:latin typeface="Arial" panose="020B0604020202020204" pitchFamily="34" charset="0"/>
                <a:cs typeface="Arial" panose="020B0604020202020204" pitchFamily="34" charset="0"/>
              </a:rPr>
              <a:t> i postimpresionisté Paul </a:t>
            </a:r>
            <a:r>
              <a:rPr lang="cs-CZ" sz="2000" dirty="0" err="1">
                <a:latin typeface="Arial" panose="020B0604020202020204" pitchFamily="34" charset="0"/>
                <a:cs typeface="Arial" panose="020B0604020202020204" pitchFamily="34" charset="0"/>
              </a:rPr>
              <a:t>Gauguin</a:t>
            </a:r>
            <a:r>
              <a:rPr lang="cs-CZ" sz="2000" dirty="0">
                <a:latin typeface="Arial" panose="020B0604020202020204" pitchFamily="34" charset="0"/>
                <a:cs typeface="Arial" panose="020B0604020202020204" pitchFamily="34" charset="0"/>
              </a:rPr>
              <a:t>, Paul </a:t>
            </a:r>
            <a:r>
              <a:rPr lang="cs-CZ" sz="2000" dirty="0" err="1">
                <a:latin typeface="Arial" panose="020B0604020202020204" pitchFamily="34" charset="0"/>
                <a:cs typeface="Arial" panose="020B0604020202020204" pitchFamily="34" charset="0"/>
              </a:rPr>
              <a:t>Cézanne</a:t>
            </a:r>
            <a:r>
              <a:rPr lang="cs-CZ" sz="2000" dirty="0">
                <a:latin typeface="Arial" panose="020B0604020202020204" pitchFamily="34" charset="0"/>
                <a:cs typeface="Arial" panose="020B0604020202020204" pitchFamily="34" charset="0"/>
              </a:rPr>
              <a:t> a Vincent van </a:t>
            </a:r>
            <a:r>
              <a:rPr lang="cs-CZ" sz="2000" dirty="0" err="1">
                <a:latin typeface="Arial" panose="020B0604020202020204" pitchFamily="34" charset="0"/>
                <a:cs typeface="Arial" panose="020B0604020202020204" pitchFamily="34" charset="0"/>
              </a:rPr>
              <a:t>Gogh</a:t>
            </a:r>
            <a:r>
              <a:rPr lang="cs-CZ" sz="2000" dirty="0">
                <a:latin typeface="Arial" panose="020B0604020202020204" pitchFamily="34" charset="0"/>
                <a:cs typeface="Arial" panose="020B0604020202020204" pitchFamily="34" charset="0"/>
              </a:rPr>
              <a:t>.</a:t>
            </a:r>
          </a:p>
        </p:txBody>
      </p:sp>
      <p:pic>
        <p:nvPicPr>
          <p:cNvPr id="1028" name="Picture 4" descr="Scheele Green &amp; Paris Green | Paris green, Paris, Green copper">
            <a:extLst>
              <a:ext uri="{FF2B5EF4-FFF2-40B4-BE49-F238E27FC236}">
                <a16:creationId xmlns:a16="http://schemas.microsoft.com/office/drawing/2014/main" id="{7BC23490-FF1E-4B23-A250-1BF777163A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9" y="1282861"/>
            <a:ext cx="3390900" cy="2146139"/>
          </a:xfrm>
          <a:prstGeom prst="rect">
            <a:avLst/>
          </a:prstGeom>
          <a:noFill/>
          <a:extLst>
            <a:ext uri="{909E8E84-426E-40DD-AFC4-6F175D3DCCD1}">
              <a14:hiddenFill xmlns:a14="http://schemas.microsoft.com/office/drawing/2010/main">
                <a:solidFill>
                  <a:srgbClr val="FFFFFF"/>
                </a:solidFill>
              </a14:hiddenFill>
            </a:ext>
          </a:extLst>
        </p:spPr>
      </p:pic>
      <p:sp>
        <p:nvSpPr>
          <p:cNvPr id="10" name="Šipka: dolů 9">
            <a:extLst>
              <a:ext uri="{FF2B5EF4-FFF2-40B4-BE49-F238E27FC236}">
                <a16:creationId xmlns:a16="http://schemas.microsoft.com/office/drawing/2014/main" id="{06A91B50-831E-4AB6-9095-4090347E6EC0}"/>
              </a:ext>
            </a:extLst>
          </p:cNvPr>
          <p:cNvSpPr/>
          <p:nvPr/>
        </p:nvSpPr>
        <p:spPr>
          <a:xfrm rot="2737061">
            <a:off x="7688165" y="1972349"/>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75787388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152400" y="152400"/>
            <a:ext cx="8915400" cy="6432530"/>
          </a:xfrm>
          <a:prstGeom prst="rect">
            <a:avLst/>
          </a:prstGeom>
        </p:spPr>
        <p:txBody>
          <a:bodyPr wrap="square">
            <a:spAutoFit/>
          </a:bodyPr>
          <a:lstStyle/>
          <a:p>
            <a:r>
              <a:rPr lang="en-US" sz="2000" b="1" dirty="0" err="1">
                <a:latin typeface="Arial" panose="020B0604020202020204" pitchFamily="34" charset="0"/>
                <a:cs typeface="Arial" panose="020B0604020202020204" pitchFamily="34" charset="0"/>
              </a:rPr>
              <a:t>Vodni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sklo</a:t>
            </a:r>
            <a:r>
              <a:rPr lang="cs-CZ" sz="2000" b="1" dirty="0">
                <a:latin typeface="Arial" panose="020B0604020202020204" pitchFamily="34" charset="0"/>
                <a:cs typeface="Arial" panose="020B0604020202020204" pitchFamily="34" charset="0"/>
              </a:rPr>
              <a:t> </a:t>
            </a:r>
          </a:p>
          <a:p>
            <a:r>
              <a:rPr lang="cs-CZ" sz="2000" dirty="0">
                <a:latin typeface="Arial" panose="020B0604020202020204" pitchFamily="34" charset="0"/>
                <a:cs typeface="Arial" panose="020B0604020202020204" pitchFamily="34" charset="0"/>
              </a:rPr>
              <a:t>  = vodný roztok křemičitanu sodného (Na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SiO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  Ještě v druhé polovině dvacátého století, se používal ke konzervování vajec. Vejce se naskládala do láhve a zalila vodním sklem. Roztok ucpal póry ve skořápkách vajec a ta tak vydržela řadu měsíců. </a:t>
            </a:r>
          </a:p>
          <a:p>
            <a:endParaRPr lang="cs-CZ" sz="2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r>
              <a:rPr lang="cs-CZ" sz="2000" i="1" dirty="0"/>
              <a:t>		</a:t>
            </a:r>
            <a:r>
              <a:rPr lang="cs-CZ" sz="3200" i="1" dirty="0"/>
              <a:t>n </a:t>
            </a:r>
            <a:r>
              <a:rPr lang="cs-CZ" sz="3200" dirty="0"/>
              <a:t>Na</a:t>
            </a:r>
            <a:r>
              <a:rPr lang="cs-CZ" sz="3200" baseline="-25000" dirty="0"/>
              <a:t>2</a:t>
            </a:r>
            <a:r>
              <a:rPr lang="cs-CZ" sz="3200" dirty="0"/>
              <a:t>SiO</a:t>
            </a:r>
            <a:r>
              <a:rPr lang="cs-CZ" sz="3200" baseline="-25000" dirty="0"/>
              <a:t>3</a:t>
            </a:r>
            <a:r>
              <a:rPr lang="cs-CZ" sz="3200" dirty="0"/>
              <a:t>   →</a:t>
            </a:r>
            <a:endParaRPr lang="cs-CZ" sz="32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Sloužilo také k impregnaci papírových tkanin a jako plnivo do mýdel, jako lepidlo na lepení šamotového obložení kamen (reaguje se vzdušným oxidem uhličitým a tvrdne), ve stavebnictví k urychlení tuhnutí cementových směsí a k mineralizaci dřevěných konstrukcí (ochrana proti požáru). Vlivem vody a oxidu uhličitého dochází k vyloučení gelu SiO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který dřevo mineralizuje. Dále se vodní sklo dodnes používá ve slévárenství jako pojivo do slévárenských forem a jader. S </a:t>
            </a:r>
            <a:r>
              <a:rPr lang="cs-CZ" sz="2000" dirty="0" err="1">
                <a:latin typeface="Arial" panose="020B0604020202020204" pitchFamily="34" charset="0"/>
                <a:cs typeface="Arial" panose="020B0604020202020204" pitchFamily="34" charset="0"/>
              </a:rPr>
              <a:t>ethanolem</a:t>
            </a:r>
            <a:r>
              <a:rPr lang="cs-CZ" sz="2000" dirty="0">
                <a:latin typeface="Arial" panose="020B0604020202020204" pitchFamily="34" charset="0"/>
                <a:cs typeface="Arial" panose="020B0604020202020204" pitchFamily="34" charset="0"/>
              </a:rPr>
              <a:t> reaguje za vzniku silikonu. </a:t>
            </a:r>
          </a:p>
        </p:txBody>
      </p:sp>
      <p:pic>
        <p:nvPicPr>
          <p:cNvPr id="54274" name="Picture 2" descr="https://upload.wikimedia.org/wikipedia/commons/0/08/Sodium-metasilicate-repeating-unit-2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31177" y="2286000"/>
            <a:ext cx="3588185" cy="166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835006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type="body" idx="1"/>
          </p:nvPr>
        </p:nvSpPr>
        <p:spPr>
          <a:xfrm>
            <a:off x="152400" y="152400"/>
            <a:ext cx="8839200" cy="6553200"/>
          </a:xfrm>
        </p:spPr>
        <p:txBody>
          <a:bodyPr>
            <a:normAutofit/>
          </a:bodyPr>
          <a:lstStyle/>
          <a:p>
            <a:pPr eaLnBrk="1" hangingPunct="1">
              <a:buFont typeface="Wingdings" pitchFamily="2" charset="2"/>
              <a:buNone/>
            </a:pPr>
            <a:r>
              <a:rPr lang="cs-CZ" altLang="en-US" sz="2000" b="1" dirty="0">
                <a:latin typeface="Arial" panose="020B0604020202020204" pitchFamily="34" charset="0"/>
                <a:cs typeface="Arial" panose="020B0604020202020204" pitchFamily="34" charset="0"/>
              </a:rPr>
              <a:t>Sklo </a:t>
            </a:r>
            <a:r>
              <a:rPr lang="cs-CZ" altLang="en-US" sz="2000" dirty="0">
                <a:latin typeface="Arial" panose="020B0604020202020204" pitchFamily="34" charset="0"/>
                <a:cs typeface="Arial" panose="020B0604020202020204" pitchFamily="34" charset="0"/>
              </a:rPr>
              <a:t>je amorfní ztuhlá tavenina směsi křemičitanů - křemenné sklo. Křemenné sklo je chemicky i tepelně velmi odolné a za </a:t>
            </a:r>
            <a:r>
              <a:rPr lang="cs-CZ" altLang="en-US" sz="2000" dirty="0" err="1">
                <a:latin typeface="Arial" panose="020B0604020202020204" pitchFamily="34" charset="0"/>
                <a:cs typeface="Arial" panose="020B0604020202020204" pitchFamily="34" charset="0"/>
              </a:rPr>
              <a:t>lab</a:t>
            </a:r>
            <a:r>
              <a:rPr lang="cs-CZ" altLang="en-US" sz="2000" dirty="0">
                <a:latin typeface="Arial" panose="020B0604020202020204" pitchFamily="34" charset="0"/>
                <a:cs typeface="Arial" panose="020B0604020202020204" pitchFamily="34" charset="0"/>
              </a:rPr>
              <a:t>. teploty je chemicky atakováno pouze HF, má minimální tepelnou roztažnost </a:t>
            </a:r>
            <a:r>
              <a:rPr lang="cs-CZ" altLang="en-US" sz="2000" dirty="0">
                <a:latin typeface="Arial" panose="020B0604020202020204" pitchFamily="34" charset="0"/>
                <a:cs typeface="Arial" panose="020B0604020202020204" pitchFamily="34" charset="0"/>
                <a:sym typeface="Symbol" pitchFamily="18" charset="2"/>
              </a:rPr>
              <a:t></a:t>
            </a:r>
            <a:r>
              <a:rPr lang="cs-CZ" altLang="en-US" sz="2000" dirty="0">
                <a:latin typeface="Arial" panose="020B0604020202020204" pitchFamily="34" charset="0"/>
                <a:cs typeface="Arial" panose="020B0604020202020204" pitchFamily="34" charset="0"/>
              </a:rPr>
              <a:t> vysoká tepelná odolnost (do červena rozžhavené křemenné sklo lze ponořit do studené vody bez popraskání)</a:t>
            </a: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marL="0" indent="0" algn="just">
              <a:buNone/>
            </a:pPr>
            <a:endParaRPr lang="cs-CZ" sz="2000" b="1" dirty="0">
              <a:latin typeface="Arial" panose="020B0604020202020204" pitchFamily="34" charset="0"/>
              <a:cs typeface="Arial" panose="020B0604020202020204" pitchFamily="34" charset="0"/>
            </a:endParaRPr>
          </a:p>
          <a:p>
            <a:pPr marL="0" indent="0" algn="just">
              <a:buNone/>
            </a:pPr>
            <a:endParaRPr lang="cs-CZ" sz="2000" b="1" dirty="0">
              <a:latin typeface="Arial" panose="020B0604020202020204" pitchFamily="34" charset="0"/>
              <a:cs typeface="Arial" panose="020B0604020202020204" pitchFamily="34" charset="0"/>
            </a:endParaRPr>
          </a:p>
          <a:p>
            <a:pPr marL="0" indent="0" algn="just">
              <a:buNone/>
            </a:pPr>
            <a:endParaRPr lang="cs-CZ" sz="2000" b="1" dirty="0">
              <a:latin typeface="Arial" panose="020B0604020202020204" pitchFamily="34" charset="0"/>
              <a:cs typeface="Arial" panose="020B0604020202020204" pitchFamily="34" charset="0"/>
            </a:endParaRPr>
          </a:p>
          <a:p>
            <a:pPr marL="0" indent="0" algn="just">
              <a:buNone/>
            </a:pPr>
            <a:r>
              <a:rPr lang="cs-CZ" sz="2000" b="1" dirty="0">
                <a:latin typeface="Arial" panose="020B0604020202020204" pitchFamily="34" charset="0"/>
                <a:cs typeface="Arial" panose="020B0604020202020204" pitchFamily="34" charset="0"/>
              </a:rPr>
              <a:t>Obsidián</a:t>
            </a:r>
            <a:r>
              <a:rPr lang="cs-CZ" sz="2000" dirty="0">
                <a:latin typeface="Arial" panose="020B0604020202020204" pitchFamily="34" charset="0"/>
                <a:cs typeface="Arial" panose="020B0604020202020204" pitchFamily="34" charset="0"/>
              </a:rPr>
              <a:t> vzniká následkem rychlého kontaktu žhavé kyselé a viskózní lávy s chladným prostředím a následnému rychlému utuhnutí. Hornina je velmi </a:t>
            </a:r>
          </a:p>
          <a:p>
            <a:pPr marL="0" indent="0" algn="just">
              <a:buNone/>
            </a:pPr>
            <a:r>
              <a:rPr lang="cs-CZ" sz="2000" dirty="0">
                <a:latin typeface="Arial" panose="020B0604020202020204" pitchFamily="34" charset="0"/>
                <a:cs typeface="Arial" panose="020B0604020202020204" pitchFamily="34" charset="0"/>
              </a:rPr>
              <a:t>bohatá na sloučeniny SiO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 jedná se o přírodní  formu skla.</a:t>
            </a:r>
          </a:p>
          <a:p>
            <a:pPr marL="0" indent="0" algn="just">
              <a:buNone/>
            </a:pPr>
            <a:endParaRPr lang="cs-CZ" altLang="en-US" sz="2000" dirty="0">
              <a:latin typeface="Arial" panose="020B0604020202020204" pitchFamily="34" charset="0"/>
              <a:cs typeface="Arial" panose="020B0604020202020204" pitchFamily="34" charset="0"/>
            </a:endParaRPr>
          </a:p>
          <a:p>
            <a:pPr marL="0" indent="0" algn="just">
              <a:buNone/>
            </a:pPr>
            <a:endParaRPr lang="cs-CZ" altLang="en-US" sz="2000" dirty="0">
              <a:latin typeface="Arial" panose="020B0604020202020204" pitchFamily="34" charset="0"/>
              <a:cs typeface="Arial" panose="020B0604020202020204" pitchFamily="34" charset="0"/>
            </a:endParaRPr>
          </a:p>
        </p:txBody>
      </p:sp>
      <p:pic>
        <p:nvPicPr>
          <p:cNvPr id="962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1657" y="5047544"/>
            <a:ext cx="3124200" cy="1619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6261" name="Picture 5" descr="https://upload.wikimedia.org/wikipedia/commons/thumb/4/4b/Silica.svg/800px-Silica.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1524000"/>
            <a:ext cx="2311927" cy="2419350"/>
          </a:xfrm>
          <a:prstGeom prst="rect">
            <a:avLst/>
          </a:prstGeom>
          <a:noFill/>
          <a:extLst>
            <a:ext uri="{909E8E84-426E-40DD-AFC4-6F175D3DCCD1}">
              <a14:hiddenFill xmlns:a14="http://schemas.microsoft.com/office/drawing/2010/main">
                <a:solidFill>
                  <a:srgbClr val="FFFFFF"/>
                </a:solidFill>
              </a14:hiddenFill>
            </a:ext>
          </a:extLst>
        </p:spPr>
      </p:pic>
      <p:pic>
        <p:nvPicPr>
          <p:cNvPr id="9626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7400" y="1981200"/>
            <a:ext cx="2251710" cy="180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6264" name="Picture 8" descr="Zobrazit zdrojový obráze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52052" y="5102224"/>
            <a:ext cx="2134148" cy="1679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11915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228600"/>
            <a:ext cx="8839200" cy="3170099"/>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Tektit</a:t>
            </a:r>
            <a:r>
              <a:rPr lang="cs-CZ" sz="2000" dirty="0">
                <a:latin typeface="Arial" panose="020B0604020202020204" pitchFamily="34" charset="0"/>
                <a:cs typeface="Arial" panose="020B0604020202020204" pitchFamily="34" charset="0"/>
              </a:rPr>
              <a:t> je hornina, která vzniká dopadem mimozemského tělesa na zemský povrch. Během dopadu se uvolňuje během krátké doby obrovské množství energie, která se přeměňuje na teplo, což má za následek proběhnutí metamorfních pochodů, během kterých se původní horniny přeměňují na novou horninu - tektit. Má převážně sklovitou strukturu a lze ho přirovnat k přírodnímu sklu. </a:t>
            </a:r>
          </a:p>
          <a:p>
            <a:r>
              <a:rPr lang="cs-CZ" sz="2000" dirty="0">
                <a:latin typeface="Arial" panose="020B0604020202020204" pitchFamily="34" charset="0"/>
                <a:cs typeface="Arial" panose="020B0604020202020204" pitchFamily="34" charset="0"/>
              </a:rPr>
              <a:t>  Tektity se vyskytují především na lokalitách v jižních Čechách a na západní Moravě (= vltavíny), v Austrálii, v jihovýchodní Asii, na Pobřeží slonoviny, v Severní Americe (přesněji ve státech Texas a Georgie). </a:t>
            </a:r>
          </a:p>
          <a:p>
            <a:pPr algn="just"/>
            <a:endParaRPr lang="cs-CZ" altLang="en-US" sz="2000" dirty="0">
              <a:latin typeface="Arial" panose="020B0604020202020204" pitchFamily="34" charset="0"/>
              <a:cs typeface="Arial" panose="020B0604020202020204" pitchFamily="34" charset="0"/>
            </a:endParaRPr>
          </a:p>
        </p:txBody>
      </p:sp>
      <p:pic>
        <p:nvPicPr>
          <p:cNvPr id="97282" name="Picture 2" descr="https://upload.wikimedia.org/wikipedia/commons/e/ec/Moldavite_Besednic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842149"/>
            <a:ext cx="2628128" cy="1838623"/>
          </a:xfrm>
          <a:prstGeom prst="rect">
            <a:avLst/>
          </a:prstGeom>
          <a:noFill/>
          <a:extLst>
            <a:ext uri="{909E8E84-426E-40DD-AFC4-6F175D3DCCD1}">
              <a14:hiddenFill xmlns:a14="http://schemas.microsoft.com/office/drawing/2010/main">
                <a:solidFill>
                  <a:srgbClr val="FFFFFF"/>
                </a:solidFill>
              </a14:hiddenFill>
            </a:ext>
          </a:extLst>
        </p:spPr>
      </p:pic>
      <p:sp>
        <p:nvSpPr>
          <p:cNvPr id="9" name="Obdélník 8"/>
          <p:cNvSpPr/>
          <p:nvPr/>
        </p:nvSpPr>
        <p:spPr>
          <a:xfrm>
            <a:off x="155643" y="3581400"/>
            <a:ext cx="8810018" cy="707886"/>
          </a:xfrm>
          <a:prstGeom prst="rect">
            <a:avLst/>
          </a:prstGeom>
        </p:spPr>
        <p:txBody>
          <a:bodyPr wrap="square">
            <a:spAutoFit/>
          </a:bodyPr>
          <a:lstStyle/>
          <a:p>
            <a:r>
              <a:rPr lang="cs-CZ" sz="2000" dirty="0"/>
              <a:t>Vltavíny vznikly  nejspíš společně se vznikem </a:t>
            </a:r>
            <a:r>
              <a:rPr lang="cs-CZ" sz="2000" dirty="0" err="1"/>
              <a:t>Rieského</a:t>
            </a:r>
            <a:r>
              <a:rPr lang="cs-CZ" sz="2000" dirty="0"/>
              <a:t> kráteru (mezi Norimberkem, Stuttgartem a Mnichovem,  okolo městečka </a:t>
            </a:r>
            <a:r>
              <a:rPr lang="cs-CZ" sz="2000" dirty="0" err="1"/>
              <a:t>Nördlingen</a:t>
            </a:r>
            <a:r>
              <a:rPr lang="cs-CZ" sz="2000" dirty="0"/>
              <a:t>).</a:t>
            </a:r>
          </a:p>
        </p:txBody>
      </p:sp>
      <p:pic>
        <p:nvPicPr>
          <p:cNvPr id="97284" name="Picture 4" descr="https://upload.wikimedia.org/wikipedia/commons/c/cf/Ries_Impact_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5830" y="4842150"/>
            <a:ext cx="4278170" cy="1724620"/>
          </a:xfrm>
          <a:prstGeom prst="rect">
            <a:avLst/>
          </a:prstGeom>
          <a:noFill/>
          <a:extLst>
            <a:ext uri="{909E8E84-426E-40DD-AFC4-6F175D3DCCD1}">
              <a14:hiddenFill xmlns:a14="http://schemas.microsoft.com/office/drawing/2010/main">
                <a:solidFill>
                  <a:srgbClr val="FFFFFF"/>
                </a:solidFill>
              </a14:hiddenFill>
            </a:ext>
          </a:extLst>
        </p:spPr>
      </p:pic>
      <p:pic>
        <p:nvPicPr>
          <p:cNvPr id="97286" name="Picture 6" descr="Zobrazit zdrojový obráze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8030" y="4976083"/>
            <a:ext cx="2231847" cy="1673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324280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30DADE94-7F3D-4CB4-88CD-363DB452C744}"/>
              </a:ext>
            </a:extLst>
          </p:cNvPr>
          <p:cNvSpPr/>
          <p:nvPr/>
        </p:nvSpPr>
        <p:spPr>
          <a:xfrm>
            <a:off x="26963" y="152400"/>
            <a:ext cx="8915400" cy="2246769"/>
          </a:xfrm>
          <a:prstGeom prst="rect">
            <a:avLst/>
          </a:prstGeom>
        </p:spPr>
        <p:txBody>
          <a:bodyPr wrap="square">
            <a:spAutoFit/>
          </a:bodyPr>
          <a:lstStyle/>
          <a:p>
            <a:pPr algn="just"/>
            <a:r>
              <a:rPr lang="en-US" sz="2000" b="1" dirty="0" err="1"/>
              <a:t>Fulgurit</a:t>
            </a:r>
            <a:r>
              <a:rPr lang="en-US" sz="2000" dirty="0"/>
              <a:t> </a:t>
            </a:r>
            <a:r>
              <a:rPr lang="en-US" sz="2000" dirty="0" err="1"/>
              <a:t>vznik</a:t>
            </a:r>
            <a:r>
              <a:rPr lang="cs-CZ" sz="2000" dirty="0"/>
              <a:t>á</a:t>
            </a:r>
            <a:r>
              <a:rPr lang="en-US" sz="2000" dirty="0"/>
              <a:t> </a:t>
            </a:r>
            <a:r>
              <a:rPr lang="en-US" sz="2000" dirty="0" err="1"/>
              <a:t>zásahem</a:t>
            </a:r>
            <a:r>
              <a:rPr lang="en-US" sz="2000" dirty="0"/>
              <a:t> </a:t>
            </a:r>
            <a:r>
              <a:rPr lang="en-US" sz="2000" dirty="0" err="1"/>
              <a:t>blesku</a:t>
            </a:r>
            <a:r>
              <a:rPr lang="en-US" sz="2000" dirty="0"/>
              <a:t> do </a:t>
            </a:r>
            <a:r>
              <a:rPr lang="en-US" sz="2000" dirty="0" err="1"/>
              <a:t>písku</a:t>
            </a:r>
            <a:r>
              <a:rPr lang="en-US" sz="2000" dirty="0"/>
              <a:t>, </a:t>
            </a:r>
            <a:r>
              <a:rPr lang="en-US" sz="2000" dirty="0" err="1"/>
              <a:t>případně</a:t>
            </a:r>
            <a:r>
              <a:rPr lang="en-US" sz="2000" dirty="0"/>
              <a:t> </a:t>
            </a:r>
            <a:r>
              <a:rPr lang="en-US" sz="2000" dirty="0" err="1"/>
              <a:t>půdy</a:t>
            </a:r>
            <a:r>
              <a:rPr lang="en-US" sz="2000" dirty="0"/>
              <a:t> </a:t>
            </a:r>
            <a:r>
              <a:rPr lang="en-US" sz="2000" dirty="0" err="1"/>
              <a:t>či</a:t>
            </a:r>
            <a:r>
              <a:rPr lang="en-US" sz="2000" dirty="0"/>
              <a:t> </a:t>
            </a:r>
            <a:r>
              <a:rPr lang="en-US" sz="2000" dirty="0" err="1"/>
              <a:t>pevných</a:t>
            </a:r>
            <a:r>
              <a:rPr lang="en-US" sz="2000" dirty="0"/>
              <a:t> </a:t>
            </a:r>
            <a:r>
              <a:rPr lang="en-US" sz="2000" dirty="0" err="1"/>
              <a:t>hornin</a:t>
            </a:r>
            <a:r>
              <a:rPr lang="cs-CZ" sz="2000" dirty="0"/>
              <a:t> </a:t>
            </a:r>
            <a:r>
              <a:rPr lang="en-US" sz="2000" dirty="0"/>
              <a:t>s </a:t>
            </a:r>
            <a:r>
              <a:rPr lang="en-US" sz="2000" dirty="0" err="1"/>
              <a:t>dostatečným</a:t>
            </a:r>
            <a:r>
              <a:rPr lang="en-US" sz="2000" dirty="0"/>
              <a:t> </a:t>
            </a:r>
            <a:r>
              <a:rPr lang="en-US" sz="2000" dirty="0" err="1"/>
              <a:t>množství</a:t>
            </a:r>
            <a:r>
              <a:rPr lang="en-US" sz="2000" dirty="0"/>
              <a:t> </a:t>
            </a:r>
            <a:r>
              <a:rPr lang="en-US" sz="2000" dirty="0" err="1"/>
              <a:t>křemičitých</a:t>
            </a:r>
            <a:r>
              <a:rPr lang="en-US" sz="2000" dirty="0"/>
              <a:t> </a:t>
            </a:r>
            <a:r>
              <a:rPr lang="en-US" sz="2000" dirty="0" err="1"/>
              <a:t>částic</a:t>
            </a:r>
            <a:r>
              <a:rPr lang="en-US" sz="2000" dirty="0"/>
              <a:t>. </a:t>
            </a:r>
            <a:r>
              <a:rPr lang="en-US" sz="2000" dirty="0" err="1"/>
              <a:t>Při</a:t>
            </a:r>
            <a:r>
              <a:rPr lang="en-US" sz="2000" dirty="0"/>
              <a:t> </a:t>
            </a:r>
            <a:r>
              <a:rPr lang="en-US" sz="2000" dirty="0" err="1"/>
              <a:t>úderu</a:t>
            </a:r>
            <a:r>
              <a:rPr lang="en-US" sz="2000" dirty="0"/>
              <a:t> </a:t>
            </a:r>
            <a:r>
              <a:rPr lang="en-US" sz="2000" dirty="0" err="1"/>
              <a:t>blesku</a:t>
            </a:r>
            <a:r>
              <a:rPr lang="en-US" sz="2000" dirty="0"/>
              <a:t> </a:t>
            </a:r>
            <a:r>
              <a:rPr lang="en-US" sz="2000" dirty="0" err="1"/>
              <a:t>dochází</a:t>
            </a:r>
            <a:r>
              <a:rPr lang="en-US" sz="2000" dirty="0"/>
              <a:t> k </a:t>
            </a:r>
            <a:r>
              <a:rPr lang="en-US" sz="2000" dirty="0" err="1"/>
              <a:t>roztavení</a:t>
            </a:r>
            <a:r>
              <a:rPr lang="en-US" sz="2000" dirty="0"/>
              <a:t> </a:t>
            </a:r>
            <a:r>
              <a:rPr lang="en-US" sz="2000" dirty="0" err="1"/>
              <a:t>až</a:t>
            </a:r>
            <a:r>
              <a:rPr lang="en-US" sz="2000" dirty="0"/>
              <a:t> </a:t>
            </a:r>
            <a:r>
              <a:rPr lang="en-US" sz="2000" dirty="0" err="1"/>
              <a:t>varu</a:t>
            </a:r>
            <a:r>
              <a:rPr lang="en-US" sz="2000" dirty="0"/>
              <a:t> (2950 °C) </a:t>
            </a:r>
            <a:r>
              <a:rPr lang="en-US" sz="2000" dirty="0" err="1"/>
              <a:t>křemičitých</a:t>
            </a:r>
            <a:r>
              <a:rPr lang="en-US" sz="2000" dirty="0"/>
              <a:t> </a:t>
            </a:r>
            <a:r>
              <a:rPr lang="en-US" sz="2000" dirty="0" err="1"/>
              <a:t>částic</a:t>
            </a:r>
            <a:r>
              <a:rPr lang="en-US" sz="2000" dirty="0"/>
              <a:t>, </a:t>
            </a:r>
            <a:r>
              <a:rPr lang="en-US" sz="2000" dirty="0" err="1"/>
              <a:t>které</a:t>
            </a:r>
            <a:r>
              <a:rPr lang="en-US" sz="2000" dirty="0"/>
              <a:t> po </a:t>
            </a:r>
            <a:r>
              <a:rPr lang="en-US" sz="2000" dirty="0" err="1"/>
              <a:t>opětovném</a:t>
            </a:r>
            <a:r>
              <a:rPr lang="en-US" sz="2000" dirty="0"/>
              <a:t> </a:t>
            </a:r>
            <a:r>
              <a:rPr lang="en-US" sz="2000" dirty="0" err="1"/>
              <a:t>ztuhnutí</a:t>
            </a:r>
            <a:r>
              <a:rPr lang="en-US" sz="2000" dirty="0"/>
              <a:t> </a:t>
            </a:r>
            <a:r>
              <a:rPr lang="en-US" sz="2000" dirty="0" err="1"/>
              <a:t>zůstanou</a:t>
            </a:r>
            <a:r>
              <a:rPr lang="en-US" sz="2000" dirty="0"/>
              <a:t> </a:t>
            </a:r>
            <a:r>
              <a:rPr lang="en-US" sz="2000" dirty="0" err="1"/>
              <a:t>stavené</a:t>
            </a:r>
            <a:r>
              <a:rPr lang="en-US" sz="2000" dirty="0"/>
              <a:t> v </a:t>
            </a:r>
            <a:r>
              <a:rPr lang="en-US" sz="2000" dirty="0" err="1"/>
              <a:t>kusový</a:t>
            </a:r>
            <a:r>
              <a:rPr lang="en-US" sz="2000" dirty="0"/>
              <a:t> </a:t>
            </a:r>
            <a:r>
              <a:rPr lang="en-US" sz="2000" dirty="0" err="1"/>
              <a:t>útvar</a:t>
            </a:r>
            <a:r>
              <a:rPr lang="en-US" sz="2000" dirty="0"/>
              <a:t> o </a:t>
            </a:r>
            <a:r>
              <a:rPr lang="en-US" sz="2000" dirty="0" err="1"/>
              <a:t>velikosti</a:t>
            </a:r>
            <a:r>
              <a:rPr lang="en-US" sz="2000" dirty="0"/>
              <a:t> </a:t>
            </a:r>
            <a:r>
              <a:rPr lang="en-US" sz="2000" dirty="0" err="1"/>
              <a:t>řádově</a:t>
            </a:r>
            <a:r>
              <a:rPr lang="en-US" sz="2000" dirty="0"/>
              <a:t> </a:t>
            </a:r>
            <a:r>
              <a:rPr lang="en-US" sz="2000" dirty="0" err="1"/>
              <a:t>milimetrů</a:t>
            </a:r>
            <a:r>
              <a:rPr lang="en-US" sz="2000" dirty="0"/>
              <a:t>, </a:t>
            </a:r>
            <a:r>
              <a:rPr lang="en-US" sz="2000" dirty="0" err="1"/>
              <a:t>vzácně</a:t>
            </a:r>
            <a:r>
              <a:rPr lang="en-US" sz="2000" dirty="0"/>
              <a:t> </a:t>
            </a:r>
            <a:r>
              <a:rPr lang="en-US" sz="2000" dirty="0" err="1"/>
              <a:t>až</a:t>
            </a:r>
            <a:r>
              <a:rPr lang="en-US" sz="2000" dirty="0"/>
              <a:t> </a:t>
            </a:r>
            <a:r>
              <a:rPr lang="en-US" sz="2000" dirty="0" err="1"/>
              <a:t>metrů</a:t>
            </a:r>
            <a:r>
              <a:rPr lang="en-US" sz="2000" dirty="0"/>
              <a:t>. </a:t>
            </a:r>
            <a:r>
              <a:rPr lang="cs-CZ" sz="2000" dirty="0"/>
              <a:t>M</a:t>
            </a:r>
            <a:r>
              <a:rPr lang="en-US" sz="2000" dirty="0" err="1"/>
              <a:t>ívá</a:t>
            </a:r>
            <a:r>
              <a:rPr lang="en-US" sz="2000" dirty="0"/>
              <a:t> </a:t>
            </a:r>
            <a:r>
              <a:rPr lang="en-US" sz="2000" dirty="0" err="1"/>
              <a:t>podobu</a:t>
            </a:r>
            <a:r>
              <a:rPr lang="en-US" sz="2000" dirty="0"/>
              <a:t> </a:t>
            </a:r>
            <a:r>
              <a:rPr lang="en-US" sz="2000" dirty="0" err="1"/>
              <a:t>nerovných</a:t>
            </a:r>
            <a:r>
              <a:rPr lang="en-US" sz="2000" dirty="0"/>
              <a:t> </a:t>
            </a:r>
            <a:r>
              <a:rPr lang="en-US" sz="2000" dirty="0" err="1"/>
              <a:t>rourkovitých</a:t>
            </a:r>
            <a:r>
              <a:rPr lang="en-US" sz="2000" dirty="0"/>
              <a:t> (</a:t>
            </a:r>
            <a:r>
              <a:rPr lang="en-US" sz="2000" dirty="0" err="1"/>
              <a:t>často</a:t>
            </a:r>
            <a:r>
              <a:rPr lang="en-US" sz="2000" dirty="0"/>
              <a:t> </a:t>
            </a:r>
            <a:r>
              <a:rPr lang="en-US" sz="2000" dirty="0" err="1"/>
              <a:t>dutých</a:t>
            </a:r>
            <a:r>
              <a:rPr lang="en-US" sz="2000" dirty="0"/>
              <a:t>) </a:t>
            </a:r>
            <a:r>
              <a:rPr lang="en-US" sz="2000" dirty="0" err="1"/>
              <a:t>útvarů</a:t>
            </a:r>
            <a:r>
              <a:rPr lang="en-US" sz="2000" dirty="0"/>
              <a:t>, </a:t>
            </a:r>
            <a:r>
              <a:rPr lang="en-US" sz="2000" dirty="0" err="1"/>
              <a:t>které</a:t>
            </a:r>
            <a:r>
              <a:rPr lang="en-US" sz="2000" dirty="0"/>
              <a:t> </a:t>
            </a:r>
            <a:r>
              <a:rPr lang="en-US" sz="2000" dirty="0" err="1"/>
              <a:t>kopírují</a:t>
            </a:r>
            <a:r>
              <a:rPr lang="en-US" sz="2000" dirty="0"/>
              <a:t> </a:t>
            </a:r>
            <a:r>
              <a:rPr lang="en-US" sz="2000" dirty="0" err="1"/>
              <a:t>kanál</a:t>
            </a:r>
            <a:r>
              <a:rPr lang="en-US" sz="2000" dirty="0"/>
              <a:t> </a:t>
            </a:r>
            <a:r>
              <a:rPr lang="en-US" sz="2000" dirty="0" err="1"/>
              <a:t>blesku</a:t>
            </a:r>
            <a:r>
              <a:rPr lang="en-US" sz="2000" dirty="0"/>
              <a:t>. </a:t>
            </a:r>
            <a:r>
              <a:rPr lang="en-US" sz="2000" dirty="0" err="1"/>
              <a:t>Fulgurity</a:t>
            </a:r>
            <a:r>
              <a:rPr lang="en-US" sz="2000" dirty="0"/>
              <a:t> je </a:t>
            </a:r>
            <a:r>
              <a:rPr lang="en-US" sz="2000" dirty="0" err="1"/>
              <a:t>rovněž</a:t>
            </a:r>
            <a:r>
              <a:rPr lang="en-US" sz="2000" dirty="0"/>
              <a:t> </a:t>
            </a:r>
            <a:r>
              <a:rPr lang="en-US" sz="2000" dirty="0" err="1"/>
              <a:t>možné</a:t>
            </a:r>
            <a:r>
              <a:rPr lang="en-US" sz="2000" dirty="0"/>
              <a:t> </a:t>
            </a:r>
            <a:r>
              <a:rPr lang="en-US" sz="2000" dirty="0" err="1"/>
              <a:t>nalézt</a:t>
            </a:r>
            <a:r>
              <a:rPr lang="en-US" sz="2000" dirty="0"/>
              <a:t> </a:t>
            </a:r>
            <a:r>
              <a:rPr lang="en-US" sz="2000" dirty="0" err="1"/>
              <a:t>na</a:t>
            </a:r>
            <a:r>
              <a:rPr lang="en-US" sz="2000" dirty="0"/>
              <a:t> </a:t>
            </a:r>
            <a:r>
              <a:rPr lang="en-US" sz="2000" dirty="0" err="1"/>
              <a:t>skalách</a:t>
            </a:r>
            <a:r>
              <a:rPr lang="en-US" sz="2000" dirty="0"/>
              <a:t> (</a:t>
            </a:r>
            <a:r>
              <a:rPr lang="en-US" sz="2000" dirty="0" err="1"/>
              <a:t>zvláště</a:t>
            </a:r>
            <a:r>
              <a:rPr lang="en-US" sz="2000" dirty="0"/>
              <a:t> </a:t>
            </a:r>
            <a:r>
              <a:rPr lang="en-US" sz="2000" dirty="0" err="1"/>
              <a:t>pískovcových</a:t>
            </a:r>
            <a:r>
              <a:rPr lang="en-US" sz="2000" dirty="0"/>
              <a:t>), </a:t>
            </a:r>
            <a:r>
              <a:rPr lang="en-US" sz="2000" dirty="0" err="1"/>
              <a:t>kde</a:t>
            </a:r>
            <a:r>
              <a:rPr lang="en-US" sz="2000" dirty="0"/>
              <a:t> </a:t>
            </a:r>
            <a:r>
              <a:rPr lang="en-US" sz="2000" dirty="0" err="1"/>
              <a:t>dostávají</a:t>
            </a:r>
            <a:r>
              <a:rPr lang="en-US" sz="2000" dirty="0"/>
              <a:t> </a:t>
            </a:r>
            <a:r>
              <a:rPr lang="en-US" sz="2000" dirty="0" err="1"/>
              <a:t>mírně</a:t>
            </a:r>
            <a:r>
              <a:rPr lang="en-US" sz="2000" dirty="0"/>
              <a:t> </a:t>
            </a:r>
            <a:r>
              <a:rPr lang="en-US" sz="2000" dirty="0" err="1"/>
              <a:t>odlišnou</a:t>
            </a:r>
            <a:r>
              <a:rPr lang="en-US" sz="2000" dirty="0"/>
              <a:t> </a:t>
            </a:r>
            <a:r>
              <a:rPr lang="en-US" sz="2000" dirty="0" err="1"/>
              <a:t>podobu</a:t>
            </a:r>
            <a:r>
              <a:rPr lang="en-US" sz="2000" dirty="0"/>
              <a:t>. </a:t>
            </a:r>
          </a:p>
        </p:txBody>
      </p:sp>
      <p:pic>
        <p:nvPicPr>
          <p:cNvPr id="6" name="Obrázek 5" descr="Obsah obrázku vsedě, kniha, jídlo, stůl&#10;&#10;Popis byl vytvořen automaticky">
            <a:extLst>
              <a:ext uri="{FF2B5EF4-FFF2-40B4-BE49-F238E27FC236}">
                <a16:creationId xmlns:a16="http://schemas.microsoft.com/office/drawing/2014/main" id="{8277DE45-F808-4CF2-BF9B-1FBFE8B20F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667000"/>
            <a:ext cx="1316349" cy="3614737"/>
          </a:xfrm>
          <a:prstGeom prst="rect">
            <a:avLst/>
          </a:prstGeom>
        </p:spPr>
      </p:pic>
      <p:pic>
        <p:nvPicPr>
          <p:cNvPr id="8" name="Obrázek 7" descr="Obsah obrázku mapa, kreslení&#10;&#10;Popis byl vytvořen automaticky">
            <a:extLst>
              <a:ext uri="{FF2B5EF4-FFF2-40B4-BE49-F238E27FC236}">
                <a16:creationId xmlns:a16="http://schemas.microsoft.com/office/drawing/2014/main" id="{2EAEA796-D057-413A-A829-4618E074B4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2209800"/>
            <a:ext cx="3429000" cy="1766454"/>
          </a:xfrm>
          <a:prstGeom prst="rect">
            <a:avLst/>
          </a:prstGeom>
        </p:spPr>
      </p:pic>
      <p:pic>
        <p:nvPicPr>
          <p:cNvPr id="11" name="Obrázek 10" descr="Obsah obrázku zvíře, dinosaurus, plazi, žirafa&#10;&#10;Popis byl vytvořen automaticky">
            <a:extLst>
              <a:ext uri="{FF2B5EF4-FFF2-40B4-BE49-F238E27FC236}">
                <a16:creationId xmlns:a16="http://schemas.microsoft.com/office/drawing/2014/main" id="{A5AD069F-F832-4A4D-AC4A-CFDFEE043B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0" y="2286000"/>
            <a:ext cx="2857500" cy="1905000"/>
          </a:xfrm>
          <a:prstGeom prst="rect">
            <a:avLst/>
          </a:prstGeom>
        </p:spPr>
      </p:pic>
      <p:pic>
        <p:nvPicPr>
          <p:cNvPr id="13" name="Obrázek 12" descr="Obsah obrázku dort, stůl, černá, fotka&#10;&#10;Popis byl vytvořen automaticky">
            <a:extLst>
              <a:ext uri="{FF2B5EF4-FFF2-40B4-BE49-F238E27FC236}">
                <a16:creationId xmlns:a16="http://schemas.microsoft.com/office/drawing/2014/main" id="{248C6F65-610A-4E7A-87D9-E69B764666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9800" y="4343400"/>
            <a:ext cx="2590800" cy="2266950"/>
          </a:xfrm>
          <a:prstGeom prst="rect">
            <a:avLst/>
          </a:prstGeom>
        </p:spPr>
      </p:pic>
      <p:pic>
        <p:nvPicPr>
          <p:cNvPr id="15" name="Obrázek 14">
            <a:extLst>
              <a:ext uri="{FF2B5EF4-FFF2-40B4-BE49-F238E27FC236}">
                <a16:creationId xmlns:a16="http://schemas.microsoft.com/office/drawing/2014/main" id="{C61626C1-CCCC-4F88-90B7-E8683FC77F9D}"/>
              </a:ext>
            </a:extLst>
          </p:cNvPr>
          <p:cNvPicPr>
            <a:picLocks noChangeAspect="1"/>
          </p:cNvPicPr>
          <p:nvPr/>
        </p:nvPicPr>
        <p:blipFill>
          <a:blip r:embed="rId6"/>
          <a:stretch>
            <a:fillRect/>
          </a:stretch>
        </p:blipFill>
        <p:spPr>
          <a:xfrm>
            <a:off x="5715000" y="4267200"/>
            <a:ext cx="2971800" cy="2472407"/>
          </a:xfrm>
          <a:prstGeom prst="rect">
            <a:avLst/>
          </a:prstGeom>
        </p:spPr>
      </p:pic>
    </p:spTree>
    <p:extLst>
      <p:ext uri="{BB962C8B-B14F-4D97-AF65-F5344CB8AC3E}">
        <p14:creationId xmlns:p14="http://schemas.microsoft.com/office/powerpoint/2010/main" val="27320353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6E0575-996B-4ED1-9E4D-FE5713E4AE78}"/>
              </a:ext>
            </a:extLst>
          </p:cNvPr>
          <p:cNvSpPr>
            <a:spLocks noGrp="1"/>
          </p:cNvSpPr>
          <p:nvPr>
            <p:ph type="title"/>
          </p:nvPr>
        </p:nvSpPr>
        <p:spPr>
          <a:xfrm>
            <a:off x="152400" y="152400"/>
            <a:ext cx="2514600" cy="487362"/>
          </a:xfrm>
        </p:spPr>
        <p:txBody>
          <a:bodyPr>
            <a:normAutofit fontScale="90000"/>
          </a:bodyPr>
          <a:lstStyle/>
          <a:p>
            <a:r>
              <a:rPr lang="cs-CZ" sz="2800" b="1" dirty="0"/>
              <a:t>Azbest</a:t>
            </a:r>
            <a:r>
              <a:rPr lang="en-US" sz="2800" b="1" dirty="0"/>
              <a:t> (</a:t>
            </a:r>
            <a:r>
              <a:rPr lang="en-US" sz="2800" b="1" dirty="0" err="1"/>
              <a:t>osinek</a:t>
            </a:r>
            <a:r>
              <a:rPr lang="en-US" sz="2800" b="1" dirty="0"/>
              <a:t>)</a:t>
            </a:r>
          </a:p>
        </p:txBody>
      </p:sp>
      <p:sp>
        <p:nvSpPr>
          <p:cNvPr id="3" name="Obdélník 2">
            <a:extLst>
              <a:ext uri="{FF2B5EF4-FFF2-40B4-BE49-F238E27FC236}">
                <a16:creationId xmlns:a16="http://schemas.microsoft.com/office/drawing/2014/main" id="{0E98D28B-54A0-4BD9-AD2D-237EA0ACD12C}"/>
              </a:ext>
            </a:extLst>
          </p:cNvPr>
          <p:cNvSpPr/>
          <p:nvPr/>
        </p:nvSpPr>
        <p:spPr>
          <a:xfrm>
            <a:off x="152400" y="838200"/>
            <a:ext cx="8839200" cy="5632311"/>
          </a:xfrm>
          <a:prstGeom prst="rect">
            <a:avLst/>
          </a:prstGeom>
        </p:spPr>
        <p:txBody>
          <a:bodyPr wrap="square">
            <a:spAutoFit/>
          </a:bodyPr>
          <a:lstStyle/>
          <a:p>
            <a:r>
              <a:rPr lang="en-US" dirty="0">
                <a:solidFill>
                  <a:srgbClr val="222222"/>
                </a:solidFill>
                <a:latin typeface="Arial" panose="020B0604020202020204" pitchFamily="34" charset="0"/>
              </a:rPr>
              <a:t>Je </a:t>
            </a:r>
            <a:r>
              <a:rPr lang="en-US" dirty="0" err="1">
                <a:solidFill>
                  <a:srgbClr val="222222"/>
                </a:solidFill>
                <a:latin typeface="Arial" panose="020B0604020202020204" pitchFamily="34" charset="0"/>
              </a:rPr>
              <a:t>souborné</a:t>
            </a:r>
            <a:r>
              <a:rPr lang="en-US" dirty="0">
                <a:solidFill>
                  <a:srgbClr val="222222"/>
                </a:solidFill>
                <a:latin typeface="Arial" panose="020B0604020202020204" pitchFamily="34" charset="0"/>
              </a:rPr>
              <a:t> </a:t>
            </a:r>
            <a:r>
              <a:rPr lang="en-US" dirty="0" err="1">
                <a:solidFill>
                  <a:srgbClr val="222222"/>
                </a:solidFill>
                <a:latin typeface="Arial" panose="020B0604020202020204" pitchFamily="34" charset="0"/>
              </a:rPr>
              <a:t>označení</a:t>
            </a:r>
            <a:r>
              <a:rPr lang="en-US" dirty="0">
                <a:solidFill>
                  <a:srgbClr val="222222"/>
                </a:solidFill>
                <a:latin typeface="Arial" panose="020B0604020202020204" pitchFamily="34" charset="0"/>
              </a:rPr>
              <a:t> </a:t>
            </a:r>
            <a:r>
              <a:rPr lang="en-US" dirty="0" err="1">
                <a:solidFill>
                  <a:srgbClr val="222222"/>
                </a:solidFill>
                <a:latin typeface="Arial" panose="020B0604020202020204" pitchFamily="34" charset="0"/>
              </a:rPr>
              <a:t>různých</a:t>
            </a:r>
            <a:r>
              <a:rPr lang="en-US" dirty="0">
                <a:solidFill>
                  <a:srgbClr val="222222"/>
                </a:solidFill>
                <a:latin typeface="Arial" panose="020B0604020202020204" pitchFamily="34" charset="0"/>
              </a:rPr>
              <a:t> </a:t>
            </a:r>
            <a:r>
              <a:rPr lang="en-US" dirty="0" err="1">
                <a:solidFill>
                  <a:srgbClr val="222222"/>
                </a:solidFill>
                <a:latin typeface="Arial" panose="020B0604020202020204" pitchFamily="34" charset="0"/>
              </a:rPr>
              <a:t>vláknitých</a:t>
            </a:r>
            <a:r>
              <a:rPr lang="en-US" dirty="0">
                <a:solidFill>
                  <a:srgbClr val="222222"/>
                </a:solidFill>
                <a:latin typeface="Arial" panose="020B0604020202020204" pitchFamily="34" charset="0"/>
              </a:rPr>
              <a:t> </a:t>
            </a:r>
            <a:r>
              <a:rPr lang="en-US" dirty="0" err="1">
                <a:solidFill>
                  <a:srgbClr val="222222"/>
                </a:solidFill>
                <a:latin typeface="Arial" panose="020B0604020202020204" pitchFamily="34" charset="0"/>
              </a:rPr>
              <a:t>silikátů</a:t>
            </a:r>
            <a:r>
              <a:rPr lang="en-US" dirty="0">
                <a:solidFill>
                  <a:srgbClr val="222222"/>
                </a:solidFill>
                <a:latin typeface="Arial" panose="020B0604020202020204" pitchFamily="34" charset="0"/>
              </a:rPr>
              <a:t>, </a:t>
            </a:r>
            <a:r>
              <a:rPr lang="en-US" dirty="0" err="1">
                <a:solidFill>
                  <a:srgbClr val="222222"/>
                </a:solidFill>
                <a:latin typeface="Arial" panose="020B0604020202020204" pitchFamily="34" charset="0"/>
              </a:rPr>
              <a:t>jejichž</a:t>
            </a:r>
            <a:r>
              <a:rPr lang="en-US" dirty="0">
                <a:solidFill>
                  <a:srgbClr val="222222"/>
                </a:solidFill>
                <a:latin typeface="Arial" panose="020B0604020202020204" pitchFamily="34" charset="0"/>
              </a:rPr>
              <a:t> </a:t>
            </a:r>
            <a:r>
              <a:rPr lang="en-US" dirty="0" err="1">
                <a:solidFill>
                  <a:srgbClr val="222222"/>
                </a:solidFill>
                <a:latin typeface="Arial" panose="020B0604020202020204" pitchFamily="34" charset="0"/>
              </a:rPr>
              <a:t>společným</a:t>
            </a:r>
            <a:r>
              <a:rPr lang="en-US" dirty="0">
                <a:solidFill>
                  <a:srgbClr val="222222"/>
                </a:solidFill>
                <a:latin typeface="Arial" panose="020B0604020202020204" pitchFamily="34" charset="0"/>
              </a:rPr>
              <a:t> </a:t>
            </a:r>
            <a:r>
              <a:rPr lang="en-US" dirty="0" err="1">
                <a:solidFill>
                  <a:srgbClr val="222222"/>
                </a:solidFill>
                <a:latin typeface="Arial" panose="020B0604020202020204" pitchFamily="34" charset="0"/>
              </a:rPr>
              <a:t>znakem</a:t>
            </a:r>
            <a:r>
              <a:rPr lang="en-US" dirty="0">
                <a:solidFill>
                  <a:srgbClr val="222222"/>
                </a:solidFill>
                <a:latin typeface="Arial" panose="020B0604020202020204" pitchFamily="34" charset="0"/>
              </a:rPr>
              <a:t> je </a:t>
            </a:r>
            <a:r>
              <a:rPr lang="en-US" dirty="0" err="1">
                <a:solidFill>
                  <a:srgbClr val="222222"/>
                </a:solidFill>
                <a:latin typeface="Arial" panose="020B0604020202020204" pitchFamily="34" charset="0"/>
              </a:rPr>
              <a:t>spřádatelnost</a:t>
            </a:r>
            <a:r>
              <a:rPr lang="en-US" dirty="0">
                <a:solidFill>
                  <a:srgbClr val="222222"/>
                </a:solidFill>
                <a:latin typeface="Arial" panose="020B0604020202020204" pitchFamily="34" charset="0"/>
              </a:rPr>
              <a:t> </a:t>
            </a:r>
            <a:r>
              <a:rPr lang="en-US" dirty="0" err="1">
                <a:solidFill>
                  <a:srgbClr val="222222"/>
                </a:solidFill>
                <a:latin typeface="Arial" panose="020B0604020202020204" pitchFamily="34" charset="0"/>
              </a:rPr>
              <a:t>vláken</a:t>
            </a:r>
            <a:r>
              <a:rPr lang="en-US" dirty="0">
                <a:solidFill>
                  <a:srgbClr val="222222"/>
                </a:solidFill>
                <a:latin typeface="Arial" panose="020B0604020202020204" pitchFamily="34" charset="0"/>
              </a:rPr>
              <a:t>, </a:t>
            </a:r>
            <a:r>
              <a:rPr lang="en-US" dirty="0" err="1">
                <a:solidFill>
                  <a:srgbClr val="222222"/>
                </a:solidFill>
                <a:latin typeface="Arial" panose="020B0604020202020204" pitchFamily="34" charset="0"/>
              </a:rPr>
              <a:t>žáruvzdornost</a:t>
            </a:r>
            <a:r>
              <a:rPr lang="en-US" dirty="0">
                <a:solidFill>
                  <a:srgbClr val="222222"/>
                </a:solidFill>
                <a:latin typeface="Arial" panose="020B0604020202020204" pitchFamily="34" charset="0"/>
              </a:rPr>
              <a:t> a </a:t>
            </a:r>
            <a:r>
              <a:rPr lang="en-US" dirty="0" err="1">
                <a:solidFill>
                  <a:srgbClr val="222222"/>
                </a:solidFill>
                <a:latin typeface="Arial" panose="020B0604020202020204" pitchFamily="34" charset="0"/>
              </a:rPr>
              <a:t>poměrná</a:t>
            </a:r>
            <a:r>
              <a:rPr lang="en-US" dirty="0">
                <a:solidFill>
                  <a:srgbClr val="222222"/>
                </a:solidFill>
                <a:latin typeface="Arial" panose="020B0604020202020204" pitchFamily="34" charset="0"/>
              </a:rPr>
              <a:t> </a:t>
            </a:r>
            <a:r>
              <a:rPr lang="en-US" dirty="0" err="1">
                <a:solidFill>
                  <a:srgbClr val="222222"/>
                </a:solidFill>
                <a:latin typeface="Arial" panose="020B0604020202020204" pitchFamily="34" charset="0"/>
              </a:rPr>
              <a:t>chemická</a:t>
            </a:r>
            <a:r>
              <a:rPr lang="en-US" dirty="0">
                <a:solidFill>
                  <a:srgbClr val="222222"/>
                </a:solidFill>
                <a:latin typeface="Arial" panose="020B0604020202020204" pitchFamily="34" charset="0"/>
              </a:rPr>
              <a:t> </a:t>
            </a:r>
            <a:r>
              <a:rPr lang="en-US" dirty="0" err="1">
                <a:solidFill>
                  <a:srgbClr val="222222"/>
                </a:solidFill>
                <a:latin typeface="Arial" panose="020B0604020202020204" pitchFamily="34" charset="0"/>
              </a:rPr>
              <a:t>stálost</a:t>
            </a:r>
            <a:r>
              <a:rPr lang="en-US" dirty="0">
                <a:solidFill>
                  <a:srgbClr val="222222"/>
                </a:solidFill>
                <a:latin typeface="Arial" panose="020B0604020202020204" pitchFamily="34" charset="0"/>
              </a:rPr>
              <a:t>. </a:t>
            </a:r>
            <a:r>
              <a:rPr lang="en-US" dirty="0" err="1">
                <a:solidFill>
                  <a:srgbClr val="222222"/>
                </a:solidFill>
                <a:latin typeface="Arial" panose="020B0604020202020204" pitchFamily="34" charset="0"/>
              </a:rPr>
              <a:t>Typickou</a:t>
            </a:r>
            <a:r>
              <a:rPr lang="en-US" dirty="0">
                <a:solidFill>
                  <a:srgbClr val="222222"/>
                </a:solidFill>
                <a:latin typeface="Arial" panose="020B0604020202020204" pitchFamily="34" charset="0"/>
              </a:rPr>
              <a:t> </a:t>
            </a:r>
            <a:r>
              <a:rPr lang="en-US" dirty="0" err="1">
                <a:solidFill>
                  <a:srgbClr val="222222"/>
                </a:solidFill>
                <a:latin typeface="Arial" panose="020B0604020202020204" pitchFamily="34" charset="0"/>
              </a:rPr>
              <a:t>vlastností</a:t>
            </a:r>
            <a:r>
              <a:rPr lang="en-US" dirty="0">
                <a:solidFill>
                  <a:srgbClr val="222222"/>
                </a:solidFill>
                <a:latin typeface="Arial" panose="020B0604020202020204" pitchFamily="34" charset="0"/>
              </a:rPr>
              <a:t> pro </a:t>
            </a:r>
            <a:r>
              <a:rPr lang="en-US" dirty="0" err="1">
                <a:solidFill>
                  <a:srgbClr val="222222"/>
                </a:solidFill>
                <a:latin typeface="Arial" panose="020B0604020202020204" pitchFamily="34" charset="0"/>
              </a:rPr>
              <a:t>azbest</a:t>
            </a:r>
            <a:r>
              <a:rPr lang="en-US" dirty="0">
                <a:solidFill>
                  <a:srgbClr val="222222"/>
                </a:solidFill>
                <a:latin typeface="Arial" panose="020B0604020202020204" pitchFamily="34" charset="0"/>
              </a:rPr>
              <a:t> je </a:t>
            </a:r>
            <a:r>
              <a:rPr lang="en-US" dirty="0" err="1">
                <a:solidFill>
                  <a:srgbClr val="222222"/>
                </a:solidFill>
                <a:latin typeface="Arial" panose="020B0604020202020204" pitchFamily="34" charset="0"/>
              </a:rPr>
              <a:t>vytváření</a:t>
            </a:r>
            <a:r>
              <a:rPr lang="en-US" dirty="0">
                <a:solidFill>
                  <a:srgbClr val="222222"/>
                </a:solidFill>
                <a:latin typeface="Arial" panose="020B0604020202020204" pitchFamily="34" charset="0"/>
              </a:rPr>
              <a:t> </a:t>
            </a:r>
            <a:r>
              <a:rPr lang="en-US" dirty="0" err="1">
                <a:solidFill>
                  <a:srgbClr val="222222"/>
                </a:solidFill>
                <a:latin typeface="Arial" panose="020B0604020202020204" pitchFamily="34" charset="0"/>
              </a:rPr>
              <a:t>dlouhé</a:t>
            </a:r>
            <a:r>
              <a:rPr lang="en-US" dirty="0">
                <a:solidFill>
                  <a:srgbClr val="222222"/>
                </a:solidFill>
                <a:latin typeface="Arial" panose="020B0604020202020204" pitchFamily="34" charset="0"/>
              </a:rPr>
              <a:t> </a:t>
            </a:r>
            <a:r>
              <a:rPr lang="en-US" dirty="0" err="1">
                <a:solidFill>
                  <a:srgbClr val="222222"/>
                </a:solidFill>
                <a:latin typeface="Arial" panose="020B0604020202020204" pitchFamily="34" charset="0"/>
              </a:rPr>
              <a:t>tenké</a:t>
            </a:r>
            <a:r>
              <a:rPr lang="en-US" dirty="0">
                <a:solidFill>
                  <a:srgbClr val="222222"/>
                </a:solidFill>
                <a:latin typeface="Arial" panose="020B0604020202020204" pitchFamily="34" charset="0"/>
              </a:rPr>
              <a:t> </a:t>
            </a:r>
            <a:r>
              <a:rPr lang="en-US" dirty="0" err="1">
                <a:solidFill>
                  <a:srgbClr val="222222"/>
                </a:solidFill>
                <a:latin typeface="Arial" panose="020B0604020202020204" pitchFamily="34" charset="0"/>
              </a:rPr>
              <a:t>vláknité</a:t>
            </a:r>
            <a:r>
              <a:rPr lang="en-US" dirty="0">
                <a:solidFill>
                  <a:srgbClr val="222222"/>
                </a:solidFill>
                <a:latin typeface="Arial" panose="020B0604020202020204" pitchFamily="34" charset="0"/>
              </a:rPr>
              <a:t> </a:t>
            </a:r>
            <a:r>
              <a:rPr lang="en-US" dirty="0" err="1">
                <a:solidFill>
                  <a:srgbClr val="222222"/>
                </a:solidFill>
                <a:latin typeface="Arial" panose="020B0604020202020204" pitchFamily="34" charset="0"/>
              </a:rPr>
              <a:t>struktury</a:t>
            </a:r>
            <a:r>
              <a:rPr lang="en-US" dirty="0">
                <a:solidFill>
                  <a:srgbClr val="222222"/>
                </a:solidFill>
                <a:latin typeface="Arial" panose="020B0604020202020204" pitchFamily="34" charset="0"/>
              </a:rPr>
              <a:t>, </a:t>
            </a:r>
            <a:r>
              <a:rPr lang="en-US" dirty="0" err="1">
                <a:solidFill>
                  <a:srgbClr val="222222"/>
                </a:solidFill>
                <a:latin typeface="Arial" panose="020B0604020202020204" pitchFamily="34" charset="0"/>
              </a:rPr>
              <a:t>vlákna</a:t>
            </a:r>
            <a:r>
              <a:rPr lang="en-US" dirty="0">
                <a:solidFill>
                  <a:srgbClr val="222222"/>
                </a:solidFill>
                <a:latin typeface="Arial" panose="020B0604020202020204" pitchFamily="34" charset="0"/>
              </a:rPr>
              <a:t> </a:t>
            </a:r>
            <a:r>
              <a:rPr lang="en-US" dirty="0" err="1">
                <a:solidFill>
                  <a:srgbClr val="222222"/>
                </a:solidFill>
                <a:latin typeface="Arial" panose="020B0604020202020204" pitchFamily="34" charset="0"/>
              </a:rPr>
              <a:t>mají</a:t>
            </a:r>
            <a:r>
              <a:rPr lang="en-US" dirty="0">
                <a:solidFill>
                  <a:srgbClr val="222222"/>
                </a:solidFill>
                <a:latin typeface="Arial" panose="020B0604020202020204" pitchFamily="34" charset="0"/>
              </a:rPr>
              <a:t> </a:t>
            </a:r>
            <a:r>
              <a:rPr lang="en-US" dirty="0" err="1">
                <a:solidFill>
                  <a:srgbClr val="222222"/>
                </a:solidFill>
                <a:latin typeface="Arial" panose="020B0604020202020204" pitchFamily="34" charset="0"/>
              </a:rPr>
              <a:t>tendenci</a:t>
            </a:r>
            <a:r>
              <a:rPr lang="en-US" dirty="0">
                <a:solidFill>
                  <a:srgbClr val="222222"/>
                </a:solidFill>
                <a:latin typeface="Arial" panose="020B0604020202020204" pitchFamily="34" charset="0"/>
              </a:rPr>
              <a:t> </a:t>
            </a:r>
            <a:r>
              <a:rPr lang="en-US" dirty="0" err="1">
                <a:solidFill>
                  <a:srgbClr val="222222"/>
                </a:solidFill>
                <a:latin typeface="Arial" panose="020B0604020202020204" pitchFamily="34" charset="0"/>
              </a:rPr>
              <a:t>odštěpovat</a:t>
            </a:r>
            <a:r>
              <a:rPr lang="en-US" dirty="0">
                <a:solidFill>
                  <a:srgbClr val="222222"/>
                </a:solidFill>
                <a:latin typeface="Arial" panose="020B0604020202020204" pitchFamily="34" charset="0"/>
              </a:rPr>
              <a:t> se po </a:t>
            </a:r>
            <a:r>
              <a:rPr lang="en-US" dirty="0" err="1">
                <a:solidFill>
                  <a:srgbClr val="222222"/>
                </a:solidFill>
                <a:latin typeface="Arial" panose="020B0604020202020204" pitchFamily="34" charset="0"/>
              </a:rPr>
              <a:t>délce</a:t>
            </a:r>
            <a:r>
              <a:rPr lang="en-US" dirty="0">
                <a:solidFill>
                  <a:srgbClr val="222222"/>
                </a:solidFill>
                <a:latin typeface="Arial" panose="020B0604020202020204" pitchFamily="34" charset="0"/>
              </a:rPr>
              <a:t>. </a:t>
            </a:r>
            <a:r>
              <a:rPr lang="en-US" dirty="0" err="1">
                <a:solidFill>
                  <a:srgbClr val="222222"/>
                </a:solidFill>
                <a:latin typeface="Arial" panose="020B0604020202020204" pitchFamily="34" charset="0"/>
              </a:rPr>
              <a:t>Azbest</a:t>
            </a:r>
            <a:r>
              <a:rPr lang="en-US" dirty="0">
                <a:solidFill>
                  <a:srgbClr val="222222"/>
                </a:solidFill>
                <a:latin typeface="Arial" panose="020B0604020202020204" pitchFamily="34" charset="0"/>
              </a:rPr>
              <a:t> se </a:t>
            </a:r>
            <a:r>
              <a:rPr lang="en-US" dirty="0" err="1">
                <a:solidFill>
                  <a:srgbClr val="222222"/>
                </a:solidFill>
                <a:latin typeface="Arial" panose="020B0604020202020204" pitchFamily="34" charset="0"/>
              </a:rPr>
              <a:t>dříve</a:t>
            </a:r>
            <a:r>
              <a:rPr lang="en-US" dirty="0">
                <a:solidFill>
                  <a:srgbClr val="222222"/>
                </a:solidFill>
                <a:latin typeface="Arial" panose="020B0604020202020204" pitchFamily="34" charset="0"/>
              </a:rPr>
              <a:t> </a:t>
            </a:r>
            <a:r>
              <a:rPr lang="en-US" dirty="0" err="1">
                <a:solidFill>
                  <a:srgbClr val="222222"/>
                </a:solidFill>
                <a:latin typeface="Arial" panose="020B0604020202020204" pitchFamily="34" charset="0"/>
              </a:rPr>
              <a:t>masivně</a:t>
            </a:r>
            <a:r>
              <a:rPr lang="en-US" dirty="0">
                <a:solidFill>
                  <a:srgbClr val="222222"/>
                </a:solidFill>
                <a:latin typeface="Arial" panose="020B0604020202020204" pitchFamily="34" charset="0"/>
              </a:rPr>
              <a:t> </a:t>
            </a:r>
            <a:r>
              <a:rPr lang="en-US" dirty="0" err="1">
                <a:solidFill>
                  <a:srgbClr val="222222"/>
                </a:solidFill>
                <a:latin typeface="Arial" panose="020B0604020202020204" pitchFamily="34" charset="0"/>
              </a:rPr>
              <a:t>využíval</a:t>
            </a:r>
            <a:r>
              <a:rPr lang="en-US" dirty="0">
                <a:solidFill>
                  <a:srgbClr val="222222"/>
                </a:solidFill>
                <a:latin typeface="Arial" panose="020B0604020202020204" pitchFamily="34" charset="0"/>
              </a:rPr>
              <a:t> </a:t>
            </a:r>
            <a:r>
              <a:rPr lang="en-US" dirty="0" err="1">
                <a:solidFill>
                  <a:srgbClr val="222222"/>
                </a:solidFill>
                <a:latin typeface="Arial" panose="020B0604020202020204" pitchFamily="34" charset="0"/>
              </a:rPr>
              <a:t>jako</a:t>
            </a:r>
            <a:r>
              <a:rPr lang="en-US" dirty="0">
                <a:solidFill>
                  <a:srgbClr val="222222"/>
                </a:solidFill>
                <a:latin typeface="Arial" panose="020B0604020202020204" pitchFamily="34" charset="0"/>
              </a:rPr>
              <a:t> </a:t>
            </a:r>
            <a:r>
              <a:rPr lang="en-US" dirty="0" err="1">
                <a:solidFill>
                  <a:srgbClr val="222222"/>
                </a:solidFill>
                <a:latin typeface="Arial" panose="020B0604020202020204" pitchFamily="34" charset="0"/>
              </a:rPr>
              <a:t>protihořlavý</a:t>
            </a:r>
            <a:r>
              <a:rPr lang="en-US" dirty="0">
                <a:solidFill>
                  <a:srgbClr val="222222"/>
                </a:solidFill>
                <a:latin typeface="Arial" panose="020B0604020202020204" pitchFamily="34" charset="0"/>
              </a:rPr>
              <a:t> </a:t>
            </a:r>
            <a:r>
              <a:rPr lang="en-US" dirty="0" err="1">
                <a:solidFill>
                  <a:srgbClr val="222222"/>
                </a:solidFill>
                <a:latin typeface="Arial" panose="020B0604020202020204" pitchFamily="34" charset="0"/>
              </a:rPr>
              <a:t>materiál</a:t>
            </a:r>
            <a:r>
              <a:rPr lang="en-US" dirty="0">
                <a:solidFill>
                  <a:srgbClr val="222222"/>
                </a:solidFill>
                <a:latin typeface="Arial" panose="020B0604020202020204" pitchFamily="34" charset="0"/>
              </a:rPr>
              <a:t>. </a:t>
            </a:r>
            <a:r>
              <a:rPr lang="en-US" dirty="0" err="1">
                <a:solidFill>
                  <a:srgbClr val="222222"/>
                </a:solidFill>
                <a:latin typeface="Arial" panose="020B0604020202020204" pitchFamily="34" charset="0"/>
              </a:rPr>
              <a:t>Vzhledem</a:t>
            </a:r>
            <a:r>
              <a:rPr lang="en-US" dirty="0">
                <a:solidFill>
                  <a:srgbClr val="222222"/>
                </a:solidFill>
                <a:latin typeface="Arial" panose="020B0604020202020204" pitchFamily="34" charset="0"/>
              </a:rPr>
              <a:t> k </a:t>
            </a:r>
            <a:r>
              <a:rPr lang="en-US" dirty="0" err="1">
                <a:solidFill>
                  <a:srgbClr val="222222"/>
                </a:solidFill>
                <a:latin typeface="Arial" panose="020B0604020202020204" pitchFamily="34" charset="0"/>
              </a:rPr>
              <a:t>prokázání</a:t>
            </a:r>
            <a:r>
              <a:rPr lang="en-US" dirty="0">
                <a:solidFill>
                  <a:srgbClr val="222222"/>
                </a:solidFill>
                <a:latin typeface="Arial" panose="020B0604020202020204" pitchFamily="34" charset="0"/>
              </a:rPr>
              <a:t> </a:t>
            </a:r>
            <a:r>
              <a:rPr lang="en-US" u="sng" dirty="0" err="1">
                <a:solidFill>
                  <a:srgbClr val="222222"/>
                </a:solidFill>
                <a:latin typeface="Arial" panose="020B0604020202020204" pitchFamily="34" charset="0"/>
              </a:rPr>
              <a:t>karcinogenních</a:t>
            </a:r>
            <a:r>
              <a:rPr lang="en-US" u="sng" dirty="0">
                <a:solidFill>
                  <a:srgbClr val="222222"/>
                </a:solidFill>
                <a:latin typeface="Arial" panose="020B0604020202020204" pitchFamily="34" charset="0"/>
              </a:rPr>
              <a:t> </a:t>
            </a:r>
            <a:r>
              <a:rPr lang="en-US" u="sng" dirty="0" err="1">
                <a:solidFill>
                  <a:srgbClr val="222222"/>
                </a:solidFill>
                <a:latin typeface="Arial" panose="020B0604020202020204" pitchFamily="34" charset="0"/>
              </a:rPr>
              <a:t>vlastností</a:t>
            </a:r>
            <a:r>
              <a:rPr lang="en-US" u="sng" dirty="0">
                <a:solidFill>
                  <a:srgbClr val="222222"/>
                </a:solidFill>
                <a:latin typeface="Arial" panose="020B0604020202020204" pitchFamily="34" charset="0"/>
              </a:rPr>
              <a:t> </a:t>
            </a:r>
            <a:r>
              <a:rPr lang="en-US" dirty="0" err="1">
                <a:solidFill>
                  <a:srgbClr val="222222"/>
                </a:solidFill>
                <a:latin typeface="Arial" panose="020B0604020202020204" pitchFamily="34" charset="0"/>
              </a:rPr>
              <a:t>bylo</a:t>
            </a:r>
            <a:r>
              <a:rPr lang="en-US" dirty="0">
                <a:solidFill>
                  <a:srgbClr val="222222"/>
                </a:solidFill>
                <a:latin typeface="Arial" panose="020B0604020202020204" pitchFamily="34" charset="0"/>
              </a:rPr>
              <a:t> </a:t>
            </a:r>
            <a:r>
              <a:rPr lang="en-US" dirty="0" err="1">
                <a:solidFill>
                  <a:srgbClr val="222222"/>
                </a:solidFill>
                <a:latin typeface="Arial" panose="020B0604020202020204" pitchFamily="34" charset="0"/>
              </a:rPr>
              <a:t>používání</a:t>
            </a:r>
            <a:r>
              <a:rPr lang="en-US" dirty="0">
                <a:solidFill>
                  <a:srgbClr val="222222"/>
                </a:solidFill>
                <a:latin typeface="Arial" panose="020B0604020202020204" pitchFamily="34" charset="0"/>
              </a:rPr>
              <a:t> </a:t>
            </a:r>
            <a:r>
              <a:rPr lang="en-US" dirty="0" err="1">
                <a:solidFill>
                  <a:srgbClr val="222222"/>
                </a:solidFill>
                <a:latin typeface="Arial" panose="020B0604020202020204" pitchFamily="34" charset="0"/>
              </a:rPr>
              <a:t>azbestu</a:t>
            </a:r>
            <a:r>
              <a:rPr lang="en-US" dirty="0">
                <a:solidFill>
                  <a:srgbClr val="222222"/>
                </a:solidFill>
                <a:latin typeface="Arial" panose="020B0604020202020204" pitchFamily="34" charset="0"/>
              </a:rPr>
              <a:t> v </a:t>
            </a:r>
            <a:r>
              <a:rPr lang="en-US" dirty="0" err="1">
                <a:solidFill>
                  <a:srgbClr val="222222"/>
                </a:solidFill>
                <a:latin typeface="Arial" panose="020B0604020202020204" pitchFamily="34" charset="0"/>
              </a:rPr>
              <a:t>mnoha</a:t>
            </a:r>
            <a:r>
              <a:rPr lang="en-US" dirty="0">
                <a:solidFill>
                  <a:srgbClr val="222222"/>
                </a:solidFill>
                <a:latin typeface="Arial" panose="020B0604020202020204" pitchFamily="34" charset="0"/>
              </a:rPr>
              <a:t> </a:t>
            </a:r>
            <a:r>
              <a:rPr lang="en-US" dirty="0" err="1">
                <a:solidFill>
                  <a:srgbClr val="222222"/>
                </a:solidFill>
                <a:latin typeface="Arial" panose="020B0604020202020204" pitchFamily="34" charset="0"/>
              </a:rPr>
              <a:t>zemích</a:t>
            </a:r>
            <a:r>
              <a:rPr lang="en-US" dirty="0">
                <a:solidFill>
                  <a:srgbClr val="222222"/>
                </a:solidFill>
                <a:latin typeface="Arial" panose="020B0604020202020204" pitchFamily="34" charset="0"/>
              </a:rPr>
              <a:t> </a:t>
            </a:r>
            <a:r>
              <a:rPr lang="en-US" dirty="0" err="1">
                <a:solidFill>
                  <a:srgbClr val="222222"/>
                </a:solidFill>
                <a:latin typeface="Arial" panose="020B0604020202020204" pitchFamily="34" charset="0"/>
              </a:rPr>
              <a:t>světa</a:t>
            </a:r>
            <a:r>
              <a:rPr lang="en-US" dirty="0">
                <a:solidFill>
                  <a:srgbClr val="222222"/>
                </a:solidFill>
                <a:latin typeface="Arial" panose="020B0604020202020204" pitchFamily="34" charset="0"/>
              </a:rPr>
              <a:t> </a:t>
            </a:r>
            <a:r>
              <a:rPr lang="en-US" dirty="0" err="1">
                <a:solidFill>
                  <a:srgbClr val="222222"/>
                </a:solidFill>
                <a:latin typeface="Arial" panose="020B0604020202020204" pitchFamily="34" charset="0"/>
              </a:rPr>
              <a:t>zakázáno</a:t>
            </a:r>
            <a:r>
              <a:rPr lang="en-US" dirty="0">
                <a:solidFill>
                  <a:srgbClr val="222222"/>
                </a:solidFill>
                <a:latin typeface="Arial" panose="020B0604020202020204" pitchFamily="34" charset="0"/>
              </a:rPr>
              <a:t>. </a:t>
            </a:r>
          </a:p>
          <a:p>
            <a:endParaRPr lang="en-US" dirty="0">
              <a:solidFill>
                <a:srgbClr val="222222"/>
              </a:solidFill>
              <a:latin typeface="Arial" panose="020B0604020202020204" pitchFamily="34" charset="0"/>
            </a:endParaRPr>
          </a:p>
          <a:p>
            <a:endParaRPr lang="en-US" dirty="0"/>
          </a:p>
          <a:p>
            <a:endParaRPr lang="en-US" dirty="0"/>
          </a:p>
          <a:p>
            <a:endParaRPr lang="en-US" dirty="0"/>
          </a:p>
          <a:p>
            <a:endParaRPr lang="en-US" dirty="0"/>
          </a:p>
          <a:p>
            <a:endParaRPr lang="en-US" dirty="0"/>
          </a:p>
          <a:p>
            <a:endParaRPr lang="en-US" dirty="0"/>
          </a:p>
          <a:p>
            <a:endParaRPr lang="en-US" dirty="0"/>
          </a:p>
          <a:p>
            <a:r>
              <a:rPr lang="en-US" dirty="0" err="1"/>
              <a:t>Problém</a:t>
            </a:r>
            <a:r>
              <a:rPr lang="en-US" dirty="0"/>
              <a:t> </a:t>
            </a:r>
            <a:r>
              <a:rPr lang="en-US" dirty="0" err="1"/>
              <a:t>azbestu</a:t>
            </a:r>
            <a:r>
              <a:rPr lang="en-US" dirty="0"/>
              <a:t> </a:t>
            </a:r>
            <a:r>
              <a:rPr lang="en-US" dirty="0" err="1"/>
              <a:t>tkví</a:t>
            </a:r>
            <a:r>
              <a:rPr lang="en-US" dirty="0"/>
              <a:t> v </a:t>
            </a:r>
            <a:r>
              <a:rPr lang="en-US" dirty="0" err="1"/>
              <a:t>malých</a:t>
            </a:r>
            <a:r>
              <a:rPr lang="en-US" dirty="0"/>
              <a:t> </a:t>
            </a:r>
            <a:r>
              <a:rPr lang="en-US" dirty="0" err="1"/>
              <a:t>rozměrech</a:t>
            </a:r>
            <a:r>
              <a:rPr lang="en-US" dirty="0"/>
              <a:t> </a:t>
            </a:r>
            <a:r>
              <a:rPr lang="en-US" dirty="0" err="1"/>
              <a:t>jeho</a:t>
            </a:r>
            <a:r>
              <a:rPr lang="en-US" dirty="0"/>
              <a:t> </a:t>
            </a:r>
            <a:r>
              <a:rPr lang="en-US" dirty="0" err="1"/>
              <a:t>vláken</a:t>
            </a:r>
            <a:r>
              <a:rPr lang="en-US" dirty="0"/>
              <a:t>, </a:t>
            </a:r>
            <a:r>
              <a:rPr lang="en-US" dirty="0" err="1"/>
              <a:t>která</a:t>
            </a:r>
            <a:r>
              <a:rPr lang="en-US" dirty="0"/>
              <a:t> </a:t>
            </a:r>
            <a:r>
              <a:rPr lang="en-US" dirty="0" err="1"/>
              <a:t>jsou</a:t>
            </a:r>
            <a:r>
              <a:rPr lang="en-US" dirty="0"/>
              <a:t> </a:t>
            </a:r>
            <a:r>
              <a:rPr lang="en-US" dirty="0" err="1"/>
              <a:t>schopna</a:t>
            </a:r>
            <a:r>
              <a:rPr lang="en-US" dirty="0"/>
              <a:t> (</a:t>
            </a:r>
            <a:r>
              <a:rPr lang="en-US" dirty="0" err="1"/>
              <a:t>podobně</a:t>
            </a:r>
            <a:r>
              <a:rPr lang="en-US" dirty="0"/>
              <a:t> </a:t>
            </a:r>
            <a:r>
              <a:rPr lang="en-US" dirty="0" err="1"/>
              <a:t>jako</a:t>
            </a:r>
            <a:r>
              <a:rPr lang="en-US" dirty="0"/>
              <a:t> </a:t>
            </a:r>
            <a:r>
              <a:rPr lang="en-US" dirty="0" err="1"/>
              <a:t>jiné</a:t>
            </a:r>
            <a:r>
              <a:rPr lang="en-US" dirty="0"/>
              <a:t> </a:t>
            </a:r>
            <a:r>
              <a:rPr lang="en-US" dirty="0" err="1"/>
              <a:t>mikroskopické</a:t>
            </a:r>
            <a:r>
              <a:rPr lang="en-US" dirty="0"/>
              <a:t> </a:t>
            </a:r>
            <a:r>
              <a:rPr lang="en-US" dirty="0" err="1"/>
              <a:t>pevné</a:t>
            </a:r>
            <a:r>
              <a:rPr lang="en-US" dirty="0"/>
              <a:t> </a:t>
            </a:r>
            <a:r>
              <a:rPr lang="en-US" dirty="0" err="1"/>
              <a:t>částice</a:t>
            </a:r>
            <a:r>
              <a:rPr lang="en-US" dirty="0"/>
              <a:t>) </a:t>
            </a:r>
            <a:r>
              <a:rPr lang="en-US" dirty="0" err="1"/>
              <a:t>pronikat</a:t>
            </a:r>
            <a:r>
              <a:rPr lang="en-US" dirty="0"/>
              <a:t> se </a:t>
            </a:r>
            <a:r>
              <a:rPr lang="en-US" dirty="0" err="1"/>
              <a:t>vzduchem</a:t>
            </a:r>
            <a:r>
              <a:rPr lang="en-US" dirty="0"/>
              <a:t> do </a:t>
            </a:r>
            <a:r>
              <a:rPr lang="en-US" dirty="0" err="1"/>
              <a:t>dýchacích</a:t>
            </a:r>
            <a:r>
              <a:rPr lang="en-US" dirty="0"/>
              <a:t> </a:t>
            </a:r>
            <a:r>
              <a:rPr lang="en-US" dirty="0" err="1"/>
              <a:t>cest</a:t>
            </a:r>
            <a:r>
              <a:rPr lang="en-US" dirty="0"/>
              <a:t> a </a:t>
            </a:r>
            <a:r>
              <a:rPr lang="en-US" dirty="0" err="1"/>
              <a:t>dále</a:t>
            </a:r>
            <a:r>
              <a:rPr lang="en-US" dirty="0"/>
              <a:t> do </a:t>
            </a:r>
            <a:r>
              <a:rPr lang="en-US" dirty="0" err="1"/>
              <a:t>plic</a:t>
            </a:r>
            <a:r>
              <a:rPr lang="en-US" dirty="0"/>
              <a:t>. </a:t>
            </a:r>
            <a:r>
              <a:rPr lang="en-US" dirty="0" err="1"/>
              <a:t>Zde</a:t>
            </a:r>
            <a:r>
              <a:rPr lang="en-US" dirty="0"/>
              <a:t> se </a:t>
            </a:r>
            <a:r>
              <a:rPr lang="en-US" dirty="0" err="1"/>
              <a:t>azbest</a:t>
            </a:r>
            <a:r>
              <a:rPr lang="en-US" dirty="0"/>
              <a:t> </a:t>
            </a:r>
            <a:r>
              <a:rPr lang="en-US" dirty="0" err="1"/>
              <a:t>zabodává</a:t>
            </a:r>
            <a:r>
              <a:rPr lang="en-US" dirty="0"/>
              <a:t> do </a:t>
            </a:r>
            <a:r>
              <a:rPr lang="en-US" dirty="0" err="1"/>
              <a:t>plicních</a:t>
            </a:r>
            <a:r>
              <a:rPr lang="en-US" dirty="0"/>
              <a:t> </a:t>
            </a:r>
            <a:r>
              <a:rPr lang="en-US" dirty="0" err="1"/>
              <a:t>sklípků</a:t>
            </a:r>
            <a:r>
              <a:rPr lang="en-US" dirty="0"/>
              <a:t> a </a:t>
            </a:r>
            <a:r>
              <a:rPr lang="en-US" dirty="0" err="1"/>
              <a:t>postupem</a:t>
            </a:r>
            <a:r>
              <a:rPr lang="en-US" dirty="0"/>
              <a:t> </a:t>
            </a:r>
            <a:r>
              <a:rPr lang="en-US" dirty="0" err="1"/>
              <a:t>času</a:t>
            </a:r>
            <a:r>
              <a:rPr lang="en-US" dirty="0"/>
              <a:t> </a:t>
            </a:r>
            <a:r>
              <a:rPr lang="en-US" dirty="0" err="1"/>
              <a:t>může</a:t>
            </a:r>
            <a:r>
              <a:rPr lang="en-US" dirty="0"/>
              <a:t> </a:t>
            </a:r>
            <a:r>
              <a:rPr lang="en-US" dirty="0" err="1"/>
              <a:t>vzniknout</a:t>
            </a:r>
            <a:r>
              <a:rPr lang="en-US" dirty="0"/>
              <a:t> </a:t>
            </a:r>
            <a:r>
              <a:rPr lang="en-US" dirty="0" err="1"/>
              <a:t>rakovinné</a:t>
            </a:r>
            <a:r>
              <a:rPr lang="en-US" dirty="0"/>
              <a:t> </a:t>
            </a:r>
            <a:r>
              <a:rPr lang="en-US" dirty="0" err="1"/>
              <a:t>bujení</a:t>
            </a:r>
            <a:r>
              <a:rPr lang="en-US" dirty="0"/>
              <a:t> (</a:t>
            </a:r>
            <a:r>
              <a:rPr lang="en-US" dirty="0" err="1"/>
              <a:t>mesotheliom</a:t>
            </a:r>
            <a:r>
              <a:rPr lang="en-US" dirty="0"/>
              <a:t>). </a:t>
            </a:r>
            <a:r>
              <a:rPr lang="en-US" dirty="0" err="1"/>
              <a:t>Způsobuje</a:t>
            </a:r>
            <a:r>
              <a:rPr lang="en-US" dirty="0"/>
              <a:t> </a:t>
            </a:r>
            <a:r>
              <a:rPr lang="en-US" dirty="0" err="1"/>
              <a:t>také</a:t>
            </a:r>
            <a:r>
              <a:rPr lang="en-US" dirty="0"/>
              <a:t> </a:t>
            </a:r>
            <a:r>
              <a:rPr lang="en-US" dirty="0" err="1"/>
              <a:t>onemocnění</a:t>
            </a:r>
            <a:r>
              <a:rPr lang="en-US" dirty="0"/>
              <a:t> </a:t>
            </a:r>
            <a:r>
              <a:rPr lang="en-US" dirty="0" err="1"/>
              <a:t>zvané</a:t>
            </a:r>
            <a:r>
              <a:rPr lang="en-US" dirty="0"/>
              <a:t> </a:t>
            </a:r>
            <a:r>
              <a:rPr lang="en-US" dirty="0" err="1"/>
              <a:t>azbestóza</a:t>
            </a:r>
            <a:r>
              <a:rPr lang="en-US" dirty="0"/>
              <a:t> (</a:t>
            </a:r>
            <a:r>
              <a:rPr lang="en-US" dirty="0" err="1"/>
              <a:t>zaprášení</a:t>
            </a:r>
            <a:r>
              <a:rPr lang="en-US" dirty="0"/>
              <a:t> </a:t>
            </a:r>
            <a:r>
              <a:rPr lang="en-US" dirty="0" err="1"/>
              <a:t>plic</a:t>
            </a:r>
            <a:r>
              <a:rPr lang="en-US" dirty="0"/>
              <a:t> </a:t>
            </a:r>
            <a:r>
              <a:rPr lang="en-US" dirty="0" err="1"/>
              <a:t>azbestem</a:t>
            </a:r>
            <a:r>
              <a:rPr lang="en-US" dirty="0"/>
              <a:t>) – </a:t>
            </a:r>
            <a:r>
              <a:rPr lang="en-US" dirty="0" err="1"/>
              <a:t>vdechováním</a:t>
            </a:r>
            <a:r>
              <a:rPr lang="en-US" dirty="0"/>
              <a:t> </a:t>
            </a:r>
            <a:r>
              <a:rPr lang="en-US" dirty="0" err="1"/>
              <a:t>azbestových</a:t>
            </a:r>
            <a:r>
              <a:rPr lang="en-US" dirty="0"/>
              <a:t> </a:t>
            </a:r>
            <a:r>
              <a:rPr lang="en-US" dirty="0" err="1"/>
              <a:t>vláken</a:t>
            </a:r>
            <a:r>
              <a:rPr lang="en-US" dirty="0"/>
              <a:t> </a:t>
            </a:r>
            <a:r>
              <a:rPr lang="en-US" dirty="0" err="1"/>
              <a:t>dochází</a:t>
            </a:r>
            <a:r>
              <a:rPr lang="en-US" dirty="0"/>
              <a:t> </a:t>
            </a:r>
            <a:r>
              <a:rPr lang="en-US" dirty="0" err="1"/>
              <a:t>ke</a:t>
            </a:r>
            <a:r>
              <a:rPr lang="en-US" dirty="0"/>
              <a:t> </a:t>
            </a:r>
            <a:r>
              <a:rPr lang="en-US" dirty="0" err="1"/>
              <a:t>zjizvení</a:t>
            </a:r>
            <a:r>
              <a:rPr lang="en-US" dirty="0"/>
              <a:t> </a:t>
            </a:r>
            <a:r>
              <a:rPr lang="en-US" dirty="0" err="1"/>
              <a:t>plic</a:t>
            </a:r>
            <a:r>
              <a:rPr lang="en-US" dirty="0"/>
              <a:t>, </a:t>
            </a:r>
            <a:r>
              <a:rPr lang="en-US" dirty="0" err="1"/>
              <a:t>projevuje</a:t>
            </a:r>
            <a:r>
              <a:rPr lang="en-US" dirty="0"/>
              <a:t> se </a:t>
            </a:r>
            <a:r>
              <a:rPr lang="en-US" dirty="0" err="1"/>
              <a:t>dušnost</a:t>
            </a:r>
            <a:r>
              <a:rPr lang="en-US" dirty="0"/>
              <a:t>, </a:t>
            </a:r>
            <a:r>
              <a:rPr lang="en-US" dirty="0" err="1"/>
              <a:t>příp</a:t>
            </a:r>
            <a:r>
              <a:rPr lang="en-US" dirty="0"/>
              <a:t>. </a:t>
            </a:r>
            <a:r>
              <a:rPr lang="en-US" dirty="0" err="1"/>
              <a:t>kašel</a:t>
            </a:r>
            <a:r>
              <a:rPr lang="en-US" dirty="0"/>
              <a:t> a </a:t>
            </a:r>
            <a:r>
              <a:rPr lang="en-US" dirty="0" err="1"/>
              <a:t>nakonec</a:t>
            </a:r>
            <a:r>
              <a:rPr lang="en-US" dirty="0"/>
              <a:t> </a:t>
            </a:r>
            <a:r>
              <a:rPr lang="en-US" dirty="0" err="1"/>
              <a:t>vede</a:t>
            </a:r>
            <a:r>
              <a:rPr lang="en-US" dirty="0"/>
              <a:t> </a:t>
            </a:r>
            <a:r>
              <a:rPr lang="en-US" dirty="0" err="1"/>
              <a:t>ke</a:t>
            </a:r>
            <a:r>
              <a:rPr lang="en-US" dirty="0"/>
              <a:t> </a:t>
            </a:r>
            <a:r>
              <a:rPr lang="en-US" dirty="0" err="1"/>
              <a:t>smrti</a:t>
            </a:r>
            <a:r>
              <a:rPr lang="en-US" dirty="0"/>
              <a:t>.</a:t>
            </a:r>
          </a:p>
        </p:txBody>
      </p:sp>
      <p:pic>
        <p:nvPicPr>
          <p:cNvPr id="8" name="Obrázek 7" descr="Obsah obrázku jídlo&#10;&#10;Popis byl vytvořen automaticky">
            <a:extLst>
              <a:ext uri="{FF2B5EF4-FFF2-40B4-BE49-F238E27FC236}">
                <a16:creationId xmlns:a16="http://schemas.microsoft.com/office/drawing/2014/main" id="{EA6AEE65-290E-448D-BF9F-22C26A9B94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2819400"/>
            <a:ext cx="2514600" cy="1799082"/>
          </a:xfrm>
          <a:prstGeom prst="rect">
            <a:avLst/>
          </a:prstGeom>
        </p:spPr>
      </p:pic>
      <p:sp>
        <p:nvSpPr>
          <p:cNvPr id="10" name="Obdélník 9">
            <a:extLst>
              <a:ext uri="{FF2B5EF4-FFF2-40B4-BE49-F238E27FC236}">
                <a16:creationId xmlns:a16="http://schemas.microsoft.com/office/drawing/2014/main" id="{14F4B141-5FCE-4230-B1D1-04D59611E4DF}"/>
              </a:ext>
            </a:extLst>
          </p:cNvPr>
          <p:cNvSpPr/>
          <p:nvPr/>
        </p:nvSpPr>
        <p:spPr>
          <a:xfrm>
            <a:off x="3505200" y="2514600"/>
            <a:ext cx="2743200" cy="2031325"/>
          </a:xfrm>
          <a:prstGeom prst="rect">
            <a:avLst/>
          </a:prstGeom>
        </p:spPr>
        <p:txBody>
          <a:bodyPr wrap="square">
            <a:spAutoFit/>
          </a:bodyPr>
          <a:lstStyle/>
          <a:p>
            <a:r>
              <a:rPr lang="en-US" b="1" dirty="0"/>
              <a:t>Eternit</a:t>
            </a:r>
            <a:r>
              <a:rPr lang="en-US" dirty="0"/>
              <a:t> je </a:t>
            </a:r>
            <a:r>
              <a:rPr lang="en-US" dirty="0" err="1"/>
              <a:t>stavební</a:t>
            </a:r>
            <a:r>
              <a:rPr lang="en-US" dirty="0"/>
              <a:t> </a:t>
            </a:r>
            <a:r>
              <a:rPr lang="en-US" dirty="0" err="1"/>
              <a:t>materiál</a:t>
            </a:r>
            <a:r>
              <a:rPr lang="en-US" dirty="0"/>
              <a:t> </a:t>
            </a:r>
            <a:r>
              <a:rPr lang="en-US" dirty="0" err="1"/>
              <a:t>tvořený</a:t>
            </a:r>
            <a:r>
              <a:rPr lang="en-US" dirty="0"/>
              <a:t> </a:t>
            </a:r>
            <a:r>
              <a:rPr lang="en-US" dirty="0" err="1"/>
              <a:t>cementem</a:t>
            </a:r>
            <a:r>
              <a:rPr lang="en-US" dirty="0"/>
              <a:t> a </a:t>
            </a:r>
            <a:r>
              <a:rPr lang="en-US" dirty="0" err="1"/>
              <a:t>vláknitým</a:t>
            </a:r>
            <a:r>
              <a:rPr lang="en-US" dirty="0"/>
              <a:t> </a:t>
            </a:r>
            <a:r>
              <a:rPr lang="en-US" dirty="0" err="1"/>
              <a:t>pojivem</a:t>
            </a:r>
            <a:r>
              <a:rPr lang="en-US" dirty="0"/>
              <a:t>, </a:t>
            </a:r>
            <a:r>
              <a:rPr lang="en-US" dirty="0" err="1"/>
              <a:t>nejčastěji</a:t>
            </a:r>
            <a:r>
              <a:rPr lang="en-US" dirty="0"/>
              <a:t> </a:t>
            </a:r>
            <a:r>
              <a:rPr lang="en-US" dirty="0" err="1"/>
              <a:t>azbestem</a:t>
            </a:r>
            <a:r>
              <a:rPr lang="en-US" dirty="0"/>
              <a:t> (v </a:t>
            </a:r>
            <a:r>
              <a:rPr lang="en-US" dirty="0" err="1"/>
              <a:t>množství</a:t>
            </a:r>
            <a:r>
              <a:rPr lang="en-US" dirty="0"/>
              <a:t> 8 </a:t>
            </a:r>
            <a:r>
              <a:rPr lang="en-US" dirty="0" err="1"/>
              <a:t>až</a:t>
            </a:r>
            <a:r>
              <a:rPr lang="en-US" dirty="0"/>
              <a:t> 12 obj %). </a:t>
            </a:r>
            <a:r>
              <a:rPr lang="en-US" dirty="0" err="1"/>
              <a:t>Nejčastějším</a:t>
            </a:r>
            <a:r>
              <a:rPr lang="en-US" dirty="0"/>
              <a:t> </a:t>
            </a:r>
            <a:r>
              <a:rPr lang="en-US" dirty="0" err="1"/>
              <a:t>využitím</a:t>
            </a:r>
            <a:r>
              <a:rPr lang="en-US" dirty="0"/>
              <a:t> </a:t>
            </a:r>
            <a:r>
              <a:rPr lang="en-US" dirty="0" err="1"/>
              <a:t>jsou</a:t>
            </a:r>
            <a:r>
              <a:rPr lang="en-US" dirty="0"/>
              <a:t> </a:t>
            </a:r>
            <a:r>
              <a:rPr lang="en-US" dirty="0" err="1"/>
              <a:t>eternitové</a:t>
            </a:r>
            <a:r>
              <a:rPr lang="en-US" dirty="0"/>
              <a:t> </a:t>
            </a:r>
            <a:r>
              <a:rPr lang="en-US" dirty="0" err="1"/>
              <a:t>střechy</a:t>
            </a:r>
            <a:r>
              <a:rPr lang="en-US" dirty="0"/>
              <a:t>.</a:t>
            </a:r>
          </a:p>
        </p:txBody>
      </p:sp>
      <p:pic>
        <p:nvPicPr>
          <p:cNvPr id="12" name="Obrázek 11" descr="Obsah obrázku budova, závěs, střecha, okno&#10;&#10;Popis byl vytvořen automaticky">
            <a:extLst>
              <a:ext uri="{FF2B5EF4-FFF2-40B4-BE49-F238E27FC236}">
                <a16:creationId xmlns:a16="http://schemas.microsoft.com/office/drawing/2014/main" id="{9C35116C-2F64-4777-89DD-116CB9ABD7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0" y="2590800"/>
            <a:ext cx="2413000" cy="1809750"/>
          </a:xfrm>
          <a:prstGeom prst="rect">
            <a:avLst/>
          </a:prstGeom>
        </p:spPr>
      </p:pic>
    </p:spTree>
    <p:extLst>
      <p:ext uri="{BB962C8B-B14F-4D97-AF65-F5344CB8AC3E}">
        <p14:creationId xmlns:p14="http://schemas.microsoft.com/office/powerpoint/2010/main" val="140794371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57200" y="274638"/>
            <a:ext cx="8229600" cy="487362"/>
          </a:xfrm>
        </p:spPr>
        <p:txBody>
          <a:bodyPr>
            <a:normAutofit fontScale="90000"/>
          </a:bodyPr>
          <a:lstStyle/>
          <a:p>
            <a:pPr eaLnBrk="1" hangingPunct="1"/>
            <a:r>
              <a:rPr lang="cs-CZ" altLang="en-US" sz="2800" b="1" dirty="0" err="1">
                <a:latin typeface="Arial" panose="020B0604020202020204" pitchFamily="34" charset="0"/>
                <a:cs typeface="Arial" panose="020B0604020202020204" pitchFamily="34" charset="0"/>
              </a:rPr>
              <a:t>Polysiloxany</a:t>
            </a:r>
            <a:r>
              <a:rPr lang="cs-CZ" altLang="en-US" sz="2800" b="1" dirty="0">
                <a:latin typeface="Arial" panose="020B0604020202020204" pitchFamily="34" charset="0"/>
                <a:cs typeface="Arial" panose="020B0604020202020204" pitchFamily="34" charset="0"/>
              </a:rPr>
              <a:t> (silikony)</a:t>
            </a:r>
          </a:p>
        </p:txBody>
      </p:sp>
      <p:sp>
        <p:nvSpPr>
          <p:cNvPr id="3076" name="Rectangle 3"/>
          <p:cNvSpPr>
            <a:spLocks noGrp="1" noChangeArrowheads="1"/>
          </p:cNvSpPr>
          <p:nvPr>
            <p:ph type="body" idx="1"/>
          </p:nvPr>
        </p:nvSpPr>
        <p:spPr>
          <a:xfrm>
            <a:off x="114300" y="789398"/>
            <a:ext cx="8915400" cy="5334000"/>
          </a:xfrm>
        </p:spPr>
        <p:txBody>
          <a:bodyPr>
            <a:normAutofit/>
          </a:bodyPr>
          <a:lstStyle/>
          <a:p>
            <a:pPr marL="0" indent="0" eaLnBrk="1" hangingPunct="1">
              <a:lnSpc>
                <a:spcPct val="90000"/>
              </a:lnSpc>
              <a:buNone/>
            </a:pPr>
            <a:r>
              <a:rPr lang="cs-CZ" altLang="en-US" sz="2000" dirty="0">
                <a:latin typeface="Arial" panose="020B0604020202020204" pitchFamily="34" charset="0"/>
                <a:cs typeface="Arial" panose="020B0604020202020204" pitchFamily="34" charset="0"/>
              </a:rPr>
              <a:t>- </a:t>
            </a:r>
            <a:r>
              <a:rPr lang="cs-CZ" altLang="en-US" sz="2000" dirty="0" err="1">
                <a:latin typeface="Arial" panose="020B0604020202020204" pitchFamily="34" charset="0"/>
                <a:cs typeface="Arial" panose="020B0604020202020204" pitchFamily="34" charset="0"/>
              </a:rPr>
              <a:t>př</a:t>
            </a:r>
            <a:r>
              <a:rPr lang="en-GB" altLang="en-US" sz="2000" dirty="0" err="1">
                <a:latin typeface="Arial" panose="020B0604020202020204" pitchFamily="34" charset="0"/>
                <a:cs typeface="Arial" panose="020B0604020202020204" pitchFamily="34" charset="0"/>
              </a:rPr>
              <a:t>ipravují</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kondenzací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silanol</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R</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SiOH, </a:t>
            </a:r>
            <a:r>
              <a:rPr lang="en-GB" altLang="en-US" sz="2000" dirty="0" err="1">
                <a:latin typeface="Arial" panose="020B0604020202020204" pitchFamily="34" charset="0"/>
                <a:cs typeface="Arial" panose="020B0604020202020204" pitchFamily="34" charset="0"/>
              </a:rPr>
              <a:t>silandiol</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R</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Si(OH)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silantriol</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RSi</a:t>
            </a:r>
            <a:r>
              <a:rPr lang="en-GB" altLang="en-US" sz="2000" dirty="0">
                <a:latin typeface="Arial" panose="020B0604020202020204" pitchFamily="34" charset="0"/>
                <a:cs typeface="Arial" panose="020B0604020202020204" pitchFamily="34" charset="0"/>
              </a:rPr>
              <a:t>(OH)</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silanoly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lze</a:t>
            </a:r>
            <a:r>
              <a:rPr lang="en-GB" altLang="en-US" sz="2000" dirty="0">
                <a:latin typeface="Arial" panose="020B0604020202020204" pitchFamily="34" charset="0"/>
                <a:cs typeface="Arial" panose="020B0604020202020204" pitchFamily="34" charset="0"/>
              </a:rPr>
              <a:t>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ipravit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hydrolýzou</a:t>
            </a:r>
            <a:r>
              <a:rPr lang="en-GB" altLang="en-US" sz="2000" dirty="0">
                <a:latin typeface="Arial" panose="020B0604020202020204" pitchFamily="34" charset="0"/>
                <a:cs typeface="Arial" panose="020B0604020202020204" pitchFamily="34" charset="0"/>
              </a:rPr>
              <a:t>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ísluš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halogenid</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nap</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a:t>
            </a:r>
            <a:endParaRPr lang="cs-CZ" altLang="en-US" sz="2000" dirty="0">
              <a:latin typeface="Arial" panose="020B0604020202020204" pitchFamily="34" charset="0"/>
              <a:cs typeface="Arial" panose="020B0604020202020204" pitchFamily="34" charset="0"/>
            </a:endParaRPr>
          </a:p>
          <a:p>
            <a:pPr eaLnBrk="1" hangingPunct="1">
              <a:lnSpc>
                <a:spcPct val="90000"/>
              </a:lnSpc>
              <a:buFontTx/>
              <a:buChar char="-"/>
            </a:pPr>
            <a:endParaRPr lang="en-GB" altLang="en-US" sz="2000"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r>
              <a:rPr lang="cs-CZ" altLang="en-US" sz="2000" dirty="0">
                <a:latin typeface="Arial" panose="020B0604020202020204" pitchFamily="34" charset="0"/>
                <a:cs typeface="Arial" panose="020B0604020202020204" pitchFamily="34" charset="0"/>
              </a:rPr>
              <a:t>	</a:t>
            </a:r>
          </a:p>
          <a:p>
            <a:pPr>
              <a:lnSpc>
                <a:spcPct val="90000"/>
              </a:lnSpc>
              <a:buNone/>
            </a:pPr>
            <a:endParaRPr lang="cs-CZ" altLang="en-US" sz="2000" dirty="0">
              <a:latin typeface="Arial" panose="020B0604020202020204" pitchFamily="34" charset="0"/>
              <a:cs typeface="Arial" panose="020B0604020202020204" pitchFamily="34" charset="0"/>
            </a:endParaRPr>
          </a:p>
          <a:p>
            <a:pPr>
              <a:lnSpc>
                <a:spcPct val="90000"/>
              </a:lnSpc>
              <a:buNone/>
            </a:pPr>
            <a:endParaRPr lang="cs-CZ" altLang="en-US" sz="2000" dirty="0">
              <a:latin typeface="Arial" panose="020B0604020202020204" pitchFamily="34" charset="0"/>
              <a:cs typeface="Arial" panose="020B0604020202020204" pitchFamily="34" charset="0"/>
            </a:endParaRPr>
          </a:p>
          <a:p>
            <a:pPr>
              <a:lnSpc>
                <a:spcPct val="90000"/>
              </a:lnSpc>
              <a:buNone/>
            </a:pPr>
            <a:endParaRPr lang="cs-CZ" altLang="en-US" sz="2000" dirty="0">
              <a:latin typeface="Arial" panose="020B0604020202020204" pitchFamily="34" charset="0"/>
              <a:cs typeface="Arial" panose="020B0604020202020204" pitchFamily="34" charset="0"/>
            </a:endParaRPr>
          </a:p>
          <a:p>
            <a:pPr>
              <a:lnSpc>
                <a:spcPct val="90000"/>
              </a:lnSpc>
              <a:buNone/>
            </a:pPr>
            <a:endParaRPr lang="cs-CZ" altLang="en-US" sz="2000" dirty="0">
              <a:latin typeface="Arial" panose="020B0604020202020204" pitchFamily="34" charset="0"/>
              <a:cs typeface="Arial" panose="020B0604020202020204" pitchFamily="34" charset="0"/>
            </a:endParaRPr>
          </a:p>
          <a:p>
            <a:pPr>
              <a:lnSpc>
                <a:spcPct val="90000"/>
              </a:lnSpc>
              <a:buNone/>
            </a:pPr>
            <a:endParaRPr lang="cs-CZ" altLang="en-US" sz="2000" dirty="0">
              <a:latin typeface="Arial" panose="020B0604020202020204" pitchFamily="34" charset="0"/>
              <a:cs typeface="Arial" panose="020B0604020202020204" pitchFamily="34" charset="0"/>
            </a:endParaRPr>
          </a:p>
          <a:p>
            <a:pPr>
              <a:lnSpc>
                <a:spcPct val="90000"/>
              </a:lnSpc>
              <a:buNone/>
            </a:pPr>
            <a:endParaRPr lang="cs-CZ" altLang="en-US" sz="2000" dirty="0">
              <a:latin typeface="Arial" panose="020B0604020202020204" pitchFamily="34" charset="0"/>
              <a:cs typeface="Arial" panose="020B0604020202020204" pitchFamily="34" charset="0"/>
            </a:endParaRPr>
          </a:p>
          <a:p>
            <a:pPr>
              <a:lnSpc>
                <a:spcPct val="90000"/>
              </a:lnSpc>
              <a:buNone/>
            </a:pPr>
            <a:endParaRPr lang="cs-CZ" altLang="en-US" sz="2000" dirty="0">
              <a:latin typeface="Arial" panose="020B0604020202020204" pitchFamily="34" charset="0"/>
              <a:cs typeface="Arial" panose="020B0604020202020204" pitchFamily="34" charset="0"/>
            </a:endParaRPr>
          </a:p>
          <a:p>
            <a:pPr>
              <a:lnSpc>
                <a:spcPct val="90000"/>
              </a:lnSpc>
              <a:buNone/>
            </a:pPr>
            <a:endParaRPr lang="cs-CZ" altLang="en-US" sz="2000" dirty="0">
              <a:latin typeface="Arial" panose="020B0604020202020204" pitchFamily="34" charset="0"/>
              <a:cs typeface="Arial" panose="020B0604020202020204" pitchFamily="34" charset="0"/>
            </a:endParaRPr>
          </a:p>
          <a:p>
            <a:pPr>
              <a:lnSpc>
                <a:spcPct val="90000"/>
              </a:lnSpc>
              <a:buNone/>
            </a:pP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tepeln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chemicky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velmi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stálé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tzv</a:t>
            </a:r>
            <a:r>
              <a:rPr lang="en-GB" altLang="en-US" sz="2000"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silikonové</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oleje</a:t>
            </a:r>
            <a:endParaRPr lang="cs-CZ" altLang="en-US" sz="2000" u="sng"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r>
              <a:rPr lang="en-GB" altLang="en-US" sz="2000" dirty="0" err="1">
                <a:latin typeface="Arial" panose="020B0604020202020204" pitchFamily="34" charset="0"/>
                <a:cs typeface="Arial" panose="020B0604020202020204" pitchFamily="34" charset="0"/>
              </a:rPr>
              <a:t>Vhodnými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substituenty</a:t>
            </a:r>
            <a:r>
              <a:rPr lang="en-GB" altLang="en-US" sz="2000" dirty="0">
                <a:latin typeface="Arial" panose="020B0604020202020204" pitchFamily="34" charset="0"/>
                <a:cs typeface="Arial" panose="020B0604020202020204" pitchFamily="34" charset="0"/>
              </a:rPr>
              <a:t> R (</a:t>
            </a:r>
            <a:r>
              <a:rPr lang="en-GB" altLang="en-US" sz="2000" dirty="0" err="1">
                <a:latin typeface="Arial" panose="020B0604020202020204" pitchFamily="34" charset="0"/>
                <a:cs typeface="Arial" panose="020B0604020202020204" pitchFamily="34" charset="0"/>
              </a:rPr>
              <a:t>alkyly</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aryly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lze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dosáhnout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požadovaných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vlastností</a:t>
            </a:r>
            <a:r>
              <a:rPr lang="cs-CZ" altLang="en-US" sz="2000" dirty="0">
                <a:latin typeface="Arial" panose="020B0604020202020204" pitchFamily="34" charset="0"/>
                <a:cs typeface="Arial" panose="020B0604020202020204" pitchFamily="34" charset="0"/>
              </a:rPr>
              <a:t>. </a:t>
            </a:r>
            <a:endParaRPr lang="en-US" altLang="en-US" sz="2000"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r>
              <a:rPr lang="en-US" altLang="en-US" sz="2000" b="1" i="1" dirty="0" err="1">
                <a:latin typeface="Arial" panose="020B0604020202020204" pitchFamily="34" charset="0"/>
                <a:cs typeface="Arial" panose="020B0604020202020204" pitchFamily="34" charset="0"/>
              </a:rPr>
              <a:t>Silikonov</a:t>
            </a:r>
            <a:r>
              <a:rPr lang="cs-CZ" altLang="en-US" sz="2000" b="1" i="1" dirty="0">
                <a:latin typeface="Arial" panose="020B0604020202020204" pitchFamily="34" charset="0"/>
                <a:cs typeface="Arial" panose="020B0604020202020204" pitchFamily="34" charset="0"/>
              </a:rPr>
              <a:t>ý</a:t>
            </a:r>
            <a:r>
              <a:rPr lang="en-US" altLang="en-US" sz="2000" b="1" i="1" dirty="0">
                <a:latin typeface="Arial" panose="020B0604020202020204" pitchFamily="34" charset="0"/>
                <a:cs typeface="Arial" panose="020B0604020202020204" pitchFamily="34" charset="0"/>
              </a:rPr>
              <a:t> </a:t>
            </a:r>
            <a:r>
              <a:rPr lang="en-US" altLang="en-US" sz="2000" b="1" i="1" dirty="0" err="1">
                <a:latin typeface="Arial" panose="020B0604020202020204" pitchFamily="34" charset="0"/>
                <a:cs typeface="Arial" panose="020B0604020202020204" pitchFamily="34" charset="0"/>
              </a:rPr>
              <a:t>kau</a:t>
            </a:r>
            <a:r>
              <a:rPr lang="cs-CZ" altLang="en-US" sz="2000" b="1" i="1" dirty="0">
                <a:latin typeface="Arial" panose="020B0604020202020204" pitchFamily="34" charset="0"/>
                <a:cs typeface="Arial" panose="020B0604020202020204" pitchFamily="34" charset="0"/>
              </a:rPr>
              <a:t>č</a:t>
            </a:r>
            <a:r>
              <a:rPr lang="en-US" altLang="en-US" sz="2000" b="1" i="1" dirty="0" err="1">
                <a:latin typeface="Arial" panose="020B0604020202020204" pitchFamily="34" charset="0"/>
                <a:cs typeface="Arial" panose="020B0604020202020204" pitchFamily="34" charset="0"/>
              </a:rPr>
              <a:t>uk</a:t>
            </a:r>
            <a:r>
              <a:rPr lang="cs-CZ" altLang="en-US" sz="2000" b="1" i="1"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a:t>
            </a:r>
            <a:r>
              <a:rPr lang="cs-CZ" altLang="en-US" sz="2000" dirty="0" err="1">
                <a:latin typeface="Arial" panose="020B0604020202020204" pitchFamily="34" charset="0"/>
                <a:cs typeface="Arial" panose="020B0604020202020204" pitchFamily="34" charset="0"/>
              </a:rPr>
              <a:t>Lukopren</a:t>
            </a:r>
            <a:r>
              <a:rPr lang="cs-CZ" altLang="en-US" sz="2000" dirty="0">
                <a:latin typeface="Arial" panose="020B0604020202020204" pitchFamily="34" charset="0"/>
                <a:cs typeface="Arial" panose="020B0604020202020204" pitchFamily="34" charset="0"/>
              </a:rPr>
              <a:t>)</a:t>
            </a:r>
          </a:p>
        </p:txBody>
      </p:sp>
      <p:pic>
        <p:nvPicPr>
          <p:cNvPr id="51204" name="Picture 4"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1371600"/>
            <a:ext cx="6351825" cy="32766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hemical structure of a silicone rubber. | Download ...">
            <a:extLst>
              <a:ext uri="{FF2B5EF4-FFF2-40B4-BE49-F238E27FC236}">
                <a16:creationId xmlns:a16="http://schemas.microsoft.com/office/drawing/2014/main" id="{66F30A53-90AE-4F48-85E2-B79E35601A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5184" y="5720292"/>
            <a:ext cx="2133600" cy="985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16860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152400" y="415461"/>
            <a:ext cx="8839200" cy="3733800"/>
          </a:xfrm>
        </p:spPr>
        <p:txBody>
          <a:bodyPr>
            <a:normAutofit fontScale="92500" lnSpcReduction="20000"/>
          </a:bodyPr>
          <a:lstStyle/>
          <a:p>
            <a:pPr marL="0" indent="0" eaLnBrk="1" hangingPunct="1">
              <a:buNone/>
            </a:pPr>
            <a:r>
              <a:rPr lang="en-GB" altLang="en-US" sz="2000" b="1" dirty="0">
                <a:latin typeface="Arial" panose="020B0604020202020204" pitchFamily="34" charset="0"/>
                <a:cs typeface="Arial" panose="020B0604020202020204" pitchFamily="34" charset="0"/>
              </a:rPr>
              <a:t>Germanium:</a:t>
            </a:r>
            <a:endParaRPr lang="cs-CZ" altLang="en-US" sz="2000" b="1" dirty="0">
              <a:latin typeface="Arial" panose="020B0604020202020204" pitchFamily="34" charset="0"/>
              <a:cs typeface="Arial" panose="020B0604020202020204" pitchFamily="34" charset="0"/>
            </a:endParaRPr>
          </a:p>
          <a:p>
            <a:pPr marL="0" indent="0" eaLnBrk="1" hangingPunct="1">
              <a:buNone/>
            </a:pP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b="1" dirty="0" err="1">
                <a:latin typeface="Arial" panose="020B0604020202020204" pitchFamily="34" charset="0"/>
                <a:cs typeface="Arial" panose="020B0604020202020204" pitchFamily="34" charset="0"/>
              </a:rPr>
              <a:t>GeO</a:t>
            </a:r>
            <a:r>
              <a:rPr lang="en-GB" altLang="en-US" sz="2000" dirty="0">
                <a:latin typeface="Arial" panose="020B0604020202020204" pitchFamily="34" charset="0"/>
                <a:cs typeface="Arial" panose="020B0604020202020204" pitchFamily="34" charset="0"/>
              </a:rPr>
              <a:t> - </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erná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krys.látka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hydratovaný</a:t>
            </a:r>
            <a:r>
              <a:rPr lang="en-GB" altLang="en-US" sz="2000" dirty="0">
                <a:latin typeface="Arial" panose="020B0604020202020204" pitchFamily="34" charset="0"/>
                <a:cs typeface="Arial" panose="020B0604020202020204" pitchFamily="34" charset="0"/>
              </a:rPr>
              <a:t> je </a:t>
            </a:r>
            <a:r>
              <a:rPr lang="en-GB" altLang="en-US" sz="2000" dirty="0" err="1">
                <a:latin typeface="Arial" panose="020B0604020202020204" pitchFamily="34" charset="0"/>
                <a:cs typeface="Arial" panose="020B0604020202020204" pitchFamily="34" charset="0"/>
              </a:rPr>
              <a:t>žlutý</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err="1">
                <a:latin typeface="Arial" panose="020B0604020202020204" pitchFamily="34" charset="0"/>
                <a:cs typeface="Arial" panose="020B0604020202020204" pitchFamily="34" charset="0"/>
              </a:rPr>
              <a:t>rozpouští</a:t>
            </a:r>
            <a:r>
              <a:rPr lang="en-GB" altLang="en-US" sz="2000" dirty="0">
                <a:latin typeface="Arial" panose="020B0604020202020204" pitchFamily="34" charset="0"/>
                <a:cs typeface="Arial" panose="020B0604020202020204" pitchFamily="34" charset="0"/>
              </a:rPr>
              <a:t> se v </a:t>
            </a:r>
            <a:r>
              <a:rPr lang="en-GB" altLang="en-US" sz="2000" dirty="0" err="1">
                <a:latin typeface="Arial" panose="020B0604020202020204" pitchFamily="34" charset="0"/>
                <a:cs typeface="Arial" panose="020B0604020202020204" pitchFamily="34" charset="0"/>
              </a:rPr>
              <a:t>roztocích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alk.hydroxid</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na</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b="1" dirty="0" err="1">
                <a:latin typeface="Arial" panose="020B0604020202020204" pitchFamily="34" charset="0"/>
                <a:cs typeface="Arial" panose="020B0604020202020204" pitchFamily="34" charset="0"/>
              </a:rPr>
              <a:t>germanatany</a:t>
            </a:r>
            <a:r>
              <a:rPr lang="en-GB" altLang="en-US" sz="2000" dirty="0">
                <a:latin typeface="Arial" panose="020B0604020202020204" pitchFamily="34" charset="0"/>
                <a:cs typeface="Arial" panose="020B0604020202020204" pitchFamily="34" charset="0"/>
              </a:rPr>
              <a:t> </a:t>
            </a:r>
            <a:r>
              <a:rPr lang="en-US"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Ge(OH)</a:t>
            </a:r>
            <a:r>
              <a:rPr lang="en-GB" altLang="en-US" sz="2000" baseline="-25000" dirty="0">
                <a:latin typeface="Arial" panose="020B0604020202020204" pitchFamily="34" charset="0"/>
                <a:cs typeface="Arial" panose="020B0604020202020204" pitchFamily="34" charset="0"/>
              </a:rPr>
              <a:t>3</a:t>
            </a:r>
            <a:r>
              <a:rPr lang="en-US" altLang="en-US" sz="2000" dirty="0">
                <a:latin typeface="Arial" panose="020B0604020202020204" pitchFamily="34" charset="0"/>
                <a:cs typeface="Arial" panose="020B0604020202020204" pitchFamily="34" charset="0"/>
              </a:rPr>
              <a:t>]</a:t>
            </a:r>
            <a:r>
              <a:rPr lang="en-GB" altLang="en-US" sz="2000" baseline="30000" dirty="0">
                <a:latin typeface="Arial" panose="020B0604020202020204" pitchFamily="34" charset="0"/>
                <a:cs typeface="Arial" panose="020B0604020202020204" pitchFamily="34" charset="0"/>
              </a:rPr>
              <a:t>-</a:t>
            </a:r>
          </a:p>
          <a:p>
            <a:pPr eaLnBrk="1" hangingPunct="1">
              <a:buFont typeface="Wingdings" pitchFamily="2" charset="2"/>
              <a:buNone/>
            </a:pPr>
            <a:endParaRPr lang="en-GB" altLang="en-US" sz="2000" b="1" dirty="0">
              <a:latin typeface="Arial" panose="020B0604020202020204" pitchFamily="34" charset="0"/>
              <a:cs typeface="Arial" panose="020B0604020202020204" pitchFamily="34" charset="0"/>
            </a:endParaRPr>
          </a:p>
          <a:p>
            <a:pPr eaLnBrk="1" hangingPunct="1">
              <a:buFont typeface="Wingdings" pitchFamily="2" charset="2"/>
              <a:buNone/>
            </a:pPr>
            <a:endParaRPr lang="en-GB" altLang="en-US" sz="2000" b="1" dirty="0">
              <a:latin typeface="Arial" panose="020B0604020202020204" pitchFamily="34" charset="0"/>
              <a:cs typeface="Arial" panose="020B0604020202020204" pitchFamily="34" charset="0"/>
            </a:endParaRPr>
          </a:p>
          <a:p>
            <a:pPr eaLnBrk="1" hangingPunct="1">
              <a:buFont typeface="Wingdings" pitchFamily="2" charset="2"/>
              <a:buNone/>
            </a:pPr>
            <a:endParaRPr lang="en-GB" altLang="en-US" sz="2000" b="1"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b="1" dirty="0">
              <a:latin typeface="Arial" panose="020B0604020202020204" pitchFamily="34" charset="0"/>
              <a:cs typeface="Arial" panose="020B0604020202020204" pitchFamily="34" charset="0"/>
            </a:endParaRPr>
          </a:p>
          <a:p>
            <a:pPr eaLnBrk="1" hangingPunct="1">
              <a:buFont typeface="Wingdings" pitchFamily="2" charset="2"/>
              <a:buNone/>
            </a:pPr>
            <a:endParaRPr lang="en-GB" altLang="en-US" sz="2000" b="1"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b="1" dirty="0">
                <a:latin typeface="Arial" panose="020B0604020202020204" pitchFamily="34" charset="0"/>
                <a:cs typeface="Arial" panose="020B0604020202020204" pitchFamily="34" charset="0"/>
              </a:rPr>
              <a:t>GeO</a:t>
            </a:r>
            <a:r>
              <a:rPr lang="en-GB" altLang="en-US" sz="2000" b="1" baseline="-25000" dirty="0">
                <a:latin typeface="Arial" panose="020B0604020202020204" pitchFamily="34" charset="0"/>
                <a:cs typeface="Arial" panose="020B0604020202020204" pitchFamily="34" charset="0"/>
              </a:rPr>
              <a:t>2</a:t>
            </a:r>
            <a:r>
              <a:rPr lang="cs-CZ" altLang="en-US" sz="2000" b="1" dirty="0">
                <a:latin typeface="Arial" panose="020B0604020202020204" pitchFamily="34" charset="0"/>
                <a:cs typeface="Arial" panose="020B0604020202020204" pitchFamily="34" charset="0"/>
              </a:rPr>
              <a:t> </a:t>
            </a:r>
            <a:r>
              <a:rPr lang="en-GB" altLang="en-US" sz="2000" b="1"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bezbarv</a:t>
            </a:r>
            <a:r>
              <a:rPr lang="cs-CZ" altLang="en-US" sz="2000" dirty="0">
                <a:latin typeface="Arial" panose="020B0604020202020204" pitchFamily="34" charset="0"/>
                <a:cs typeface="Arial" panose="020B0604020202020204" pitchFamily="34" charset="0"/>
              </a:rPr>
              <a:t>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látka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podobná</a:t>
            </a:r>
            <a:r>
              <a:rPr lang="en-GB" altLang="en-US" sz="2000" dirty="0">
                <a:latin typeface="Arial" panose="020B0604020202020204" pitchFamily="34" charset="0"/>
                <a:cs typeface="Arial" panose="020B0604020202020204" pitchFamily="34" charset="0"/>
              </a:rPr>
              <a:t> SiO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rozpouští</a:t>
            </a:r>
            <a:r>
              <a:rPr lang="en-GB" altLang="en-US" sz="2000" dirty="0">
                <a:latin typeface="Arial" panose="020B0604020202020204" pitchFamily="34" charset="0"/>
                <a:cs typeface="Arial" panose="020B0604020202020204" pitchFamily="34" charset="0"/>
              </a:rPr>
              <a:t> se ale v </a:t>
            </a:r>
            <a:r>
              <a:rPr lang="en-GB" altLang="en-US" sz="2000" dirty="0" err="1">
                <a:latin typeface="Arial" panose="020B0604020202020204" pitchFamily="34" charset="0"/>
                <a:cs typeface="Arial" panose="020B0604020202020204" pitchFamily="34" charset="0"/>
              </a:rPr>
              <a:t>roztocích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alk</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hydroxid</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na</a:t>
            </a:r>
            <a:r>
              <a:rPr lang="en-GB" altLang="en-US" sz="2000"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germani</a:t>
            </a:r>
            <a:r>
              <a:rPr lang="cs-CZ" altLang="en-US" sz="2000" b="1" dirty="0">
                <a:latin typeface="Arial" panose="020B0604020202020204" pitchFamily="34" charset="0"/>
                <a:cs typeface="Arial" panose="020B0604020202020204" pitchFamily="34" charset="0"/>
              </a:rPr>
              <a:t>č</a:t>
            </a:r>
            <a:r>
              <a:rPr lang="en-GB" altLang="en-US" sz="2000" b="1" dirty="0" err="1">
                <a:latin typeface="Arial" panose="020B0604020202020204" pitchFamily="34" charset="0"/>
                <a:cs typeface="Arial" panose="020B0604020202020204" pitchFamily="34" charset="0"/>
              </a:rPr>
              <a:t>itany</a:t>
            </a:r>
            <a:r>
              <a:rPr lang="en-GB" altLang="en-US" sz="2000" b="1" dirty="0">
                <a:latin typeface="Arial" panose="020B0604020202020204" pitchFamily="34" charset="0"/>
                <a:cs typeface="Arial" panose="020B0604020202020204" pitchFamily="34" charset="0"/>
              </a:rPr>
              <a:t> </a:t>
            </a:r>
            <a:r>
              <a:rPr lang="en-US"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Ge(OH)</a:t>
            </a:r>
            <a:r>
              <a:rPr lang="en-GB" altLang="en-US" sz="2000" baseline="-25000" dirty="0">
                <a:latin typeface="Arial" panose="020B0604020202020204" pitchFamily="34" charset="0"/>
                <a:cs typeface="Arial" panose="020B0604020202020204" pitchFamily="34" charset="0"/>
              </a:rPr>
              <a:t>6</a:t>
            </a:r>
            <a:r>
              <a:rPr lang="en-US" altLang="en-US" sz="2000" dirty="0">
                <a:latin typeface="Arial" panose="020B0604020202020204" pitchFamily="34" charset="0"/>
                <a:cs typeface="Arial" panose="020B0604020202020204" pitchFamily="34" charset="0"/>
              </a:rPr>
              <a:t>]</a:t>
            </a:r>
            <a:r>
              <a:rPr lang="en-GB" altLang="en-US" sz="2000" baseline="-25000" dirty="0">
                <a:latin typeface="Arial" panose="020B0604020202020204" pitchFamily="34" charset="0"/>
                <a:cs typeface="Arial" panose="020B0604020202020204" pitchFamily="34" charset="0"/>
              </a:rPr>
              <a:t> </a:t>
            </a:r>
            <a:r>
              <a:rPr lang="en-GB" altLang="en-US" sz="2000" baseline="30000" dirty="0">
                <a:latin typeface="Arial" panose="020B0604020202020204" pitchFamily="34" charset="0"/>
                <a:cs typeface="Arial" panose="020B0604020202020204" pitchFamily="34" charset="0"/>
              </a:rPr>
              <a:t>2-</a:t>
            </a:r>
          </a:p>
          <a:p>
            <a:pPr marL="0" indent="0" eaLnBrk="1" hangingPunct="1">
              <a:buNone/>
            </a:pPr>
            <a:endParaRPr lang="cs-CZ" altLang="en-US" sz="2000" b="1" dirty="0">
              <a:latin typeface="Arial" panose="020B0604020202020204" pitchFamily="34" charset="0"/>
              <a:cs typeface="Arial" panose="020B0604020202020204" pitchFamily="34" charset="0"/>
            </a:endParaRPr>
          </a:p>
          <a:p>
            <a:pPr marL="0" indent="0" eaLnBrk="1" hangingPunct="1">
              <a:buNone/>
            </a:pPr>
            <a:endParaRPr lang="cs-CZ" altLang="en-US" sz="2000" b="1" dirty="0">
              <a:latin typeface="Arial" panose="020B0604020202020204" pitchFamily="34" charset="0"/>
              <a:cs typeface="Arial" panose="020B0604020202020204" pitchFamily="34" charset="0"/>
            </a:endParaRPr>
          </a:p>
          <a:p>
            <a:pPr marL="0" indent="0" eaLnBrk="1" hangingPunct="1">
              <a:buNone/>
            </a:pPr>
            <a:endParaRPr lang="cs-CZ" altLang="en-US" sz="2000" baseline="30000" dirty="0">
              <a:latin typeface="Arial" panose="020B0604020202020204" pitchFamily="34" charset="0"/>
              <a:cs typeface="Arial" panose="020B0604020202020204" pitchFamily="34" charset="0"/>
            </a:endParaRPr>
          </a:p>
        </p:txBody>
      </p:sp>
      <p:pic>
        <p:nvPicPr>
          <p:cNvPr id="1026" name="Picture 2" descr="WebElements Periodic Table » Germanium » germanium dioxide">
            <a:extLst>
              <a:ext uri="{FF2B5EF4-FFF2-40B4-BE49-F238E27FC236}">
                <a16:creationId xmlns:a16="http://schemas.microsoft.com/office/drawing/2014/main" id="{C4314B93-EED3-FFAE-9DAF-8EC50CB146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787" y="4261527"/>
            <a:ext cx="3057704" cy="22932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ermanium(Ⅳ) oxide | metal-powder-dust.com">
            <a:extLst>
              <a:ext uri="{FF2B5EF4-FFF2-40B4-BE49-F238E27FC236}">
                <a16:creationId xmlns:a16="http://schemas.microsoft.com/office/drawing/2014/main" id="{073A98A8-B017-3286-27B3-3CD84C14CD1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08213" y="3962400"/>
            <a:ext cx="26670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B6A3733-5908-A4B5-7BA7-D1BD9E47C4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685800"/>
            <a:ext cx="3171825" cy="211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154590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152400" y="419100"/>
            <a:ext cx="8839200" cy="6019800"/>
          </a:xfrm>
        </p:spPr>
        <p:txBody>
          <a:bodyPr>
            <a:normAutofit fontScale="92500"/>
          </a:bodyPr>
          <a:lstStyle/>
          <a:p>
            <a:pPr marL="0" indent="0" eaLnBrk="1" hangingPunct="1">
              <a:buNone/>
            </a:pPr>
            <a:r>
              <a:rPr lang="en-GB" altLang="en-US" sz="2600" b="1" dirty="0" err="1">
                <a:latin typeface="Arial" panose="020B0604020202020204" pitchFamily="34" charset="0"/>
                <a:cs typeface="Arial" panose="020B0604020202020204" pitchFamily="34" charset="0"/>
              </a:rPr>
              <a:t>Cín</a:t>
            </a:r>
            <a:r>
              <a:rPr lang="en-GB" altLang="en-US" sz="2000" b="1" dirty="0">
                <a:latin typeface="Arial" panose="020B0604020202020204" pitchFamily="34" charset="0"/>
                <a:cs typeface="Arial" panose="020B0604020202020204" pitchFamily="34" charset="0"/>
              </a:rPr>
              <a:t>:</a:t>
            </a:r>
            <a:endParaRPr lang="cs-CZ" altLang="en-US" sz="2000" b="1" dirty="0">
              <a:latin typeface="Arial" panose="020B0604020202020204" pitchFamily="34" charset="0"/>
              <a:cs typeface="Arial" panose="020B0604020202020204" pitchFamily="34" charset="0"/>
            </a:endParaRPr>
          </a:p>
          <a:p>
            <a:pPr marL="0" indent="0" eaLnBrk="1" hangingPunct="1">
              <a:buNone/>
            </a:pPr>
            <a:endParaRPr lang="cs-CZ" altLang="en-US" sz="800" b="1" dirty="0">
              <a:latin typeface="Arial" panose="020B0604020202020204" pitchFamily="34" charset="0"/>
              <a:cs typeface="Arial" panose="020B0604020202020204" pitchFamily="34" charset="0"/>
            </a:endParaRPr>
          </a:p>
          <a:p>
            <a:pPr marL="0" indent="0" eaLnBrk="1" hangingPunct="1">
              <a:buNone/>
            </a:pPr>
            <a:endParaRPr lang="cs-CZ" altLang="en-US" sz="800" b="1" dirty="0">
              <a:latin typeface="Arial" panose="020B0604020202020204" pitchFamily="34" charset="0"/>
              <a:cs typeface="Arial" panose="020B0604020202020204" pitchFamily="34" charset="0"/>
            </a:endParaRPr>
          </a:p>
          <a:p>
            <a:pPr marL="0" indent="0" eaLnBrk="1" hangingPunct="1">
              <a:buNone/>
            </a:pPr>
            <a:r>
              <a:rPr lang="cs-CZ" altLang="en-US" sz="2000" b="1" dirty="0">
                <a:latin typeface="Arial" panose="020B0604020202020204" pitchFamily="34" charset="0"/>
                <a:cs typeface="Arial" panose="020B0604020202020204" pitchFamily="34" charset="0"/>
              </a:rPr>
              <a:t>SnCl</a:t>
            </a:r>
            <a:r>
              <a:rPr lang="cs-CZ" altLang="en-US" sz="2000" b="1" baseline="-25000" dirty="0">
                <a:latin typeface="Arial" panose="020B0604020202020204" pitchFamily="34" charset="0"/>
                <a:cs typeface="Arial" panose="020B0604020202020204" pitchFamily="34" charset="0"/>
              </a:rPr>
              <a:t>2</a:t>
            </a:r>
          </a:p>
          <a:p>
            <a:pPr marL="0" indent="0" eaLnBrk="1" hangingPunct="1">
              <a:buNone/>
            </a:pPr>
            <a:r>
              <a:rPr lang="cs-CZ" altLang="en-US" sz="2000" dirty="0">
                <a:latin typeface="Arial" panose="020B0604020202020204" pitchFamily="34" charset="0"/>
                <a:cs typeface="Arial" panose="020B0604020202020204" pitchFamily="34" charset="0"/>
              </a:rPr>
              <a:t>Pocínování, součást zubních past.</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b="1"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b="1"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b="1"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b="1"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b="1"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b="1"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b="1"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b="1" dirty="0" err="1">
                <a:latin typeface="Arial" panose="020B0604020202020204" pitchFamily="34" charset="0"/>
                <a:cs typeface="Arial" panose="020B0604020202020204" pitchFamily="34" charset="0"/>
              </a:rPr>
              <a:t>SnO</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a:t>
            </a:r>
            <a:r>
              <a:rPr lang="en-GB" altLang="en-US" sz="2000" dirty="0" err="1">
                <a:latin typeface="Arial" panose="020B0604020202020204" pitchFamily="34" charset="0"/>
                <a:cs typeface="Arial" panose="020B0604020202020204" pitchFamily="34" charset="0"/>
              </a:rPr>
              <a:t>modrá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kryst</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látka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vznikající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vysušením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bílého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nerozpustného</a:t>
            </a:r>
            <a:r>
              <a:rPr lang="en-GB" altLang="en-US" sz="2000" dirty="0">
                <a:latin typeface="Arial" panose="020B0604020202020204" pitchFamily="34" charset="0"/>
                <a:cs typeface="Arial" panose="020B0604020202020204" pitchFamily="34" charset="0"/>
              </a:rPr>
              <a:t> Sn(OH)</a:t>
            </a:r>
            <a:r>
              <a:rPr lang="en-GB" altLang="en-US" sz="2000" baseline="-25000" dirty="0">
                <a:latin typeface="Arial" panose="020B0604020202020204" pitchFamily="34" charset="0"/>
                <a:cs typeface="Arial" panose="020B0604020202020204" pitchFamily="34" charset="0"/>
              </a:rPr>
              <a:t>2</a:t>
            </a:r>
          </a:p>
          <a:p>
            <a:pPr eaLnBrk="1" hangingPunct="1">
              <a:buFont typeface="Wingdings" pitchFamily="2" charset="2"/>
              <a:buNone/>
            </a:pPr>
            <a:endParaRPr lang="cs-CZ" altLang="en-US" sz="2000" b="1"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b="1" dirty="0">
                <a:latin typeface="Arial" panose="020B0604020202020204" pitchFamily="34" charset="0"/>
                <a:cs typeface="Arial" panose="020B0604020202020204" pitchFamily="34" charset="0"/>
              </a:rPr>
              <a:t>Sn(OH)</a:t>
            </a:r>
            <a:r>
              <a:rPr lang="en-GB" altLang="en-US" sz="2000" b="1" baseline="-25000" dirty="0">
                <a:latin typeface="Arial" panose="020B0604020202020204" pitchFamily="34" charset="0"/>
                <a:cs typeface="Arial" panose="020B0604020202020204" pitchFamily="34" charset="0"/>
              </a:rPr>
              <a:t>2</a:t>
            </a:r>
            <a:r>
              <a:rPr lang="cs-CZ" altLang="en-US" sz="2000" b="1"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amfoterní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povahu</a:t>
            </a:r>
            <a:r>
              <a:rPr lang="en-GB" altLang="en-US" sz="2000" dirty="0">
                <a:latin typeface="Arial" panose="020B0604020202020204" pitchFamily="34" charset="0"/>
                <a:cs typeface="Arial" panose="020B0604020202020204" pitchFamily="34" charset="0"/>
              </a:rPr>
              <a:t>, v </a:t>
            </a:r>
            <a:r>
              <a:rPr lang="en-GB" altLang="en-US" sz="2000" dirty="0" err="1">
                <a:latin typeface="Arial" panose="020B0604020202020204" pitchFamily="34" charset="0"/>
                <a:cs typeface="Arial" panose="020B0604020202020204" pitchFamily="34" charset="0"/>
              </a:rPr>
              <a:t>kyselinách</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rozpouští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vzniku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cínatých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solí</a:t>
            </a:r>
            <a:r>
              <a:rPr lang="en-GB" altLang="en-US" sz="2000" dirty="0">
                <a:latin typeface="Arial" panose="020B0604020202020204" pitchFamily="34" charset="0"/>
                <a:cs typeface="Arial" panose="020B0604020202020204" pitchFamily="34" charset="0"/>
              </a:rPr>
              <a:t>:</a:t>
            </a:r>
          </a:p>
          <a:p>
            <a:pPr algn="ct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Sn(OH)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+ 2 H</a:t>
            </a:r>
            <a:r>
              <a:rPr lang="en-GB" altLang="en-US" sz="2000" baseline="30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Sn</a:t>
            </a:r>
            <a:r>
              <a:rPr lang="en-GB" altLang="en-US" sz="2000" baseline="30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+ 2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v </a:t>
            </a:r>
            <a:r>
              <a:rPr lang="en-GB" altLang="en-US" sz="2000" dirty="0" err="1">
                <a:latin typeface="Arial" panose="020B0604020202020204" pitchFamily="34" charset="0"/>
                <a:cs typeface="Arial" panose="020B0604020202020204" pitchFamily="34" charset="0"/>
              </a:rPr>
              <a:t>roztocích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hydroxid</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vzniku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cínatan</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a:t>
            </a:r>
          </a:p>
          <a:p>
            <a:pPr algn="ct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Sn(OH)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OH</a:t>
            </a:r>
            <a:r>
              <a:rPr lang="en-GB" altLang="en-US" sz="2000" baseline="30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US"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Sn(OH)</a:t>
            </a:r>
            <a:r>
              <a:rPr lang="en-GB" altLang="en-US" sz="2000" baseline="-25000" dirty="0">
                <a:latin typeface="Arial" panose="020B0604020202020204" pitchFamily="34" charset="0"/>
                <a:cs typeface="Arial" panose="020B0604020202020204" pitchFamily="34" charset="0"/>
              </a:rPr>
              <a:t>3</a:t>
            </a:r>
            <a:r>
              <a:rPr lang="en-US" altLang="en-US" sz="2000" dirty="0">
                <a:latin typeface="Arial" panose="020B0604020202020204" pitchFamily="34" charset="0"/>
                <a:cs typeface="Arial" panose="020B0604020202020204" pitchFamily="34" charset="0"/>
              </a:rPr>
              <a:t>]</a:t>
            </a:r>
            <a:r>
              <a:rPr lang="en-GB" altLang="en-US" sz="2000" baseline="30000" dirty="0">
                <a:latin typeface="Arial" panose="020B0604020202020204" pitchFamily="34" charset="0"/>
                <a:cs typeface="Arial" panose="020B0604020202020204" pitchFamily="34" charset="0"/>
              </a:rPr>
              <a:t>-</a:t>
            </a:r>
            <a:endParaRPr lang="cs-CZ" altLang="en-US" sz="2000" baseline="30000" dirty="0">
              <a:latin typeface="Arial" panose="020B0604020202020204" pitchFamily="34" charset="0"/>
              <a:cs typeface="Arial" panose="020B0604020202020204" pitchFamily="34" charset="0"/>
            </a:endParaRPr>
          </a:p>
        </p:txBody>
      </p:sp>
      <p:pic>
        <p:nvPicPr>
          <p:cNvPr id="3076" name="Picture 4" descr="Tin(II) chloride - Wikipedia">
            <a:extLst>
              <a:ext uri="{FF2B5EF4-FFF2-40B4-BE49-F238E27FC236}">
                <a16:creationId xmlns:a16="http://schemas.microsoft.com/office/drawing/2014/main" id="{E01163FB-70D7-40C0-B89D-1ACDAD6BD6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532" y="30646"/>
            <a:ext cx="4038600" cy="2941154"/>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CF86DCD1-10A7-4E85-804D-6A7E8AE12263}"/>
              </a:ext>
            </a:extLst>
          </p:cNvPr>
          <p:cNvPicPr>
            <a:picLocks noChangeAspect="1"/>
          </p:cNvPicPr>
          <p:nvPr/>
        </p:nvPicPr>
        <p:blipFill>
          <a:blip r:embed="rId3"/>
          <a:stretch>
            <a:fillRect/>
          </a:stretch>
        </p:blipFill>
        <p:spPr>
          <a:xfrm>
            <a:off x="304799" y="2057400"/>
            <a:ext cx="3838670" cy="609600"/>
          </a:xfrm>
          <a:prstGeom prst="rect">
            <a:avLst/>
          </a:prstGeom>
        </p:spPr>
      </p:pic>
      <p:pic>
        <p:nvPicPr>
          <p:cNvPr id="3080" name="Picture 8">
            <a:extLst>
              <a:ext uri="{FF2B5EF4-FFF2-40B4-BE49-F238E27FC236}">
                <a16:creationId xmlns:a16="http://schemas.microsoft.com/office/drawing/2014/main" id="{51725835-65CF-40C1-A387-BC0565A760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053" y="2971800"/>
            <a:ext cx="5350933"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819778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143483" y="247072"/>
            <a:ext cx="8839200" cy="2514600"/>
          </a:xfrm>
        </p:spPr>
        <p:txBody>
          <a:bodyPr>
            <a:normAutofit fontScale="92500" lnSpcReduction="10000"/>
          </a:bodyPr>
          <a:lstStyle/>
          <a:p>
            <a:pPr eaLnBrk="1" hangingPunct="1">
              <a:buFont typeface="Wingdings" pitchFamily="2" charset="2"/>
              <a:buNone/>
            </a:pPr>
            <a:r>
              <a:rPr lang="en-GB" altLang="en-US" sz="2000" b="1" dirty="0">
                <a:latin typeface="Arial" panose="020B0604020202020204" pitchFamily="34" charset="0"/>
                <a:cs typeface="Arial" panose="020B0604020202020204" pitchFamily="34" charset="0"/>
              </a:rPr>
              <a:t>SnO</a:t>
            </a:r>
            <a:r>
              <a:rPr lang="en-GB" altLang="en-US" sz="2000" b="1" baseline="-25000" dirty="0">
                <a:latin typeface="Arial" panose="020B0604020202020204" pitchFamily="34" charset="0"/>
                <a:cs typeface="Arial" panose="020B0604020202020204" pitchFamily="34" charset="0"/>
              </a:rPr>
              <a:t>2</a:t>
            </a:r>
            <a:r>
              <a:rPr lang="cs-CZ" altLang="en-US" sz="2000" b="1" dirty="0">
                <a:latin typeface="Arial" panose="020B0604020202020204" pitchFamily="34" charset="0"/>
                <a:cs typeface="Arial" panose="020B0604020202020204" pitchFamily="34" charset="0"/>
              </a:rPr>
              <a:t> </a:t>
            </a:r>
          </a:p>
          <a:p>
            <a:pPr eaLnBrk="1" hangingPunct="1">
              <a:buFont typeface="Wingdings" pitchFamily="2" charset="2"/>
              <a:buNone/>
            </a:pPr>
            <a:r>
              <a:rPr lang="cs-CZ" altLang="en-US" sz="2000" b="1"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obdoba</a:t>
            </a:r>
            <a:r>
              <a:rPr lang="en-GB" altLang="en-US" sz="2000" dirty="0">
                <a:latin typeface="Arial" panose="020B0604020202020204" pitchFamily="34" charset="0"/>
                <a:cs typeface="Arial" panose="020B0604020202020204" pitchFamily="34" charset="0"/>
              </a:rPr>
              <a:t> SiO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chemicky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odolný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obtížn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rozpustný</a:t>
            </a: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ve vodě</a:t>
            </a:r>
            <a:endParaRPr lang="en-GB" altLang="en-US" sz="2000" dirty="0">
              <a:latin typeface="Arial" panose="020B0604020202020204" pitchFamily="34" charset="0"/>
              <a:cs typeface="Arial" panose="020B0604020202020204" pitchFamily="34" charset="0"/>
            </a:endParaRPr>
          </a:p>
          <a:p>
            <a:pPr>
              <a:buNone/>
            </a:pP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tavením</a:t>
            </a:r>
            <a:r>
              <a:rPr lang="en-GB" altLang="en-US" sz="2000" dirty="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alk</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hydroxidy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vznikají</a:t>
            </a:r>
            <a:r>
              <a:rPr lang="en-GB" altLang="en-US" sz="2000" dirty="0">
                <a:latin typeface="Arial" panose="020B0604020202020204" pitchFamily="34" charset="0"/>
                <a:cs typeface="Arial" panose="020B0604020202020204" pitchFamily="34" charset="0"/>
              </a:rPr>
              <a:t> </a:t>
            </a:r>
            <a:r>
              <a:rPr lang="en-GB" altLang="en-US" sz="2000" b="1" dirty="0">
                <a:latin typeface="Arial" panose="020B0604020202020204" pitchFamily="34" charset="0"/>
                <a:cs typeface="Arial" panose="020B0604020202020204" pitchFamily="34" charset="0"/>
              </a:rPr>
              <a:t>c</a:t>
            </a:r>
            <a:r>
              <a:rPr lang="cs-CZ" altLang="en-US" sz="2000" b="1" dirty="0">
                <a:latin typeface="Arial" panose="020B0604020202020204" pitchFamily="34" charset="0"/>
                <a:cs typeface="Arial" panose="020B0604020202020204" pitchFamily="34" charset="0"/>
              </a:rPr>
              <a:t>í</a:t>
            </a:r>
            <a:r>
              <a:rPr lang="en-GB" altLang="en-US" sz="2000" b="1" dirty="0" err="1">
                <a:latin typeface="Arial" panose="020B0604020202020204" pitchFamily="34" charset="0"/>
                <a:cs typeface="Arial" panose="020B0604020202020204" pitchFamily="34" charset="0"/>
              </a:rPr>
              <a:t>ni</a:t>
            </a:r>
            <a:r>
              <a:rPr lang="cs-CZ" altLang="en-US" sz="2000" b="1" dirty="0">
                <a:latin typeface="Arial" panose="020B0604020202020204" pitchFamily="34" charset="0"/>
                <a:cs typeface="Arial" panose="020B0604020202020204" pitchFamily="34" charset="0"/>
              </a:rPr>
              <a:t>č</a:t>
            </a:r>
            <a:r>
              <a:rPr lang="en-GB" altLang="en-US" sz="2000" b="1" dirty="0" err="1">
                <a:latin typeface="Arial" panose="020B0604020202020204" pitchFamily="34" charset="0"/>
                <a:cs typeface="Arial" panose="020B0604020202020204" pitchFamily="34" charset="0"/>
              </a:rPr>
              <a:t>itan</a:t>
            </a:r>
            <a:r>
              <a:rPr lang="en-GB" altLang="en-US" sz="2000" dirty="0" err="1">
                <a:latin typeface="Arial" panose="020B0604020202020204" pitchFamily="34" charset="0"/>
                <a:cs typeface="Arial" panose="020B0604020202020204" pitchFamily="34" charset="0"/>
              </a:rPr>
              <a:t>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typu</a:t>
            </a:r>
            <a:r>
              <a:rPr lang="en-GB" altLang="en-US" sz="2000" dirty="0">
                <a:latin typeface="Arial" panose="020B0604020202020204" pitchFamily="34" charset="0"/>
                <a:cs typeface="Arial" panose="020B0604020202020204" pitchFamily="34" charset="0"/>
              </a:rPr>
              <a:t> SnO</a:t>
            </a:r>
            <a:r>
              <a:rPr lang="en-GB" altLang="en-US" sz="2000" baseline="-25000" dirty="0">
                <a:latin typeface="Arial" panose="020B0604020202020204" pitchFamily="34" charset="0"/>
                <a:cs typeface="Arial" panose="020B0604020202020204" pitchFamily="34" charset="0"/>
              </a:rPr>
              <a:t>3</a:t>
            </a:r>
            <a:r>
              <a:rPr lang="en-GB" altLang="en-US" sz="2000" baseline="30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z </a:t>
            </a:r>
            <a:r>
              <a:rPr lang="en-GB" altLang="en-US" sz="2000" dirty="0" err="1">
                <a:latin typeface="Arial" panose="020B0604020202020204" pitchFamily="34" charset="0"/>
                <a:cs typeface="Arial" panose="020B0604020202020204" pitchFamily="34" charset="0"/>
              </a:rPr>
              <a:t>vodných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roztok</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vznikají</a:t>
            </a:r>
            <a:r>
              <a:rPr lang="en-GB" altLang="en-US" sz="2000" dirty="0">
                <a:latin typeface="Arial" panose="020B0604020202020204" pitchFamily="34" charset="0"/>
                <a:cs typeface="Arial" panose="020B0604020202020204" pitchFamily="34" charset="0"/>
              </a:rPr>
              <a:t> </a:t>
            </a:r>
            <a:r>
              <a:rPr lang="en-GB" altLang="en-US" sz="2000" b="1" dirty="0">
                <a:latin typeface="Arial" panose="020B0604020202020204" pitchFamily="34" charset="0"/>
                <a:cs typeface="Arial" panose="020B0604020202020204" pitchFamily="34" charset="0"/>
              </a:rPr>
              <a:t>c</a:t>
            </a:r>
            <a:r>
              <a:rPr lang="cs-CZ" altLang="en-US" sz="2000" b="1" dirty="0">
                <a:latin typeface="Arial" panose="020B0604020202020204" pitchFamily="34" charset="0"/>
                <a:cs typeface="Arial" panose="020B0604020202020204" pitchFamily="34" charset="0"/>
              </a:rPr>
              <a:t>í</a:t>
            </a:r>
            <a:r>
              <a:rPr lang="en-GB" altLang="en-US" sz="2000" b="1" dirty="0" err="1">
                <a:latin typeface="Arial" panose="020B0604020202020204" pitchFamily="34" charset="0"/>
                <a:cs typeface="Arial" panose="020B0604020202020204" pitchFamily="34" charset="0"/>
              </a:rPr>
              <a:t>ni</a:t>
            </a:r>
            <a:r>
              <a:rPr lang="cs-CZ" altLang="en-US" sz="2000" b="1" dirty="0">
                <a:latin typeface="Arial" panose="020B0604020202020204" pitchFamily="34" charset="0"/>
                <a:cs typeface="Arial" panose="020B0604020202020204" pitchFamily="34" charset="0"/>
              </a:rPr>
              <a:t>č</a:t>
            </a:r>
            <a:r>
              <a:rPr lang="en-GB" altLang="en-US" sz="2000" b="1" dirty="0" err="1">
                <a:latin typeface="Arial" panose="020B0604020202020204" pitchFamily="34" charset="0"/>
                <a:cs typeface="Arial" panose="020B0604020202020204" pitchFamily="34" charset="0"/>
              </a:rPr>
              <a:t>itany</a:t>
            </a:r>
            <a:r>
              <a:rPr lang="en-GB" altLang="en-US" sz="2000" b="1"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typu</a:t>
            </a:r>
            <a:r>
              <a:rPr lang="en-GB" altLang="en-US" sz="2000" dirty="0">
                <a:latin typeface="Arial" panose="020B0604020202020204" pitchFamily="34" charset="0"/>
                <a:cs typeface="Arial" panose="020B0604020202020204" pitchFamily="34" charset="0"/>
              </a:rPr>
              <a:t> </a:t>
            </a:r>
            <a:r>
              <a:rPr lang="en-US"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Sn(OH)</a:t>
            </a:r>
            <a:r>
              <a:rPr lang="en-GB" altLang="en-US" sz="2000" baseline="-25000" dirty="0">
                <a:latin typeface="Arial" panose="020B0604020202020204" pitchFamily="34" charset="0"/>
                <a:cs typeface="Arial" panose="020B0604020202020204" pitchFamily="34" charset="0"/>
              </a:rPr>
              <a:t>6</a:t>
            </a:r>
            <a:r>
              <a:rPr lang="en-US" altLang="en-US" sz="2000" dirty="0">
                <a:latin typeface="Arial" panose="020B0604020202020204" pitchFamily="34" charset="0"/>
                <a:cs typeface="Arial" panose="020B0604020202020204" pitchFamily="34" charset="0"/>
              </a:rPr>
              <a:t>]</a:t>
            </a:r>
            <a:r>
              <a:rPr lang="en-GB" altLang="en-US" sz="2000" baseline="30000" dirty="0">
                <a:latin typeface="Arial" panose="020B0604020202020204" pitchFamily="34" charset="0"/>
                <a:cs typeface="Arial" panose="020B0604020202020204" pitchFamily="34" charset="0"/>
              </a:rPr>
              <a:t>2-</a:t>
            </a:r>
          </a:p>
          <a:p>
            <a:pPr eaLnBrk="1" hangingPunct="1">
              <a:buFontTx/>
              <a:buChar char="-"/>
            </a:pPr>
            <a:r>
              <a:rPr lang="en-GB" altLang="en-US" sz="2000" dirty="0" err="1">
                <a:latin typeface="Arial" panose="020B0604020202020204" pitchFamily="34" charset="0"/>
                <a:cs typeface="Arial" panose="020B0604020202020204" pitchFamily="34" charset="0"/>
              </a:rPr>
              <a:t>okyselením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roztok</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cini</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itan</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zp</a:t>
            </a:r>
            <a:r>
              <a:rPr lang="cs-CZ" altLang="en-US" sz="2000" dirty="0">
                <a:latin typeface="Arial" panose="020B0604020202020204" pitchFamily="34" charset="0"/>
                <a:cs typeface="Arial" panose="020B0604020202020204" pitchFamily="34" charset="0"/>
              </a:rPr>
              <a:t>ů</a:t>
            </a:r>
            <a:r>
              <a:rPr lang="en-GB" altLang="en-US" sz="2000" dirty="0" err="1">
                <a:latin typeface="Arial" panose="020B0604020202020204" pitchFamily="34" charset="0"/>
                <a:cs typeface="Arial" panose="020B0604020202020204" pitchFamily="34" charset="0"/>
              </a:rPr>
              <a:t>sobuje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vylu</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ování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gelovité</a:t>
            </a:r>
            <a:r>
              <a:rPr lang="cs-CZ" altLang="en-US" sz="2000"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kyseliny</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cíni</a:t>
            </a:r>
            <a:r>
              <a:rPr lang="cs-CZ" altLang="en-US" sz="2000" b="1" dirty="0">
                <a:latin typeface="Arial" panose="020B0604020202020204" pitchFamily="34" charset="0"/>
                <a:cs typeface="Arial" panose="020B0604020202020204" pitchFamily="34" charset="0"/>
              </a:rPr>
              <a:t>č</a:t>
            </a:r>
            <a:r>
              <a:rPr lang="en-GB" altLang="en-US" sz="2000" b="1" dirty="0" err="1">
                <a:latin typeface="Arial" panose="020B0604020202020204" pitchFamily="34" charset="0"/>
                <a:cs typeface="Arial" panose="020B0604020202020204" pitchFamily="34" charset="0"/>
              </a:rPr>
              <a:t>ité</a:t>
            </a:r>
            <a:r>
              <a:rPr lang="cs-CZ" altLang="en-US" sz="2000" b="1"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 tu </a:t>
            </a:r>
            <a:r>
              <a:rPr lang="en-GB" altLang="en-US" sz="2000" dirty="0" err="1">
                <a:latin typeface="Arial" panose="020B0604020202020204" pitchFamily="34" charset="0"/>
                <a:cs typeface="Arial" panose="020B0604020202020204" pitchFamily="34" charset="0"/>
              </a:rPr>
              <a:t>lze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považovat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hydrat</a:t>
            </a:r>
            <a:r>
              <a:rPr lang="cs-CZ" altLang="en-US" sz="2000" dirty="0" err="1">
                <a:latin typeface="Arial" panose="020B0604020202020204" pitchFamily="34" charset="0"/>
                <a:cs typeface="Arial" panose="020B0604020202020204" pitchFamily="34" charset="0"/>
              </a:rPr>
              <a:t>ovaný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oxid</a:t>
            </a:r>
            <a:r>
              <a:rPr lang="en-GB" altLang="en-US" sz="2000" dirty="0">
                <a:latin typeface="Arial" panose="020B0604020202020204" pitchFamily="34" charset="0"/>
                <a:cs typeface="Arial" panose="020B0604020202020204" pitchFamily="34" charset="0"/>
              </a:rPr>
              <a:t> SnO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.x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endParaRPr lang="cs-CZ" altLang="en-US" sz="2000" dirty="0">
              <a:latin typeface="Arial" panose="020B0604020202020204" pitchFamily="34" charset="0"/>
              <a:cs typeface="Arial" panose="020B0604020202020204" pitchFamily="34" charset="0"/>
            </a:endParaRPr>
          </a:p>
          <a:p>
            <a:pPr eaLnBrk="1" hangingPunct="1">
              <a:buFontTx/>
              <a:buChar char="-"/>
            </a:pPr>
            <a:r>
              <a:rPr lang="cs-CZ" altLang="en-US" sz="2000" dirty="0">
                <a:latin typeface="Arial" panose="020B0604020202020204" pitchFamily="34" charset="0"/>
                <a:cs typeface="Arial" panose="020B0604020202020204" pitchFamily="34" charset="0"/>
              </a:rPr>
              <a:t>minerál </a:t>
            </a:r>
            <a:r>
              <a:rPr lang="cs-CZ" altLang="en-US" sz="2000" dirty="0" err="1">
                <a:latin typeface="Arial" panose="020B0604020202020204" pitchFamily="34" charset="0"/>
                <a:cs typeface="Arial" panose="020B0604020202020204" pitchFamily="34" charset="0"/>
              </a:rPr>
              <a:t>kassiterit</a:t>
            </a:r>
            <a:r>
              <a:rPr lang="cs-CZ" altLang="en-US" sz="2000" dirty="0">
                <a:latin typeface="Arial" panose="020B0604020202020204" pitchFamily="34" charset="0"/>
                <a:cs typeface="Arial" panose="020B0604020202020204" pitchFamily="34" charset="0"/>
              </a:rPr>
              <a:t>  = surovina pro výrobu </a:t>
            </a:r>
            <a:r>
              <a:rPr lang="cs-CZ" altLang="en-US" sz="2000" dirty="0" err="1">
                <a:latin typeface="Arial" panose="020B0604020202020204" pitchFamily="34" charset="0"/>
                <a:cs typeface="Arial" panose="020B0604020202020204" pitchFamily="34" charset="0"/>
              </a:rPr>
              <a:t>Sn</a:t>
            </a: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en-GB" altLang="en-US" sz="2000" b="1" dirty="0">
              <a:latin typeface="Arial" panose="020B0604020202020204" pitchFamily="34" charset="0"/>
              <a:cs typeface="Arial" panose="020B0604020202020204" pitchFamily="34" charset="0"/>
            </a:endParaRPr>
          </a:p>
        </p:txBody>
      </p:sp>
      <p:sp>
        <p:nvSpPr>
          <p:cNvPr id="4" name="Obdélník 3"/>
          <p:cNvSpPr/>
          <p:nvPr/>
        </p:nvSpPr>
        <p:spPr>
          <a:xfrm>
            <a:off x="154021" y="3657600"/>
            <a:ext cx="8686800" cy="2554545"/>
          </a:xfrm>
          <a:prstGeom prst="rect">
            <a:avLst/>
          </a:prstGeom>
        </p:spPr>
        <p:txBody>
          <a:bodyPr wrap="square">
            <a:spAutoFit/>
          </a:bodyPr>
          <a:lstStyle/>
          <a:p>
            <a:r>
              <a:rPr lang="en-US" sz="2000" b="1" dirty="0">
                <a:latin typeface="Arial" panose="020B0604020202020204" pitchFamily="34" charset="0"/>
                <a:cs typeface="Arial" panose="020B0604020202020204" pitchFamily="34" charset="0"/>
              </a:rPr>
              <a:t>C</a:t>
            </a:r>
            <a:r>
              <a:rPr lang="cs-CZ" sz="2000" b="1" dirty="0">
                <a:latin typeface="Arial" panose="020B0604020202020204" pitchFamily="34" charset="0"/>
                <a:cs typeface="Arial" panose="020B0604020202020204" pitchFamily="34" charset="0"/>
              </a:rPr>
              <a:t>í</a:t>
            </a:r>
            <a:r>
              <a:rPr lang="en-US" sz="2000" b="1" dirty="0" err="1">
                <a:latin typeface="Arial" panose="020B0604020202020204" pitchFamily="34" charset="0"/>
                <a:cs typeface="Arial" panose="020B0604020202020204" pitchFamily="34" charset="0"/>
              </a:rPr>
              <a:t>nov</a:t>
            </a:r>
            <a:r>
              <a:rPr lang="cs-CZ" sz="2000" b="1" dirty="0">
                <a:latin typeface="Arial" panose="020B0604020202020204" pitchFamily="34" charset="0"/>
                <a:cs typeface="Arial" panose="020B0604020202020204" pitchFamily="34" charset="0"/>
              </a:rPr>
              <a:t>á</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glazura</a:t>
            </a: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 bílá, netransparentní glazura, obsahující SnO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(bílý pigment), často slouží jako podklad pro nanášení </a:t>
            </a:r>
          </a:p>
          <a:p>
            <a:r>
              <a:rPr lang="cs-CZ" sz="2000" dirty="0">
                <a:latin typeface="Arial" panose="020B0604020202020204" pitchFamily="34" charset="0"/>
                <a:cs typeface="Arial" panose="020B0604020202020204" pitchFamily="34" charset="0"/>
              </a:rPr>
              <a:t>dalších barev. </a:t>
            </a:r>
          </a:p>
          <a:p>
            <a:r>
              <a:rPr lang="cs-CZ" sz="2000" dirty="0">
                <a:latin typeface="Arial" panose="020B0604020202020204" pitchFamily="34" charset="0"/>
                <a:cs typeface="Arial" panose="020B0604020202020204" pitchFamily="34" charset="0"/>
              </a:rPr>
              <a:t>  Majolika</a:t>
            </a:r>
          </a:p>
          <a:p>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Delftská</a:t>
            </a:r>
            <a:r>
              <a:rPr lang="cs-CZ" sz="2000" dirty="0">
                <a:latin typeface="Arial" panose="020B0604020202020204" pitchFamily="34" charset="0"/>
                <a:cs typeface="Arial" panose="020B0604020202020204" pitchFamily="34" charset="0"/>
              </a:rPr>
              <a:t> fajáns</a:t>
            </a:r>
          </a:p>
          <a:p>
            <a:r>
              <a:rPr lang="cs-CZ" sz="2000" dirty="0">
                <a:latin typeface="Arial" panose="020B0604020202020204" pitchFamily="34" charset="0"/>
                <a:cs typeface="Arial" panose="020B0604020202020204" pitchFamily="34" charset="0"/>
              </a:rPr>
              <a:t>  Habánská keramika</a:t>
            </a:r>
          </a:p>
          <a:p>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Holíčská</a:t>
            </a:r>
            <a:r>
              <a:rPr lang="cs-CZ" sz="2000" dirty="0">
                <a:latin typeface="Arial" panose="020B0604020202020204" pitchFamily="34" charset="0"/>
                <a:cs typeface="Arial" panose="020B0604020202020204" pitchFamily="34" charset="0"/>
              </a:rPr>
              <a:t> fajáns</a:t>
            </a:r>
          </a:p>
          <a:p>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Tupeská</a:t>
            </a:r>
            <a:r>
              <a:rPr lang="cs-CZ" sz="2000" dirty="0">
                <a:latin typeface="Arial" panose="020B0604020202020204" pitchFamily="34" charset="0"/>
                <a:cs typeface="Arial" panose="020B0604020202020204" pitchFamily="34" charset="0"/>
              </a:rPr>
              <a:t> keramika</a:t>
            </a:r>
          </a:p>
        </p:txBody>
      </p:sp>
      <p:pic>
        <p:nvPicPr>
          <p:cNvPr id="5" name="Picture 4"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4419600"/>
            <a:ext cx="3343883" cy="2300592"/>
          </a:xfrm>
          <a:prstGeom prst="rect">
            <a:avLst/>
          </a:prstGeom>
          <a:noFill/>
          <a:extLst>
            <a:ext uri="{909E8E84-426E-40DD-AFC4-6F175D3DCCD1}">
              <a14:hiddenFill xmlns:a14="http://schemas.microsoft.com/office/drawing/2010/main">
                <a:solidFill>
                  <a:srgbClr val="FFFFFF"/>
                </a:solidFill>
              </a14:hiddenFill>
            </a:ext>
          </a:extLst>
        </p:spPr>
      </p:pic>
      <p:sp>
        <p:nvSpPr>
          <p:cNvPr id="6" name="Šipka doprava 5"/>
          <p:cNvSpPr/>
          <p:nvPr/>
        </p:nvSpPr>
        <p:spPr>
          <a:xfrm>
            <a:off x="3000983" y="5334000"/>
            <a:ext cx="1752600" cy="834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80898" name="Picture 2" descr="3D model of tin (IV) oxide, red atom is oxid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32535"/>
            <a:ext cx="1684506" cy="1199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336171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1"/>
          </p:nvPr>
        </p:nvSpPr>
        <p:spPr>
          <a:xfrm>
            <a:off x="152400" y="228600"/>
            <a:ext cx="8839200" cy="5105400"/>
          </a:xfrm>
        </p:spPr>
        <p:txBody>
          <a:bodyPr>
            <a:normAutofit/>
          </a:bodyPr>
          <a:lstStyle/>
          <a:p>
            <a:pPr marL="0" indent="0" algn="ctr">
              <a:buNone/>
            </a:pPr>
            <a:r>
              <a:rPr lang="en-GB" altLang="en-US" sz="2400" b="1" dirty="0" err="1">
                <a:latin typeface="Arial" panose="020B0604020202020204" pitchFamily="34" charset="0"/>
                <a:cs typeface="Arial" panose="020B0604020202020204" pitchFamily="34" charset="0"/>
              </a:rPr>
              <a:t>Olovo</a:t>
            </a:r>
            <a:endParaRPr lang="en-GB" altLang="en-US" sz="2400" b="1" dirty="0">
              <a:latin typeface="Arial" panose="020B0604020202020204" pitchFamily="34" charset="0"/>
              <a:cs typeface="Arial" panose="020B0604020202020204" pitchFamily="34" charset="0"/>
            </a:endParaRPr>
          </a:p>
          <a:p>
            <a:pPr>
              <a:buNone/>
            </a:pPr>
            <a:r>
              <a:rPr lang="en-GB" altLang="en-US" sz="2000" b="1" dirty="0" err="1">
                <a:latin typeface="Arial" panose="020B0604020202020204" pitchFamily="34" charset="0"/>
                <a:cs typeface="Arial" panose="020B0604020202020204" pitchFamily="34" charset="0"/>
              </a:rPr>
              <a:t>Oxid</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olovnatý</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PbO</a:t>
            </a:r>
            <a:r>
              <a:rPr lang="en-GB" altLang="en-US" sz="2000" b="1" dirty="0">
                <a:latin typeface="Arial" panose="020B0604020202020204" pitchFamily="34" charset="0"/>
                <a:cs typeface="Arial" panose="020B0604020202020204" pitchFamily="34" charset="0"/>
              </a:rPr>
              <a:t> </a:t>
            </a:r>
          </a:p>
          <a:p>
            <a:pPr>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technický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název</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klejt</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vzniká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oxidací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olova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vzdušným</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a:p>
            <a:pPr>
              <a:buNone/>
            </a:pPr>
            <a:r>
              <a:rPr lang="en-GB" altLang="en-US" sz="2000" dirty="0" err="1">
                <a:latin typeface="Arial" panose="020B0604020202020204" pitchFamily="34" charset="0"/>
                <a:cs typeface="Arial" panose="020B0604020202020204" pitchFamily="34" charset="0"/>
              </a:rPr>
              <a:t>kyslíkem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zvýšené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teploty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žlutý</a:t>
            </a:r>
            <a:r>
              <a:rPr lang="en-GB" altLang="en-US" sz="2000" dirty="0">
                <a:latin typeface="Arial" panose="020B0604020202020204" pitchFamily="34" charset="0"/>
                <a:cs typeface="Arial" panose="020B0604020202020204" pitchFamily="34" charset="0"/>
              </a:rPr>
              <a:t> a </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ervený</a:t>
            </a:r>
            <a:r>
              <a:rPr lang="en-GB" altLang="en-US" sz="2000" dirty="0">
                <a:latin typeface="Arial" panose="020B0604020202020204" pitchFamily="34" charset="0"/>
                <a:cs typeface="Arial" panose="020B0604020202020204" pitchFamily="34" charset="0"/>
              </a:rPr>
              <a:t> </a:t>
            </a:r>
            <a:r>
              <a:rPr lang="cs-CZ" altLang="en-US" sz="2000" dirty="0" err="1">
                <a:latin typeface="Arial" panose="020B0604020202020204" pitchFamily="34" charset="0"/>
                <a:cs typeface="Arial" panose="020B0604020202020204" pitchFamily="34" charset="0"/>
              </a:rPr>
              <a:t>PbO</a:t>
            </a:r>
            <a:r>
              <a:rPr lang="cs-CZ" altLang="en-US" sz="2000" dirty="0">
                <a:latin typeface="Arial" panose="020B0604020202020204" pitchFamily="34" charset="0"/>
                <a:cs typeface="Arial" panose="020B0604020202020204" pitchFamily="34" charset="0"/>
              </a:rPr>
              <a:t> se liší </a:t>
            </a:r>
            <a:r>
              <a:rPr lang="en-GB" altLang="en-US" sz="2000" dirty="0" err="1">
                <a:latin typeface="Arial" panose="020B0604020202020204" pitchFamily="34" charset="0"/>
                <a:cs typeface="Arial" panose="020B0604020202020204" pitchFamily="34" charset="0"/>
              </a:rPr>
              <a:t>zp</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sob</a:t>
            </a:r>
            <a:r>
              <a:rPr lang="cs-CZ" altLang="en-US" sz="2000" dirty="0" err="1">
                <a:latin typeface="Arial" panose="020B0604020202020204" pitchFamily="34" charset="0"/>
                <a:cs typeface="Arial" panose="020B0604020202020204" pitchFamily="34" charset="0"/>
              </a:rPr>
              <a:t>em</a:t>
            </a:r>
            <a:r>
              <a:rPr lang="en-GB" altLang="en-US" sz="2000" dirty="0">
                <a:latin typeface="Arial" panose="020B0604020202020204" pitchFamily="34" charset="0"/>
                <a:cs typeface="Arial" panose="020B0604020202020204" pitchFamily="34" charset="0"/>
              </a:rPr>
              <a:t>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ípravy</a:t>
            </a:r>
            <a:r>
              <a:rPr lang="en-GB" altLang="en-US" sz="2000" dirty="0">
                <a:latin typeface="Arial" panose="020B0604020202020204" pitchFamily="34" charset="0"/>
                <a:cs typeface="Arial" panose="020B0604020202020204" pitchFamily="34" charset="0"/>
              </a:rPr>
              <a:t>)</a:t>
            </a:r>
            <a:endParaRPr lang="cs-CZ" altLang="en-US" sz="2000" dirty="0">
              <a:latin typeface="Arial" panose="020B0604020202020204" pitchFamily="34" charset="0"/>
              <a:cs typeface="Arial" panose="020B0604020202020204" pitchFamily="34" charset="0"/>
            </a:endParaRPr>
          </a:p>
          <a:p>
            <a:pPr>
              <a:buNone/>
            </a:pPr>
            <a:endParaRPr lang="cs-CZ" altLang="en-US" sz="8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b="1" dirty="0" err="1">
                <a:latin typeface="Arial" panose="020B0604020202020204" pitchFamily="34" charset="0"/>
                <a:cs typeface="Arial" panose="020B0604020202020204" pitchFamily="34" charset="0"/>
              </a:rPr>
              <a:t>Pb</a:t>
            </a:r>
            <a:r>
              <a:rPr lang="en-GB" altLang="en-US" sz="2000" b="1" dirty="0">
                <a:latin typeface="Arial" panose="020B0604020202020204" pitchFamily="34" charset="0"/>
                <a:cs typeface="Arial" panose="020B0604020202020204" pitchFamily="34" charset="0"/>
              </a:rPr>
              <a:t>(OH)</a:t>
            </a:r>
            <a:r>
              <a:rPr lang="en-GB" altLang="en-US" sz="2000" b="1" baseline="-25000" dirty="0">
                <a:latin typeface="Arial" panose="020B0604020202020204" pitchFamily="34" charset="0"/>
                <a:cs typeface="Arial" panose="020B0604020202020204" pitchFamily="34" charset="0"/>
              </a:rPr>
              <a:t>2</a:t>
            </a:r>
            <a:r>
              <a:rPr lang="en-GB" altLang="en-US" sz="2000" b="1" dirty="0">
                <a:latin typeface="Arial" panose="020B0604020202020204" pitchFamily="34" charset="0"/>
                <a:cs typeface="Arial" panose="020B0604020202020204" pitchFamily="34" charset="0"/>
              </a:rPr>
              <a:t> </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vzniká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srážením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olovnatých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solí</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b</a:t>
            </a:r>
            <a:r>
              <a:rPr lang="en-GB" altLang="en-US" sz="2000" dirty="0" err="1">
                <a:latin typeface="Arial" panose="020B0604020202020204" pitchFamily="34" charset="0"/>
                <a:cs typeface="Arial" panose="020B0604020202020204" pitchFamily="34" charset="0"/>
              </a:rPr>
              <a:t>ílá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nerozpust</a:t>
            </a:r>
            <a:r>
              <a:rPr lang="cs-CZ" altLang="en-US" sz="2000" dirty="0" err="1">
                <a:latin typeface="Arial" panose="020B0604020202020204" pitchFamily="34" charset="0"/>
                <a:cs typeface="Arial" panose="020B0604020202020204" pitchFamily="34" charset="0"/>
              </a:rPr>
              <a:t>ná</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err="1">
                <a:latin typeface="Arial" panose="020B0604020202020204" pitchFamily="34" charset="0"/>
                <a:cs typeface="Arial" panose="020B0604020202020204" pitchFamily="34" charset="0"/>
              </a:rPr>
              <a:t>látka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stejn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jako</a:t>
            </a:r>
            <a:r>
              <a:rPr lang="en-GB" altLang="en-US" sz="2000" dirty="0">
                <a:latin typeface="Arial" panose="020B0604020202020204" pitchFamily="34" charset="0"/>
                <a:cs typeface="Arial" panose="020B0604020202020204" pitchFamily="34" charset="0"/>
              </a:rPr>
              <a:t> Sn(OH)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amfoterní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charakter</a:t>
            </a:r>
            <a:r>
              <a:rPr lang="cs-CZ" altLang="en-US" sz="2000" dirty="0">
                <a:latin typeface="Arial" panose="020B0604020202020204" pitchFamily="34" charset="0"/>
                <a:cs typeface="Arial" panose="020B0604020202020204" pitchFamily="34" charset="0"/>
              </a:rPr>
              <a:t>.</a:t>
            </a:r>
          </a:p>
          <a:p>
            <a:pPr eaLnBrk="1" hangingPunct="1">
              <a:buFont typeface="Wingdings" pitchFamily="2" charset="2"/>
              <a:buNone/>
            </a:pPr>
            <a:endParaRPr lang="en-GB" altLang="en-US" sz="8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b="1" dirty="0">
                <a:latin typeface="Arial" panose="020B0604020202020204" pitchFamily="34" charset="0"/>
                <a:cs typeface="Arial" panose="020B0604020202020204" pitchFamily="34" charset="0"/>
              </a:rPr>
              <a:t>PbO</a:t>
            </a:r>
            <a:r>
              <a:rPr lang="en-GB" altLang="en-US" sz="2000" b="1" baseline="-25000" dirty="0">
                <a:latin typeface="Arial" panose="020B0604020202020204" pitchFamily="34" charset="0"/>
                <a:cs typeface="Arial" panose="020B0604020202020204" pitchFamily="34" charset="0"/>
              </a:rPr>
              <a:t>2</a:t>
            </a:r>
            <a:r>
              <a:rPr lang="en-GB" altLang="en-US" sz="2000" b="1" dirty="0">
                <a:latin typeface="Arial" panose="020B0604020202020204" pitchFamily="34" charset="0"/>
                <a:cs typeface="Arial" panose="020B0604020202020204" pitchFamily="34" charset="0"/>
              </a:rPr>
              <a:t> </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hn</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dá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nerozpust</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látka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amfoterní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charakter</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v </a:t>
            </a:r>
            <a:r>
              <a:rPr lang="en-GB" altLang="en-US" sz="2000" dirty="0" err="1">
                <a:latin typeface="Arial" panose="020B0604020202020204" pitchFamily="34" charset="0"/>
                <a:cs typeface="Arial" panose="020B0604020202020204" pitchFamily="34" charset="0"/>
              </a:rPr>
              <a:t>kyselinách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olovi</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ité</a:t>
            </a:r>
            <a:r>
              <a:rPr lang="en-GB" altLang="en-US" sz="2000" dirty="0">
                <a:latin typeface="Arial" panose="020B0604020202020204" pitchFamily="34" charset="0"/>
                <a:cs typeface="Arial" panose="020B0604020202020204" pitchFamily="34" charset="0"/>
              </a:rPr>
              <a:t> soli, v </a:t>
            </a:r>
            <a:r>
              <a:rPr lang="en-GB" altLang="en-US" sz="2000" dirty="0" err="1">
                <a:latin typeface="Arial" panose="020B0604020202020204" pitchFamily="34" charset="0"/>
                <a:cs typeface="Arial" panose="020B0604020202020204" pitchFamily="34" charset="0"/>
              </a:rPr>
              <a:t>hydroxidech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vznikají</a:t>
            </a:r>
            <a:r>
              <a:rPr lang="en-GB" altLang="en-US" sz="2000"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olovi</a:t>
            </a:r>
            <a:r>
              <a:rPr lang="cs-CZ" altLang="en-US" sz="2000" b="1" dirty="0">
                <a:latin typeface="Arial" panose="020B0604020202020204" pitchFamily="34" charset="0"/>
                <a:cs typeface="Arial" panose="020B0604020202020204" pitchFamily="34" charset="0"/>
              </a:rPr>
              <a:t>č</a:t>
            </a:r>
            <a:r>
              <a:rPr lang="en-GB" altLang="en-US" sz="2000" b="1" dirty="0" err="1">
                <a:latin typeface="Arial" panose="020B0604020202020204" pitchFamily="34" charset="0"/>
                <a:cs typeface="Arial" panose="020B0604020202020204" pitchFamily="34" charset="0"/>
              </a:rPr>
              <a:t>itany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typu</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US"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PbO</a:t>
            </a:r>
            <a:r>
              <a:rPr lang="en-GB" altLang="en-US" sz="2000" baseline="-25000" dirty="0">
                <a:latin typeface="Arial" panose="020B0604020202020204" pitchFamily="34" charset="0"/>
                <a:cs typeface="Arial" panose="020B0604020202020204" pitchFamily="34" charset="0"/>
              </a:rPr>
              <a:t>3</a:t>
            </a:r>
            <a:r>
              <a:rPr lang="en-US" altLang="en-US" sz="2000" dirty="0">
                <a:latin typeface="Arial" panose="020B0604020202020204" pitchFamily="34" charset="0"/>
                <a:cs typeface="Arial" panose="020B0604020202020204" pitchFamily="34" charset="0"/>
              </a:rPr>
              <a:t>]</a:t>
            </a:r>
            <a:r>
              <a:rPr lang="en-GB" altLang="en-US" sz="2000" baseline="30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nebo</a:t>
            </a:r>
            <a:r>
              <a:rPr lang="en-GB" altLang="en-US" sz="2000" dirty="0">
                <a:latin typeface="Arial" panose="020B0604020202020204" pitchFamily="34" charset="0"/>
                <a:cs typeface="Arial" panose="020B0604020202020204" pitchFamily="34" charset="0"/>
              </a:rPr>
              <a:t> </a:t>
            </a:r>
            <a:r>
              <a:rPr lang="en-US"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PbO</a:t>
            </a:r>
            <a:r>
              <a:rPr lang="en-GB" altLang="en-US" sz="2000" baseline="-25000" dirty="0">
                <a:latin typeface="Arial" panose="020B0604020202020204" pitchFamily="34" charset="0"/>
                <a:cs typeface="Arial" panose="020B0604020202020204" pitchFamily="34" charset="0"/>
              </a:rPr>
              <a:t>4</a:t>
            </a:r>
            <a:r>
              <a:rPr lang="en-US" altLang="en-US" sz="2000" dirty="0">
                <a:latin typeface="Arial" panose="020B0604020202020204" pitchFamily="34" charset="0"/>
                <a:cs typeface="Arial" panose="020B0604020202020204" pitchFamily="34" charset="0"/>
              </a:rPr>
              <a:t>]</a:t>
            </a:r>
            <a:r>
              <a:rPr lang="en-GB" altLang="en-US" sz="2000" baseline="-25000" dirty="0">
                <a:latin typeface="Arial" panose="020B0604020202020204" pitchFamily="34" charset="0"/>
                <a:cs typeface="Arial" panose="020B0604020202020204" pitchFamily="34" charset="0"/>
              </a:rPr>
              <a:t> </a:t>
            </a:r>
            <a:r>
              <a:rPr lang="en-GB" altLang="en-US" sz="2000" baseline="30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suchá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cesta</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nebo </a:t>
            </a:r>
            <a:r>
              <a:rPr lang="en-US" altLang="en-US" sz="2000" dirty="0">
                <a:latin typeface="Arial" panose="020B0604020202020204" pitchFamily="34" charset="0"/>
                <a:cs typeface="Arial" panose="020B0604020202020204" pitchFamily="34" charset="0"/>
              </a:rPr>
              <a:t>[</a:t>
            </a:r>
            <a:r>
              <a:rPr lang="en-GB" altLang="en-US" sz="2000" dirty="0" err="1">
                <a:latin typeface="Arial" panose="020B0604020202020204" pitchFamily="34" charset="0"/>
                <a:cs typeface="Arial" panose="020B0604020202020204" pitchFamily="34" charset="0"/>
              </a:rPr>
              <a:t>Pb</a:t>
            </a:r>
            <a:r>
              <a:rPr lang="en-GB" altLang="en-US" sz="2000" dirty="0">
                <a:latin typeface="Arial" panose="020B0604020202020204" pitchFamily="34" charset="0"/>
                <a:cs typeface="Arial" panose="020B0604020202020204" pitchFamily="34" charset="0"/>
              </a:rPr>
              <a:t>(OH)</a:t>
            </a:r>
            <a:r>
              <a:rPr lang="en-GB" altLang="en-US" sz="2000" baseline="-25000" dirty="0">
                <a:latin typeface="Arial" panose="020B0604020202020204" pitchFamily="34" charset="0"/>
                <a:cs typeface="Arial" panose="020B0604020202020204" pitchFamily="34" charset="0"/>
              </a:rPr>
              <a:t>6</a:t>
            </a:r>
            <a:r>
              <a:rPr lang="en-US" altLang="en-US" sz="2000" dirty="0">
                <a:latin typeface="Arial" panose="020B0604020202020204" pitchFamily="34" charset="0"/>
                <a:cs typeface="Arial" panose="020B0604020202020204" pitchFamily="34" charset="0"/>
              </a:rPr>
              <a:t>]</a:t>
            </a:r>
            <a:r>
              <a:rPr lang="en-GB" altLang="en-US" sz="2000" baseline="-25000" dirty="0">
                <a:latin typeface="Arial" panose="020B0604020202020204" pitchFamily="34" charset="0"/>
                <a:cs typeface="Arial" panose="020B0604020202020204" pitchFamily="34" charset="0"/>
              </a:rPr>
              <a:t> </a:t>
            </a:r>
            <a:r>
              <a:rPr lang="en-GB" altLang="en-US" sz="2000" baseline="30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(z </a:t>
            </a:r>
            <a:r>
              <a:rPr lang="en-GB" altLang="en-US" sz="2000" dirty="0" err="1">
                <a:latin typeface="Arial" panose="020B0604020202020204" pitchFamily="34" charset="0"/>
                <a:cs typeface="Arial" panose="020B0604020202020204" pitchFamily="34" charset="0"/>
              </a:rPr>
              <a:t>roztok</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a:t>
            </a: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p:txBody>
      </p:sp>
      <p:pic>
        <p:nvPicPr>
          <p:cNvPr id="3" name="Picture 2" descr="https://upload.wikimedia.org/wikipedia/commons/c/ca/Pb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0400" y="103862"/>
            <a:ext cx="1828800" cy="1162964"/>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B5045A85-3F76-4854-ACCD-514D8A4803FF}"/>
              </a:ext>
            </a:extLst>
          </p:cNvPr>
          <p:cNvSpPr txBox="1"/>
          <p:nvPr/>
        </p:nvSpPr>
        <p:spPr>
          <a:xfrm>
            <a:off x="7519079" y="910873"/>
            <a:ext cx="811441" cy="369332"/>
          </a:xfrm>
          <a:prstGeom prst="rect">
            <a:avLst/>
          </a:prstGeom>
          <a:noFill/>
        </p:spPr>
        <p:txBody>
          <a:bodyPr wrap="none" rtlCol="0">
            <a:spAutoFit/>
          </a:bodyPr>
          <a:lstStyle/>
          <a:p>
            <a:r>
              <a:rPr lang="el-GR" dirty="0"/>
              <a:t>α</a:t>
            </a:r>
            <a:r>
              <a:rPr lang="cs-CZ" dirty="0"/>
              <a:t>       </a:t>
            </a:r>
            <a:r>
              <a:rPr lang="el-GR" dirty="0"/>
              <a:t>β</a:t>
            </a:r>
            <a:endParaRPr lang="cs-CZ" dirty="0"/>
          </a:p>
        </p:txBody>
      </p:sp>
      <p:pic>
        <p:nvPicPr>
          <p:cNvPr id="1026" name="Picture 2" descr="Distribution of Pb(II) hydrolysis species as a function of ...">
            <a:extLst>
              <a:ext uri="{FF2B5EF4-FFF2-40B4-BE49-F238E27FC236}">
                <a16:creationId xmlns:a16="http://schemas.microsoft.com/office/drawing/2014/main" id="{87DF50C4-1ABB-4AF9-A26A-45DC5F45B3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77734" y="1762419"/>
            <a:ext cx="1944492" cy="17332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1314-41-6|Lead oxide|Sigma Aldrich|红丹|红色氧化铅|Minium|氧化铅(II ...">
            <a:extLst>
              <a:ext uri="{FF2B5EF4-FFF2-40B4-BE49-F238E27FC236}">
                <a16:creationId xmlns:a16="http://schemas.microsoft.com/office/drawing/2014/main" id="{FED57D88-8605-43FE-987A-AC7C907015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7734" y="4367026"/>
            <a:ext cx="1508591" cy="1029343"/>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a:extLst>
              <a:ext uri="{FF2B5EF4-FFF2-40B4-BE49-F238E27FC236}">
                <a16:creationId xmlns:a16="http://schemas.microsoft.com/office/drawing/2014/main" id="{C38716D6-55E5-438D-9C20-26C802C3DE3E}"/>
              </a:ext>
            </a:extLst>
          </p:cNvPr>
          <p:cNvPicPr>
            <a:picLocks noChangeAspect="1"/>
          </p:cNvPicPr>
          <p:nvPr/>
        </p:nvPicPr>
        <p:blipFill>
          <a:blip r:embed="rId5"/>
          <a:stretch>
            <a:fillRect/>
          </a:stretch>
        </p:blipFill>
        <p:spPr>
          <a:xfrm>
            <a:off x="8146833" y="4432433"/>
            <a:ext cx="888223" cy="777195"/>
          </a:xfrm>
          <a:prstGeom prst="rect">
            <a:avLst/>
          </a:prstGeom>
        </p:spPr>
      </p:pic>
      <p:pic>
        <p:nvPicPr>
          <p:cNvPr id="1030" name="Picture 6" descr="Inorganic Pigment Cas:1314-41-6 Red Lead Powder Pb3o4 Lead ...">
            <a:extLst>
              <a:ext uri="{FF2B5EF4-FFF2-40B4-BE49-F238E27FC236}">
                <a16:creationId xmlns:a16="http://schemas.microsoft.com/office/drawing/2014/main" id="{B198671C-6B14-455C-A86B-271D17C6B2A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49122" y="4470695"/>
            <a:ext cx="894490" cy="894490"/>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568DA9D9-CF1F-4D14-AFEF-9E690E1E1426}"/>
              </a:ext>
            </a:extLst>
          </p:cNvPr>
          <p:cNvSpPr txBox="1"/>
          <p:nvPr/>
        </p:nvSpPr>
        <p:spPr>
          <a:xfrm>
            <a:off x="152400" y="4682702"/>
            <a:ext cx="5562600" cy="1938992"/>
          </a:xfrm>
          <a:prstGeom prst="rect">
            <a:avLst/>
          </a:prstGeom>
          <a:noFill/>
        </p:spPr>
        <p:txBody>
          <a:bodyPr wrap="square">
            <a:spAutoFit/>
          </a:bodyPr>
          <a:lstStyle/>
          <a:p>
            <a:pPr algn="just" eaLnBrk="1" hangingPunct="1">
              <a:buFont typeface="Wingdings" pitchFamily="2" charset="2"/>
              <a:buNone/>
            </a:pPr>
            <a:r>
              <a:rPr lang="en-GB" altLang="en-US" sz="2000" b="1" dirty="0" err="1">
                <a:latin typeface="Arial" panose="020B0604020202020204" pitchFamily="34" charset="0"/>
                <a:cs typeface="Arial" panose="020B0604020202020204" pitchFamily="34" charset="0"/>
              </a:rPr>
              <a:t>Minium</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su</a:t>
            </a:r>
            <a:r>
              <a:rPr lang="cs-CZ" altLang="en-US" sz="2000" b="1" dirty="0">
                <a:latin typeface="Arial" panose="020B0604020202020204" pitchFamily="34" charset="0"/>
                <a:cs typeface="Arial" panose="020B0604020202020204" pitchFamily="34" charset="0"/>
              </a:rPr>
              <a:t>ř</a:t>
            </a:r>
            <a:r>
              <a:rPr lang="en-GB" altLang="en-US" sz="2000" b="1" dirty="0" err="1">
                <a:latin typeface="Arial" panose="020B0604020202020204" pitchFamily="34" charset="0"/>
                <a:cs typeface="Arial" panose="020B0604020202020204" pitchFamily="34" charset="0"/>
              </a:rPr>
              <a:t>ík</a:t>
            </a:r>
            <a:r>
              <a:rPr lang="en-GB" altLang="en-US" sz="2000" b="1" dirty="0">
                <a:latin typeface="Arial" panose="020B0604020202020204" pitchFamily="34" charset="0"/>
                <a:cs typeface="Arial" panose="020B0604020202020204" pitchFamily="34" charset="0"/>
              </a:rPr>
              <a:t>) </a:t>
            </a:r>
          </a:p>
          <a:p>
            <a:pPr algn="just"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tetraoxoolovi</a:t>
            </a:r>
            <a:r>
              <a:rPr lang="cs-CZ" altLang="en-US" sz="2000" u="sng" dirty="0">
                <a:latin typeface="Arial" panose="020B0604020202020204" pitchFamily="34" charset="0"/>
                <a:cs typeface="Arial" panose="020B0604020202020204" pitchFamily="34" charset="0"/>
              </a:rPr>
              <a:t>č</a:t>
            </a:r>
            <a:r>
              <a:rPr lang="en-GB" altLang="en-US" sz="2000" u="sng" dirty="0" err="1">
                <a:latin typeface="Arial" panose="020B0604020202020204" pitchFamily="34" charset="0"/>
                <a:cs typeface="Arial" panose="020B0604020202020204" pitchFamily="34" charset="0"/>
              </a:rPr>
              <a:t>itan</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olovnatý</a:t>
            </a:r>
            <a:r>
              <a:rPr lang="en-GB" altLang="en-US" sz="2000" dirty="0">
                <a:latin typeface="Arial" panose="020B0604020202020204" pitchFamily="34" charset="0"/>
                <a:cs typeface="Arial" panose="020B0604020202020204" pitchFamily="34" charset="0"/>
              </a:rPr>
              <a:t> Pb</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[PbO</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zkrácen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Pb</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O</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starší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literatu</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e </a:t>
            </a:r>
            <a:r>
              <a:rPr lang="cs-CZ" altLang="en-US" sz="2000" dirty="0">
                <a:latin typeface="Arial" panose="020B0604020202020204" pitchFamily="34" charset="0"/>
                <a:cs typeface="Arial" panose="020B0604020202020204" pitchFamily="34" charset="0"/>
              </a:rPr>
              <a:t>se uvádí Jako </a:t>
            </a:r>
            <a:r>
              <a:rPr lang="en-GB" altLang="en-US" sz="2000" dirty="0" err="1">
                <a:latin typeface="Arial" panose="020B0604020202020204" pitchFamily="34" charset="0"/>
                <a:cs typeface="Arial" panose="020B0604020202020204" pitchFamily="34" charset="0"/>
              </a:rPr>
              <a:t>kysli</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ník</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olovnato-olovi</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itý</a:t>
            </a:r>
            <a:r>
              <a:rPr lang="en-GB" altLang="en-US" sz="2000" dirty="0">
                <a:latin typeface="Arial" panose="020B0604020202020204" pitchFamily="34" charset="0"/>
                <a:cs typeface="Arial" panose="020B0604020202020204" pitchFamily="34" charset="0"/>
              </a:rPr>
              <a:t> 2</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PbO</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PbO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pigment do </a:t>
            </a:r>
            <a:r>
              <a:rPr lang="en-GB" altLang="en-US" sz="2000" dirty="0" err="1">
                <a:latin typeface="Arial" panose="020B0604020202020204" pitchFamily="34" charset="0"/>
                <a:cs typeface="Arial" panose="020B0604020202020204" pitchFamily="34" charset="0"/>
              </a:rPr>
              <a:t>základních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nát</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r</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chrání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proti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korozi</a:t>
            </a:r>
            <a:r>
              <a:rPr lang="en-GB" altLang="en-US" sz="2000" dirty="0">
                <a:latin typeface="Arial" panose="020B0604020202020204" pitchFamily="34" charset="0"/>
                <a:cs typeface="Arial" panose="020B0604020202020204" pitchFamily="34" charset="0"/>
              </a:rPr>
              <a:t> </a:t>
            </a:r>
            <a:endParaRPr lang="cs-CZ" sz="2000" dirty="0"/>
          </a:p>
        </p:txBody>
      </p:sp>
      <p:pic>
        <p:nvPicPr>
          <p:cNvPr id="1032" name="Picture 8" descr="inorganic chemistry - Structure of lead(II,IV) oxide ...">
            <a:extLst>
              <a:ext uri="{FF2B5EF4-FFF2-40B4-BE49-F238E27FC236}">
                <a16:creationId xmlns:a16="http://schemas.microsoft.com/office/drawing/2014/main" id="{B46E9C9B-9364-4626-8F30-69B80169A0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7573" y="5458738"/>
            <a:ext cx="2851627" cy="1378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7881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732C3D87-C9C5-407C-97DB-30B6FEE747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4246" y="320665"/>
            <a:ext cx="2960204" cy="232883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6F1CE32D-B106-4C22-A574-D3C9259032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 y="3104213"/>
            <a:ext cx="2207107" cy="3540550"/>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6E18474D-B689-4703-A5DF-B8363471EA8C}"/>
              </a:ext>
            </a:extLst>
          </p:cNvPr>
          <p:cNvSpPr txBox="1"/>
          <p:nvPr/>
        </p:nvSpPr>
        <p:spPr>
          <a:xfrm>
            <a:off x="241978" y="361696"/>
            <a:ext cx="5486400" cy="2246769"/>
          </a:xfrm>
          <a:prstGeom prst="rect">
            <a:avLst/>
          </a:prstGeom>
          <a:noFill/>
        </p:spPr>
        <p:txBody>
          <a:bodyPr wrap="square">
            <a:spAutoFit/>
          </a:bodyPr>
          <a:lstStyle/>
          <a:p>
            <a:pPr algn="just"/>
            <a:r>
              <a:rPr lang="cs-CZ" sz="2000" b="0" i="0" dirty="0">
                <a:solidFill>
                  <a:srgbClr val="222222"/>
                </a:solidFill>
                <a:effectLst/>
                <a:latin typeface="Arial" panose="020B0604020202020204" pitchFamily="34" charset="0"/>
                <a:cs typeface="Arial" panose="020B0604020202020204" pitchFamily="34" charset="0"/>
              </a:rPr>
              <a:t>V 19. století se zejména </a:t>
            </a:r>
            <a:r>
              <a:rPr lang="cs-CZ" sz="2000" b="0" i="1" dirty="0" err="1">
                <a:solidFill>
                  <a:srgbClr val="222222"/>
                </a:solidFill>
                <a:effectLst/>
                <a:latin typeface="Arial" panose="020B0604020202020204" pitchFamily="34" charset="0"/>
                <a:cs typeface="Arial" panose="020B0604020202020204" pitchFamily="34" charset="0"/>
              </a:rPr>
              <a:t>Scheeleova</a:t>
            </a:r>
            <a:r>
              <a:rPr lang="cs-CZ" sz="2000" b="0" i="1" dirty="0">
                <a:solidFill>
                  <a:srgbClr val="222222"/>
                </a:solidFill>
                <a:effectLst/>
                <a:latin typeface="Arial" panose="020B0604020202020204" pitchFamily="34" charset="0"/>
                <a:cs typeface="Arial" panose="020B0604020202020204" pitchFamily="34" charset="0"/>
              </a:rPr>
              <a:t> zeleň </a:t>
            </a:r>
            <a:r>
              <a:rPr lang="cs-CZ" sz="2000" b="0" dirty="0">
                <a:solidFill>
                  <a:srgbClr val="222222"/>
                </a:solidFill>
                <a:effectLst/>
                <a:latin typeface="Arial" panose="020B0604020202020204" pitchFamily="34" charset="0"/>
                <a:cs typeface="Arial" panose="020B0604020202020204" pitchFamily="34" charset="0"/>
              </a:rPr>
              <a:t>a později též </a:t>
            </a:r>
            <a:r>
              <a:rPr lang="cs-CZ" sz="2000" b="0" i="1" dirty="0">
                <a:solidFill>
                  <a:srgbClr val="222222"/>
                </a:solidFill>
                <a:effectLst/>
                <a:latin typeface="Arial" panose="020B0604020202020204" pitchFamily="34" charset="0"/>
                <a:cs typeface="Arial" panose="020B0604020202020204" pitchFamily="34" charset="0"/>
              </a:rPr>
              <a:t>svinibrodská (pařížská) zeleň </a:t>
            </a:r>
            <a:r>
              <a:rPr lang="cs-CZ" sz="2000" b="0" i="0" dirty="0">
                <a:solidFill>
                  <a:srgbClr val="222222"/>
                </a:solidFill>
                <a:effectLst/>
                <a:latin typeface="Arial" panose="020B0604020202020204" pitchFamily="34" charset="0"/>
                <a:cs typeface="Arial" panose="020B0604020202020204" pitchFamily="34" charset="0"/>
              </a:rPr>
              <a:t>používala k barvení látek na zeleno. Proto ve viktoriánské době řada žen (včetně švadlen) měla zdravotní problémy či dokonce umírala. K symptomům otravy patřily zelené ruce, žluté nehty a hluboké jizvy.</a:t>
            </a:r>
            <a:endParaRPr lang="cs-CZ" sz="2000" dirty="0">
              <a:latin typeface="Arial" panose="020B0604020202020204" pitchFamily="34" charset="0"/>
              <a:cs typeface="Arial" panose="020B0604020202020204" pitchFamily="34" charset="0"/>
            </a:endParaRPr>
          </a:p>
        </p:txBody>
      </p:sp>
      <p:pic>
        <p:nvPicPr>
          <p:cNvPr id="3074" name="Picture 2">
            <a:extLst>
              <a:ext uri="{FF2B5EF4-FFF2-40B4-BE49-F238E27FC236}">
                <a16:creationId xmlns:a16="http://schemas.microsoft.com/office/drawing/2014/main" id="{B928B65A-5B99-448A-972A-9A7AAE01C0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9821" y="3105791"/>
            <a:ext cx="6293739" cy="3538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951336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76200" y="152400"/>
            <a:ext cx="8915400" cy="3631763"/>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Olovnaté sklo</a:t>
            </a:r>
            <a:r>
              <a:rPr lang="cs-CZ" sz="2000" dirty="0">
                <a:latin typeface="Arial" panose="020B0604020202020204" pitchFamily="34" charset="0"/>
                <a:cs typeface="Arial" panose="020B0604020202020204" pitchFamily="34" charset="0"/>
              </a:rPr>
              <a:t> (olovnatý křišťál) </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obsahuje</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cca</a:t>
            </a:r>
            <a:r>
              <a:rPr lang="en-US" sz="2000" dirty="0">
                <a:latin typeface="Arial" panose="020B0604020202020204" pitchFamily="34" charset="0"/>
                <a:cs typeface="Arial" panose="020B0604020202020204" pitchFamily="34" charset="0"/>
              </a:rPr>
              <a:t> </a:t>
            </a:r>
            <a:endParaRPr lang="cs-CZ"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18–40</a:t>
            </a:r>
            <a:r>
              <a:rPr lang="cs-CZ" sz="2000" dirty="0">
                <a:latin typeface="Arial" panose="020B0604020202020204" pitchFamily="34" charset="0"/>
                <a:cs typeface="Arial" panose="020B0604020202020204" pitchFamily="34" charset="0"/>
              </a:rPr>
              <a:t> hm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PbO</a:t>
            </a:r>
            <a:r>
              <a:rPr lang="cs-CZ" sz="2000" dirty="0">
                <a:latin typeface="Arial" panose="020B0604020202020204" pitchFamily="34" charset="0"/>
                <a:cs typeface="Arial" panose="020B0604020202020204" pitchFamily="34" charset="0"/>
              </a:rPr>
              <a:t>. Přídavek oxidu olovnatého zvýšil</a:t>
            </a:r>
          </a:p>
          <a:p>
            <a:r>
              <a:rPr lang="cs-CZ" sz="2000" dirty="0">
                <a:latin typeface="Arial" panose="020B0604020202020204" pitchFamily="34" charset="0"/>
                <a:cs typeface="Arial" panose="020B0604020202020204" pitchFamily="34" charset="0"/>
              </a:rPr>
              <a:t> index lomu skla</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a snížil teplotu jeho zpracování a </a:t>
            </a:r>
          </a:p>
          <a:p>
            <a:r>
              <a:rPr lang="en-US" sz="2000" dirty="0">
                <a:latin typeface="Arial" panose="020B0604020202020204" pitchFamily="34" charset="0"/>
                <a:cs typeface="Arial" panose="020B0604020202020204" pitchFamily="34" charset="0"/>
              </a:rPr>
              <a:t>vis</a:t>
            </a:r>
            <a:r>
              <a:rPr lang="cs-CZ" sz="2000" dirty="0">
                <a:latin typeface="Arial" panose="020B0604020202020204" pitchFamily="34" charset="0"/>
                <a:cs typeface="Arial" panose="020B0604020202020204" pitchFamily="34" charset="0"/>
              </a:rPr>
              <a:t>k</a:t>
            </a:r>
            <a:r>
              <a:rPr lang="en-US" sz="2000" dirty="0">
                <a:latin typeface="Arial" panose="020B0604020202020204" pitchFamily="34" charset="0"/>
                <a:cs typeface="Arial" panose="020B0604020202020204" pitchFamily="34" charset="0"/>
              </a:rPr>
              <a:t>o</a:t>
            </a:r>
            <a:r>
              <a:rPr lang="cs-CZ" sz="2000" dirty="0">
                <a:latin typeface="Arial" panose="020B0604020202020204" pitchFamily="34" charset="0"/>
                <a:cs typeface="Arial" panose="020B0604020202020204" pitchFamily="34" charset="0"/>
              </a:rPr>
              <a:t>z</a:t>
            </a:r>
            <a:r>
              <a:rPr lang="en-US" sz="2000" dirty="0">
                <a:latin typeface="Arial" panose="020B0604020202020204" pitchFamily="34" charset="0"/>
                <a:cs typeface="Arial" panose="020B0604020202020204" pitchFamily="34" charset="0"/>
              </a:rPr>
              <a:t>it</a:t>
            </a:r>
            <a:r>
              <a:rPr lang="cs-CZ" sz="2000" dirty="0">
                <a:latin typeface="Arial" panose="020B0604020202020204" pitchFamily="34" charset="0"/>
                <a:cs typeface="Arial" panose="020B0604020202020204" pitchFamily="34" charset="0"/>
              </a:rPr>
              <a:t>u</a:t>
            </a:r>
            <a:r>
              <a:rPr lang="en-US" sz="2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Bylo oblíbené pro své  dekorativní </a:t>
            </a:r>
          </a:p>
          <a:p>
            <a:r>
              <a:rPr lang="cs-CZ" sz="2000" dirty="0">
                <a:latin typeface="Arial" panose="020B0604020202020204" pitchFamily="34" charset="0"/>
                <a:cs typeface="Arial" panose="020B0604020202020204" pitchFamily="34" charset="0"/>
              </a:rPr>
              <a:t>vlastnosti</a:t>
            </a:r>
            <a:r>
              <a:rPr lang="en-US" sz="2000" dirty="0">
                <a:latin typeface="Arial" panose="020B0604020202020204" pitchFamily="34" charset="0"/>
                <a:cs typeface="Arial" panose="020B0604020202020204" pitchFamily="34" charset="0"/>
              </a:rPr>
              <a:t>.</a:t>
            </a:r>
          </a:p>
          <a:p>
            <a:endParaRPr lang="en-US" dirty="0"/>
          </a:p>
          <a:p>
            <a:endParaRPr lang="cs-CZ" dirty="0"/>
          </a:p>
          <a:p>
            <a:endParaRPr lang="cs-CZ" dirty="0"/>
          </a:p>
          <a:p>
            <a:endParaRPr lang="cs-CZ" dirty="0"/>
          </a:p>
          <a:p>
            <a:endParaRPr lang="cs-CZ" dirty="0"/>
          </a:p>
          <a:p>
            <a:r>
              <a:rPr lang="cs-CZ" sz="2000" dirty="0">
                <a:latin typeface="Arial" panose="020B0604020202020204" pitchFamily="34" charset="0"/>
                <a:cs typeface="Arial" panose="020B0604020202020204" pitchFamily="34" charset="0"/>
              </a:rPr>
              <a:t>Z obdobných důvodů byl </a:t>
            </a:r>
            <a:r>
              <a:rPr lang="cs-CZ" sz="2000" dirty="0" err="1">
                <a:latin typeface="Arial" panose="020B0604020202020204" pitchFamily="34" charset="0"/>
                <a:cs typeface="Arial" panose="020B0604020202020204" pitchFamily="34" charset="0"/>
              </a:rPr>
              <a:t>PbO</a:t>
            </a:r>
            <a:r>
              <a:rPr lang="cs-CZ" sz="2000" dirty="0">
                <a:latin typeface="Arial" panose="020B0604020202020204" pitchFamily="34" charset="0"/>
                <a:cs typeface="Arial" panose="020B0604020202020204" pitchFamily="34" charset="0"/>
              </a:rPr>
              <a:t> přidáván i do </a:t>
            </a:r>
            <a:r>
              <a:rPr lang="cs-CZ" sz="2000" b="1" dirty="0">
                <a:latin typeface="Arial" panose="020B0604020202020204" pitchFamily="34" charset="0"/>
                <a:cs typeface="Arial" panose="020B0604020202020204" pitchFamily="34" charset="0"/>
              </a:rPr>
              <a:t>glazur</a:t>
            </a:r>
            <a:r>
              <a:rPr lang="cs-CZ" sz="2000" dirty="0">
                <a:latin typeface="Arial" panose="020B0604020202020204" pitchFamily="34" charset="0"/>
                <a:cs typeface="Arial" panose="020B0604020202020204" pitchFamily="34" charset="0"/>
              </a:rPr>
              <a:t> (obsah cca </a:t>
            </a:r>
            <a:r>
              <a:rPr lang="en-US" sz="2000" dirty="0">
                <a:latin typeface="Arial" panose="020B0604020202020204" pitchFamily="34" charset="0"/>
                <a:cs typeface="Arial" panose="020B0604020202020204" pitchFamily="34" charset="0"/>
              </a:rPr>
              <a:t>45</a:t>
            </a:r>
            <a:r>
              <a:rPr lang="cs-CZ" sz="2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60</a:t>
            </a:r>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PbO</a:t>
            </a:r>
            <a:r>
              <a:rPr lang="cs-CZ" sz="2000" dirty="0">
                <a:latin typeface="Arial" panose="020B0604020202020204" pitchFamily="34" charset="0"/>
                <a:cs typeface="Arial" panose="020B0604020202020204" pitchFamily="34" charset="0"/>
              </a:rPr>
              <a:t>), od doby římské až po současnost.</a:t>
            </a:r>
          </a:p>
        </p:txBody>
      </p:sp>
      <p:pic>
        <p:nvPicPr>
          <p:cNvPr id="45060" name="Picture 4"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150779"/>
            <a:ext cx="2895600" cy="2539442"/>
          </a:xfrm>
          <a:prstGeom prst="rect">
            <a:avLst/>
          </a:prstGeom>
          <a:noFill/>
          <a:extLst>
            <a:ext uri="{909E8E84-426E-40DD-AFC4-6F175D3DCCD1}">
              <a14:hiddenFill xmlns:a14="http://schemas.microsoft.com/office/drawing/2010/main">
                <a:solidFill>
                  <a:srgbClr val="FFFFFF"/>
                </a:solidFill>
              </a14:hiddenFill>
            </a:ext>
          </a:extLst>
        </p:spPr>
      </p:pic>
      <p:pic>
        <p:nvPicPr>
          <p:cNvPr id="45062" name="Picture 6"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3753359"/>
            <a:ext cx="2252662" cy="2571749"/>
          </a:xfrm>
          <a:prstGeom prst="rect">
            <a:avLst/>
          </a:prstGeom>
          <a:noFill/>
          <a:extLst>
            <a:ext uri="{909E8E84-426E-40DD-AFC4-6F175D3DCCD1}">
              <a14:hiddenFill xmlns:a14="http://schemas.microsoft.com/office/drawing/2010/main">
                <a:solidFill>
                  <a:srgbClr val="FFFFFF"/>
                </a:solidFill>
              </a14:hiddenFill>
            </a:ext>
          </a:extLst>
        </p:spPr>
      </p:pic>
      <p:pic>
        <p:nvPicPr>
          <p:cNvPr id="45065"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3499" y="4419600"/>
            <a:ext cx="2360802" cy="171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82182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2775626"/>
            <a:ext cx="2590800" cy="3886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52400" y="228600"/>
            <a:ext cx="8763000" cy="5078313"/>
          </a:xfrm>
          <a:prstGeom prst="rect">
            <a:avLst/>
          </a:prstGeom>
          <a:noFill/>
        </p:spPr>
        <p:txBody>
          <a:bodyPr wrap="square" rtlCol="0">
            <a:spAutoFit/>
          </a:bodyPr>
          <a:lstStyle/>
          <a:p>
            <a:r>
              <a:rPr lang="cs-CZ" sz="2000" b="1" dirty="0">
                <a:latin typeface="Arial" panose="020B0604020202020204" pitchFamily="34" charset="0"/>
                <a:cs typeface="Arial" panose="020B0604020202020204" pitchFamily="34" charset="0"/>
              </a:rPr>
              <a:t>O</a:t>
            </a:r>
            <a:r>
              <a:rPr lang="en-US" sz="2000" b="1" dirty="0" err="1">
                <a:latin typeface="Arial" panose="020B0604020202020204" pitchFamily="34" charset="0"/>
                <a:cs typeface="Arial" panose="020B0604020202020204" pitchFamily="34" charset="0"/>
              </a:rPr>
              <a:t>lovnat</a:t>
            </a:r>
            <a:r>
              <a:rPr lang="cs-CZ" sz="2000" b="1" dirty="0">
                <a:latin typeface="Arial" panose="020B0604020202020204" pitchFamily="34" charset="0"/>
                <a:cs typeface="Arial" panose="020B0604020202020204" pitchFamily="34" charset="0"/>
              </a:rPr>
              <a:t>á</a:t>
            </a:r>
            <a:r>
              <a:rPr lang="en-US" sz="2000" b="1" dirty="0">
                <a:latin typeface="Arial" panose="020B0604020202020204" pitchFamily="34" charset="0"/>
                <a:cs typeface="Arial" panose="020B0604020202020204" pitchFamily="34" charset="0"/>
              </a:rPr>
              <a:t> b</a:t>
            </a:r>
            <a:r>
              <a:rPr lang="cs-CZ" sz="2000" b="1" dirty="0">
                <a:latin typeface="Arial" panose="020B0604020202020204" pitchFamily="34" charset="0"/>
                <a:cs typeface="Arial" panose="020B0604020202020204" pitchFamily="34" charset="0"/>
              </a:rPr>
              <a:t>ě</a:t>
            </a:r>
            <a:r>
              <a:rPr lang="en-US" sz="2000" b="1" dirty="0" err="1">
                <a:latin typeface="Arial" panose="020B0604020202020204" pitchFamily="34" charset="0"/>
                <a:cs typeface="Arial" panose="020B0604020202020204" pitchFamily="34" charset="0"/>
              </a:rPr>
              <a:t>loba</a:t>
            </a:r>
            <a:r>
              <a:rPr lang="cs-CZ" sz="2000" b="1" dirty="0">
                <a:latin typeface="Arial" panose="020B0604020202020204" pitchFamily="34" charset="0"/>
                <a:cs typeface="Arial" panose="020B0604020202020204" pitchFamily="34" charset="0"/>
              </a:rPr>
              <a:t>  2 PbCO</a:t>
            </a:r>
            <a:r>
              <a:rPr lang="cs-CZ" sz="2000" b="1" baseline="-25000" dirty="0">
                <a:latin typeface="Arial" panose="020B0604020202020204" pitchFamily="34" charset="0"/>
                <a:cs typeface="Arial" panose="020B0604020202020204" pitchFamily="34" charset="0"/>
              </a:rPr>
              <a:t>3</a:t>
            </a:r>
            <a:r>
              <a:rPr lang="cs-CZ" sz="2000" b="1" dirty="0">
                <a:latin typeface="Arial" panose="020B0604020202020204" pitchFamily="34" charset="0"/>
                <a:cs typeface="Arial" panose="020B0604020202020204" pitchFamily="34" charset="0"/>
              </a:rPr>
              <a:t> · </a:t>
            </a:r>
            <a:r>
              <a:rPr lang="cs-CZ" sz="2000" b="1" dirty="0" err="1">
                <a:latin typeface="Arial" panose="020B0604020202020204" pitchFamily="34" charset="0"/>
                <a:cs typeface="Arial" panose="020B0604020202020204" pitchFamily="34" charset="0"/>
              </a:rPr>
              <a:t>Pb</a:t>
            </a:r>
            <a:r>
              <a:rPr lang="cs-CZ" sz="2000" b="1" dirty="0">
                <a:latin typeface="Arial" panose="020B0604020202020204" pitchFamily="34" charset="0"/>
                <a:cs typeface="Arial" panose="020B0604020202020204" pitchFamily="34" charset="0"/>
              </a:rPr>
              <a:t>(OH)</a:t>
            </a:r>
            <a:r>
              <a:rPr lang="cs-CZ" sz="2000" b="1" baseline="-25000" dirty="0">
                <a:latin typeface="Arial" panose="020B0604020202020204" pitchFamily="34" charset="0"/>
                <a:cs typeface="Arial" panose="020B0604020202020204" pitchFamily="34" charset="0"/>
              </a:rPr>
              <a:t>2</a:t>
            </a:r>
            <a:endParaRPr lang="cs-CZ" sz="2000" b="1"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světlostálý</a:t>
            </a:r>
            <a:r>
              <a:rPr lang="cs-CZ" sz="2000" dirty="0">
                <a:latin typeface="Arial" panose="020B0604020202020204" pitchFamily="34" charset="0"/>
                <a:cs typeface="Arial" panose="020B0604020202020204" pitchFamily="34" charset="0"/>
              </a:rPr>
              <a:t> bílý pigment s vynikající krycí schopností,</a:t>
            </a:r>
          </a:p>
          <a:p>
            <a:r>
              <a:rPr lang="cs-CZ" sz="2000" dirty="0">
                <a:latin typeface="Arial" panose="020B0604020202020204" pitchFamily="34" charset="0"/>
                <a:cs typeface="Arial" panose="020B0604020202020204" pitchFamily="34" charset="0"/>
              </a:rPr>
              <a:t>vhodný zejm. pro olejomalbu. Pro svou toxicitu byla olovnatá běloba postupně nahrazena nejprve barytovou nebo zinkovou a později titanovou bělobou.</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Až do konce 20. století byla olovnatá běloba používána do základních nátěrů na dřevo a hlavně antikorozních nátěrů na </a:t>
            </a:r>
          </a:p>
          <a:p>
            <a:r>
              <a:rPr lang="cs-CZ" sz="2000" dirty="0">
                <a:latin typeface="Arial" panose="020B0604020202020204" pitchFamily="34" charset="0"/>
                <a:cs typeface="Arial" panose="020B0604020202020204" pitchFamily="34" charset="0"/>
              </a:rPr>
              <a:t>čisté povrchy kovů.</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Už od starověku byla používána i pro kosmetické</a:t>
            </a:r>
          </a:p>
          <a:p>
            <a:r>
              <a:rPr lang="cs-CZ" sz="2000" dirty="0">
                <a:latin typeface="Arial" panose="020B0604020202020204" pitchFamily="34" charset="0"/>
                <a:cs typeface="Arial" panose="020B0604020202020204" pitchFamily="34" charset="0"/>
              </a:rPr>
              <a:t>účely.</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Připravuje se reakcí octanu olovnatého s oxidem </a:t>
            </a:r>
          </a:p>
          <a:p>
            <a:r>
              <a:rPr lang="cs-CZ" sz="2000" dirty="0">
                <a:latin typeface="Arial" panose="020B0604020202020204" pitchFamily="34" charset="0"/>
                <a:cs typeface="Arial" panose="020B0604020202020204" pitchFamily="34" charset="0"/>
              </a:rPr>
              <a:t>uhličitým. </a:t>
            </a:r>
          </a:p>
        </p:txBody>
      </p:sp>
      <p:sp>
        <p:nvSpPr>
          <p:cNvPr id="5" name="TextovéPole 4"/>
          <p:cNvSpPr txBox="1"/>
          <p:nvPr/>
        </p:nvSpPr>
        <p:spPr>
          <a:xfrm>
            <a:off x="4191000" y="6172200"/>
            <a:ext cx="1882247" cy="369332"/>
          </a:xfrm>
          <a:prstGeom prst="rect">
            <a:avLst/>
          </a:prstGeom>
          <a:noFill/>
        </p:spPr>
        <p:txBody>
          <a:bodyPr wrap="none" rtlCol="0">
            <a:spAutoFit/>
          </a:bodyPr>
          <a:lstStyle/>
          <a:p>
            <a:r>
              <a:rPr lang="cs-CZ" dirty="0"/>
              <a:t>Alžběta I. Anglická</a:t>
            </a:r>
          </a:p>
        </p:txBody>
      </p:sp>
    </p:spTree>
    <p:extLst>
      <p:ext uri="{BB962C8B-B14F-4D97-AF65-F5344CB8AC3E}">
        <p14:creationId xmlns:p14="http://schemas.microsoft.com/office/powerpoint/2010/main" val="224687178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41051" y="152400"/>
            <a:ext cx="8839200" cy="6555641"/>
          </a:xfrm>
          <a:prstGeom prst="rect">
            <a:avLst/>
          </a:prstGeom>
        </p:spPr>
        <p:txBody>
          <a:bodyPr wrap="square">
            <a:spAutoFit/>
          </a:bodyPr>
          <a:lstStyle/>
          <a:p>
            <a:pPr algn="just"/>
            <a:r>
              <a:rPr lang="en-US" sz="2000" b="1" dirty="0" err="1">
                <a:latin typeface="Arial" panose="020B0604020202020204" pitchFamily="34" charset="0"/>
                <a:cs typeface="Arial" panose="020B0604020202020204" pitchFamily="34" charset="0"/>
              </a:rPr>
              <a:t>Octan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olovnat</a:t>
            </a:r>
            <a:r>
              <a:rPr lang="cs-CZ" sz="2000" b="1" dirty="0">
                <a:latin typeface="Arial" panose="020B0604020202020204" pitchFamily="34" charset="0"/>
                <a:cs typeface="Arial" panose="020B0604020202020204" pitchFamily="34" charset="0"/>
              </a:rPr>
              <a:t>ý (CH</a:t>
            </a:r>
            <a:r>
              <a:rPr lang="cs-CZ" sz="2000" b="1" baseline="-25000" dirty="0">
                <a:latin typeface="Arial" panose="020B0604020202020204" pitchFamily="34" charset="0"/>
                <a:cs typeface="Arial" panose="020B0604020202020204" pitchFamily="34" charset="0"/>
              </a:rPr>
              <a:t>3</a:t>
            </a:r>
            <a:r>
              <a:rPr lang="cs-CZ" sz="2000" b="1" dirty="0">
                <a:latin typeface="Arial" panose="020B0604020202020204" pitchFamily="34" charset="0"/>
                <a:cs typeface="Arial" panose="020B0604020202020204" pitchFamily="34" charset="0"/>
              </a:rPr>
              <a:t>COO)</a:t>
            </a:r>
            <a:r>
              <a:rPr lang="cs-CZ" sz="2000" b="1" baseline="-25000" dirty="0">
                <a:latin typeface="Arial" panose="020B0604020202020204" pitchFamily="34" charset="0"/>
                <a:cs typeface="Arial" panose="020B0604020202020204" pitchFamily="34" charset="0"/>
              </a:rPr>
              <a:t>2</a:t>
            </a:r>
            <a:r>
              <a:rPr lang="cs-CZ" sz="2000" b="1" dirty="0">
                <a:latin typeface="Arial" panose="020B0604020202020204" pitchFamily="34" charset="0"/>
                <a:cs typeface="Arial" panose="020B0604020202020204" pitchFamily="34" charset="0"/>
              </a:rPr>
              <a:t>Pb</a:t>
            </a:r>
          </a:p>
          <a:p>
            <a:pPr algn="just"/>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sladké olovo, </a:t>
            </a:r>
            <a:r>
              <a:rPr lang="cs-CZ" sz="2000" u="sng" dirty="0">
                <a:latin typeface="Arial" panose="020B0604020202020204" pitchFamily="34" charset="0"/>
                <a:cs typeface="Arial" panose="020B0604020202020204" pitchFamily="34" charset="0"/>
              </a:rPr>
              <a:t>olověný cukr </a:t>
            </a:r>
            <a:r>
              <a:rPr lang="cs-CZ" sz="2000" dirty="0">
                <a:latin typeface="Arial" panose="020B0604020202020204" pitchFamily="34" charset="0"/>
                <a:cs typeface="Arial" panose="020B0604020202020204" pitchFamily="34" charset="0"/>
              </a:rPr>
              <a:t>= jedovatá sloučenina olova. </a:t>
            </a:r>
            <a:r>
              <a:rPr lang="pl-PL" sz="2000" dirty="0">
                <a:latin typeface="Arial" panose="020B0604020202020204" pitchFamily="34" charset="0"/>
                <a:cs typeface="Arial" panose="020B0604020202020204" pitchFamily="34" charset="0"/>
              </a:rPr>
              <a:t>Krystalizuje jako trihydrát a dekahydrát. </a:t>
            </a:r>
            <a:r>
              <a:rPr lang="cs-CZ" sz="2000" dirty="0">
                <a:latin typeface="Arial" panose="020B0604020202020204" pitchFamily="34" charset="0"/>
                <a:cs typeface="Arial" panose="020B0604020202020204" pitchFamily="34" charset="0"/>
              </a:rPr>
              <a:t>Připravuje se rozpouštěním oxidu olovnatého v ledové kyselině octové </a:t>
            </a:r>
          </a:p>
          <a:p>
            <a:pPr algn="ctr"/>
            <a:r>
              <a:rPr lang="cs-CZ" sz="2000" dirty="0" err="1">
                <a:latin typeface="Arial" panose="020B0604020202020204" pitchFamily="34" charset="0"/>
                <a:cs typeface="Arial" panose="020B0604020202020204" pitchFamily="34" charset="0"/>
              </a:rPr>
              <a:t>PbO</a:t>
            </a:r>
            <a:r>
              <a:rPr lang="cs-CZ" sz="2000" dirty="0">
                <a:latin typeface="Arial" panose="020B0604020202020204" pitchFamily="34" charset="0"/>
                <a:cs typeface="Arial" panose="020B0604020202020204" pitchFamily="34" charset="0"/>
              </a:rPr>
              <a:t> + 2 CH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COOH → (CH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COO)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Pb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Starověcí Římané ho používali jako sladidlo a vyráběli ho vařením vinného moštu v olověných nádobách. Vzniklý sirup se nazýval </a:t>
            </a:r>
            <a:r>
              <a:rPr lang="cs-CZ" sz="2000" i="1" dirty="0" err="1">
                <a:latin typeface="Arial" panose="020B0604020202020204" pitchFamily="34" charset="0"/>
                <a:cs typeface="Arial" panose="020B0604020202020204" pitchFamily="34" charset="0"/>
              </a:rPr>
              <a:t>defrutum</a:t>
            </a:r>
            <a:r>
              <a:rPr lang="cs-CZ" sz="2000" dirty="0">
                <a:latin typeface="Arial" panose="020B0604020202020204" pitchFamily="34" charset="0"/>
                <a:cs typeface="Arial" panose="020B0604020202020204" pitchFamily="34" charset="0"/>
              </a:rPr>
              <a:t> a byl koncentrován na výsledný sirup zvaný </a:t>
            </a:r>
            <a:r>
              <a:rPr lang="cs-CZ" sz="2000" i="1" dirty="0">
                <a:latin typeface="Arial" panose="020B0604020202020204" pitchFamily="34" charset="0"/>
                <a:cs typeface="Arial" panose="020B0604020202020204" pitchFamily="34" charset="0"/>
              </a:rPr>
              <a:t>sapa</a:t>
            </a:r>
            <a:r>
              <a:rPr lang="cs-CZ" sz="2000" dirty="0">
                <a:latin typeface="Arial" panose="020B0604020202020204" pitchFamily="34" charset="0"/>
                <a:cs typeface="Arial" panose="020B0604020202020204" pitchFamily="34" charset="0"/>
              </a:rPr>
              <a:t>. Výhodou tohoto prvního syntetického sladidla byla také schopnost potraviny konzervovat.</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Ve středověku na počátku novověku se používal k léčbě pohlavních chorob a déletrvajících průjmů.</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Napouštěním rostlinných vláken roztokem octanu olovnatého vznikl doutnák, hořící rychlostí cca 10 cm/hod i ve vlhkém podnebí. Využíval jej doutnákový zámek u mušket a arkebuz. </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Na otravu sladkým olovem patrně zemřel papež Klement II. (</a:t>
            </a:r>
            <a:r>
              <a:rPr lang="en-US" sz="2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1047); nelze říci, zda šlo o travičství, nebo o nežádoucí důsledek léčby. </a:t>
            </a:r>
          </a:p>
        </p:txBody>
      </p:sp>
    </p:spTree>
    <p:extLst>
      <p:ext uri="{BB962C8B-B14F-4D97-AF65-F5344CB8AC3E}">
        <p14:creationId xmlns:p14="http://schemas.microsoft.com/office/powerpoint/2010/main" val="275767607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533400" y="152400"/>
            <a:ext cx="8229600" cy="639762"/>
          </a:xfrm>
        </p:spPr>
        <p:txBody>
          <a:bodyPr>
            <a:normAutofit/>
          </a:bodyPr>
          <a:lstStyle/>
          <a:p>
            <a:pPr eaLnBrk="1" hangingPunct="1"/>
            <a:r>
              <a:rPr lang="en-GB" altLang="en-US" sz="2800" b="1" dirty="0" err="1">
                <a:latin typeface="Arial" panose="020B0604020202020204" pitchFamily="34" charset="0"/>
                <a:cs typeface="Arial" panose="020B0604020202020204" pitchFamily="34" charset="0"/>
              </a:rPr>
              <a:t>Slou</a:t>
            </a:r>
            <a:r>
              <a:rPr lang="cs-CZ" altLang="en-US" sz="2800" b="1" dirty="0">
                <a:latin typeface="Arial" panose="020B0604020202020204" pitchFamily="34" charset="0"/>
                <a:cs typeface="Arial" panose="020B0604020202020204" pitchFamily="34" charset="0"/>
              </a:rPr>
              <a:t>č</a:t>
            </a:r>
            <a:r>
              <a:rPr lang="en-GB" altLang="en-US" sz="2800" b="1" dirty="0" err="1">
                <a:latin typeface="Arial" panose="020B0604020202020204" pitchFamily="34" charset="0"/>
                <a:cs typeface="Arial" panose="020B0604020202020204" pitchFamily="34" charset="0"/>
              </a:rPr>
              <a:t>eniny</a:t>
            </a:r>
            <a:r>
              <a:rPr lang="en-GB" altLang="en-US" sz="2800" b="1" dirty="0">
                <a:latin typeface="Arial" panose="020B0604020202020204" pitchFamily="34" charset="0"/>
                <a:cs typeface="Arial" panose="020B0604020202020204" pitchFamily="34" charset="0"/>
              </a:rPr>
              <a:t> s d</a:t>
            </a:r>
            <a:r>
              <a:rPr lang="cs-CZ" altLang="en-US" sz="2800" b="1" dirty="0">
                <a:latin typeface="Arial" panose="020B0604020202020204" pitchFamily="34" charset="0"/>
                <a:cs typeface="Arial" panose="020B0604020202020204" pitchFamily="34" charset="0"/>
              </a:rPr>
              <a:t>u</a:t>
            </a:r>
            <a:r>
              <a:rPr lang="en-GB" altLang="en-US" sz="2800" b="1" dirty="0">
                <a:latin typeface="Arial" panose="020B0604020202020204" pitchFamily="34" charset="0"/>
                <a:cs typeface="Arial" panose="020B0604020202020204" pitchFamily="34" charset="0"/>
              </a:rPr>
              <a:t>s</a:t>
            </a:r>
            <a:r>
              <a:rPr lang="cs-CZ" altLang="en-US" sz="2800" b="1" dirty="0" err="1">
                <a:latin typeface="Arial" panose="020B0604020202020204" pitchFamily="34" charset="0"/>
                <a:cs typeface="Arial" panose="020B0604020202020204" pitchFamily="34" charset="0"/>
              </a:rPr>
              <a:t>íkem</a:t>
            </a:r>
            <a:endParaRPr lang="cs-CZ" altLang="en-US" sz="2800" b="1" dirty="0">
              <a:latin typeface="Arial" panose="020B0604020202020204" pitchFamily="34" charset="0"/>
              <a:cs typeface="Arial" panose="020B0604020202020204" pitchFamily="34" charset="0"/>
            </a:endParaRPr>
          </a:p>
        </p:txBody>
      </p:sp>
      <p:sp>
        <p:nvSpPr>
          <p:cNvPr id="2" name="Zástupný symbol pro obsah 1"/>
          <p:cNvSpPr>
            <a:spLocks noGrp="1"/>
          </p:cNvSpPr>
          <p:nvPr>
            <p:ph idx="1"/>
          </p:nvPr>
        </p:nvSpPr>
        <p:spPr>
          <a:xfrm>
            <a:off x="152400" y="1019175"/>
            <a:ext cx="8839200" cy="5638800"/>
          </a:xfrm>
        </p:spPr>
        <p:txBody>
          <a:bodyPr>
            <a:normAutofit/>
          </a:bodyPr>
          <a:lstStyle/>
          <a:p>
            <a:pPr>
              <a:buFont typeface="Wingdings" pitchFamily="2" charset="2"/>
              <a:buNone/>
            </a:pPr>
            <a:r>
              <a:rPr lang="cs-CZ" altLang="en-US" sz="2400" b="1" dirty="0" err="1">
                <a:latin typeface="Arial" panose="020B0604020202020204" pitchFamily="34" charset="0"/>
                <a:cs typeface="Arial" panose="020B0604020202020204" pitchFamily="34" charset="0"/>
              </a:rPr>
              <a:t>Kyanosloučeniny</a:t>
            </a:r>
            <a:endParaRPr lang="cs-CZ" altLang="en-US" sz="2400" b="1" dirty="0">
              <a:latin typeface="Arial" panose="020B0604020202020204" pitchFamily="34" charset="0"/>
              <a:cs typeface="Arial" panose="020B0604020202020204" pitchFamily="34" charset="0"/>
            </a:endParaRPr>
          </a:p>
          <a:p>
            <a:pPr>
              <a:buFont typeface="Wingdings" pitchFamily="2" charset="2"/>
              <a:buNone/>
            </a:pPr>
            <a:r>
              <a:rPr lang="cs-CZ" altLang="en-US" sz="1000" dirty="0">
                <a:latin typeface="Arial" panose="020B0604020202020204" pitchFamily="34" charset="0"/>
                <a:cs typeface="Arial" panose="020B0604020202020204" pitchFamily="34" charset="0"/>
              </a:rPr>
              <a:t>	</a:t>
            </a:r>
            <a:endParaRPr lang="en-US" altLang="en-US" sz="1000" dirty="0">
              <a:latin typeface="Arial" panose="020B0604020202020204" pitchFamily="34" charset="0"/>
              <a:cs typeface="Arial" panose="020B0604020202020204" pitchFamily="34" charset="0"/>
            </a:endParaRPr>
          </a:p>
          <a:p>
            <a:pPr>
              <a:buFont typeface="Wingdings" pitchFamily="2" charset="2"/>
              <a:buNone/>
            </a:pP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obsahují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skupinu</a:t>
            </a:r>
            <a:r>
              <a:rPr lang="en-GB" altLang="en-US" sz="2000" dirty="0">
                <a:latin typeface="Arial" panose="020B0604020202020204" pitchFamily="34" charset="0"/>
                <a:cs typeface="Arial" panose="020B0604020202020204" pitchFamily="34" charset="0"/>
              </a:rPr>
              <a:t> -C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N  </a:t>
            </a:r>
          </a:p>
          <a:p>
            <a:pPr>
              <a:buFont typeface="Wingdings" pitchFamily="2" charset="2"/>
              <a:buNone/>
            </a:pPr>
            <a:endParaRPr lang="en-GB" altLang="en-US" sz="2000" dirty="0">
              <a:latin typeface="Arial" panose="020B0604020202020204" pitchFamily="34" charset="0"/>
              <a:cs typeface="Arial" panose="020B0604020202020204" pitchFamily="34" charset="0"/>
            </a:endParaRPr>
          </a:p>
          <a:p>
            <a:pPr>
              <a:buFont typeface="Wingdings" pitchFamily="2" charset="2"/>
              <a:buNone/>
            </a:pPr>
            <a:r>
              <a:rPr lang="cs-CZ" altLang="en-US" sz="2000" b="1" dirty="0">
                <a:latin typeface="Arial" panose="020B0604020202020204" pitchFamily="34" charset="0"/>
                <a:cs typeface="Arial" panose="020B0604020202020204" pitchFamily="34" charset="0"/>
              </a:rPr>
              <a:t>Toxicita !!</a:t>
            </a:r>
          </a:p>
          <a:p>
            <a:pPr>
              <a:buFont typeface="Wingdings" pitchFamily="2" charset="2"/>
              <a:buNone/>
            </a:pPr>
            <a:endParaRPr lang="cs-CZ" altLang="en-US" sz="2000" b="1" dirty="0">
              <a:latin typeface="Arial" panose="020B0604020202020204" pitchFamily="34" charset="0"/>
              <a:cs typeface="Arial" panose="020B0604020202020204" pitchFamily="34" charset="0"/>
            </a:endParaRPr>
          </a:p>
          <a:p>
            <a:pPr>
              <a:buFont typeface="Wingdings" pitchFamily="2" charset="2"/>
              <a:buNone/>
            </a:pPr>
            <a:endParaRPr lang="cs-CZ" altLang="en-US" sz="2000" b="1" dirty="0">
              <a:latin typeface="Arial" panose="020B0604020202020204" pitchFamily="34" charset="0"/>
              <a:cs typeface="Arial" panose="020B0604020202020204" pitchFamily="34" charset="0"/>
            </a:endParaRPr>
          </a:p>
          <a:p>
            <a:pPr>
              <a:buFont typeface="Wingdings" pitchFamily="2" charset="2"/>
              <a:buNone/>
            </a:pPr>
            <a:endParaRPr lang="cs-CZ" altLang="en-US" sz="2000" b="1" dirty="0">
              <a:latin typeface="Arial" panose="020B0604020202020204" pitchFamily="34" charset="0"/>
              <a:cs typeface="Arial" panose="020B0604020202020204" pitchFamily="34" charset="0"/>
            </a:endParaRPr>
          </a:p>
          <a:p>
            <a:pPr>
              <a:buFont typeface="Wingdings" pitchFamily="2" charset="2"/>
              <a:buNone/>
            </a:pPr>
            <a:endParaRPr lang="cs-CZ" altLang="en-US" sz="2000" b="1" dirty="0">
              <a:latin typeface="Arial" panose="020B0604020202020204" pitchFamily="34" charset="0"/>
              <a:cs typeface="Arial" panose="020B0604020202020204" pitchFamily="34" charset="0"/>
            </a:endParaRPr>
          </a:p>
          <a:p>
            <a:pPr>
              <a:buFont typeface="Wingdings" pitchFamily="2" charset="2"/>
              <a:buNone/>
            </a:pPr>
            <a:r>
              <a:rPr lang="en-GB" altLang="en-US" sz="2000" b="1" dirty="0" err="1">
                <a:latin typeface="Arial" panose="020B0604020202020204" pitchFamily="34" charset="0"/>
                <a:cs typeface="Arial" panose="020B0604020202020204" pitchFamily="34" charset="0"/>
              </a:rPr>
              <a:t>Dikyan</a:t>
            </a:r>
            <a:r>
              <a:rPr lang="en-GB" altLang="en-US" sz="2000" dirty="0">
                <a:latin typeface="Arial" panose="020B0604020202020204" pitchFamily="34" charset="0"/>
                <a:cs typeface="Arial" panose="020B0604020202020204" pitchFamily="34" charset="0"/>
              </a:rPr>
              <a:t> </a:t>
            </a:r>
            <a:r>
              <a:rPr lang="en-GB" altLang="en-US" sz="2000" b="1" dirty="0">
                <a:latin typeface="Arial" panose="020B0604020202020204" pitchFamily="34" charset="0"/>
                <a:cs typeface="Arial" panose="020B0604020202020204" pitchFamily="34" charset="0"/>
              </a:rPr>
              <a:t>(CN)</a:t>
            </a:r>
            <a:r>
              <a:rPr lang="en-GB" altLang="en-US" sz="2000" b="1" baseline="-25000" dirty="0">
                <a:latin typeface="Arial" panose="020B0604020202020204" pitchFamily="34" charset="0"/>
                <a:cs typeface="Arial" panose="020B0604020202020204" pitchFamily="34" charset="0"/>
              </a:rPr>
              <a:t>2</a:t>
            </a:r>
            <a:r>
              <a:rPr lang="en-GB" altLang="en-US" sz="2000" b="1" dirty="0">
                <a:latin typeface="Arial" panose="020B0604020202020204" pitchFamily="34" charset="0"/>
                <a:cs typeface="Arial" panose="020B0604020202020204" pitchFamily="34" charset="0"/>
              </a:rPr>
              <a:t> </a:t>
            </a:r>
            <a:endParaRPr lang="cs-CZ" altLang="en-US" sz="2000" b="1" dirty="0">
              <a:latin typeface="Arial" panose="020B0604020202020204" pitchFamily="34" charset="0"/>
              <a:cs typeface="Arial" panose="020B0604020202020204" pitchFamily="34" charset="0"/>
            </a:endParaRPr>
          </a:p>
          <a:p>
            <a:pPr>
              <a:buFont typeface="Wingdings" pitchFamily="2" charset="2"/>
              <a:buNone/>
            </a:pPr>
            <a:r>
              <a:rPr lang="cs-CZ"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bezbarvý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ho</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lavý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jedovatý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plyn</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lze</a:t>
            </a:r>
            <a:r>
              <a:rPr lang="en-GB" altLang="en-US" sz="2000" dirty="0">
                <a:latin typeface="Arial" panose="020B0604020202020204" pitchFamily="34" charset="0"/>
                <a:cs typeface="Arial" panose="020B0604020202020204" pitchFamily="34" charset="0"/>
              </a:rPr>
              <a:t>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ipravit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opatrnou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oxidací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kyanidového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iontu</a:t>
            </a:r>
            <a:r>
              <a:rPr lang="en-GB" altLang="en-US" sz="2000" dirty="0">
                <a:latin typeface="Arial" panose="020B0604020202020204" pitchFamily="34" charset="0"/>
                <a:cs typeface="Arial" panose="020B0604020202020204" pitchFamily="34" charset="0"/>
              </a:rPr>
              <a:t>: </a:t>
            </a:r>
          </a:p>
          <a:p>
            <a:pPr algn="ctr">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2 Cu</a:t>
            </a:r>
            <a:r>
              <a:rPr lang="en-GB" altLang="en-US" sz="2000" baseline="30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+ 4 CN</a:t>
            </a:r>
            <a:r>
              <a:rPr lang="en-GB" altLang="en-US" sz="2000" baseline="30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2 </a:t>
            </a:r>
            <a:r>
              <a:rPr lang="en-GB" altLang="en-US" sz="2000" dirty="0" err="1">
                <a:latin typeface="Arial" panose="020B0604020202020204" pitchFamily="34" charset="0"/>
                <a:cs typeface="Arial" panose="020B0604020202020204" pitchFamily="34" charset="0"/>
              </a:rPr>
              <a:t>CuCN</a:t>
            </a:r>
            <a:r>
              <a:rPr lang="en-GB" altLang="en-US" sz="2000" dirty="0">
                <a:latin typeface="Arial" panose="020B0604020202020204" pitchFamily="34" charset="0"/>
                <a:cs typeface="Arial" panose="020B0604020202020204" pitchFamily="34" charset="0"/>
              </a:rPr>
              <a:t> + (CN)</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p>
          <a:p>
            <a:pPr>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hydrolýzou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vzniká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kys</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cs-CZ" altLang="en-US" sz="2000" dirty="0" err="1">
                <a:latin typeface="Arial" panose="020B0604020202020204" pitchFamily="34" charset="0"/>
                <a:cs typeface="Arial" panose="020B0604020202020204" pitchFamily="34" charset="0"/>
              </a:rPr>
              <a:t>šťave</a:t>
            </a:r>
            <a:r>
              <a:rPr lang="en-GB" altLang="en-US" sz="2000" dirty="0" err="1">
                <a:latin typeface="Arial" panose="020B0604020202020204" pitchFamily="34" charset="0"/>
                <a:cs typeface="Arial" panose="020B0604020202020204" pitchFamily="34" charset="0"/>
              </a:rPr>
              <a:t>lová</a:t>
            </a:r>
            <a:r>
              <a:rPr lang="en-GB" altLang="en-US" sz="2000" dirty="0">
                <a:latin typeface="Arial" panose="020B0604020202020204" pitchFamily="34" charset="0"/>
                <a:cs typeface="Arial" panose="020B0604020202020204" pitchFamily="34" charset="0"/>
              </a:rPr>
              <a:t>:</a:t>
            </a:r>
          </a:p>
          <a:p>
            <a:pPr algn="ctr">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(CN)</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+ 2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(COOH)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+ 2 NH</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a:t>
            </a:r>
          </a:p>
        </p:txBody>
      </p:sp>
      <p:pic>
        <p:nvPicPr>
          <p:cNvPr id="839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3569" y="742950"/>
            <a:ext cx="4981489" cy="337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Obrázek 3">
            <a:extLst>
              <a:ext uri="{FF2B5EF4-FFF2-40B4-BE49-F238E27FC236}">
                <a16:creationId xmlns:a16="http://schemas.microsoft.com/office/drawing/2014/main" id="{8F6E8342-A622-4C64-9CB2-7E2CC61F5639}"/>
              </a:ext>
            </a:extLst>
          </p:cNvPr>
          <p:cNvPicPr>
            <a:picLocks noChangeAspect="1"/>
          </p:cNvPicPr>
          <p:nvPr/>
        </p:nvPicPr>
        <p:blipFill>
          <a:blip r:embed="rId3"/>
          <a:stretch>
            <a:fillRect/>
          </a:stretch>
        </p:blipFill>
        <p:spPr>
          <a:xfrm>
            <a:off x="7275816" y="5625347"/>
            <a:ext cx="1487184" cy="213478"/>
          </a:xfrm>
          <a:prstGeom prst="rect">
            <a:avLst/>
          </a:prstGeom>
        </p:spPr>
      </p:pic>
    </p:spTree>
    <p:extLst>
      <p:ext uri="{BB962C8B-B14F-4D97-AF65-F5344CB8AC3E}">
        <p14:creationId xmlns:p14="http://schemas.microsoft.com/office/powerpoint/2010/main" val="114445254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28600" y="223738"/>
            <a:ext cx="8915400" cy="64656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itchFamily="2" charset="2"/>
              <a:buNone/>
            </a:pPr>
            <a:r>
              <a:rPr lang="en-GB" altLang="en-US" sz="2000" b="1" dirty="0" err="1">
                <a:latin typeface="Arial" panose="020B0604020202020204" pitchFamily="34" charset="0"/>
                <a:cs typeface="Arial" panose="020B0604020202020204" pitchFamily="34" charset="0"/>
              </a:rPr>
              <a:t>Kyanovodík</a:t>
            </a:r>
            <a:r>
              <a:rPr lang="en-GB" altLang="en-US" sz="2000" b="1" dirty="0">
                <a:latin typeface="Arial" panose="020B0604020202020204" pitchFamily="34" charset="0"/>
                <a:cs typeface="Arial" panose="020B0604020202020204" pitchFamily="34" charset="0"/>
              </a:rPr>
              <a:t> HCN </a:t>
            </a:r>
          </a:p>
          <a:p>
            <a:pPr>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bezbarvá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kapalina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b.v</a:t>
            </a:r>
            <a:r>
              <a:rPr lang="en-GB" altLang="en-US" sz="2000" dirty="0">
                <a:latin typeface="Arial" panose="020B0604020202020204" pitchFamily="34" charset="0"/>
                <a:cs typeface="Arial" panose="020B0604020202020204" pitchFamily="34" charset="0"/>
              </a:rPr>
              <a:t>. 25,7 </a:t>
            </a:r>
            <a:r>
              <a:rPr lang="cs-CZ" altLang="en-US" sz="2000" baseline="30000" dirty="0">
                <a:latin typeface="Arial" panose="020B0604020202020204" pitchFamily="34" charset="0"/>
                <a:cs typeface="Arial" panose="020B0604020202020204" pitchFamily="34" charset="0"/>
              </a:rPr>
              <a:t>0</a:t>
            </a:r>
            <a:r>
              <a:rPr lang="en-GB" altLang="en-US" sz="2000" dirty="0">
                <a:latin typeface="Arial" panose="020B0604020202020204" pitchFamily="34" charset="0"/>
                <a:cs typeface="Arial" panose="020B0604020202020204" pitchFamily="34" charset="0"/>
              </a:rPr>
              <a:t>C)</a:t>
            </a:r>
          </a:p>
          <a:p>
            <a:pPr>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prudce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jedovatý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páchne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ho</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kých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mandlích</a:t>
            </a:r>
            <a:endParaRPr lang="cs-CZ" altLang="en-US" sz="2000" dirty="0">
              <a:latin typeface="Arial" panose="020B0604020202020204" pitchFamily="34" charset="0"/>
              <a:cs typeface="Arial" panose="020B0604020202020204" pitchFamily="34" charset="0"/>
            </a:endParaRPr>
          </a:p>
          <a:p>
            <a:pPr>
              <a:buFont typeface="Wingdings" pitchFamily="2" charset="2"/>
              <a:buNone/>
            </a:pPr>
            <a:endParaRPr lang="cs-CZ" altLang="en-US" sz="800" dirty="0">
              <a:latin typeface="Arial" panose="020B0604020202020204" pitchFamily="34" charset="0"/>
              <a:cs typeface="Arial" panose="020B0604020202020204" pitchFamily="34" charset="0"/>
            </a:endParaRPr>
          </a:p>
          <a:p>
            <a:pPr>
              <a:buNone/>
            </a:pPr>
            <a:r>
              <a:rPr lang="cs-CZ" altLang="en-US" sz="2000" dirty="0">
                <a:latin typeface="Arial" panose="020B0604020202020204" pitchFamily="34" charset="0"/>
                <a:cs typeface="Arial" panose="020B0604020202020204" pitchFamily="34" charset="0"/>
              </a:rPr>
              <a:t>V</a:t>
            </a:r>
            <a:r>
              <a:rPr lang="en-GB" altLang="en-US" sz="2000" dirty="0" err="1">
                <a:latin typeface="Arial" panose="020B0604020202020204" pitchFamily="34" charset="0"/>
                <a:cs typeface="Arial" panose="020B0604020202020204" pitchFamily="34" charset="0"/>
              </a:rPr>
              <a:t>ýroba</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HCN</a:t>
            </a:r>
            <a:r>
              <a:rPr lang="en-GB" altLang="en-US" sz="2000" dirty="0">
                <a:latin typeface="Arial" panose="020B0604020202020204" pitchFamily="34" charset="0"/>
                <a:cs typeface="Arial" panose="020B0604020202020204" pitchFamily="34" charset="0"/>
              </a:rPr>
              <a:t>: </a:t>
            </a:r>
          </a:p>
          <a:p>
            <a:pPr algn="ctr">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CH</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 NH</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+ 1,5 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HCN + 3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p>
          <a:p>
            <a:pPr algn="ctr">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CH</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 NH</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HCN + 3 H</a:t>
            </a:r>
            <a:r>
              <a:rPr lang="en-GB" altLang="en-US" sz="2000" baseline="-25000" dirty="0">
                <a:latin typeface="Arial" panose="020B0604020202020204" pitchFamily="34" charset="0"/>
                <a:cs typeface="Arial" panose="020B0604020202020204" pitchFamily="34" charset="0"/>
              </a:rPr>
              <a:t>2</a:t>
            </a:r>
          </a:p>
          <a:p>
            <a:pPr>
              <a:buNone/>
            </a:pPr>
            <a:r>
              <a:rPr lang="en-GB" altLang="en-US" sz="2000" dirty="0">
                <a:latin typeface="Arial" panose="020B0604020202020204" pitchFamily="34" charset="0"/>
                <a:cs typeface="Arial" panose="020B0604020202020204" pitchFamily="34" charset="0"/>
              </a:rPr>
              <a:t>(</a:t>
            </a:r>
            <a:r>
              <a:rPr lang="en-GB" altLang="en-US" sz="2000" dirty="0" err="1">
                <a:latin typeface="Arial" panose="020B0604020202020204" pitchFamily="34" charset="0"/>
                <a:cs typeface="Arial" panose="020B0604020202020204" pitchFamily="34" charset="0"/>
              </a:rPr>
              <a:t>procesy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probíhají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vysoké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teploty</a:t>
            </a:r>
            <a:r>
              <a:rPr lang="en-GB" altLang="en-US" sz="2000" dirty="0">
                <a:latin typeface="Arial" panose="020B0604020202020204" pitchFamily="34" charset="0"/>
                <a:cs typeface="Arial" panose="020B0604020202020204" pitchFamily="34" charset="0"/>
              </a:rPr>
              <a:t> v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ítomnosti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katalyzátoru</a:t>
            </a:r>
            <a:r>
              <a:rPr lang="en-GB" altLang="en-US" sz="2000" dirty="0">
                <a:latin typeface="Arial" panose="020B0604020202020204" pitchFamily="34" charset="0"/>
                <a:cs typeface="Arial" panose="020B0604020202020204" pitchFamily="34" charset="0"/>
              </a:rPr>
              <a:t> (Pt))</a:t>
            </a:r>
            <a:endParaRPr lang="cs-CZ" altLang="en-US" sz="2000" dirty="0">
              <a:latin typeface="Arial" panose="020B0604020202020204" pitchFamily="34" charset="0"/>
              <a:cs typeface="Arial" panose="020B0604020202020204" pitchFamily="34" charset="0"/>
            </a:endParaRPr>
          </a:p>
          <a:p>
            <a:pPr>
              <a:buNone/>
            </a:pPr>
            <a:endParaRPr lang="en-GB" altLang="en-US" sz="800" dirty="0">
              <a:latin typeface="Arial" panose="020B0604020202020204" pitchFamily="34" charset="0"/>
              <a:cs typeface="Arial" panose="020B0604020202020204" pitchFamily="34" charset="0"/>
            </a:endParaRPr>
          </a:p>
          <a:p>
            <a:pPr>
              <a:buNone/>
            </a:pPr>
            <a:r>
              <a:rPr lang="en-GB" altLang="en-US" sz="2000" dirty="0">
                <a:latin typeface="Arial" panose="020B0604020202020204" pitchFamily="34" charset="0"/>
                <a:cs typeface="Arial" panose="020B0604020202020204" pitchFamily="34" charset="0"/>
              </a:rPr>
              <a:t>HCN </a:t>
            </a:r>
            <a:r>
              <a:rPr lang="cs-CZ" altLang="en-US" sz="2000" dirty="0">
                <a:latin typeface="Arial" panose="020B0604020202020204" pitchFamily="34" charset="0"/>
                <a:cs typeface="Arial" panose="020B0604020202020204" pitchFamily="34" charset="0"/>
              </a:rPr>
              <a:t>je </a:t>
            </a:r>
            <a:r>
              <a:rPr lang="en-GB" altLang="en-US" sz="2000" dirty="0" err="1">
                <a:latin typeface="Arial" panose="020B0604020202020204" pitchFamily="34" charset="0"/>
                <a:cs typeface="Arial" panose="020B0604020202020204" pitchFamily="34" charset="0"/>
              </a:rPr>
              <a:t>ve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vod</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velmi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slabá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kyselina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slabší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než</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kyselina </a:t>
            </a:r>
            <a:r>
              <a:rPr lang="en-GB" altLang="en-US" sz="2000" dirty="0" err="1">
                <a:latin typeface="Arial" panose="020B0604020202020204" pitchFamily="34" charset="0"/>
                <a:cs typeface="Arial" panose="020B0604020202020204" pitchFamily="34" charset="0"/>
              </a:rPr>
              <a:t>uhli</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itá</a:t>
            </a:r>
            <a:r>
              <a:rPr lang="en-GB" altLang="en-US" sz="2000" dirty="0">
                <a:latin typeface="Arial" panose="020B0604020202020204" pitchFamily="34" charset="0"/>
                <a:cs typeface="Arial" panose="020B0604020202020204" pitchFamily="34" charset="0"/>
              </a:rPr>
              <a:t>: </a:t>
            </a:r>
          </a:p>
          <a:p>
            <a:pPr algn="ctr">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KCN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 CO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KHCO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 HCN </a:t>
            </a:r>
          </a:p>
          <a:p>
            <a:pPr>
              <a:buNone/>
            </a:pPr>
            <a:endParaRPr lang="cs-CZ" altLang="en-US" sz="2000" dirty="0">
              <a:latin typeface="Arial" panose="020B0604020202020204" pitchFamily="34" charset="0"/>
              <a:cs typeface="Arial" panose="020B0604020202020204" pitchFamily="34" charset="0"/>
            </a:endParaRPr>
          </a:p>
          <a:p>
            <a:pPr>
              <a:buNone/>
            </a:pPr>
            <a:r>
              <a:rPr lang="en-GB" altLang="en-US" sz="2000" b="1" dirty="0" err="1">
                <a:latin typeface="Arial" panose="020B0604020202020204" pitchFamily="34" charset="0"/>
                <a:cs typeface="Arial" panose="020B0604020202020204" pitchFamily="34" charset="0"/>
              </a:rPr>
              <a:t>Kyanidy</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a:p>
            <a:pPr>
              <a:buNone/>
            </a:pP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kyanidy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alkalických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kov</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alk</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zemin</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jsou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vod</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rozpustné</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jsou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prudce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jedovaté</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kyanid</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draselný</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cyankali</a:t>
            </a:r>
            <a:r>
              <a:rPr lang="en-GB" altLang="en-US" sz="2000" dirty="0">
                <a:latin typeface="Arial" panose="020B0604020202020204" pitchFamily="34" charset="0"/>
                <a:cs typeface="Arial" panose="020B0604020202020204" pitchFamily="34" charset="0"/>
              </a:rPr>
              <a:t>)</a:t>
            </a:r>
            <a:endParaRPr lang="cs-CZ" altLang="en-US" sz="2000" dirty="0">
              <a:latin typeface="Arial" panose="020B0604020202020204" pitchFamily="34" charset="0"/>
              <a:cs typeface="Arial" panose="020B0604020202020204" pitchFamily="34" charset="0"/>
            </a:endParaRPr>
          </a:p>
          <a:p>
            <a:pPr>
              <a:buNone/>
            </a:pP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kyanidy</a:t>
            </a:r>
            <a:r>
              <a:rPr lang="en-GB" altLang="en-US" sz="2000" dirty="0">
                <a:latin typeface="Arial" panose="020B0604020202020204" pitchFamily="34" charset="0"/>
                <a:cs typeface="Arial" panose="020B0604020202020204" pitchFamily="34" charset="0"/>
              </a:rPr>
              <a:t>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ech</a:t>
            </a:r>
            <a:r>
              <a:rPr lang="cs-CZ" altLang="en-US" sz="2000" dirty="0" err="1">
                <a:latin typeface="Arial" panose="020B0604020202020204" pitchFamily="34" charset="0"/>
                <a:cs typeface="Arial" panose="020B0604020202020204" pitchFamily="34" charset="0"/>
              </a:rPr>
              <a:t>odných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jsou </a:t>
            </a:r>
            <a:r>
              <a:rPr lang="en-GB" altLang="en-US" sz="2000" dirty="0" err="1">
                <a:latin typeface="Arial" panose="020B0604020202020204" pitchFamily="34" charset="0"/>
                <a:cs typeface="Arial" panose="020B0604020202020204" pitchFamily="34" charset="0"/>
              </a:rPr>
              <a:t>nerozpustné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rozpustné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jsou</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k</a:t>
            </a:r>
            <a:r>
              <a:rPr lang="en-GB" altLang="en-US" sz="2000" dirty="0" err="1">
                <a:latin typeface="Arial" panose="020B0604020202020204" pitchFamily="34" charset="0"/>
                <a:cs typeface="Arial" panose="020B0604020202020204" pitchFamily="34" charset="0"/>
              </a:rPr>
              <a:t>yanokomplexy</a:t>
            </a:r>
            <a:r>
              <a:rPr lang="en-GB" altLang="en-US" sz="2000" dirty="0">
                <a:latin typeface="Arial" panose="020B0604020202020204" pitchFamily="34" charset="0"/>
                <a:cs typeface="Arial" panose="020B0604020202020204" pitchFamily="34" charset="0"/>
              </a:rPr>
              <a:t>:</a:t>
            </a:r>
          </a:p>
          <a:p>
            <a:pPr algn="ctr">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Ni(CN)</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+ 2 KCN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K</a:t>
            </a:r>
            <a:r>
              <a:rPr lang="en-GB" altLang="en-US" sz="2000" baseline="-25000" dirty="0">
                <a:latin typeface="Arial" panose="020B0604020202020204" pitchFamily="34" charset="0"/>
                <a:cs typeface="Arial" panose="020B0604020202020204" pitchFamily="34" charset="0"/>
              </a:rPr>
              <a:t>2</a:t>
            </a:r>
            <a:r>
              <a:rPr lang="en-US"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Ni(CN)</a:t>
            </a:r>
            <a:r>
              <a:rPr lang="en-GB" altLang="en-US" sz="2000" baseline="-25000" dirty="0">
                <a:latin typeface="Arial" panose="020B0604020202020204" pitchFamily="34" charset="0"/>
                <a:cs typeface="Arial" panose="020B0604020202020204" pitchFamily="34" charset="0"/>
              </a:rPr>
              <a:t>4</a:t>
            </a:r>
            <a:r>
              <a:rPr lang="en-US" altLang="en-US" sz="2000" dirty="0">
                <a:latin typeface="Arial" panose="020B0604020202020204" pitchFamily="34" charset="0"/>
                <a:cs typeface="Arial" panose="020B0604020202020204" pitchFamily="34" charset="0"/>
              </a:rPr>
              <a:t>]</a:t>
            </a:r>
          </a:p>
          <a:p>
            <a:pPr>
              <a:buNone/>
            </a:pPr>
            <a:endParaRPr lang="cs-CZ" altLang="en-US" sz="2000" dirty="0">
              <a:latin typeface="Arial" panose="020B0604020202020204" pitchFamily="34" charset="0"/>
              <a:cs typeface="Arial" panose="020B0604020202020204" pitchFamily="34" charset="0"/>
            </a:endParaRPr>
          </a:p>
          <a:p>
            <a:pPr marL="0" indent="0">
              <a:buNone/>
            </a:pPr>
            <a:endParaRPr lang="cs-CZ" altLang="en-US" sz="2000" dirty="0">
              <a:latin typeface="Arial" panose="020B0604020202020204" pitchFamily="34" charset="0"/>
              <a:cs typeface="Arial" panose="020B0604020202020204" pitchFamily="34" charset="0"/>
            </a:endParaRPr>
          </a:p>
        </p:txBody>
      </p:sp>
      <p:pic>
        <p:nvPicPr>
          <p:cNvPr id="3" name="Obrázek 2">
            <a:extLst>
              <a:ext uri="{FF2B5EF4-FFF2-40B4-BE49-F238E27FC236}">
                <a16:creationId xmlns:a16="http://schemas.microsoft.com/office/drawing/2014/main" id="{F36F74F6-F6B7-4997-8D10-722E630B56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1948" y="1312877"/>
            <a:ext cx="1173073" cy="1173073"/>
          </a:xfrm>
          <a:prstGeom prst="rect">
            <a:avLst/>
          </a:prstGeom>
        </p:spPr>
      </p:pic>
      <p:pic>
        <p:nvPicPr>
          <p:cNvPr id="5" name="Obrázek 4">
            <a:extLst>
              <a:ext uri="{FF2B5EF4-FFF2-40B4-BE49-F238E27FC236}">
                <a16:creationId xmlns:a16="http://schemas.microsoft.com/office/drawing/2014/main" id="{4FA42722-8BBD-4254-933F-36AB7AD7961B}"/>
              </a:ext>
            </a:extLst>
          </p:cNvPr>
          <p:cNvPicPr>
            <a:picLocks noChangeAspect="1"/>
          </p:cNvPicPr>
          <p:nvPr/>
        </p:nvPicPr>
        <p:blipFill>
          <a:blip r:embed="rId3"/>
          <a:stretch>
            <a:fillRect/>
          </a:stretch>
        </p:blipFill>
        <p:spPr>
          <a:xfrm>
            <a:off x="7162800" y="5792505"/>
            <a:ext cx="1782566" cy="624562"/>
          </a:xfrm>
          <a:prstGeom prst="rect">
            <a:avLst/>
          </a:prstGeom>
        </p:spPr>
      </p:pic>
      <p:pic>
        <p:nvPicPr>
          <p:cNvPr id="7" name="Obrázek 6">
            <a:extLst>
              <a:ext uri="{FF2B5EF4-FFF2-40B4-BE49-F238E27FC236}">
                <a16:creationId xmlns:a16="http://schemas.microsoft.com/office/drawing/2014/main" id="{D1F81BD3-074B-4C21-8B3C-0915B19CB85B}"/>
              </a:ext>
            </a:extLst>
          </p:cNvPr>
          <p:cNvPicPr>
            <a:picLocks noChangeAspect="1"/>
          </p:cNvPicPr>
          <p:nvPr/>
        </p:nvPicPr>
        <p:blipFill>
          <a:blip r:embed="rId4"/>
          <a:stretch>
            <a:fillRect/>
          </a:stretch>
        </p:blipFill>
        <p:spPr>
          <a:xfrm>
            <a:off x="7010400" y="487564"/>
            <a:ext cx="1524000" cy="356598"/>
          </a:xfrm>
          <a:prstGeom prst="rect">
            <a:avLst/>
          </a:prstGeom>
        </p:spPr>
      </p:pic>
    </p:spTree>
    <p:extLst>
      <p:ext uri="{BB962C8B-B14F-4D97-AF65-F5344CB8AC3E}">
        <p14:creationId xmlns:p14="http://schemas.microsoft.com/office/powerpoint/2010/main" val="205284919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47536" y="502623"/>
            <a:ext cx="8839200" cy="160043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spcBef>
                <a:spcPct val="0"/>
              </a:spcBef>
              <a:spcAft>
                <a:spcPct val="0"/>
              </a:spcAft>
              <a:buClrTx/>
              <a:buSzTx/>
              <a:buFontTx/>
              <a:buNone/>
              <a:tabLst/>
            </a:pPr>
            <a:r>
              <a:rPr kumimoji="0" lang="cs-CZ" altLang="cs-CZ" sz="2400" b="1" i="0" u="none" strike="noStrike" cap="none" normalizeH="0" baseline="0" dirty="0">
                <a:ln>
                  <a:noFill/>
                </a:ln>
                <a:solidFill>
                  <a:srgbClr val="000000"/>
                </a:solidFill>
                <a:effectLst/>
              </a:rPr>
              <a:t>Cyklon B</a:t>
            </a:r>
          </a:p>
          <a:p>
            <a:pPr marL="0" marR="0" lvl="0" indent="0" algn="l" defTabSz="914400" rtl="0" eaLnBrk="0" fontAlgn="base" latinLnBrk="0" hangingPunct="0">
              <a:spcBef>
                <a:spcPct val="0"/>
              </a:spcBef>
              <a:spcAft>
                <a:spcPct val="0"/>
              </a:spcAft>
              <a:buClrTx/>
              <a:buSzTx/>
              <a:buFontTx/>
              <a:buNone/>
              <a:tabLst/>
            </a:pPr>
            <a:endParaRPr kumimoji="0" lang="cs-CZ" altLang="cs-CZ" sz="2000" b="0" i="0" u="none" strike="noStrike" cap="none" normalizeH="0" baseline="0" dirty="0">
              <a:ln>
                <a:noFill/>
              </a:ln>
              <a:solidFill>
                <a:srgbClr val="222222"/>
              </a:solidFill>
              <a:effectLst/>
            </a:endParaRPr>
          </a:p>
          <a:p>
            <a:pPr marL="0" marR="0" lvl="0" indent="0" algn="l" defTabSz="914400" rtl="0" eaLnBrk="0" fontAlgn="base" latinLnBrk="0" hangingPunct="0">
              <a:spcBef>
                <a:spcPct val="0"/>
              </a:spcBef>
              <a:spcAft>
                <a:spcPct val="0"/>
              </a:spcAft>
              <a:buClrTx/>
              <a:buSzTx/>
              <a:buFontTx/>
              <a:buNone/>
              <a:tabLst/>
            </a:pPr>
            <a:r>
              <a:rPr kumimoji="0" lang="cs-CZ" altLang="cs-CZ" sz="2000" b="0" i="0" u="none" strike="noStrike" cap="none" normalizeH="0" baseline="0" dirty="0">
                <a:ln>
                  <a:noFill/>
                </a:ln>
                <a:solidFill>
                  <a:srgbClr val="222222"/>
                </a:solidFill>
                <a:effectLst/>
              </a:rPr>
              <a:t>(německy </a:t>
            </a:r>
            <a:r>
              <a:rPr kumimoji="0" lang="cs-CZ" altLang="cs-CZ" sz="2000" b="1" i="0" u="none" strike="noStrike" cap="none" normalizeH="0" baseline="0" dirty="0" err="1">
                <a:ln>
                  <a:noFill/>
                </a:ln>
                <a:solidFill>
                  <a:srgbClr val="222222"/>
                </a:solidFill>
                <a:effectLst/>
              </a:rPr>
              <a:t>Zyklon</a:t>
            </a:r>
            <a:r>
              <a:rPr kumimoji="0" lang="cs-CZ" altLang="cs-CZ" sz="2000" b="1" i="0" u="none" strike="noStrike" cap="none" normalizeH="0" baseline="0" dirty="0">
                <a:ln>
                  <a:noFill/>
                </a:ln>
                <a:solidFill>
                  <a:srgbClr val="222222"/>
                </a:solidFill>
                <a:effectLst/>
              </a:rPr>
              <a:t> B</a:t>
            </a:r>
            <a:r>
              <a:rPr kumimoji="0" lang="cs-CZ" altLang="cs-CZ" sz="2000" b="0" i="0" u="none" strike="noStrike" cap="none" normalizeH="0" baseline="0" dirty="0">
                <a:ln>
                  <a:noFill/>
                </a:ln>
                <a:solidFill>
                  <a:srgbClr val="222222"/>
                </a:solidFill>
                <a:effectLst/>
              </a:rPr>
              <a:t>) </a:t>
            </a:r>
            <a:r>
              <a:rPr kumimoji="0" lang="cs-CZ" altLang="cs-CZ" sz="2000" b="0" i="0" u="none" strike="noStrike" cap="none" normalizeH="0" baseline="0" dirty="0">
                <a:ln>
                  <a:noFill/>
                </a:ln>
                <a:effectLst/>
              </a:rPr>
              <a:t>byl obchodní název insekticidu německé firmy IG </a:t>
            </a:r>
            <a:r>
              <a:rPr kumimoji="0" lang="cs-CZ" altLang="cs-CZ" sz="2000" b="0" i="0" u="none" strike="noStrike" cap="none" normalizeH="0" baseline="0" dirty="0" err="1">
                <a:ln>
                  <a:noFill/>
                </a:ln>
                <a:effectLst/>
              </a:rPr>
              <a:t>Farben</a:t>
            </a:r>
            <a:r>
              <a:rPr kumimoji="0" lang="cs-CZ" altLang="cs-CZ" sz="2000" b="0" i="0" u="none" strike="noStrike" cap="none" normalizeH="0" baseline="0" dirty="0">
                <a:ln>
                  <a:noFill/>
                </a:ln>
                <a:effectLst/>
              </a:rPr>
              <a:t>. Je to granulovaná křemelina nasycená kyanovodíkem, ze které se po otevření obalu začal uvolňovat plynný kyanovodík (HCN). </a:t>
            </a:r>
          </a:p>
        </p:txBody>
      </p:sp>
      <p:pic>
        <p:nvPicPr>
          <p:cNvPr id="6" name="Picture 2"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36570" y="2297130"/>
            <a:ext cx="3450166" cy="1905000"/>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175098" y="4572000"/>
            <a:ext cx="8691664" cy="1323439"/>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  V Lučebních závodech </a:t>
            </a:r>
            <a:r>
              <a:rPr lang="cs-CZ" sz="2000" dirty="0" err="1">
                <a:latin typeface="Arial" panose="020B0604020202020204" pitchFamily="34" charset="0"/>
                <a:cs typeface="Arial" panose="020B0604020202020204" pitchFamily="34" charset="0"/>
              </a:rPr>
              <a:t>Draslovka</a:t>
            </a:r>
            <a:r>
              <a:rPr lang="cs-CZ" sz="2000" dirty="0">
                <a:latin typeface="Arial" panose="020B0604020202020204" pitchFamily="34" charset="0"/>
                <a:cs typeface="Arial" panose="020B0604020202020204" pitchFamily="34" charset="0"/>
              </a:rPr>
              <a:t> v Kolíně je vyráběn analogický přípravek pod obchodním názvem </a:t>
            </a:r>
            <a:r>
              <a:rPr lang="cs-CZ" sz="2000" b="1" dirty="0">
                <a:latin typeface="Arial" panose="020B0604020202020204" pitchFamily="34" charset="0"/>
                <a:cs typeface="Arial" panose="020B0604020202020204" pitchFamily="34" charset="0"/>
              </a:rPr>
              <a:t>Uragan D2</a:t>
            </a:r>
            <a:r>
              <a:rPr lang="cs-CZ" sz="2000" dirty="0">
                <a:latin typeface="Arial" panose="020B0604020202020204" pitchFamily="34" charset="0"/>
                <a:cs typeface="Arial" panose="020B0604020202020204" pitchFamily="34" charset="0"/>
              </a:rPr>
              <a:t>. Používá se jako dezinsekční a deratizační prostředek při plynování (fumigaci) např. v zemědělství.</a:t>
            </a:r>
          </a:p>
        </p:txBody>
      </p:sp>
      <p:sp>
        <p:nvSpPr>
          <p:cNvPr id="7" name="Obdélník 6"/>
          <p:cNvSpPr/>
          <p:nvPr/>
        </p:nvSpPr>
        <p:spPr>
          <a:xfrm>
            <a:off x="152400" y="2328385"/>
            <a:ext cx="5241498" cy="1631216"/>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Od roku 1941 začal být používán jako nástroj genocidy v plynových komorách koncentračních táborů během druhé světové války, především v táborech Osvětim a </a:t>
            </a:r>
            <a:r>
              <a:rPr lang="cs-CZ" sz="2000" dirty="0" err="1">
                <a:latin typeface="Arial" panose="020B0604020202020204" pitchFamily="34" charset="0"/>
                <a:cs typeface="Arial" panose="020B0604020202020204" pitchFamily="34" charset="0"/>
              </a:rPr>
              <a:t>Majdanek</a:t>
            </a:r>
            <a:r>
              <a:rPr lang="cs-CZ" sz="2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4903376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idx="1"/>
          </p:nvPr>
        </p:nvSpPr>
        <p:spPr>
          <a:xfrm>
            <a:off x="249149" y="152400"/>
            <a:ext cx="8763000" cy="6553200"/>
          </a:xfrm>
        </p:spPr>
        <p:txBody>
          <a:bodyPr>
            <a:normAutofit/>
          </a:bodyPr>
          <a:lstStyle/>
          <a:p>
            <a:pPr eaLnBrk="1" hangingPunct="1">
              <a:buFont typeface="Wingdings" pitchFamily="2" charset="2"/>
              <a:buNone/>
            </a:pPr>
            <a:r>
              <a:rPr lang="en-GB" altLang="en-US" sz="2000" b="1" dirty="0">
                <a:latin typeface="Arial" panose="020B0604020202020204" pitchFamily="34" charset="0"/>
                <a:cs typeface="Arial" panose="020B0604020202020204" pitchFamily="34" charset="0"/>
              </a:rPr>
              <a:t>CN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ve</a:t>
            </a:r>
            <a:r>
              <a:rPr lang="cs-CZ" altLang="en-US" sz="2000" dirty="0">
                <a:latin typeface="Arial" panose="020B0604020202020204" pitchFamily="34" charset="0"/>
                <a:cs typeface="Arial" panose="020B0604020202020204" pitchFamily="34" charset="0"/>
              </a:rPr>
              <a:t>l</a:t>
            </a:r>
            <a:r>
              <a:rPr lang="en-GB" altLang="en-US" sz="2000" dirty="0">
                <a:latin typeface="Arial" panose="020B0604020202020204" pitchFamily="34" charset="0"/>
                <a:cs typeface="Arial" panose="020B0604020202020204" pitchFamily="34" charset="0"/>
              </a:rPr>
              <a:t>mi </a:t>
            </a:r>
            <a:r>
              <a:rPr lang="en-GB" altLang="en-US" sz="2000" dirty="0" err="1">
                <a:latin typeface="Arial" panose="020B0604020202020204" pitchFamily="34" charset="0"/>
                <a:cs typeface="Arial" panose="020B0604020202020204" pitchFamily="34" charset="0"/>
              </a:rPr>
              <a:t>dobrý</a:t>
            </a:r>
            <a:r>
              <a:rPr lang="en-GB" altLang="en-US" sz="2000" dirty="0">
                <a:latin typeface="Arial" panose="020B0604020202020204" pitchFamily="34" charset="0"/>
                <a:cs typeface="Arial" panose="020B0604020202020204" pitchFamily="34" charset="0"/>
              </a:rPr>
              <a:t> ligand (</a:t>
            </a:r>
            <a:r>
              <a:rPr lang="en-GB" altLang="en-US" sz="2000" dirty="0" err="1">
                <a:latin typeface="Arial" panose="020B0604020202020204" pitchFamily="34" charset="0"/>
                <a:cs typeface="Arial" panose="020B0604020202020204" pitchFamily="34" charset="0"/>
              </a:rPr>
              <a:t>nukleofilní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chování</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vytvá</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í </a:t>
            </a:r>
            <a:r>
              <a:rPr lang="en-GB" altLang="en-US" sz="2000" dirty="0" err="1">
                <a:latin typeface="Arial" panose="020B0604020202020204" pitchFamily="34" charset="0"/>
                <a:cs typeface="Arial" panose="020B0604020202020204" pitchFamily="34" charset="0"/>
              </a:rPr>
              <a:t>pevné</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komplexy</a:t>
            </a:r>
            <a:r>
              <a:rPr lang="en-GB" altLang="en-US" sz="2000" dirty="0">
                <a:latin typeface="Arial" panose="020B0604020202020204" pitchFamily="34" charset="0"/>
                <a:cs typeface="Arial" panose="020B0604020202020204" pitchFamily="34" charset="0"/>
              </a:rPr>
              <a:t> s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echodnými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i</a:t>
            </a:r>
            <a:r>
              <a:rPr lang="en-GB" altLang="en-US" sz="2000" dirty="0">
                <a:latin typeface="Arial" panose="020B0604020202020204" pitchFamily="34" charset="0"/>
                <a:cs typeface="Arial" panose="020B0604020202020204" pitchFamily="34" charset="0"/>
              </a:rPr>
              <a:t> nep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echodnými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kovy</a:t>
            </a:r>
            <a:r>
              <a:rPr lang="cs-CZ" altLang="en-US" sz="2000" dirty="0">
                <a:latin typeface="Arial" panose="020B0604020202020204" pitchFamily="34" charset="0"/>
                <a:cs typeface="Arial" panose="020B0604020202020204" pitchFamily="34" charset="0"/>
              </a:rPr>
              <a:t>.</a:t>
            </a:r>
            <a:endParaRPr lang="en-GB" altLang="en-US" sz="2000" dirty="0">
              <a:latin typeface="Arial" panose="020B0604020202020204" pitchFamily="34" charset="0"/>
              <a:cs typeface="Arial" panose="020B0604020202020204" pitchFamily="34" charset="0"/>
            </a:endParaRPr>
          </a:p>
          <a:p>
            <a:pPr>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K</a:t>
            </a:r>
            <a:r>
              <a:rPr lang="en-GB" altLang="en-US" sz="2000" baseline="-25000" dirty="0">
                <a:latin typeface="Arial" panose="020B0604020202020204" pitchFamily="34" charset="0"/>
                <a:cs typeface="Arial" panose="020B0604020202020204" pitchFamily="34" charset="0"/>
              </a:rPr>
              <a:t>4</a:t>
            </a:r>
            <a:r>
              <a:rPr lang="en-US" altLang="en-US" sz="2000" dirty="0">
                <a:latin typeface="Arial" panose="020B0604020202020204" pitchFamily="34" charset="0"/>
                <a:cs typeface="Arial" panose="020B0604020202020204" pitchFamily="34" charset="0"/>
              </a:rPr>
              <a:t>[</a:t>
            </a:r>
            <a:r>
              <a:rPr lang="en-GB" altLang="en-US" sz="2000" dirty="0" err="1">
                <a:latin typeface="Arial" panose="020B0604020202020204" pitchFamily="34" charset="0"/>
                <a:cs typeface="Arial" panose="020B0604020202020204" pitchFamily="34" charset="0"/>
              </a:rPr>
              <a:t>Fe</a:t>
            </a:r>
            <a:r>
              <a:rPr lang="en-GB" altLang="en-US" sz="2000" baseline="30000" dirty="0" err="1">
                <a:latin typeface="Arial" panose="020B0604020202020204" pitchFamily="34" charset="0"/>
                <a:cs typeface="Arial" panose="020B0604020202020204" pitchFamily="34" charset="0"/>
              </a:rPr>
              <a:t>II</a:t>
            </a:r>
            <a:r>
              <a:rPr lang="en-GB" altLang="en-US" sz="2000" dirty="0">
                <a:latin typeface="Arial" panose="020B0604020202020204" pitchFamily="34" charset="0"/>
                <a:cs typeface="Arial" panose="020B0604020202020204" pitchFamily="34" charset="0"/>
              </a:rPr>
              <a:t>(CN)</a:t>
            </a:r>
            <a:r>
              <a:rPr lang="en-GB" altLang="en-US" sz="2000" baseline="-25000" dirty="0">
                <a:latin typeface="Arial" panose="020B0604020202020204" pitchFamily="34" charset="0"/>
                <a:cs typeface="Arial" panose="020B0604020202020204" pitchFamily="34" charset="0"/>
              </a:rPr>
              <a:t>6 </a:t>
            </a:r>
            <a:r>
              <a:rPr lang="en-US"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žlutá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krevní</a:t>
            </a:r>
            <a:r>
              <a:rPr lang="en-GB" altLang="en-US" sz="2000" dirty="0">
                <a:latin typeface="Arial" panose="020B0604020202020204" pitchFamily="34" charset="0"/>
                <a:cs typeface="Arial" panose="020B0604020202020204" pitchFamily="34" charset="0"/>
              </a:rPr>
              <a:t> s</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l</a:t>
            </a:r>
            <a:endParaRPr lang="cs-CZ" altLang="en-US" sz="2000" dirty="0">
              <a:latin typeface="Arial" panose="020B0604020202020204" pitchFamily="34" charset="0"/>
              <a:cs typeface="Arial" panose="020B0604020202020204" pitchFamily="34" charset="0"/>
            </a:endParaRPr>
          </a:p>
          <a:p>
            <a:pPr>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K</a:t>
            </a:r>
            <a:r>
              <a:rPr lang="en-GB" altLang="en-US" sz="2000" baseline="-25000" dirty="0">
                <a:latin typeface="Arial" panose="020B0604020202020204" pitchFamily="34" charset="0"/>
                <a:cs typeface="Arial" panose="020B0604020202020204" pitchFamily="34" charset="0"/>
              </a:rPr>
              <a:t>3 </a:t>
            </a:r>
            <a:r>
              <a:rPr lang="en-US" altLang="en-US" sz="2000" dirty="0">
                <a:latin typeface="Arial" panose="020B0604020202020204" pitchFamily="34" charset="0"/>
                <a:cs typeface="Arial" panose="020B0604020202020204" pitchFamily="34" charset="0"/>
              </a:rPr>
              <a:t>[</a:t>
            </a:r>
            <a:r>
              <a:rPr lang="en-GB" altLang="en-US" sz="2000" baseline="-25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Fe</a:t>
            </a:r>
            <a:r>
              <a:rPr lang="en-GB" altLang="en-US" sz="2000" baseline="30000" dirty="0" err="1">
                <a:latin typeface="Arial" panose="020B0604020202020204" pitchFamily="34" charset="0"/>
                <a:cs typeface="Arial" panose="020B0604020202020204" pitchFamily="34" charset="0"/>
              </a:rPr>
              <a:t>III</a:t>
            </a:r>
            <a:r>
              <a:rPr lang="en-GB" altLang="en-US" sz="2000" baseline="30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(CN)</a:t>
            </a:r>
            <a:r>
              <a:rPr lang="en-GB" altLang="en-US" sz="2000" baseline="-25000" dirty="0">
                <a:latin typeface="Arial" panose="020B0604020202020204" pitchFamily="34" charset="0"/>
                <a:cs typeface="Arial" panose="020B0604020202020204" pitchFamily="34" charset="0"/>
              </a:rPr>
              <a:t>6</a:t>
            </a:r>
            <a:r>
              <a:rPr lang="en-US"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 </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ervená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krevní</a:t>
            </a:r>
            <a:r>
              <a:rPr lang="en-GB" altLang="en-US" sz="2000" dirty="0">
                <a:latin typeface="Arial" panose="020B0604020202020204" pitchFamily="34" charset="0"/>
                <a:cs typeface="Arial" panose="020B0604020202020204" pitchFamily="34" charset="0"/>
              </a:rPr>
              <a:t> s</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l</a:t>
            </a:r>
            <a:endParaRPr lang="cs-CZ" altLang="en-US" sz="2000" dirty="0">
              <a:latin typeface="Arial" panose="020B0604020202020204" pitchFamily="34" charset="0"/>
              <a:cs typeface="Arial" panose="020B0604020202020204" pitchFamily="34" charset="0"/>
            </a:endParaRPr>
          </a:p>
          <a:p>
            <a:pPr>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Fe</a:t>
            </a:r>
            <a:r>
              <a:rPr lang="en-GB" altLang="en-US" sz="2000" baseline="30000" dirty="0">
                <a:latin typeface="Arial" panose="020B0604020202020204" pitchFamily="34" charset="0"/>
                <a:cs typeface="Arial" panose="020B0604020202020204" pitchFamily="34" charset="0"/>
              </a:rPr>
              <a:t>III</a:t>
            </a:r>
            <a:r>
              <a:rPr lang="en-GB" altLang="en-US" sz="2000" baseline="-25000" dirty="0">
                <a:latin typeface="Arial" panose="020B0604020202020204" pitchFamily="34" charset="0"/>
                <a:cs typeface="Arial" panose="020B0604020202020204" pitchFamily="34" charset="0"/>
              </a:rPr>
              <a:t>4</a:t>
            </a:r>
            <a:r>
              <a:rPr lang="en-GB" altLang="en-US" sz="2000" baseline="30000" dirty="0">
                <a:latin typeface="Arial" panose="020B0604020202020204" pitchFamily="34" charset="0"/>
                <a:cs typeface="Arial" panose="020B0604020202020204" pitchFamily="34" charset="0"/>
              </a:rPr>
              <a:t> </a:t>
            </a:r>
            <a:r>
              <a:rPr lang="en-US" altLang="en-US" sz="2000" dirty="0">
                <a:latin typeface="Arial" panose="020B0604020202020204" pitchFamily="34" charset="0"/>
                <a:cs typeface="Arial" panose="020B0604020202020204" pitchFamily="34" charset="0"/>
              </a:rPr>
              <a:t>[</a:t>
            </a:r>
            <a:r>
              <a:rPr lang="en-GB" altLang="en-US" sz="2000" baseline="30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Fe</a:t>
            </a:r>
            <a:r>
              <a:rPr lang="en-GB" altLang="en-US" sz="2000" baseline="30000" dirty="0" err="1">
                <a:latin typeface="Arial" panose="020B0604020202020204" pitchFamily="34" charset="0"/>
                <a:cs typeface="Arial" panose="020B0604020202020204" pitchFamily="34" charset="0"/>
              </a:rPr>
              <a:t>II</a:t>
            </a:r>
            <a:r>
              <a:rPr lang="en-GB" altLang="en-US" sz="2000" dirty="0">
                <a:latin typeface="Arial" panose="020B0604020202020204" pitchFamily="34" charset="0"/>
                <a:cs typeface="Arial" panose="020B0604020202020204" pitchFamily="34" charset="0"/>
              </a:rPr>
              <a:t>(CN)</a:t>
            </a:r>
            <a:r>
              <a:rPr lang="en-GB" altLang="en-US" sz="2000" baseline="-25000" dirty="0">
                <a:latin typeface="Arial" panose="020B0604020202020204" pitchFamily="34" charset="0"/>
                <a:cs typeface="Arial" panose="020B0604020202020204" pitchFamily="34" charset="0"/>
              </a:rPr>
              <a:t>6</a:t>
            </a:r>
            <a:r>
              <a:rPr lang="en-US" altLang="en-US" sz="2000" dirty="0">
                <a:latin typeface="Arial" panose="020B0604020202020204" pitchFamily="34" charset="0"/>
                <a:cs typeface="Arial" panose="020B0604020202020204" pitchFamily="34" charset="0"/>
              </a:rPr>
              <a:t>]</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berlínská</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(pruská) </a:t>
            </a:r>
            <a:r>
              <a:rPr lang="en-GB" altLang="en-US" sz="2000" dirty="0">
                <a:latin typeface="Arial" panose="020B0604020202020204" pitchFamily="34" charset="0"/>
                <a:cs typeface="Arial" panose="020B0604020202020204" pitchFamily="34" charset="0"/>
              </a:rPr>
              <a:t>mod</a:t>
            </a:r>
            <a:r>
              <a:rPr lang="cs-CZ" altLang="en-US" sz="2000" dirty="0">
                <a:latin typeface="Arial" panose="020B0604020202020204" pitchFamily="34" charset="0"/>
                <a:cs typeface="Arial" panose="020B0604020202020204" pitchFamily="34" charset="0"/>
              </a:rPr>
              <a:t>ř</a:t>
            </a:r>
          </a:p>
          <a:p>
            <a:pPr>
              <a:buNone/>
            </a:pPr>
            <a:r>
              <a:rPr lang="cs-CZ" altLang="en-US" sz="2000" dirty="0">
                <a:solidFill>
                  <a:srgbClr val="003399"/>
                </a:solidFill>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Fe</a:t>
            </a:r>
            <a:r>
              <a:rPr lang="en-GB" altLang="en-US" sz="2000" baseline="30000" dirty="0" err="1">
                <a:latin typeface="Arial" panose="020B0604020202020204" pitchFamily="34" charset="0"/>
                <a:cs typeface="Arial" panose="020B0604020202020204" pitchFamily="34" charset="0"/>
              </a:rPr>
              <a:t>I</a:t>
            </a:r>
            <a:r>
              <a:rPr lang="cs-CZ" altLang="en-US" sz="2000" baseline="30000" dirty="0">
                <a:latin typeface="Arial" panose="020B0604020202020204" pitchFamily="34" charset="0"/>
                <a:cs typeface="Arial" panose="020B0604020202020204" pitchFamily="34" charset="0"/>
              </a:rPr>
              <a:t>I</a:t>
            </a:r>
            <a:r>
              <a:rPr lang="cs-CZ" altLang="en-US" sz="2000" baseline="-25000" dirty="0">
                <a:latin typeface="Arial" panose="020B0604020202020204" pitchFamily="34" charset="0"/>
                <a:cs typeface="Arial" panose="020B0604020202020204" pitchFamily="34" charset="0"/>
              </a:rPr>
              <a:t>3</a:t>
            </a:r>
            <a:r>
              <a:rPr lang="en-GB" altLang="en-US" sz="2000" baseline="30000" dirty="0">
                <a:latin typeface="Arial" panose="020B0604020202020204" pitchFamily="34" charset="0"/>
                <a:cs typeface="Arial" panose="020B0604020202020204" pitchFamily="34" charset="0"/>
              </a:rPr>
              <a:t> </a:t>
            </a:r>
            <a:r>
              <a:rPr lang="en-US" altLang="en-US" sz="2000" dirty="0">
                <a:latin typeface="Arial" panose="020B0604020202020204" pitchFamily="34" charset="0"/>
                <a:cs typeface="Arial" panose="020B0604020202020204" pitchFamily="34" charset="0"/>
              </a:rPr>
              <a:t>[</a:t>
            </a:r>
            <a:r>
              <a:rPr lang="en-GB" altLang="en-US" sz="2000" baseline="30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Fe</a:t>
            </a:r>
            <a:r>
              <a:rPr lang="en-GB" altLang="en-US" sz="2000" baseline="30000" dirty="0" err="1">
                <a:latin typeface="Arial" panose="020B0604020202020204" pitchFamily="34" charset="0"/>
                <a:cs typeface="Arial" panose="020B0604020202020204" pitchFamily="34" charset="0"/>
              </a:rPr>
              <a:t>I</a:t>
            </a:r>
            <a:r>
              <a:rPr lang="cs-CZ" altLang="en-US" sz="2000" baseline="30000" dirty="0">
                <a:latin typeface="Arial" panose="020B0604020202020204" pitchFamily="34" charset="0"/>
                <a:cs typeface="Arial" panose="020B0604020202020204" pitchFamily="34" charset="0"/>
              </a:rPr>
              <a:t>I</a:t>
            </a:r>
            <a:r>
              <a:rPr lang="en-GB" altLang="en-US" sz="2000" baseline="30000" dirty="0">
                <a:latin typeface="Arial" panose="020B0604020202020204" pitchFamily="34" charset="0"/>
                <a:cs typeface="Arial" panose="020B0604020202020204" pitchFamily="34" charset="0"/>
              </a:rPr>
              <a:t>I</a:t>
            </a:r>
            <a:r>
              <a:rPr lang="en-GB" altLang="en-US" sz="2000" dirty="0">
                <a:latin typeface="Arial" panose="020B0604020202020204" pitchFamily="34" charset="0"/>
                <a:cs typeface="Arial" panose="020B0604020202020204" pitchFamily="34" charset="0"/>
              </a:rPr>
              <a:t>(CN)</a:t>
            </a:r>
            <a:r>
              <a:rPr lang="en-GB" altLang="en-US" sz="2000" baseline="-25000" dirty="0">
                <a:latin typeface="Arial" panose="020B0604020202020204" pitchFamily="34" charset="0"/>
                <a:cs typeface="Arial" panose="020B0604020202020204" pitchFamily="34" charset="0"/>
              </a:rPr>
              <a:t>6</a:t>
            </a:r>
            <a:r>
              <a:rPr lang="en-US" altLang="en-US" sz="2000" dirty="0">
                <a:latin typeface="Arial" panose="020B0604020202020204" pitchFamily="34" charset="0"/>
                <a:cs typeface="Arial" panose="020B0604020202020204" pitchFamily="34" charset="0"/>
              </a:rPr>
              <a:t>]</a:t>
            </a:r>
            <a:r>
              <a:rPr lang="cs-CZ"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a:t>
            </a:r>
            <a:r>
              <a:rPr lang="cs-CZ" altLang="en-US" sz="2000" dirty="0" err="1">
                <a:latin typeface="Arial" panose="020B0604020202020204" pitchFamily="34" charset="0"/>
                <a:cs typeface="Arial" panose="020B0604020202020204" pitchFamily="34" charset="0"/>
              </a:rPr>
              <a:t>Turnbullova</a:t>
            </a:r>
            <a:r>
              <a:rPr lang="en-GB" altLang="en-US" sz="2000" dirty="0">
                <a:latin typeface="Arial" panose="020B0604020202020204" pitchFamily="34" charset="0"/>
                <a:cs typeface="Arial" panose="020B0604020202020204" pitchFamily="34" charset="0"/>
              </a:rPr>
              <a:t> mod</a:t>
            </a:r>
            <a:r>
              <a:rPr lang="cs-CZ" altLang="en-US" sz="2000" dirty="0">
                <a:latin typeface="Arial" panose="020B0604020202020204" pitchFamily="34" charset="0"/>
                <a:cs typeface="Arial" panose="020B0604020202020204" pitchFamily="34" charset="0"/>
              </a:rPr>
              <a:t>ř</a:t>
            </a:r>
          </a:p>
          <a:p>
            <a:pPr eaLnBrk="1" hangingPunct="1">
              <a:buFont typeface="Wingdings" pitchFamily="2" charset="2"/>
              <a:buNone/>
            </a:pPr>
            <a:endParaRPr lang="cs-CZ" altLang="en-US" sz="2000" dirty="0">
              <a:solidFill>
                <a:srgbClr val="003399"/>
              </a:solidFill>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b="1"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b="1"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b="1"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b="1" dirty="0">
                <a:latin typeface="Arial" panose="020B0604020202020204" pitchFamily="34" charset="0"/>
                <a:cs typeface="Arial" panose="020B0604020202020204" pitchFamily="34" charset="0"/>
              </a:rPr>
              <a:t>Kyanidové loužení</a:t>
            </a:r>
          </a:p>
          <a:p>
            <a:pPr marL="0" indent="0">
              <a:buNone/>
            </a:pPr>
            <a:r>
              <a:rPr lang="cs-CZ" sz="2000" dirty="0">
                <a:latin typeface="Arial" panose="020B0604020202020204" pitchFamily="34" charset="0"/>
                <a:cs typeface="Arial" panose="020B0604020202020204" pitchFamily="34" charset="0"/>
              </a:rPr>
              <a:t> = metoda těžby zlata, provádí se působením velmi zředěného (0,1-0,2%) roztoku KCN nebo </a:t>
            </a:r>
            <a:r>
              <a:rPr lang="cs-CZ" sz="2000" dirty="0" err="1">
                <a:latin typeface="Arial" panose="020B0604020202020204" pitchFamily="34" charset="0"/>
                <a:cs typeface="Arial" panose="020B0604020202020204" pitchFamily="34" charset="0"/>
              </a:rPr>
              <a:t>NaCN</a:t>
            </a:r>
            <a:r>
              <a:rPr lang="cs-CZ" sz="2000" dirty="0">
                <a:latin typeface="Arial" panose="020B0604020202020204" pitchFamily="34" charset="0"/>
                <a:cs typeface="Arial" panose="020B0604020202020204" pitchFamily="34" charset="0"/>
              </a:rPr>
              <a:t> a vzdušného kyslíku na jemně rozemletou zlatonosnou horninu. </a:t>
            </a:r>
          </a:p>
          <a:p>
            <a:pPr marL="0" indent="0">
              <a:buNone/>
            </a:pPr>
            <a:r>
              <a:rPr lang="cs-CZ" sz="2000" dirty="0">
                <a:latin typeface="Arial" panose="020B0604020202020204" pitchFamily="34" charset="0"/>
                <a:cs typeface="Arial" panose="020B0604020202020204" pitchFamily="34" charset="0"/>
              </a:rPr>
              <a:t>Dochází k oxidaci a rozpuštění zlata: </a:t>
            </a:r>
          </a:p>
          <a:p>
            <a:pPr marL="0" indent="0" algn="ctr">
              <a:buNone/>
            </a:pPr>
            <a:r>
              <a:rPr lang="cs-CZ" sz="2000" dirty="0">
                <a:latin typeface="Arial" panose="020B0604020202020204" pitchFamily="34" charset="0"/>
                <a:cs typeface="Arial" panose="020B0604020202020204" pitchFamily="34" charset="0"/>
              </a:rPr>
              <a:t>4 Au + 8 CN</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 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4 [Au(CN)</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+ 4 OH</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a:t>
            </a:r>
          </a:p>
          <a:p>
            <a:pPr marL="0" indent="0" algn="just">
              <a:buNone/>
            </a:pPr>
            <a:r>
              <a:rPr lang="cs-CZ" sz="2000" dirty="0">
                <a:latin typeface="Arial" panose="020B0604020202020204" pitchFamily="34" charset="0"/>
                <a:cs typeface="Arial" panose="020B0604020202020204" pitchFamily="34" charset="0"/>
              </a:rPr>
              <a:t>Zlato ve formě komplexního kyanidu [Au(CN)</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přejde do roztoku, ze kterého se posléze vyloučí cementací práškovým zinkem. </a:t>
            </a:r>
            <a:endParaRPr lang="en-GB" altLang="en-US" sz="2000" dirty="0">
              <a:solidFill>
                <a:srgbClr val="003399"/>
              </a:solidFill>
              <a:latin typeface="Arial" panose="020B0604020202020204" pitchFamily="34" charset="0"/>
              <a:cs typeface="Arial" panose="020B0604020202020204" pitchFamily="34" charset="0"/>
            </a:endParaRPr>
          </a:p>
        </p:txBody>
      </p:sp>
      <p:pic>
        <p:nvPicPr>
          <p:cNvPr id="8194" name="Picture 2" descr="Ferrocyanide - Wikipedia">
            <a:extLst>
              <a:ext uri="{FF2B5EF4-FFF2-40B4-BE49-F238E27FC236}">
                <a16:creationId xmlns:a16="http://schemas.microsoft.com/office/drawing/2014/main" id="{D2470CDD-9C9A-4D6E-894F-76E0C03B12B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03949" y="747356"/>
            <a:ext cx="1393825" cy="132191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Ferricyanide - Wikipedia">
            <a:extLst>
              <a:ext uri="{FF2B5EF4-FFF2-40B4-BE49-F238E27FC236}">
                <a16:creationId xmlns:a16="http://schemas.microsoft.com/office/drawing/2014/main" id="{E333D30A-E8D8-431F-9268-0D5351B1B9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08049" y="742696"/>
            <a:ext cx="1393825" cy="132657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54B8D583-064E-4E1A-AC6D-8839321F11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2286000"/>
            <a:ext cx="4876800"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88469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8099207D-54E9-471B-9E59-81FF64DD1E4D}"/>
              </a:ext>
            </a:extLst>
          </p:cNvPr>
          <p:cNvSpPr txBox="1"/>
          <p:nvPr/>
        </p:nvSpPr>
        <p:spPr>
          <a:xfrm>
            <a:off x="217470" y="528446"/>
            <a:ext cx="5573730" cy="6247864"/>
          </a:xfrm>
          <a:prstGeom prst="rect">
            <a:avLst/>
          </a:prstGeom>
          <a:noFill/>
        </p:spPr>
        <p:txBody>
          <a:bodyPr wrap="square">
            <a:spAutoFit/>
          </a:bodyPr>
          <a:lstStyle/>
          <a:p>
            <a:pPr algn="just"/>
            <a:r>
              <a:rPr lang="cs-CZ" sz="2000" dirty="0"/>
              <a:t>   Zlatý důl </a:t>
            </a:r>
            <a:r>
              <a:rPr lang="cs-CZ" sz="2000" dirty="0" err="1"/>
              <a:t>Aurul</a:t>
            </a:r>
            <a:r>
              <a:rPr lang="cs-CZ" sz="2000" dirty="0"/>
              <a:t> v blízkosti rumunského města </a:t>
            </a:r>
            <a:r>
              <a:rPr lang="cs-CZ" sz="2000" dirty="0" err="1"/>
              <a:t>Baia</a:t>
            </a:r>
            <a:r>
              <a:rPr lang="cs-CZ" sz="2000" dirty="0"/>
              <a:t> Mare byl společným podnikem australské společnosti Esmeralda </a:t>
            </a:r>
            <a:r>
              <a:rPr lang="cs-CZ" sz="2000" dirty="0" err="1"/>
              <a:t>Exploration</a:t>
            </a:r>
            <a:r>
              <a:rPr lang="cs-CZ" sz="2000" dirty="0"/>
              <a:t> a rumunské vlády. Těžba zlata zde probíhala pomocí kyanidového loužení a odpad po těžbě, kontaminovaná voda, byla shromažďována v blízké přehradní nádrži. V noci 30. ledna 2020 se protrhla hráz přehradní nádrže a zhruba 300 000 kubických metrů vody obsahující asi 300 tun kyanidů uniklo do blízké říčky </a:t>
            </a:r>
            <a:r>
              <a:rPr lang="cs-CZ" sz="2000" dirty="0" err="1"/>
              <a:t>Craica</a:t>
            </a:r>
            <a:r>
              <a:rPr lang="cs-CZ" sz="2000" dirty="0"/>
              <a:t>, odkud se kontaminace šířila dále a postupně zasáhla řeky </a:t>
            </a:r>
            <a:r>
              <a:rPr lang="cs-CZ" sz="2000" dirty="0" err="1"/>
              <a:t>Lăpuș</a:t>
            </a:r>
            <a:r>
              <a:rPr lang="cs-CZ" sz="2000" dirty="0"/>
              <a:t>, </a:t>
            </a:r>
            <a:r>
              <a:rPr lang="cs-CZ" sz="2000" dirty="0" err="1"/>
              <a:t>Szamos</a:t>
            </a:r>
            <a:r>
              <a:rPr lang="cs-CZ" sz="2000" dirty="0"/>
              <a:t>, Tisa a nakonec Dunaj. </a:t>
            </a:r>
          </a:p>
          <a:p>
            <a:pPr algn="just"/>
            <a:r>
              <a:rPr lang="cs-CZ" sz="2000" dirty="0"/>
              <a:t>   Koncentrace kyanidu v místě nehody dosáhla 7800 mg/l (přípustná koncentrace je 0,1 mg/l). Ve stovky kilometrů dlouhém maďarském úseku řeky Tisy uhynulo prakticky vše živé, bylo ohroženo zásobování pitnou vodou pro 2,5 milionu lidí a o práci přišlo 15 000 rybářů. V srbském úseku Tisy uhynulo asi 80 % vodních organismů. Celkově bylo z řeky vyloveno přes 2000 tun mrtvých ryb.</a:t>
            </a:r>
          </a:p>
        </p:txBody>
      </p:sp>
      <p:pic>
        <p:nvPicPr>
          <p:cNvPr id="4" name="Picture 2">
            <a:extLst>
              <a:ext uri="{FF2B5EF4-FFF2-40B4-BE49-F238E27FC236}">
                <a16:creationId xmlns:a16="http://schemas.microsoft.com/office/drawing/2014/main" id="{33A498C2-2661-4FA3-99DF-DF89243F16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39557"/>
            <a:ext cx="3218985"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Our Environment Through Time timeline | Timetoast timelines">
            <a:extLst>
              <a:ext uri="{FF2B5EF4-FFF2-40B4-BE49-F238E27FC236}">
                <a16:creationId xmlns:a16="http://schemas.microsoft.com/office/drawing/2014/main" id="{9C856BFB-99CC-4FB1-8C02-2BBC5221A4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4059" y="4800600"/>
            <a:ext cx="2733909" cy="182403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E46B01DA-0F3A-43EA-8D01-BF4682C34E60}"/>
              </a:ext>
            </a:extLst>
          </p:cNvPr>
          <p:cNvSpPr txBox="1"/>
          <p:nvPr/>
        </p:nvSpPr>
        <p:spPr>
          <a:xfrm>
            <a:off x="762000" y="56004"/>
            <a:ext cx="3429000" cy="461665"/>
          </a:xfrm>
          <a:prstGeom prst="rect">
            <a:avLst/>
          </a:prstGeom>
          <a:noFill/>
        </p:spPr>
        <p:txBody>
          <a:bodyPr wrap="square">
            <a:spAutoFit/>
          </a:bodyPr>
          <a:lstStyle/>
          <a:p>
            <a:pPr algn="l"/>
            <a:r>
              <a:rPr lang="pt-BR" sz="2400" b="1" i="0" dirty="0">
                <a:solidFill>
                  <a:srgbClr val="000000"/>
                </a:solidFill>
                <a:effectLst/>
              </a:rPr>
              <a:t>Únik kyanidu v Baia Mare</a:t>
            </a:r>
          </a:p>
        </p:txBody>
      </p:sp>
    </p:spTree>
    <p:extLst>
      <p:ext uri="{BB962C8B-B14F-4D97-AF65-F5344CB8AC3E}">
        <p14:creationId xmlns:p14="http://schemas.microsoft.com/office/powerpoint/2010/main" val="293114164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cký objekt 6">
            <a:extLst>
              <a:ext uri="{FF2B5EF4-FFF2-40B4-BE49-F238E27FC236}">
                <a16:creationId xmlns:a16="http://schemas.microsoft.com/office/drawing/2014/main" id="{39A52B5F-6638-499A-BDF8-2D80AD374C5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49007" y="228600"/>
            <a:ext cx="3894993" cy="2109788"/>
          </a:xfrm>
          <a:prstGeom prst="rect">
            <a:avLst/>
          </a:prstGeom>
        </p:spPr>
      </p:pic>
      <p:sp>
        <p:nvSpPr>
          <p:cNvPr id="8" name="Obdélník 7">
            <a:extLst>
              <a:ext uri="{FF2B5EF4-FFF2-40B4-BE49-F238E27FC236}">
                <a16:creationId xmlns:a16="http://schemas.microsoft.com/office/drawing/2014/main" id="{7C63D84B-B936-44D8-A5C9-90EA392FBBCF}"/>
              </a:ext>
            </a:extLst>
          </p:cNvPr>
          <p:cNvSpPr/>
          <p:nvPr/>
        </p:nvSpPr>
        <p:spPr>
          <a:xfrm>
            <a:off x="228600" y="685800"/>
            <a:ext cx="4876800" cy="1631216"/>
          </a:xfrm>
          <a:prstGeom prst="rect">
            <a:avLst/>
          </a:prstGeom>
        </p:spPr>
        <p:txBody>
          <a:bodyPr wrap="square">
            <a:spAutoFit/>
          </a:bodyPr>
          <a:lstStyle/>
          <a:p>
            <a:r>
              <a:rPr lang="en-US" sz="2000" b="1" dirty="0"/>
              <a:t>Amygdalin</a:t>
            </a:r>
            <a:r>
              <a:rPr lang="en-US" sz="2000" dirty="0"/>
              <a:t> je </a:t>
            </a:r>
            <a:r>
              <a:rPr lang="en-US" sz="2000" dirty="0" err="1"/>
              <a:t>přírodní</a:t>
            </a:r>
            <a:r>
              <a:rPr lang="en-US" sz="2000" dirty="0"/>
              <a:t> </a:t>
            </a:r>
            <a:r>
              <a:rPr lang="en-US" sz="2000" dirty="0" err="1"/>
              <a:t>kyanogenní</a:t>
            </a:r>
            <a:r>
              <a:rPr lang="en-US" sz="2000" dirty="0"/>
              <a:t> </a:t>
            </a:r>
            <a:r>
              <a:rPr lang="en-US" sz="2000" dirty="0" err="1"/>
              <a:t>glykosid</a:t>
            </a:r>
            <a:r>
              <a:rPr lang="en-US" sz="2000" dirty="0"/>
              <a:t> </a:t>
            </a:r>
            <a:r>
              <a:rPr lang="en-US" sz="2000" dirty="0" err="1"/>
              <a:t>vyskytující</a:t>
            </a:r>
            <a:r>
              <a:rPr lang="en-US" sz="2000" dirty="0"/>
              <a:t> se </a:t>
            </a:r>
            <a:r>
              <a:rPr lang="en-US" sz="2000" dirty="0" err="1"/>
              <a:t>např</a:t>
            </a:r>
            <a:r>
              <a:rPr lang="en-US" sz="2000" dirty="0"/>
              <a:t>. v </a:t>
            </a:r>
            <a:r>
              <a:rPr lang="en-US" sz="2000" dirty="0" err="1"/>
              <a:t>mandlích</a:t>
            </a:r>
            <a:r>
              <a:rPr lang="en-US" sz="2000" dirty="0"/>
              <a:t>, j</a:t>
            </a:r>
            <a:r>
              <a:rPr lang="cs-CZ" sz="2000" dirty="0"/>
              <a:t>á</a:t>
            </a:r>
            <a:r>
              <a:rPr lang="en-US" sz="2000" dirty="0" err="1"/>
              <a:t>drech</a:t>
            </a:r>
            <a:r>
              <a:rPr lang="en-US" sz="2000" dirty="0"/>
              <a:t>  </a:t>
            </a:r>
            <a:r>
              <a:rPr lang="en-US" sz="2000" dirty="0" err="1"/>
              <a:t>slivo</a:t>
            </a:r>
            <a:r>
              <a:rPr lang="cs-CZ" sz="2000" dirty="0"/>
              <a:t>ně</a:t>
            </a:r>
            <a:r>
              <a:rPr lang="en-US" sz="2000" dirty="0"/>
              <a:t> </a:t>
            </a:r>
            <a:r>
              <a:rPr lang="en-US" sz="2000" dirty="0" err="1"/>
              <a:t>americk</a:t>
            </a:r>
            <a:r>
              <a:rPr lang="cs-CZ" sz="2000" dirty="0"/>
              <a:t>é</a:t>
            </a:r>
            <a:r>
              <a:rPr lang="en-US" sz="2000" dirty="0"/>
              <a:t>, </a:t>
            </a:r>
            <a:r>
              <a:rPr lang="en-US" sz="2000" dirty="0" err="1"/>
              <a:t>meruňk</a:t>
            </a:r>
            <a:r>
              <a:rPr lang="cs-CZ" sz="2000" dirty="0"/>
              <a:t>y</a:t>
            </a:r>
            <a:r>
              <a:rPr lang="en-US" sz="2000" dirty="0"/>
              <a:t> </a:t>
            </a:r>
            <a:r>
              <a:rPr lang="en-US" sz="2000" dirty="0" err="1"/>
              <a:t>obecn</a:t>
            </a:r>
            <a:r>
              <a:rPr lang="cs-CZ" sz="2000" dirty="0"/>
              <a:t>é</a:t>
            </a:r>
            <a:r>
              <a:rPr lang="en-US" sz="2000" dirty="0"/>
              <a:t>, </a:t>
            </a:r>
            <a:r>
              <a:rPr lang="en-US" sz="2000" dirty="0" err="1"/>
              <a:t>jablo</a:t>
            </a:r>
            <a:r>
              <a:rPr lang="cs-CZ" sz="2000" dirty="0"/>
              <a:t>ně</a:t>
            </a:r>
            <a:r>
              <a:rPr lang="en-US" sz="2000" dirty="0"/>
              <a:t> </a:t>
            </a:r>
            <a:r>
              <a:rPr lang="en-US" sz="2000" dirty="0" err="1"/>
              <a:t>domácí</a:t>
            </a:r>
            <a:r>
              <a:rPr lang="en-US" sz="2000" dirty="0"/>
              <a:t>, </a:t>
            </a:r>
            <a:r>
              <a:rPr lang="en-US" sz="2000" dirty="0" err="1"/>
              <a:t>střemch</a:t>
            </a:r>
            <a:r>
              <a:rPr lang="cs-CZ" sz="2000" dirty="0"/>
              <a:t>y</a:t>
            </a:r>
            <a:r>
              <a:rPr lang="en-US" sz="2000" dirty="0"/>
              <a:t> </a:t>
            </a:r>
            <a:r>
              <a:rPr lang="en-US" sz="2000" dirty="0" err="1"/>
              <a:t>pozdní</a:t>
            </a:r>
            <a:r>
              <a:rPr lang="cs-CZ" sz="2000" dirty="0"/>
              <a:t> a</a:t>
            </a:r>
            <a:r>
              <a:rPr lang="en-US" sz="2000" dirty="0"/>
              <a:t> </a:t>
            </a:r>
            <a:r>
              <a:rPr lang="en-US" sz="2000" dirty="0" err="1"/>
              <a:t>bobkoviš</a:t>
            </a:r>
            <a:r>
              <a:rPr lang="cs-CZ" sz="2000" dirty="0"/>
              <a:t>ně</a:t>
            </a:r>
            <a:r>
              <a:rPr lang="en-US" sz="2000" dirty="0"/>
              <a:t> </a:t>
            </a:r>
            <a:r>
              <a:rPr lang="en-US" sz="2000" dirty="0" err="1"/>
              <a:t>lékařsk</a:t>
            </a:r>
            <a:r>
              <a:rPr lang="cs-CZ" sz="2000" dirty="0"/>
              <a:t>é</a:t>
            </a:r>
            <a:r>
              <a:rPr lang="en-US" sz="2000" dirty="0"/>
              <a:t>. </a:t>
            </a:r>
          </a:p>
        </p:txBody>
      </p:sp>
      <p:sp>
        <p:nvSpPr>
          <p:cNvPr id="9" name="Obdélník 8">
            <a:extLst>
              <a:ext uri="{FF2B5EF4-FFF2-40B4-BE49-F238E27FC236}">
                <a16:creationId xmlns:a16="http://schemas.microsoft.com/office/drawing/2014/main" id="{46B3C195-4FF3-44B5-8763-0EB23B9689C0}"/>
              </a:ext>
            </a:extLst>
          </p:cNvPr>
          <p:cNvSpPr/>
          <p:nvPr/>
        </p:nvSpPr>
        <p:spPr>
          <a:xfrm>
            <a:off x="152400" y="2362200"/>
            <a:ext cx="8839200" cy="707886"/>
          </a:xfrm>
          <a:prstGeom prst="rect">
            <a:avLst/>
          </a:prstGeom>
        </p:spPr>
        <p:txBody>
          <a:bodyPr wrap="square">
            <a:spAutoFit/>
          </a:bodyPr>
          <a:lstStyle/>
          <a:p>
            <a:r>
              <a:rPr lang="en-US" sz="2000" dirty="0" err="1"/>
              <a:t>Při</a:t>
            </a:r>
            <a:r>
              <a:rPr lang="en-US" sz="2000" dirty="0"/>
              <a:t> </a:t>
            </a:r>
            <a:r>
              <a:rPr lang="en-US" sz="2000" dirty="0" err="1"/>
              <a:t>požití</a:t>
            </a:r>
            <a:r>
              <a:rPr lang="en-US" sz="2000" dirty="0"/>
              <a:t> </a:t>
            </a:r>
            <a:r>
              <a:rPr lang="en-US" sz="2000" dirty="0" err="1"/>
              <a:t>amygdalinu</a:t>
            </a:r>
            <a:r>
              <a:rPr lang="en-US" sz="2000" dirty="0"/>
              <a:t> </a:t>
            </a:r>
            <a:r>
              <a:rPr lang="en-US" sz="2000" dirty="0" err="1"/>
              <a:t>hrozí</a:t>
            </a:r>
            <a:r>
              <a:rPr lang="en-US" sz="2000" dirty="0"/>
              <a:t> </a:t>
            </a:r>
            <a:r>
              <a:rPr lang="en-US" sz="2000" dirty="0" err="1"/>
              <a:t>otrava</a:t>
            </a:r>
            <a:r>
              <a:rPr lang="en-US" sz="2000" dirty="0"/>
              <a:t> </a:t>
            </a:r>
            <a:r>
              <a:rPr lang="en-US" sz="2000" dirty="0" err="1"/>
              <a:t>kyanovodíkem</a:t>
            </a:r>
            <a:r>
              <a:rPr lang="en-US" sz="2000" dirty="0"/>
              <a:t>, </a:t>
            </a:r>
            <a:r>
              <a:rPr lang="en-US" sz="2000" dirty="0" err="1"/>
              <a:t>nebezpečná</a:t>
            </a:r>
            <a:r>
              <a:rPr lang="en-US" sz="2000" dirty="0"/>
              <a:t> </a:t>
            </a:r>
            <a:r>
              <a:rPr lang="en-US" sz="2000" dirty="0" err="1"/>
              <a:t>může</a:t>
            </a:r>
            <a:r>
              <a:rPr lang="en-US" sz="2000" dirty="0"/>
              <a:t> </a:t>
            </a:r>
            <a:r>
              <a:rPr lang="en-US" sz="2000" dirty="0" err="1"/>
              <a:t>být</a:t>
            </a:r>
            <a:r>
              <a:rPr lang="en-US" sz="2000" dirty="0"/>
              <a:t> </a:t>
            </a:r>
            <a:r>
              <a:rPr lang="en-US" sz="2000" dirty="0" err="1"/>
              <a:t>už</a:t>
            </a:r>
            <a:r>
              <a:rPr lang="en-US" sz="2000" dirty="0"/>
              <a:t> </a:t>
            </a:r>
            <a:r>
              <a:rPr lang="en-US" sz="2000" dirty="0" err="1"/>
              <a:t>dávka</a:t>
            </a:r>
            <a:r>
              <a:rPr lang="en-US" sz="2000" dirty="0"/>
              <a:t> 10 </a:t>
            </a:r>
            <a:r>
              <a:rPr lang="en-US" sz="2000" dirty="0" err="1"/>
              <a:t>hořkých</a:t>
            </a:r>
            <a:r>
              <a:rPr lang="en-US" sz="2000" dirty="0"/>
              <a:t> </a:t>
            </a:r>
            <a:r>
              <a:rPr lang="en-US" sz="2000" dirty="0" err="1"/>
              <a:t>mandlí</a:t>
            </a:r>
            <a:r>
              <a:rPr lang="en-US" sz="2000" dirty="0"/>
              <a:t> </a:t>
            </a:r>
            <a:r>
              <a:rPr lang="en-US" sz="2000" dirty="0" err="1"/>
              <a:t>nebo</a:t>
            </a:r>
            <a:r>
              <a:rPr lang="en-US" sz="2000" dirty="0"/>
              <a:t> </a:t>
            </a:r>
            <a:r>
              <a:rPr lang="en-US" sz="2000" dirty="0" err="1"/>
              <a:t>jadérka</a:t>
            </a:r>
            <a:r>
              <a:rPr lang="en-US" sz="2000" dirty="0"/>
              <a:t> z </a:t>
            </a:r>
            <a:r>
              <a:rPr lang="en-US" sz="2000" dirty="0" err="1"/>
              <a:t>dvou</a:t>
            </a:r>
            <a:r>
              <a:rPr lang="en-US" sz="2000" dirty="0"/>
              <a:t> </a:t>
            </a:r>
            <a:r>
              <a:rPr lang="en-US" sz="2000" dirty="0" err="1"/>
              <a:t>kilogramů</a:t>
            </a:r>
            <a:r>
              <a:rPr lang="en-US" sz="2000" dirty="0"/>
              <a:t> </a:t>
            </a:r>
            <a:r>
              <a:rPr lang="en-US" sz="2000" dirty="0" err="1"/>
              <a:t>jablek</a:t>
            </a:r>
            <a:r>
              <a:rPr lang="en-US" sz="2000" dirty="0"/>
              <a:t>.</a:t>
            </a:r>
          </a:p>
        </p:txBody>
      </p:sp>
      <p:pic>
        <p:nvPicPr>
          <p:cNvPr id="11" name="Obrázek 10">
            <a:extLst>
              <a:ext uri="{FF2B5EF4-FFF2-40B4-BE49-F238E27FC236}">
                <a16:creationId xmlns:a16="http://schemas.microsoft.com/office/drawing/2014/main" id="{8C7E8651-C629-4820-A523-2B7B1307ED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9799" y="3962400"/>
            <a:ext cx="2927797" cy="1676400"/>
          </a:xfrm>
          <a:prstGeom prst="rect">
            <a:avLst/>
          </a:prstGeom>
        </p:spPr>
      </p:pic>
      <p:sp>
        <p:nvSpPr>
          <p:cNvPr id="12" name="Obdélník 11">
            <a:extLst>
              <a:ext uri="{FF2B5EF4-FFF2-40B4-BE49-F238E27FC236}">
                <a16:creationId xmlns:a16="http://schemas.microsoft.com/office/drawing/2014/main" id="{1CE800F5-F45E-4EAB-BFB5-6D73862FAFD5}"/>
              </a:ext>
            </a:extLst>
          </p:cNvPr>
          <p:cNvSpPr/>
          <p:nvPr/>
        </p:nvSpPr>
        <p:spPr>
          <a:xfrm>
            <a:off x="152400" y="4114800"/>
            <a:ext cx="5715000" cy="1323439"/>
          </a:xfrm>
          <a:prstGeom prst="rect">
            <a:avLst/>
          </a:prstGeom>
        </p:spPr>
        <p:txBody>
          <a:bodyPr wrap="square">
            <a:spAutoFit/>
          </a:bodyPr>
          <a:lstStyle/>
          <a:p>
            <a:r>
              <a:rPr lang="en-US" sz="2000" b="1" dirty="0"/>
              <a:t>Linamarin </a:t>
            </a:r>
            <a:r>
              <a:rPr lang="en-US" sz="2000" dirty="0"/>
              <a:t>je </a:t>
            </a:r>
            <a:r>
              <a:rPr lang="cs-CZ" sz="2000" dirty="0"/>
              <a:t>přírodní </a:t>
            </a:r>
            <a:r>
              <a:rPr lang="en-US" sz="2000" dirty="0" err="1"/>
              <a:t>kyanogenní</a:t>
            </a:r>
            <a:r>
              <a:rPr lang="en-US" sz="2000" dirty="0"/>
              <a:t> </a:t>
            </a:r>
            <a:r>
              <a:rPr lang="en-US" sz="2000" dirty="0" err="1"/>
              <a:t>glykosid</a:t>
            </a:r>
            <a:r>
              <a:rPr lang="en-US" sz="2000" dirty="0"/>
              <a:t> </a:t>
            </a:r>
            <a:r>
              <a:rPr lang="en-US" sz="2000" dirty="0" err="1"/>
              <a:t>obsažený</a:t>
            </a:r>
            <a:r>
              <a:rPr lang="en-US" sz="2000" dirty="0"/>
              <a:t> v </a:t>
            </a:r>
            <a:r>
              <a:rPr lang="en-US" sz="2000" dirty="0" err="1"/>
              <a:t>manioku</a:t>
            </a:r>
            <a:r>
              <a:rPr lang="en-US" sz="2000" dirty="0"/>
              <a:t> </a:t>
            </a:r>
            <a:r>
              <a:rPr lang="en-US" sz="2000" dirty="0" err="1"/>
              <a:t>jedlém</a:t>
            </a:r>
            <a:r>
              <a:rPr lang="en-US" sz="2000" dirty="0"/>
              <a:t>, </a:t>
            </a:r>
            <a:r>
              <a:rPr lang="en-US" sz="2000" dirty="0" err="1"/>
              <a:t>fazolu</a:t>
            </a:r>
            <a:r>
              <a:rPr lang="en-US" sz="2000" dirty="0"/>
              <a:t> </a:t>
            </a:r>
            <a:r>
              <a:rPr lang="en-US" sz="2000" dirty="0" err="1"/>
              <a:t>měsíčním</a:t>
            </a:r>
            <a:r>
              <a:rPr lang="en-US" sz="2000" dirty="0"/>
              <a:t> a </a:t>
            </a:r>
            <a:r>
              <a:rPr lang="en-US" sz="2000" dirty="0" err="1"/>
              <a:t>lnu</a:t>
            </a:r>
            <a:r>
              <a:rPr lang="en-US" sz="2000" dirty="0"/>
              <a:t> </a:t>
            </a:r>
            <a:r>
              <a:rPr lang="en-US" sz="2000" dirty="0" err="1"/>
              <a:t>setém</a:t>
            </a:r>
            <a:r>
              <a:rPr lang="en-US" sz="2000" dirty="0"/>
              <a:t>.</a:t>
            </a:r>
            <a:r>
              <a:rPr lang="cs-CZ" sz="2000" dirty="0"/>
              <a:t> Před konzumací musí být rostliny podrobeny tepelné úpravě.</a:t>
            </a:r>
            <a:endParaRPr lang="en-US" sz="2000" dirty="0"/>
          </a:p>
        </p:txBody>
      </p:sp>
    </p:spTree>
    <p:extLst>
      <p:ext uri="{BB962C8B-B14F-4D97-AF65-F5344CB8AC3E}">
        <p14:creationId xmlns:p14="http://schemas.microsoft.com/office/powerpoint/2010/main" val="429062915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Full skeletal formulas of cyanamide, both tautomer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1991406"/>
            <a:ext cx="4713734" cy="1339850"/>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142672" y="3687826"/>
            <a:ext cx="8667345" cy="707886"/>
          </a:xfrm>
          <a:prstGeom prst="rect">
            <a:avLst/>
          </a:prstGeom>
        </p:spPr>
        <p:txBody>
          <a:bodyPr wrap="square">
            <a:spAutoFit/>
          </a:bodyPr>
          <a:lstStyle/>
          <a:p>
            <a:r>
              <a:rPr lang="en-US" sz="2000" b="1" dirty="0">
                <a:latin typeface="Arial" panose="020B0604020202020204" pitchFamily="34" charset="0"/>
                <a:cs typeface="Arial" panose="020B0604020202020204" pitchFamily="34" charset="0"/>
              </a:rPr>
              <a:t>Di</a:t>
            </a:r>
            <a:r>
              <a:rPr lang="cs-CZ" sz="2000" b="1" dirty="0">
                <a:latin typeface="Arial" panose="020B0604020202020204" pitchFamily="34" charset="0"/>
                <a:cs typeface="Arial" panose="020B0604020202020204" pitchFamily="34" charset="0"/>
              </a:rPr>
              <a:t>k</a:t>
            </a:r>
            <a:r>
              <a:rPr lang="en-US" sz="2000" b="1" dirty="0" err="1">
                <a:latin typeface="Arial" panose="020B0604020202020204" pitchFamily="34" charset="0"/>
                <a:cs typeface="Arial" panose="020B0604020202020204" pitchFamily="34" charset="0"/>
              </a:rPr>
              <a:t>yanamid</a:t>
            </a:r>
            <a:r>
              <a:rPr lang="cs-CZ" sz="2000" b="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C</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N</a:t>
            </a:r>
            <a:r>
              <a:rPr lang="en-US" sz="2000" baseline="30000" dirty="0">
                <a:latin typeface="Arial" panose="020B0604020202020204" pitchFamily="34" charset="0"/>
                <a:cs typeface="Arial" panose="020B0604020202020204" pitchFamily="34" charset="0"/>
              </a:rPr>
              <a:t>–</a:t>
            </a:r>
            <a:r>
              <a:rPr lang="en-US" sz="2000" baseline="-25000" dirty="0">
                <a:latin typeface="Arial" panose="020B0604020202020204" pitchFamily="34" charset="0"/>
                <a:cs typeface="Arial" panose="020B0604020202020204" pitchFamily="34" charset="0"/>
              </a:rPr>
              <a:t>3</a:t>
            </a:r>
            <a:r>
              <a:rPr lang="en-US" sz="2000" dirty="0">
                <a:latin typeface="Arial" panose="020B0604020202020204" pitchFamily="34" charset="0"/>
                <a:cs typeface="Arial" panose="020B0604020202020204" pitchFamily="34" charset="0"/>
              </a:rPr>
              <a:t> </a:t>
            </a:r>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  vzniká </a:t>
            </a:r>
            <a:r>
              <a:rPr lang="cs-CZ" sz="2000" dirty="0" err="1">
                <a:latin typeface="Arial" panose="020B0604020202020204" pitchFamily="34" charset="0"/>
                <a:cs typeface="Arial" panose="020B0604020202020204" pitchFamily="34" charset="0"/>
              </a:rPr>
              <a:t>rozladem</a:t>
            </a:r>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2-cyanoguanidin</a:t>
            </a:r>
            <a:r>
              <a:rPr lang="cs-CZ" sz="2000" dirty="0">
                <a:latin typeface="Arial" panose="020B0604020202020204" pitchFamily="34" charset="0"/>
                <a:cs typeface="Arial" panose="020B0604020202020204" pitchFamily="34" charset="0"/>
              </a:rPr>
              <a:t>u</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Používá se v organické syntéze.</a:t>
            </a:r>
            <a:endParaRPr lang="en-US" sz="2000" dirty="0">
              <a:latin typeface="Arial" panose="020B0604020202020204" pitchFamily="34" charset="0"/>
              <a:cs typeface="Arial" panose="020B0604020202020204" pitchFamily="34" charset="0"/>
            </a:endParaRPr>
          </a:p>
        </p:txBody>
      </p:sp>
      <p:pic>
        <p:nvPicPr>
          <p:cNvPr id="53250" name="Picture 2" descr="https://upload.wikimedia.org/wikipedia/commons/4/44/Dicyanamid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4876800"/>
            <a:ext cx="2878148" cy="1683623"/>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152400" y="360190"/>
            <a:ext cx="8839200" cy="1631216"/>
          </a:xfrm>
          <a:prstGeom prst="rect">
            <a:avLst/>
          </a:prstGeom>
        </p:spPr>
        <p:txBody>
          <a:bodyPr wrap="square">
            <a:spAutoFit/>
          </a:bodyPr>
          <a:lstStyle/>
          <a:p>
            <a:r>
              <a:rPr lang="en-US" sz="2000" b="1" dirty="0" err="1">
                <a:latin typeface="Arial" panose="020B0604020202020204" pitchFamily="34" charset="0"/>
                <a:cs typeface="Arial" panose="020B0604020202020204" pitchFamily="34" charset="0"/>
              </a:rPr>
              <a:t>Kyanamid</a:t>
            </a: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NH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CN</a:t>
            </a:r>
          </a:p>
          <a:p>
            <a:r>
              <a:rPr lang="cs-CZ" sz="2000" dirty="0">
                <a:latin typeface="Arial" panose="020B0604020202020204" pitchFamily="34" charset="0"/>
                <a:cs typeface="Arial" panose="020B0604020202020204" pitchFamily="34" charset="0"/>
              </a:rPr>
              <a:t>= bezbarvá krystalická látka, snadno </a:t>
            </a:r>
            <a:r>
              <a:rPr lang="cs-CZ" sz="2000" dirty="0" err="1">
                <a:latin typeface="Arial" panose="020B0604020202020204" pitchFamily="34" charset="0"/>
                <a:cs typeface="Arial" panose="020B0604020202020204" pitchFamily="34" charset="0"/>
              </a:rPr>
              <a:t>dimerující</a:t>
            </a:r>
            <a:r>
              <a:rPr lang="cs-CZ" sz="2000" dirty="0">
                <a:latin typeface="Arial" panose="020B0604020202020204" pitchFamily="34" charset="0"/>
                <a:cs typeface="Arial" panose="020B0604020202020204" pitchFamily="34" charset="0"/>
              </a:rPr>
              <a:t> na dikyandiamid. Kyanamid i jeho dimer se vyrábějí z kyanamidu vápenatého (dusíkatého vápna). Používají se při výrobě heterocyklických sloučenin a umělých hmot. Používá se také jako </a:t>
            </a:r>
            <a:r>
              <a:rPr lang="cs-CZ" sz="2000" dirty="0" err="1">
                <a:latin typeface="Arial" panose="020B0604020202020204" pitchFamily="34" charset="0"/>
                <a:cs typeface="Arial" panose="020B0604020202020204" pitchFamily="34" charset="0"/>
              </a:rPr>
              <a:t>antabus</a:t>
            </a:r>
            <a:r>
              <a:rPr lang="cs-CZ"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3977917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C6CC3D96-3920-4E56-A61A-753D142325D5}"/>
              </a:ext>
            </a:extLst>
          </p:cNvPr>
          <p:cNvSpPr txBox="1"/>
          <p:nvPr/>
        </p:nvSpPr>
        <p:spPr>
          <a:xfrm>
            <a:off x="147637" y="172284"/>
            <a:ext cx="8848725" cy="2554545"/>
          </a:xfrm>
          <a:prstGeom prst="rect">
            <a:avLst/>
          </a:prstGeom>
          <a:noFill/>
        </p:spPr>
        <p:txBody>
          <a:bodyPr wrap="square">
            <a:spAutoFit/>
          </a:bodyPr>
          <a:lstStyle/>
          <a:p>
            <a:pPr algn="just"/>
            <a:r>
              <a:rPr lang="cs-CZ" sz="2000" dirty="0">
                <a:latin typeface="Arial" panose="020B0604020202020204" pitchFamily="34" charset="0"/>
                <a:cs typeface="Arial" panose="020B0604020202020204" pitchFamily="34" charset="0"/>
              </a:rPr>
              <a:t>Oba pigmenty, </a:t>
            </a:r>
            <a:r>
              <a:rPr lang="cs-CZ" sz="2000" i="1" dirty="0" err="1">
                <a:latin typeface="Arial" panose="020B0604020202020204" pitchFamily="34" charset="0"/>
                <a:cs typeface="Arial" panose="020B0604020202020204" pitchFamily="34" charset="0"/>
              </a:rPr>
              <a:t>Scheeleova</a:t>
            </a:r>
            <a:r>
              <a:rPr lang="cs-CZ" sz="2000" dirty="0">
                <a:latin typeface="Arial" panose="020B0604020202020204" pitchFamily="34" charset="0"/>
                <a:cs typeface="Arial" panose="020B0604020202020204" pitchFamily="34" charset="0"/>
              </a:rPr>
              <a:t> i </a:t>
            </a:r>
            <a:r>
              <a:rPr lang="cs-CZ" sz="2000" i="1" dirty="0">
                <a:latin typeface="Arial" panose="020B0604020202020204" pitchFamily="34" charset="0"/>
                <a:cs typeface="Arial" panose="020B0604020202020204" pitchFamily="34" charset="0"/>
              </a:rPr>
              <a:t>svinibrodská zeleň</a:t>
            </a:r>
            <a:r>
              <a:rPr lang="cs-CZ" sz="2000" dirty="0">
                <a:latin typeface="Arial" panose="020B0604020202020204" pitchFamily="34" charset="0"/>
                <a:cs typeface="Arial" panose="020B0604020202020204" pitchFamily="34" charset="0"/>
              </a:rPr>
              <a:t>, byly hojně používány k výrobě tapet. Toxické sloučeniny arsenu se z nich mohly uvolňovat dvěma způsoby: </a:t>
            </a:r>
          </a:p>
          <a:p>
            <a:pPr algn="just"/>
            <a:r>
              <a:rPr lang="cs-CZ" sz="2000" dirty="0">
                <a:latin typeface="Arial" panose="020B0604020202020204" pitchFamily="34" charset="0"/>
                <a:cs typeface="Arial" panose="020B0604020202020204" pitchFamily="34" charset="0"/>
              </a:rPr>
              <a:t>   1. Nepatrné částečky pigmentu se mohly uvolnit do ovzduší (odkud mohly být absorbovány plícemi) a/nebo se stát se součástí prachu. </a:t>
            </a:r>
          </a:p>
          <a:p>
            <a:pPr algn="just"/>
            <a:r>
              <a:rPr lang="cs-CZ" sz="2000" dirty="0">
                <a:latin typeface="Arial" panose="020B0604020202020204" pitchFamily="34" charset="0"/>
                <a:cs typeface="Arial" panose="020B0604020202020204" pitchFamily="34" charset="0"/>
              </a:rPr>
              <a:t>   2. Působením vyšší teploty, vlhkosti a mikroorganismů (zejm. plísní), se z tapet uvolňují toxické plyny AsH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nebo As(CH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As(CH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je však velmi málo toxický a zřejmě tak nebyl zdrojem otrav.</a:t>
            </a:r>
          </a:p>
        </p:txBody>
      </p:sp>
      <p:pic>
        <p:nvPicPr>
          <p:cNvPr id="8" name="Picture 2" descr="The Color That May Have Killed Napoleon: Scheele's Green ...">
            <a:extLst>
              <a:ext uri="{FF2B5EF4-FFF2-40B4-BE49-F238E27FC236}">
                <a16:creationId xmlns:a16="http://schemas.microsoft.com/office/drawing/2014/main" id="{29050B90-539A-48D5-B772-DE0068DB970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5678802" y="3269208"/>
            <a:ext cx="4042553" cy="2592568"/>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a:extLst>
              <a:ext uri="{FF2B5EF4-FFF2-40B4-BE49-F238E27FC236}">
                <a16:creationId xmlns:a16="http://schemas.microsoft.com/office/drawing/2014/main" id="{8CA7F5EA-3D18-485F-B947-4B964E91F69F}"/>
              </a:ext>
            </a:extLst>
          </p:cNvPr>
          <p:cNvPicPr>
            <a:picLocks noChangeAspect="1"/>
          </p:cNvPicPr>
          <p:nvPr/>
        </p:nvPicPr>
        <p:blipFill>
          <a:blip r:embed="rId3"/>
          <a:stretch>
            <a:fillRect/>
          </a:stretch>
        </p:blipFill>
        <p:spPr>
          <a:xfrm>
            <a:off x="300953" y="3048000"/>
            <a:ext cx="5781103" cy="2824972"/>
          </a:xfrm>
          <a:prstGeom prst="rect">
            <a:avLst/>
          </a:prstGeom>
        </p:spPr>
      </p:pic>
      <p:sp>
        <p:nvSpPr>
          <p:cNvPr id="10" name="TextovéPole 9">
            <a:extLst>
              <a:ext uri="{FF2B5EF4-FFF2-40B4-BE49-F238E27FC236}">
                <a16:creationId xmlns:a16="http://schemas.microsoft.com/office/drawing/2014/main" id="{8746F0B3-7D04-4B2F-AABE-222D462DADBC}"/>
              </a:ext>
            </a:extLst>
          </p:cNvPr>
          <p:cNvSpPr txBox="1"/>
          <p:nvPr/>
        </p:nvSpPr>
        <p:spPr>
          <a:xfrm>
            <a:off x="267562" y="6001994"/>
            <a:ext cx="5781103" cy="584775"/>
          </a:xfrm>
          <a:prstGeom prst="rect">
            <a:avLst/>
          </a:prstGeom>
          <a:noFill/>
        </p:spPr>
        <p:txBody>
          <a:bodyPr wrap="square" rtlCol="0">
            <a:spAutoFit/>
          </a:bodyPr>
          <a:lstStyle/>
          <a:p>
            <a:r>
              <a:rPr lang="cs-CZ" sz="1600" dirty="0">
                <a:latin typeface="Arial" panose="020B0604020202020204" pitchFamily="34" charset="0"/>
                <a:cs typeface="Arial" panose="020B0604020202020204" pitchFamily="34" charset="0"/>
              </a:rPr>
              <a:t>Kulečníkový sál na zámku Krásný vrch (</a:t>
            </a:r>
            <a:r>
              <a:rPr lang="cs-CZ" sz="1600" b="0" i="0" dirty="0" err="1">
                <a:solidFill>
                  <a:srgbClr val="000000"/>
                </a:solidFill>
                <a:effectLst/>
                <a:latin typeface="Arial" panose="020B0604020202020204" pitchFamily="34" charset="0"/>
                <a:cs typeface="Arial" panose="020B0604020202020204" pitchFamily="34" charset="0"/>
              </a:rPr>
              <a:t>sev</a:t>
            </a:r>
            <a:r>
              <a:rPr lang="cs-CZ" sz="1600" b="0" i="0" dirty="0">
                <a:solidFill>
                  <a:srgbClr val="000000"/>
                </a:solidFill>
                <a:effectLst/>
                <a:latin typeface="Arial" panose="020B0604020202020204" pitchFamily="34" charset="0"/>
                <a:cs typeface="Arial" panose="020B0604020202020204" pitchFamily="34" charset="0"/>
              </a:rPr>
              <a:t>. úpatí Rychlebských hor</a:t>
            </a:r>
            <a:r>
              <a:rPr lang="cs-CZ" sz="1600" dirty="0">
                <a:latin typeface="Arial" panose="020B0604020202020204" pitchFamily="34" charset="0"/>
                <a:cs typeface="Arial" panose="020B0604020202020204" pitchFamily="34" charset="0"/>
              </a:rPr>
              <a:t>) – tapety barvené </a:t>
            </a:r>
            <a:r>
              <a:rPr lang="cs-CZ" sz="1600" dirty="0" err="1">
                <a:latin typeface="Arial" panose="020B0604020202020204" pitchFamily="34" charset="0"/>
                <a:cs typeface="Arial" panose="020B0604020202020204" pitchFamily="34" charset="0"/>
              </a:rPr>
              <a:t>Scheeleho</a:t>
            </a:r>
            <a:r>
              <a:rPr lang="cs-CZ" sz="1600" dirty="0">
                <a:latin typeface="Arial" panose="020B0604020202020204" pitchFamily="34" charset="0"/>
                <a:cs typeface="Arial" panose="020B0604020202020204" pitchFamily="34" charset="0"/>
              </a:rPr>
              <a:t> zelení.</a:t>
            </a:r>
          </a:p>
        </p:txBody>
      </p:sp>
    </p:spTree>
    <p:extLst>
      <p:ext uri="{BB962C8B-B14F-4D97-AF65-F5344CB8AC3E}">
        <p14:creationId xmlns:p14="http://schemas.microsoft.com/office/powerpoint/2010/main" val="227147877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Transformation of calcium cyanamide.sv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3336293"/>
            <a:ext cx="6222686" cy="3375791"/>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76200" y="152400"/>
            <a:ext cx="2971800" cy="1143000"/>
          </a:xfrm>
        </p:spPr>
        <p:txBody>
          <a:bodyPr>
            <a:normAutofit/>
          </a:bodyPr>
          <a:lstStyle/>
          <a:p>
            <a:r>
              <a:rPr lang="en-US" sz="2000" b="1" dirty="0" err="1">
                <a:latin typeface="Arial" panose="020B0604020202020204" pitchFamily="34" charset="0"/>
                <a:cs typeface="Arial" panose="020B0604020202020204" pitchFamily="34" charset="0"/>
              </a:rPr>
              <a:t>Kyanamid</a:t>
            </a:r>
            <a:r>
              <a:rPr lang="en-US" sz="2000" b="1"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vá</a:t>
            </a:r>
            <a:r>
              <a:rPr lang="en-US" sz="2000" b="1" dirty="0" err="1">
                <a:latin typeface="Arial" panose="020B0604020202020204" pitchFamily="34" charset="0"/>
                <a:cs typeface="Arial" panose="020B0604020202020204" pitchFamily="34" charset="0"/>
              </a:rPr>
              <a:t>penat</a:t>
            </a:r>
            <a:r>
              <a:rPr lang="cs-CZ" sz="2000" b="1" dirty="0">
                <a:latin typeface="Arial" panose="020B0604020202020204" pitchFamily="34" charset="0"/>
                <a:cs typeface="Arial" panose="020B0604020202020204" pitchFamily="34" charset="0"/>
              </a:rPr>
              <a:t>ý</a:t>
            </a:r>
            <a:r>
              <a:rPr lang="en-US" sz="2000" b="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(d</a:t>
            </a:r>
            <a:r>
              <a:rPr lang="cs-CZ" sz="2000" dirty="0">
                <a:latin typeface="Arial" panose="020B0604020202020204" pitchFamily="34" charset="0"/>
                <a:cs typeface="Arial" panose="020B0604020202020204" pitchFamily="34" charset="0"/>
              </a:rPr>
              <a:t>u</a:t>
            </a:r>
            <a:r>
              <a:rPr lang="en-US" sz="2000" dirty="0">
                <a:latin typeface="Arial" panose="020B0604020202020204" pitchFamily="34" charset="0"/>
                <a:cs typeface="Arial" panose="020B0604020202020204" pitchFamily="34" charset="0"/>
              </a:rPr>
              <a:t>s</a:t>
            </a:r>
            <a:r>
              <a:rPr lang="cs-CZ" sz="2000" dirty="0" err="1">
                <a:latin typeface="Arial" panose="020B0604020202020204" pitchFamily="34" charset="0"/>
                <a:cs typeface="Arial" panose="020B0604020202020204" pitchFamily="34" charset="0"/>
              </a:rPr>
              <a:t>ík</a:t>
            </a:r>
            <a:r>
              <a:rPr lang="en-US" sz="2000" dirty="0">
                <a:latin typeface="Arial" panose="020B0604020202020204" pitchFamily="34" charset="0"/>
                <a:cs typeface="Arial" panose="020B0604020202020204" pitchFamily="34" charset="0"/>
              </a:rPr>
              <a:t>at</a:t>
            </a:r>
            <a:r>
              <a:rPr lang="cs-CZ" sz="2000" dirty="0">
                <a:latin typeface="Arial" panose="020B0604020202020204" pitchFamily="34" charset="0"/>
                <a:cs typeface="Arial" panose="020B0604020202020204" pitchFamily="34" charset="0"/>
              </a:rPr>
              <a:t>é</a:t>
            </a:r>
            <a:r>
              <a:rPr lang="en-US"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vá</a:t>
            </a:r>
            <a:r>
              <a:rPr lang="en-US" sz="2000" dirty="0" err="1">
                <a:latin typeface="Arial" panose="020B0604020202020204" pitchFamily="34" charset="0"/>
                <a:cs typeface="Arial" panose="020B0604020202020204" pitchFamily="34" charset="0"/>
              </a:rPr>
              <a:t>pno</a:t>
            </a:r>
            <a:r>
              <a:rPr lang="en-US" sz="2000" dirty="0">
                <a:latin typeface="Arial" panose="020B0604020202020204" pitchFamily="34" charset="0"/>
                <a:cs typeface="Arial" panose="020B0604020202020204" pitchFamily="34" charset="0"/>
              </a:rPr>
              <a:t>)</a:t>
            </a:r>
            <a:endParaRPr lang="cs-CZ" sz="2000" dirty="0">
              <a:latin typeface="Arial" panose="020B0604020202020204" pitchFamily="34" charset="0"/>
              <a:cs typeface="Arial" panose="020B0604020202020204" pitchFamily="34" charset="0"/>
            </a:endParaRPr>
          </a:p>
        </p:txBody>
      </p:sp>
      <p:sp>
        <p:nvSpPr>
          <p:cNvPr id="6" name="Obdélník 5"/>
          <p:cNvSpPr/>
          <p:nvPr/>
        </p:nvSpPr>
        <p:spPr>
          <a:xfrm>
            <a:off x="76200" y="1295400"/>
            <a:ext cx="8889685" cy="1015663"/>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 vzniká zahříváním CaC</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elektrické peci </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(cca </a:t>
            </a:r>
            <a:r>
              <a:rPr lang="en-US" sz="2000" dirty="0">
                <a:latin typeface="Arial" panose="020B0604020202020204" pitchFamily="34" charset="0"/>
                <a:cs typeface="Arial" panose="020B0604020202020204" pitchFamily="34" charset="0"/>
              </a:rPr>
              <a:t>1100 °C</a:t>
            </a:r>
            <a:r>
              <a:rPr lang="cs-CZ" sz="2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kterou proudí dusík. </a:t>
            </a:r>
          </a:p>
          <a:p>
            <a:pPr algn="ctr"/>
            <a:r>
              <a:rPr lang="en-US" sz="2000" dirty="0">
                <a:latin typeface="Arial" panose="020B0604020202020204" pitchFamily="34" charset="0"/>
                <a:cs typeface="Arial" panose="020B0604020202020204" pitchFamily="34" charset="0"/>
              </a:rPr>
              <a:t>CaC</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 N</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 CaCN</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 C</a:t>
            </a:r>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Používá se jako hnojivo.</a:t>
            </a:r>
          </a:p>
        </p:txBody>
      </p:sp>
      <p:pic>
        <p:nvPicPr>
          <p:cNvPr id="48135" name="Picture 7" descr="Calcium cyanamid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152400"/>
            <a:ext cx="2749703" cy="898525"/>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2667000" y="2501176"/>
            <a:ext cx="4386137" cy="830997"/>
          </a:xfrm>
          <a:prstGeom prst="rect">
            <a:avLst/>
          </a:prstGeom>
        </p:spPr>
        <p:txBody>
          <a:bodyPr wrap="none">
            <a:spAutoFit/>
          </a:bodyPr>
          <a:lstStyle/>
          <a:p>
            <a:r>
              <a:rPr lang="pt-BR" dirty="0">
                <a:latin typeface="Arial" panose="020B0604020202020204" pitchFamily="34" charset="0"/>
                <a:cs typeface="Arial" panose="020B0604020202020204" pitchFamily="34" charset="0"/>
              </a:rPr>
              <a:t>CaCN</a:t>
            </a:r>
            <a:r>
              <a:rPr lang="pt-BR" baseline="-25000" dirty="0">
                <a:latin typeface="Arial" panose="020B0604020202020204" pitchFamily="34" charset="0"/>
                <a:cs typeface="Arial" panose="020B0604020202020204" pitchFamily="34" charset="0"/>
              </a:rPr>
              <a:t>2</a:t>
            </a:r>
            <a:r>
              <a:rPr lang="pt-BR" dirty="0">
                <a:latin typeface="Arial" panose="020B0604020202020204" pitchFamily="34" charset="0"/>
                <a:cs typeface="Arial" panose="020B0604020202020204" pitchFamily="34" charset="0"/>
              </a:rPr>
              <a:t> + 3 H</a:t>
            </a:r>
            <a:r>
              <a:rPr lang="pt-BR" baseline="-25000" dirty="0">
                <a:latin typeface="Arial" panose="020B0604020202020204" pitchFamily="34" charset="0"/>
                <a:cs typeface="Arial" panose="020B0604020202020204" pitchFamily="34" charset="0"/>
              </a:rPr>
              <a:t>2</a:t>
            </a:r>
            <a:r>
              <a:rPr lang="pt-BR" dirty="0">
                <a:latin typeface="Arial" panose="020B0604020202020204" pitchFamily="34" charset="0"/>
                <a:cs typeface="Arial" panose="020B0604020202020204" pitchFamily="34" charset="0"/>
              </a:rPr>
              <a:t>O → 2 NH</a:t>
            </a:r>
            <a:r>
              <a:rPr lang="pt-BR" baseline="-25000" dirty="0">
                <a:latin typeface="Arial" panose="020B0604020202020204" pitchFamily="34" charset="0"/>
                <a:cs typeface="Arial" panose="020B0604020202020204" pitchFamily="34" charset="0"/>
              </a:rPr>
              <a:t>3</a:t>
            </a:r>
            <a:r>
              <a:rPr lang="pt-BR" dirty="0">
                <a:latin typeface="Arial" panose="020B0604020202020204" pitchFamily="34" charset="0"/>
                <a:cs typeface="Arial" panose="020B0604020202020204" pitchFamily="34" charset="0"/>
              </a:rPr>
              <a:t> + CaCO</a:t>
            </a:r>
            <a:r>
              <a:rPr lang="pt-BR" baseline="-25000" dirty="0">
                <a:latin typeface="Arial" panose="020B0604020202020204" pitchFamily="34" charset="0"/>
                <a:cs typeface="Arial" panose="020B0604020202020204" pitchFamily="34" charset="0"/>
              </a:rPr>
              <a:t>3</a:t>
            </a:r>
            <a:endParaRPr lang="cs-CZ" baseline="-25000" dirty="0">
              <a:latin typeface="Arial" panose="020B0604020202020204" pitchFamily="34" charset="0"/>
              <a:cs typeface="Arial" panose="020B0604020202020204" pitchFamily="34" charset="0"/>
            </a:endParaRPr>
          </a:p>
          <a:p>
            <a:endParaRPr lang="cs-CZ" baseline="-25000" dirty="0">
              <a:latin typeface="Arial" panose="020B0604020202020204" pitchFamily="34" charset="0"/>
              <a:cs typeface="Arial" panose="020B0604020202020204" pitchFamily="34" charset="0"/>
            </a:endParaRPr>
          </a:p>
          <a:p>
            <a:pPr algn="ctr"/>
            <a:r>
              <a:rPr lang="pt-BR" dirty="0">
                <a:latin typeface="Arial" panose="020B0604020202020204" pitchFamily="34" charset="0"/>
                <a:cs typeface="Arial" panose="020B0604020202020204" pitchFamily="34" charset="0"/>
              </a:rPr>
              <a:t>CaCN</a:t>
            </a:r>
            <a:r>
              <a:rPr lang="pt-BR" baseline="-25000" dirty="0">
                <a:latin typeface="Arial" panose="020B0604020202020204" pitchFamily="34" charset="0"/>
                <a:cs typeface="Arial" panose="020B0604020202020204" pitchFamily="34" charset="0"/>
              </a:rPr>
              <a:t>2</a:t>
            </a:r>
            <a:r>
              <a:rPr lang="pt-BR" dirty="0">
                <a:latin typeface="Arial" panose="020B0604020202020204" pitchFamily="34" charset="0"/>
                <a:cs typeface="Arial" panose="020B0604020202020204" pitchFamily="34" charset="0"/>
              </a:rPr>
              <a:t> + H</a:t>
            </a:r>
            <a:r>
              <a:rPr lang="pt-BR" baseline="-25000" dirty="0">
                <a:latin typeface="Arial" panose="020B0604020202020204" pitchFamily="34" charset="0"/>
                <a:cs typeface="Arial" panose="020B0604020202020204" pitchFamily="34" charset="0"/>
              </a:rPr>
              <a:t>2</a:t>
            </a:r>
            <a:r>
              <a:rPr lang="pt-BR" dirty="0">
                <a:latin typeface="Arial" panose="020B0604020202020204" pitchFamily="34" charset="0"/>
                <a:cs typeface="Arial" panose="020B0604020202020204" pitchFamily="34" charset="0"/>
              </a:rPr>
              <a:t>O + CO</a:t>
            </a:r>
            <a:r>
              <a:rPr lang="pt-BR" baseline="-25000" dirty="0">
                <a:latin typeface="Arial" panose="020B0604020202020204" pitchFamily="34" charset="0"/>
                <a:cs typeface="Arial" panose="020B0604020202020204" pitchFamily="34" charset="0"/>
              </a:rPr>
              <a:t>2</a:t>
            </a:r>
            <a:r>
              <a:rPr lang="pt-BR" dirty="0">
                <a:latin typeface="Arial" panose="020B0604020202020204" pitchFamily="34" charset="0"/>
                <a:cs typeface="Arial" panose="020B0604020202020204" pitchFamily="34" charset="0"/>
              </a:rPr>
              <a:t> → CaCO</a:t>
            </a:r>
            <a:r>
              <a:rPr lang="pt-BR" baseline="-25000" dirty="0">
                <a:latin typeface="Arial" panose="020B0604020202020204" pitchFamily="34" charset="0"/>
                <a:cs typeface="Arial" panose="020B0604020202020204" pitchFamily="34" charset="0"/>
              </a:rPr>
              <a:t>3</a:t>
            </a:r>
            <a:r>
              <a:rPr lang="pt-BR" dirty="0">
                <a:latin typeface="Arial" panose="020B0604020202020204" pitchFamily="34" charset="0"/>
                <a:cs typeface="Arial" panose="020B0604020202020204" pitchFamily="34" charset="0"/>
              </a:rPr>
              <a:t> + H</a:t>
            </a:r>
            <a:r>
              <a:rPr lang="pt-BR" baseline="-25000" dirty="0">
                <a:latin typeface="Arial" panose="020B0604020202020204" pitchFamily="34" charset="0"/>
                <a:cs typeface="Arial" panose="020B0604020202020204" pitchFamily="34" charset="0"/>
              </a:rPr>
              <a:t>2</a:t>
            </a:r>
            <a:r>
              <a:rPr lang="pt-BR" dirty="0">
                <a:latin typeface="Arial" panose="020B0604020202020204" pitchFamily="34" charset="0"/>
                <a:cs typeface="Arial" panose="020B0604020202020204" pitchFamily="34" charset="0"/>
              </a:rPr>
              <a:t>NCN</a:t>
            </a:r>
            <a:endParaRPr lang="cs-CZ"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980689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28600" y="304800"/>
            <a:ext cx="8534400" cy="4093428"/>
          </a:xfrm>
          <a:prstGeom prst="rect">
            <a:avLst/>
          </a:prstGeom>
        </p:spPr>
        <p:txBody>
          <a:bodyPr wrap="square">
            <a:spAutoFit/>
          </a:bodyPr>
          <a:lstStyle/>
          <a:p>
            <a:r>
              <a:rPr lang="en-GB" altLang="en-US" sz="2000" b="1" dirty="0" err="1">
                <a:latin typeface="Arial" panose="020B0604020202020204" pitchFamily="34" charset="0"/>
                <a:cs typeface="Arial" panose="020B0604020202020204" pitchFamily="34" charset="0"/>
              </a:rPr>
              <a:t>Kyselina</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kyanatá</a:t>
            </a:r>
            <a:r>
              <a:rPr lang="en-GB" altLang="en-US" sz="2000" b="1" dirty="0">
                <a:latin typeface="Arial" panose="020B0604020202020204" pitchFamily="34" charset="0"/>
                <a:cs typeface="Arial" panose="020B0604020202020204" pitchFamily="34" charset="0"/>
              </a:rPr>
              <a:t> - HOCN </a:t>
            </a:r>
          </a:p>
          <a:p>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slabá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kyselina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kapalina</a:t>
            </a:r>
            <a:r>
              <a:rPr lang="en-GB" altLang="en-US" sz="2000" dirty="0">
                <a:latin typeface="Arial" panose="020B0604020202020204" pitchFamily="34" charset="0"/>
                <a:cs typeface="Arial" panose="020B0604020202020204" pitchFamily="34" charset="0"/>
              </a:rPr>
              <a:t> </a:t>
            </a:r>
          </a:p>
          <a:p>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kyanatany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vznikají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oxidací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kyanid</a:t>
            </a:r>
            <a:r>
              <a:rPr lang="cs-CZ" altLang="en-US" sz="2000" dirty="0">
                <a:latin typeface="Arial" panose="020B0604020202020204" pitchFamily="34" charset="0"/>
                <a:cs typeface="Arial" panose="020B0604020202020204" pitchFamily="34" charset="0"/>
              </a:rPr>
              <a:t>ů</a:t>
            </a:r>
          </a:p>
          <a:p>
            <a:endParaRPr lang="cs-CZ" altLang="en-US" sz="2000" dirty="0">
              <a:latin typeface="Arial" panose="020B0604020202020204" pitchFamily="34" charset="0"/>
              <a:cs typeface="Arial" panose="020B0604020202020204" pitchFamily="34" charset="0"/>
            </a:endParaRPr>
          </a:p>
          <a:p>
            <a:endParaRPr lang="cs-CZ" sz="2000" b="1" dirty="0">
              <a:latin typeface="Arial" panose="020B0604020202020204" pitchFamily="34" charset="0"/>
              <a:cs typeface="Arial" panose="020B0604020202020204" pitchFamily="34" charset="0"/>
            </a:endParaRPr>
          </a:p>
          <a:p>
            <a:endParaRPr lang="cs-CZ" sz="2000" b="1" dirty="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Kyseliny </a:t>
            </a:r>
            <a:r>
              <a:rPr lang="cs-CZ" sz="2000" b="1" dirty="0" err="1">
                <a:latin typeface="Arial" panose="020B0604020202020204" pitchFamily="34" charset="0"/>
                <a:cs typeface="Arial" panose="020B0604020202020204" pitchFamily="34" charset="0"/>
              </a:rPr>
              <a:t>isokyanatá</a:t>
            </a:r>
            <a:r>
              <a:rPr lang="cs-CZ" sz="2000" dirty="0">
                <a:latin typeface="Arial" panose="020B0604020202020204" pitchFamily="34" charset="0"/>
                <a:cs typeface="Arial" panose="020B0604020202020204" pitchFamily="34" charset="0"/>
              </a:rPr>
              <a:t>  HNCO </a:t>
            </a:r>
          </a:p>
          <a:p>
            <a:r>
              <a:rPr lang="cs-CZ" sz="2000" dirty="0">
                <a:latin typeface="Arial" panose="020B0604020202020204" pitchFamily="34" charset="0"/>
                <a:cs typeface="Arial" panose="020B0604020202020204" pitchFamily="34" charset="0"/>
              </a:rPr>
              <a:t>  - kapalina, nestálá a jedovatá</a:t>
            </a:r>
          </a:p>
          <a:p>
            <a:r>
              <a:rPr lang="cs-CZ" sz="2000" dirty="0">
                <a:latin typeface="Arial" panose="020B0604020202020204" pitchFamily="34" charset="0"/>
                <a:cs typeface="Arial" panose="020B0604020202020204" pitchFamily="34" charset="0"/>
              </a:rPr>
              <a:t>  = tautomer kyseliny kyanaté </a:t>
            </a:r>
          </a:p>
          <a:p>
            <a:endParaRPr lang="cs-CZ" altLang="en-US" sz="2000" dirty="0">
              <a:latin typeface="Arial" panose="020B0604020202020204" pitchFamily="34" charset="0"/>
              <a:cs typeface="Arial" panose="020B0604020202020204" pitchFamily="34" charset="0"/>
            </a:endParaRPr>
          </a:p>
          <a:p>
            <a:endParaRPr lang="cs-CZ" altLang="en-US" sz="2000" dirty="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Kyselina fulminová</a:t>
            </a:r>
            <a:r>
              <a:rPr lang="cs-CZ" sz="2000" dirty="0">
                <a:latin typeface="Arial" panose="020B0604020202020204" pitchFamily="34" charset="0"/>
                <a:cs typeface="Arial" panose="020B0604020202020204" pitchFamily="34" charset="0"/>
              </a:rPr>
              <a:t> HCNO</a:t>
            </a:r>
          </a:p>
          <a:p>
            <a:r>
              <a:rPr lang="cs-CZ" sz="2000" dirty="0">
                <a:latin typeface="Arial" panose="020B0604020202020204" pitchFamily="34" charset="0"/>
                <a:cs typeface="Arial" panose="020B0604020202020204" pitchFamily="34" charset="0"/>
              </a:rPr>
              <a:t>  - </a:t>
            </a:r>
            <a:r>
              <a:rPr lang="cs-CZ" sz="2000" dirty="0" err="1">
                <a:latin typeface="Arial" panose="020B0604020202020204" pitchFamily="34" charset="0"/>
                <a:cs typeface="Arial" panose="020B0604020202020204" pitchFamily="34" charset="0"/>
              </a:rPr>
              <a:t>kys</a:t>
            </a:r>
            <a:r>
              <a:rPr lang="cs-CZ" sz="2000" dirty="0">
                <a:latin typeface="Arial" panose="020B0604020202020204" pitchFamily="34" charset="0"/>
                <a:cs typeface="Arial" panose="020B0604020202020204" pitchFamily="34" charset="0"/>
              </a:rPr>
              <a:t>. třaskavá</a:t>
            </a:r>
            <a:endParaRPr lang="cs-CZ" altLang="en-US" sz="2000" dirty="0">
              <a:latin typeface="Arial" panose="020B0604020202020204" pitchFamily="34" charset="0"/>
              <a:cs typeface="Arial" panose="020B0604020202020204" pitchFamily="34" charset="0"/>
            </a:endParaRPr>
          </a:p>
        </p:txBody>
      </p:sp>
      <p:pic>
        <p:nvPicPr>
          <p:cNvPr id="81924" name="Picture 4" descr="strukturní vzore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7681" y="4267200"/>
            <a:ext cx="7467600" cy="638560"/>
          </a:xfrm>
          <a:prstGeom prst="rect">
            <a:avLst/>
          </a:prstGeom>
          <a:noFill/>
          <a:extLst>
            <a:ext uri="{909E8E84-426E-40DD-AFC4-6F175D3DCCD1}">
              <a14:hiddenFill xmlns:a14="http://schemas.microsoft.com/office/drawing/2010/main">
                <a:solidFill>
                  <a:srgbClr val="FFFFFF"/>
                </a:solidFill>
              </a14:hiddenFill>
            </a:ext>
          </a:extLst>
        </p:spPr>
      </p:pic>
      <p:pic>
        <p:nvPicPr>
          <p:cNvPr id="81926" name="Picture 6" descr="Zobrazit zdrojový obrá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609600"/>
            <a:ext cx="2359898" cy="2696183"/>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152400" y="5401922"/>
            <a:ext cx="8763000" cy="1015663"/>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fulmináty</a:t>
            </a:r>
            <a:r>
              <a:rPr lang="cs-CZ" sz="2000" dirty="0">
                <a:latin typeface="Arial" panose="020B0604020202020204" pitchFamily="34" charset="0"/>
                <a:cs typeface="Arial" panose="020B0604020202020204" pitchFamily="34" charset="0"/>
              </a:rPr>
              <a:t> jsou nestálé a snadno se explozivně rozkládají, využívají se jako třaskaviny nebo jako detonátory pro jiné explozivní materiály.</a:t>
            </a:r>
          </a:p>
          <a:p>
            <a:r>
              <a:rPr lang="cs-CZ" sz="2000" b="1" dirty="0"/>
              <a:t>        </a:t>
            </a:r>
            <a:r>
              <a:rPr lang="cs-CZ" sz="2000" b="1" dirty="0" err="1"/>
              <a:t>Hg</a:t>
            </a:r>
            <a:r>
              <a:rPr lang="cs-CZ" sz="2000" b="1" dirty="0"/>
              <a:t>(CNO)</a:t>
            </a:r>
            <a:r>
              <a:rPr lang="cs-CZ" sz="2000" b="1" baseline="-25000" dirty="0"/>
              <a:t>2</a:t>
            </a:r>
            <a:r>
              <a:rPr lang="cs-CZ" sz="2000" dirty="0"/>
              <a:t>, </a:t>
            </a:r>
            <a:r>
              <a:rPr lang="cs-CZ" sz="2000" i="1" dirty="0"/>
              <a:t>třaskavá rtuť</a:t>
            </a:r>
            <a:r>
              <a:rPr lang="cs-CZ" sz="2000" dirty="0"/>
              <a:t> – součást rozbušek</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686090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157264" y="160506"/>
            <a:ext cx="8763000" cy="2831544"/>
          </a:xfrm>
          <a:prstGeom prst="rect">
            <a:avLst/>
          </a:prstGeom>
          <a:noFill/>
        </p:spPr>
        <p:txBody>
          <a:bodyPr wrap="square" rtlCol="0">
            <a:spAutoFit/>
          </a:bodyPr>
          <a:lstStyle/>
          <a:p>
            <a:pPr algn="just"/>
            <a:r>
              <a:rPr lang="cs-CZ" sz="2000" b="1" dirty="0">
                <a:latin typeface="Arial" panose="020B0604020202020204" pitchFamily="34" charset="0"/>
                <a:cs typeface="Arial" panose="020B0604020202020204" pitchFamily="34" charset="0"/>
              </a:rPr>
              <a:t>Močovina</a:t>
            </a:r>
            <a:r>
              <a:rPr lang="en-US" sz="2000" b="1"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CO(NH</a:t>
            </a:r>
            <a:r>
              <a:rPr lang="cs-CZ" sz="2000" b="1" baseline="-25000" dirty="0">
                <a:latin typeface="Arial" panose="020B0604020202020204" pitchFamily="34" charset="0"/>
                <a:cs typeface="Arial" panose="020B0604020202020204" pitchFamily="34" charset="0"/>
              </a:rPr>
              <a:t>2</a:t>
            </a:r>
            <a:r>
              <a:rPr lang="cs-CZ" sz="2000" b="1" dirty="0">
                <a:latin typeface="Arial" panose="020B0604020202020204" pitchFamily="34" charset="0"/>
                <a:cs typeface="Arial" panose="020B0604020202020204" pitchFamily="34" charset="0"/>
              </a:rPr>
              <a:t>)</a:t>
            </a:r>
            <a:r>
              <a:rPr lang="cs-CZ" sz="2000" b="1" baseline="-25000" dirty="0">
                <a:latin typeface="Arial" panose="020B0604020202020204" pitchFamily="34" charset="0"/>
                <a:cs typeface="Arial" panose="020B0604020202020204" pitchFamily="34" charset="0"/>
              </a:rPr>
              <a:t>2</a:t>
            </a:r>
            <a:endParaRPr lang="en-US" sz="2000" b="1" dirty="0">
              <a:latin typeface="Arial" panose="020B0604020202020204" pitchFamily="34" charset="0"/>
              <a:cs typeface="Arial" panose="020B0604020202020204" pitchFamily="34" charset="0"/>
            </a:endParaRPr>
          </a:p>
          <a:p>
            <a:pPr algn="just"/>
            <a:endParaRPr lang="en-US" sz="1000" dirty="0">
              <a:solidFill>
                <a:srgbClr val="FF0000"/>
              </a:solidFill>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diamid kyseliny uhličité, urea</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karbamid</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Močovina byla tak první organickou sloučeninou vyrobenou čistě z anorganických látek (F. </a:t>
            </a:r>
            <a:r>
              <a:rPr lang="cs-CZ" sz="2000" dirty="0" err="1">
                <a:latin typeface="Arial" panose="020B0604020202020204" pitchFamily="34" charset="0"/>
                <a:cs typeface="Arial" panose="020B0604020202020204" pitchFamily="34" charset="0"/>
              </a:rPr>
              <a:t>Woehler</a:t>
            </a:r>
            <a:r>
              <a:rPr lang="cs-CZ" sz="2000" dirty="0">
                <a:latin typeface="Arial" panose="020B0604020202020204" pitchFamily="34" charset="0"/>
                <a:cs typeface="Arial" panose="020B0604020202020204" pitchFamily="34" charset="0"/>
              </a:rPr>
              <a:t> 1828). </a:t>
            </a:r>
          </a:p>
          <a:p>
            <a:pPr algn="just"/>
            <a:endParaRPr lang="en-US" sz="2000" dirty="0">
              <a:latin typeface="Arial" panose="020B0604020202020204" pitchFamily="34" charset="0"/>
              <a:cs typeface="Arial" panose="020B0604020202020204" pitchFamily="34" charset="0"/>
            </a:endParaRPr>
          </a:p>
          <a:p>
            <a:pPr algn="just"/>
            <a:endParaRPr lang="en-US" sz="2000" dirty="0">
              <a:latin typeface="Arial" panose="020B0604020202020204" pitchFamily="34" charset="0"/>
              <a:cs typeface="Arial" panose="020B0604020202020204" pitchFamily="34" charset="0"/>
            </a:endParaRPr>
          </a:p>
          <a:p>
            <a:pPr algn="just"/>
            <a:endParaRPr lang="en-US" sz="2000" dirty="0">
              <a:latin typeface="Arial" panose="020B0604020202020204" pitchFamily="34" charset="0"/>
              <a:cs typeface="Arial" panose="020B0604020202020204" pitchFamily="34" charset="0"/>
            </a:endParaRPr>
          </a:p>
          <a:p>
            <a:pPr algn="just"/>
            <a:endParaRPr lang="cs-CZ" sz="8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Močovina se nachází v moči savců, obojživelníků a některých ryb. </a:t>
            </a:r>
            <a:r>
              <a:rPr lang="cs-CZ" sz="2000" b="0" i="0" dirty="0">
                <a:solidFill>
                  <a:srgbClr val="202122"/>
                </a:solidFill>
                <a:effectLst/>
                <a:latin typeface="Arial" panose="020B0604020202020204" pitchFamily="34" charset="0"/>
              </a:rPr>
              <a:t>Slouží jako odpadní látka, pomocí které se vylučuje z těla nadbytečný </a:t>
            </a:r>
            <a:r>
              <a:rPr lang="cs-CZ" sz="2000" b="0" i="0" u="none" strike="noStrike" dirty="0">
                <a:effectLst/>
                <a:latin typeface="Arial" panose="020B0604020202020204" pitchFamily="34" charset="0"/>
              </a:rPr>
              <a:t>dusík</a:t>
            </a:r>
            <a:r>
              <a:rPr lang="cs-CZ" sz="2000" b="0" i="0" dirty="0">
                <a:effectLst/>
                <a:latin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pic>
        <p:nvPicPr>
          <p:cNvPr id="82947" name="Picture 3" descr="Urea Synthesis Woehler.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371600"/>
            <a:ext cx="4354278" cy="914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B2052B92-C2D8-4F4A-B296-0C2A481AA977}"/>
              </a:ext>
            </a:extLst>
          </p:cNvPr>
          <p:cNvSpPr txBox="1"/>
          <p:nvPr/>
        </p:nvSpPr>
        <p:spPr>
          <a:xfrm>
            <a:off x="83496" y="4504901"/>
            <a:ext cx="8977008" cy="2246769"/>
          </a:xfrm>
          <a:prstGeom prst="rect">
            <a:avLst/>
          </a:prstGeom>
          <a:noFill/>
        </p:spPr>
        <p:txBody>
          <a:bodyPr wrap="square">
            <a:spAutoFit/>
          </a:bodyPr>
          <a:lstStyle/>
          <a:p>
            <a:pPr algn="just"/>
            <a:r>
              <a:rPr lang="cs-CZ" sz="2000" dirty="0">
                <a:latin typeface="Arial" panose="020B0604020202020204" pitchFamily="34" charset="0"/>
                <a:cs typeface="Arial" panose="020B0604020202020204" pitchFamily="34" charset="0"/>
              </a:rPr>
              <a:t>Složka hnojiv a krmiv </a:t>
            </a:r>
            <a:r>
              <a:rPr lang="en-US" sz="2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zdroj dusíku</a:t>
            </a:r>
            <a:r>
              <a:rPr lang="en-US" sz="2000" dirty="0">
                <a:latin typeface="Arial" panose="020B0604020202020204" pitchFamily="34" charset="0"/>
                <a:cs typeface="Arial" panose="020B0604020202020204" pitchFamily="34" charset="0"/>
              </a:rPr>
              <a:t>), s</a:t>
            </a:r>
            <a:r>
              <a:rPr lang="cs-CZ" sz="2000" dirty="0" err="1">
                <a:latin typeface="Arial" panose="020B0604020202020204" pitchFamily="34" charset="0"/>
                <a:cs typeface="Arial" panose="020B0604020202020204" pitchFamily="34" charset="0"/>
              </a:rPr>
              <a:t>urovina</a:t>
            </a:r>
            <a:r>
              <a:rPr lang="cs-CZ" sz="2000" dirty="0">
                <a:latin typeface="Arial" panose="020B0604020202020204" pitchFamily="34" charset="0"/>
                <a:cs typeface="Arial" panose="020B0604020202020204" pitchFamily="34" charset="0"/>
              </a:rPr>
              <a:t> pro výrobu plastických hmot</a:t>
            </a:r>
            <a:r>
              <a:rPr lang="en-US" sz="2000" dirty="0">
                <a:latin typeface="Arial" panose="020B0604020202020204" pitchFamily="34" charset="0"/>
                <a:cs typeface="Arial" panose="020B0604020202020204" pitchFamily="34" charset="0"/>
              </a:rPr>
              <a:t> a </a:t>
            </a:r>
            <a:r>
              <a:rPr lang="cs-CZ" sz="2000" dirty="0">
                <a:latin typeface="Arial" panose="020B0604020202020204" pitchFamily="34" charset="0"/>
                <a:cs typeface="Arial" panose="020B0604020202020204" pitchFamily="34" charset="0"/>
              </a:rPr>
              <a:t>lepidel</a:t>
            </a:r>
            <a:r>
              <a:rPr lang="en-US" sz="2000" dirty="0">
                <a:latin typeface="Arial" panose="020B0604020202020204" pitchFamily="34" charset="0"/>
                <a:cs typeface="Arial" panose="020B0604020202020204" pitchFamily="34" charset="0"/>
              </a:rPr>
              <a:t>, p</a:t>
            </a:r>
            <a:r>
              <a:rPr lang="cs-CZ" sz="2000" dirty="0">
                <a:latin typeface="Arial" panose="020B0604020202020204" pitchFamily="34" charset="0"/>
                <a:cs typeface="Arial" panose="020B0604020202020204" pitchFamily="34" charset="0"/>
              </a:rPr>
              <a:t>ří</a:t>
            </a:r>
            <a:r>
              <a:rPr lang="en-US" sz="2000" dirty="0" err="1">
                <a:latin typeface="Arial" panose="020B0604020202020204" pitchFamily="34" charset="0"/>
                <a:cs typeface="Arial" panose="020B0604020202020204" pitchFamily="34" charset="0"/>
              </a:rPr>
              <a:t>sada</a:t>
            </a:r>
            <a:r>
              <a:rPr lang="en-US" sz="2000" dirty="0">
                <a:latin typeface="Arial" panose="020B0604020202020204" pitchFamily="34" charset="0"/>
                <a:cs typeface="Arial" panose="020B0604020202020204" pitchFamily="34" charset="0"/>
              </a:rPr>
              <a:t> do </a:t>
            </a:r>
            <a:r>
              <a:rPr lang="en-US" sz="2000" dirty="0" err="1">
                <a:latin typeface="Arial" panose="020B0604020202020204" pitchFamily="34" charset="0"/>
                <a:cs typeface="Arial" panose="020B0604020202020204" pitchFamily="34" charset="0"/>
              </a:rPr>
              <a:t>kosmetiky</a:t>
            </a:r>
            <a:r>
              <a:rPr lang="cs-CZ" sz="2000" dirty="0">
                <a:latin typeface="Arial" panose="020B0604020202020204" pitchFamily="34" charset="0"/>
                <a:cs typeface="Arial" panose="020B0604020202020204" pitchFamily="34" charset="0"/>
              </a:rPr>
              <a:t> a bělicích zubních past</a:t>
            </a:r>
            <a:r>
              <a:rPr lang="en-US" sz="2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součást náplně hasicích přístrojů. V uhelných elektrárnách (</a:t>
            </a:r>
            <a:r>
              <a:rPr lang="cs-CZ" sz="2000" i="1" dirty="0">
                <a:latin typeface="Arial" panose="020B0604020202020204" pitchFamily="34" charset="0"/>
                <a:cs typeface="Arial" panose="020B0604020202020204" pitchFamily="34" charset="0"/>
              </a:rPr>
              <a:t>SCR technologie</a:t>
            </a:r>
            <a:r>
              <a:rPr lang="cs-CZ" sz="2000" dirty="0">
                <a:latin typeface="Arial" panose="020B0604020202020204" pitchFamily="34" charset="0"/>
                <a:cs typeface="Arial" panose="020B0604020202020204" pitchFamily="34" charset="0"/>
              </a:rPr>
              <a:t>) a dieselových motorech (</a:t>
            </a:r>
            <a:r>
              <a:rPr lang="cs-CZ" sz="2000" i="1" dirty="0" err="1">
                <a:latin typeface="Arial" panose="020B0604020202020204" pitchFamily="34" charset="0"/>
                <a:cs typeface="Arial" panose="020B0604020202020204" pitchFamily="34" charset="0"/>
              </a:rPr>
              <a:t>AdBlue</a:t>
            </a:r>
            <a:r>
              <a:rPr lang="cs-CZ" sz="2000" dirty="0">
                <a:latin typeface="Arial" panose="020B0604020202020204" pitchFamily="34" charset="0"/>
                <a:cs typeface="Arial" panose="020B0604020202020204" pitchFamily="34" charset="0"/>
              </a:rPr>
              <a:t>) se používá pro redukci emisí </a:t>
            </a:r>
            <a:r>
              <a:rPr lang="cs-CZ" sz="2000" dirty="0" err="1">
                <a:latin typeface="Arial" panose="020B0604020202020204" pitchFamily="34" charset="0"/>
                <a:cs typeface="Arial" panose="020B0604020202020204" pitchFamily="34" charset="0"/>
              </a:rPr>
              <a:t>NO</a:t>
            </a:r>
            <a:r>
              <a:rPr lang="cs-CZ" sz="2000" baseline="-25000" dirty="0" err="1">
                <a:latin typeface="Arial" panose="020B0604020202020204" pitchFamily="34" charset="0"/>
                <a:cs typeface="Arial" panose="020B0604020202020204" pitchFamily="34" charset="0"/>
              </a:rPr>
              <a:t>x</a:t>
            </a:r>
            <a:r>
              <a:rPr lang="cs-CZ" sz="2000" dirty="0">
                <a:latin typeface="Arial" panose="020B0604020202020204" pitchFamily="34" charset="0"/>
                <a:cs typeface="Arial" panose="020B0604020202020204" pitchFamily="34" charset="0"/>
              </a:rPr>
              <a:t>. </a:t>
            </a:r>
          </a:p>
          <a:p>
            <a:pPr algn="just"/>
            <a:r>
              <a:rPr lang="cs-CZ" sz="2000" dirty="0">
                <a:latin typeface="Arial" panose="020B0604020202020204" pitchFamily="34" charset="0"/>
                <a:cs typeface="Arial" panose="020B0604020202020204" pitchFamily="34" charset="0"/>
              </a:rPr>
              <a:t>   Alternativa kamenné soli při rozmrazování silnic a přistávacích ploch (močovina nezpůsobuje korozi v takovém rozsahu jako sůl nevýhodou je přílišné bujení plevelné zeleně).</a:t>
            </a:r>
            <a:endParaRPr lang="cs-CZ" sz="2000" dirty="0">
              <a:solidFill>
                <a:srgbClr val="FF0000"/>
              </a:solidFill>
              <a:latin typeface="Arial" panose="020B0604020202020204" pitchFamily="34" charset="0"/>
              <a:cs typeface="Arial" panose="020B0604020202020204" pitchFamily="34" charset="0"/>
            </a:endParaRPr>
          </a:p>
        </p:txBody>
      </p:sp>
      <p:pic>
        <p:nvPicPr>
          <p:cNvPr id="9218" name="Picture 2" descr="Urea Cycle | Concise Medical Knowledge">
            <a:extLst>
              <a:ext uri="{FF2B5EF4-FFF2-40B4-BE49-F238E27FC236}">
                <a16:creationId xmlns:a16="http://schemas.microsoft.com/office/drawing/2014/main" id="{597F18D2-ABE4-451D-B580-D2B6142203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7000" y="3038755"/>
            <a:ext cx="4197315" cy="1466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96113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FB8EEDB2-0F91-4E0E-846B-942F9DAF4279}"/>
              </a:ext>
            </a:extLst>
          </p:cNvPr>
          <p:cNvSpPr txBox="1"/>
          <p:nvPr/>
        </p:nvSpPr>
        <p:spPr>
          <a:xfrm flipH="1">
            <a:off x="161923" y="4461553"/>
            <a:ext cx="8839200" cy="2328843"/>
          </a:xfrm>
          <a:prstGeom prst="rect">
            <a:avLst/>
          </a:prstGeom>
          <a:noFill/>
        </p:spPr>
        <p:txBody>
          <a:bodyPr wrap="square" rtlCol="0">
            <a:spAutoFit/>
          </a:bodyPr>
          <a:lstStyle/>
          <a:p>
            <a:r>
              <a:rPr lang="cs-CZ" sz="2000" b="1" dirty="0" err="1"/>
              <a:t>Kyanurchlorid</a:t>
            </a:r>
            <a:r>
              <a:rPr lang="cs-CZ" sz="2000" dirty="0"/>
              <a:t> (</a:t>
            </a:r>
            <a:r>
              <a:rPr lang="en-US" sz="2000" dirty="0"/>
              <a:t>2,4,6-trichlor-1,3,5-triazin</a:t>
            </a:r>
            <a:r>
              <a:rPr lang="cs-CZ" sz="2000" dirty="0"/>
              <a:t>) – trimer </a:t>
            </a:r>
            <a:r>
              <a:rPr lang="cs-CZ" sz="2000" dirty="0" err="1"/>
              <a:t>chlorkyanu</a:t>
            </a:r>
            <a:r>
              <a:rPr lang="cs-CZ" sz="2000" dirty="0"/>
              <a:t>. Vyrábí se ve dvou krocích z kyanovodíku přes meziprodukt </a:t>
            </a:r>
            <a:r>
              <a:rPr lang="cs-CZ" sz="2000" dirty="0" err="1"/>
              <a:t>chlorkyan</a:t>
            </a:r>
            <a:r>
              <a:rPr lang="cs-CZ" sz="2000" dirty="0"/>
              <a:t>, který se </a:t>
            </a:r>
            <a:r>
              <a:rPr lang="cs-CZ" sz="2000" dirty="0" err="1"/>
              <a:t>trimerizuje</a:t>
            </a:r>
            <a:r>
              <a:rPr lang="cs-CZ" sz="2000" dirty="0"/>
              <a:t> za zvýšené teploty na uhlíkovém katalyzátoru: </a:t>
            </a:r>
          </a:p>
          <a:p>
            <a:pPr algn="ctr"/>
            <a:r>
              <a:rPr lang="cs-CZ" sz="2000" dirty="0"/>
              <a:t>HCN + Cl</a:t>
            </a:r>
            <a:r>
              <a:rPr lang="cs-CZ" sz="2000" baseline="-25000" dirty="0"/>
              <a:t>2</a:t>
            </a:r>
            <a:r>
              <a:rPr lang="cs-CZ" sz="2000" dirty="0"/>
              <a:t> → </a:t>
            </a:r>
            <a:r>
              <a:rPr lang="cs-CZ" sz="2000" dirty="0" err="1"/>
              <a:t>ClCN</a:t>
            </a:r>
            <a:r>
              <a:rPr lang="cs-CZ" sz="2000" dirty="0"/>
              <a:t> + </a:t>
            </a:r>
            <a:r>
              <a:rPr lang="cs-CZ" sz="2000" dirty="0" err="1"/>
              <a:t>HCl</a:t>
            </a:r>
            <a:endParaRPr lang="cs-CZ" sz="2000" dirty="0"/>
          </a:p>
          <a:p>
            <a:pPr algn="ctr"/>
            <a:r>
              <a:rPr lang="cs-CZ" sz="2000" dirty="0"/>
              <a:t>3 </a:t>
            </a:r>
            <a:r>
              <a:rPr lang="cs-CZ" sz="2000" dirty="0" err="1"/>
              <a:t>ClCN</a:t>
            </a:r>
            <a:r>
              <a:rPr lang="cs-CZ" sz="2000" dirty="0"/>
              <a:t> → (</a:t>
            </a:r>
            <a:r>
              <a:rPr lang="cs-CZ" sz="2000" dirty="0" err="1"/>
              <a:t>ClCN</a:t>
            </a:r>
            <a:r>
              <a:rPr lang="cs-CZ" sz="2000" dirty="0"/>
              <a:t>)</a:t>
            </a:r>
            <a:r>
              <a:rPr lang="cs-CZ" sz="2000" baseline="-25000" dirty="0"/>
              <a:t>3</a:t>
            </a:r>
          </a:p>
          <a:p>
            <a:pPr algn="ctr"/>
            <a:endParaRPr lang="cs-CZ" sz="800" baseline="-25000" dirty="0"/>
          </a:p>
          <a:p>
            <a:pPr algn="just"/>
            <a:r>
              <a:rPr lang="cs-CZ" sz="2000" dirty="0"/>
              <a:t>Je prekurzorem pro výrobu triazinových pesticidů, barviv </a:t>
            </a:r>
          </a:p>
          <a:p>
            <a:pPr algn="just"/>
            <a:r>
              <a:rPr lang="cs-CZ" sz="2000" dirty="0"/>
              <a:t>a </a:t>
            </a:r>
            <a:r>
              <a:rPr lang="cs-CZ" sz="2000" dirty="0" err="1"/>
              <a:t>zesíťovacích</a:t>
            </a:r>
            <a:r>
              <a:rPr lang="cs-CZ" sz="2000" dirty="0"/>
              <a:t> činidel.</a:t>
            </a:r>
          </a:p>
        </p:txBody>
      </p:sp>
      <p:pic>
        <p:nvPicPr>
          <p:cNvPr id="6" name="Obrázek 5" descr="Obsah obrázku košile, místnost&#10;&#10;Popis byl vytvořen automaticky">
            <a:extLst>
              <a:ext uri="{FF2B5EF4-FFF2-40B4-BE49-F238E27FC236}">
                <a16:creationId xmlns:a16="http://schemas.microsoft.com/office/drawing/2014/main" id="{140E6E41-EE03-4A19-BFD5-633820C535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0" y="5334000"/>
            <a:ext cx="1447800" cy="1149191"/>
          </a:xfrm>
          <a:prstGeom prst="rect">
            <a:avLst/>
          </a:prstGeom>
        </p:spPr>
      </p:pic>
      <p:sp>
        <p:nvSpPr>
          <p:cNvPr id="8" name="Obdélník 7">
            <a:extLst>
              <a:ext uri="{FF2B5EF4-FFF2-40B4-BE49-F238E27FC236}">
                <a16:creationId xmlns:a16="http://schemas.microsoft.com/office/drawing/2014/main" id="{7606AE52-CD1E-40BD-BE0C-55ADA9C0666E}"/>
              </a:ext>
            </a:extLst>
          </p:cNvPr>
          <p:cNvSpPr/>
          <p:nvPr/>
        </p:nvSpPr>
        <p:spPr>
          <a:xfrm>
            <a:off x="76200" y="152400"/>
            <a:ext cx="8915400" cy="2862322"/>
          </a:xfrm>
          <a:prstGeom prst="rect">
            <a:avLst/>
          </a:prstGeom>
        </p:spPr>
        <p:txBody>
          <a:bodyPr wrap="square">
            <a:spAutoFit/>
          </a:bodyPr>
          <a:lstStyle/>
          <a:p>
            <a:r>
              <a:rPr lang="cs-CZ" sz="2000" b="1" dirty="0" err="1"/>
              <a:t>Chlorkyan</a:t>
            </a:r>
            <a:r>
              <a:rPr lang="cs-CZ" sz="2000" dirty="0"/>
              <a:t> je </a:t>
            </a:r>
            <a:r>
              <a:rPr lang="en-US" sz="2000" dirty="0" err="1"/>
              <a:t>pseudohalogenid</a:t>
            </a:r>
            <a:r>
              <a:rPr lang="en-US" sz="2000" dirty="0"/>
              <a:t> je za </a:t>
            </a:r>
            <a:r>
              <a:rPr lang="en-US" sz="2000" dirty="0" err="1"/>
              <a:t>běžných</a:t>
            </a:r>
            <a:r>
              <a:rPr lang="en-US" sz="2000" dirty="0"/>
              <a:t> </a:t>
            </a:r>
            <a:r>
              <a:rPr lang="en-US" sz="2000" dirty="0" err="1"/>
              <a:t>podmínek</a:t>
            </a:r>
            <a:r>
              <a:rPr lang="en-US" sz="2000" dirty="0"/>
              <a:t> </a:t>
            </a:r>
            <a:r>
              <a:rPr lang="en-US" sz="2000" dirty="0" err="1"/>
              <a:t>snadno</a:t>
            </a:r>
            <a:r>
              <a:rPr lang="en-US" sz="2000" dirty="0"/>
              <a:t> </a:t>
            </a:r>
            <a:r>
              <a:rPr lang="en-US" sz="2000" dirty="0" err="1"/>
              <a:t>kondenzující</a:t>
            </a:r>
            <a:r>
              <a:rPr lang="en-US" sz="2000" dirty="0"/>
              <a:t> </a:t>
            </a:r>
            <a:r>
              <a:rPr lang="en-US" sz="2000" dirty="0" err="1"/>
              <a:t>bezbarvý</a:t>
            </a:r>
            <a:r>
              <a:rPr lang="en-US" sz="2000" dirty="0"/>
              <a:t> </a:t>
            </a:r>
            <a:r>
              <a:rPr lang="en-US" sz="2000" dirty="0" err="1"/>
              <a:t>plyn</a:t>
            </a:r>
            <a:r>
              <a:rPr lang="en-US" sz="2000" dirty="0"/>
              <a:t>. Je </a:t>
            </a:r>
            <a:r>
              <a:rPr lang="en-US" sz="2000" dirty="0" err="1"/>
              <a:t>rozpustný</a:t>
            </a:r>
            <a:r>
              <a:rPr lang="en-US" sz="2000" dirty="0"/>
              <a:t> </a:t>
            </a:r>
            <a:r>
              <a:rPr lang="en-US" sz="2000" dirty="0" err="1"/>
              <a:t>ve</a:t>
            </a:r>
            <a:r>
              <a:rPr lang="en-US" sz="2000" dirty="0"/>
              <a:t> </a:t>
            </a:r>
            <a:r>
              <a:rPr lang="en-US" sz="2000" dirty="0" err="1"/>
              <a:t>vodě</a:t>
            </a:r>
            <a:r>
              <a:rPr lang="en-US" sz="2000" dirty="0"/>
              <a:t>, </a:t>
            </a:r>
            <a:r>
              <a:rPr lang="en-US" sz="2000" dirty="0" err="1"/>
              <a:t>alkoholech</a:t>
            </a:r>
            <a:r>
              <a:rPr lang="en-US" sz="2000" dirty="0"/>
              <a:t> a </a:t>
            </a:r>
            <a:r>
              <a:rPr lang="en-US" sz="2000" dirty="0" err="1"/>
              <a:t>diethyletheru</a:t>
            </a:r>
            <a:r>
              <a:rPr lang="en-US" sz="2000" dirty="0"/>
              <a:t>.</a:t>
            </a:r>
            <a:r>
              <a:rPr lang="cs-CZ" sz="2000" dirty="0"/>
              <a:t> V</a:t>
            </a:r>
            <a:r>
              <a:rPr lang="en-US" sz="2000" dirty="0" err="1"/>
              <a:t>yrábí</a:t>
            </a:r>
            <a:r>
              <a:rPr lang="cs-CZ" sz="2000" dirty="0"/>
              <a:t> se</a:t>
            </a:r>
            <a:r>
              <a:rPr lang="en-US" sz="2000" dirty="0"/>
              <a:t> </a:t>
            </a:r>
            <a:r>
              <a:rPr lang="en-US" sz="2000" dirty="0" err="1"/>
              <a:t>oxidací</a:t>
            </a:r>
            <a:r>
              <a:rPr lang="en-US" sz="2000" dirty="0"/>
              <a:t> </a:t>
            </a:r>
            <a:r>
              <a:rPr lang="en-US" sz="2000" dirty="0" err="1"/>
              <a:t>kyanidu</a:t>
            </a:r>
            <a:r>
              <a:rPr lang="en-US" sz="2000" dirty="0"/>
              <a:t> </a:t>
            </a:r>
            <a:r>
              <a:rPr lang="en-US" sz="2000" dirty="0" err="1"/>
              <a:t>sodného</a:t>
            </a:r>
            <a:r>
              <a:rPr lang="en-US" sz="2000" dirty="0"/>
              <a:t> </a:t>
            </a:r>
            <a:r>
              <a:rPr lang="en-US" sz="2000" dirty="0" err="1"/>
              <a:t>chlorem</a:t>
            </a:r>
            <a:r>
              <a:rPr lang="en-US" sz="2000" dirty="0"/>
              <a:t>. </a:t>
            </a:r>
            <a:r>
              <a:rPr lang="en-US" sz="2000" dirty="0" err="1"/>
              <a:t>Reakce</a:t>
            </a:r>
            <a:r>
              <a:rPr lang="en-US" sz="2000" dirty="0"/>
              <a:t> </a:t>
            </a:r>
            <a:r>
              <a:rPr lang="en-US" sz="2000" dirty="0" err="1"/>
              <a:t>probíhá</a:t>
            </a:r>
            <a:r>
              <a:rPr lang="en-US" sz="2000" dirty="0"/>
              <a:t> </a:t>
            </a:r>
            <a:r>
              <a:rPr lang="en-US" sz="2000" dirty="0" err="1"/>
              <a:t>přes</a:t>
            </a:r>
            <a:r>
              <a:rPr lang="en-US" sz="2000" dirty="0"/>
              <a:t> </a:t>
            </a:r>
            <a:r>
              <a:rPr lang="en-US" sz="2000" dirty="0" err="1"/>
              <a:t>meziprodukt</a:t>
            </a:r>
            <a:r>
              <a:rPr lang="en-US" sz="2000" dirty="0"/>
              <a:t> </a:t>
            </a:r>
            <a:r>
              <a:rPr lang="en-US" sz="2000" dirty="0" err="1"/>
              <a:t>dikyan</a:t>
            </a:r>
            <a:r>
              <a:rPr lang="en-US" sz="2000" dirty="0"/>
              <a:t> (CN)</a:t>
            </a:r>
            <a:r>
              <a:rPr lang="en-US" sz="2000" baseline="-25000" dirty="0"/>
              <a:t>2</a:t>
            </a:r>
            <a:r>
              <a:rPr lang="en-US" sz="2000" dirty="0"/>
              <a:t>.</a:t>
            </a:r>
            <a:endParaRPr lang="cs-CZ" sz="2000" dirty="0"/>
          </a:p>
          <a:p>
            <a:pPr algn="ctr"/>
            <a:r>
              <a:rPr lang="en-US" sz="2000" dirty="0" err="1"/>
              <a:t>NaCN</a:t>
            </a:r>
            <a:r>
              <a:rPr lang="en-US" sz="2000" dirty="0"/>
              <a:t> + Cl</a:t>
            </a:r>
            <a:r>
              <a:rPr lang="en-US" sz="2000" baseline="-25000" dirty="0"/>
              <a:t>2</a:t>
            </a:r>
            <a:r>
              <a:rPr lang="en-US" sz="2000" dirty="0"/>
              <a:t> → </a:t>
            </a:r>
            <a:r>
              <a:rPr lang="en-US" sz="2000" dirty="0" err="1"/>
              <a:t>ClCN</a:t>
            </a:r>
            <a:r>
              <a:rPr lang="en-US" sz="2000" dirty="0"/>
              <a:t> + NaCl</a:t>
            </a:r>
          </a:p>
          <a:p>
            <a:r>
              <a:rPr lang="cs-CZ" sz="2000" dirty="0"/>
              <a:t>V</a:t>
            </a:r>
            <a:r>
              <a:rPr lang="en-US" sz="2000" dirty="0"/>
              <a:t> </a:t>
            </a:r>
            <a:r>
              <a:rPr lang="en-US" sz="2000" dirty="0" err="1"/>
              <a:t>přítomnosti</a:t>
            </a:r>
            <a:r>
              <a:rPr lang="en-US" sz="2000" dirty="0"/>
              <a:t> </a:t>
            </a:r>
            <a:r>
              <a:rPr lang="en-US" sz="2000" dirty="0" err="1"/>
              <a:t>kyselin</a:t>
            </a:r>
            <a:r>
              <a:rPr lang="en-US" sz="2000" dirty="0"/>
              <a:t> </a:t>
            </a:r>
            <a:r>
              <a:rPr lang="en-US" sz="2000" dirty="0" err="1"/>
              <a:t>trimerizuje</a:t>
            </a:r>
            <a:r>
              <a:rPr lang="en-US" sz="2000" dirty="0"/>
              <a:t> </a:t>
            </a:r>
            <a:r>
              <a:rPr lang="en-US" sz="2000" dirty="0" err="1"/>
              <a:t>na</a:t>
            </a:r>
            <a:r>
              <a:rPr lang="en-US" sz="2000" dirty="0"/>
              <a:t> </a:t>
            </a:r>
            <a:r>
              <a:rPr lang="cs-CZ" sz="2000" dirty="0" err="1"/>
              <a:t>kyanurchlorid</a:t>
            </a:r>
            <a:r>
              <a:rPr lang="en-US" sz="2000" dirty="0"/>
              <a:t>. </a:t>
            </a:r>
            <a:endParaRPr lang="cs-CZ" sz="2000" dirty="0"/>
          </a:p>
          <a:p>
            <a:r>
              <a:rPr lang="cs-CZ" sz="2000" dirty="0"/>
              <a:t>S </a:t>
            </a:r>
            <a:r>
              <a:rPr lang="en-US" sz="2000" dirty="0"/>
              <a:t>vodou </a:t>
            </a:r>
            <a:r>
              <a:rPr lang="en-US" sz="2000" dirty="0" err="1"/>
              <a:t>pomalu</a:t>
            </a:r>
            <a:r>
              <a:rPr lang="en-US" sz="2000" dirty="0"/>
              <a:t> </a:t>
            </a:r>
            <a:r>
              <a:rPr lang="en-US" sz="2000" dirty="0" err="1"/>
              <a:t>hydrolyzuje</a:t>
            </a:r>
            <a:r>
              <a:rPr lang="en-US" sz="2000" dirty="0"/>
              <a:t> za </a:t>
            </a:r>
            <a:r>
              <a:rPr lang="en-US" sz="2000" dirty="0" err="1"/>
              <a:t>uvolňování</a:t>
            </a:r>
            <a:r>
              <a:rPr lang="en-US" sz="2000" dirty="0"/>
              <a:t> </a:t>
            </a:r>
            <a:r>
              <a:rPr lang="en-US" sz="2000" dirty="0" err="1"/>
              <a:t>kyanovodíku</a:t>
            </a:r>
            <a:r>
              <a:rPr lang="en-US" sz="2000" dirty="0"/>
              <a:t>: </a:t>
            </a:r>
          </a:p>
          <a:p>
            <a:pPr algn="ctr"/>
            <a:r>
              <a:rPr lang="en-US" sz="2000" dirty="0" err="1"/>
              <a:t>ClCN</a:t>
            </a:r>
            <a:r>
              <a:rPr lang="en-US" sz="2000" dirty="0"/>
              <a:t> + H2O → HCN + </a:t>
            </a:r>
            <a:r>
              <a:rPr lang="en-US" sz="2000" dirty="0" err="1"/>
              <a:t>HClO</a:t>
            </a:r>
            <a:endParaRPr lang="cs-CZ" sz="2000" dirty="0"/>
          </a:p>
          <a:p>
            <a:pPr algn="just"/>
            <a:r>
              <a:rPr lang="cs-CZ" sz="2000" dirty="0" err="1"/>
              <a:t>Chlorkyan</a:t>
            </a:r>
            <a:r>
              <a:rPr lang="cs-CZ" sz="2000" dirty="0"/>
              <a:t> je vysoce toxickým krevním jedem, kdysi se uvažovalo o použití jako chemická zbraň. </a:t>
            </a:r>
          </a:p>
        </p:txBody>
      </p:sp>
      <p:pic>
        <p:nvPicPr>
          <p:cNvPr id="11" name="Obrázek 10" descr="Obsah obrázku kreslení&#10;&#10;Popis byl vytvořen automaticky">
            <a:extLst>
              <a:ext uri="{FF2B5EF4-FFF2-40B4-BE49-F238E27FC236}">
                <a16:creationId xmlns:a16="http://schemas.microsoft.com/office/drawing/2014/main" id="{062BE18F-99B2-4469-BB6D-060789A08E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8962" y="1209782"/>
            <a:ext cx="1180562" cy="304800"/>
          </a:xfrm>
          <a:prstGeom prst="rect">
            <a:avLst/>
          </a:prstGeom>
        </p:spPr>
      </p:pic>
      <p:pic>
        <p:nvPicPr>
          <p:cNvPr id="12" name="Obrázek 11">
            <a:extLst>
              <a:ext uri="{FF2B5EF4-FFF2-40B4-BE49-F238E27FC236}">
                <a16:creationId xmlns:a16="http://schemas.microsoft.com/office/drawing/2014/main" id="{9E7C6EF4-EA11-4A8A-9B73-01ABDAEE27ED}"/>
              </a:ext>
            </a:extLst>
          </p:cNvPr>
          <p:cNvPicPr>
            <a:picLocks noChangeAspect="1"/>
          </p:cNvPicPr>
          <p:nvPr/>
        </p:nvPicPr>
        <p:blipFill>
          <a:blip r:embed="rId4"/>
          <a:stretch>
            <a:fillRect/>
          </a:stretch>
        </p:blipFill>
        <p:spPr>
          <a:xfrm>
            <a:off x="5029199" y="2804203"/>
            <a:ext cx="3819525" cy="1657350"/>
          </a:xfrm>
          <a:prstGeom prst="rect">
            <a:avLst/>
          </a:prstGeom>
        </p:spPr>
      </p:pic>
      <p:sp>
        <p:nvSpPr>
          <p:cNvPr id="13" name="Obdélník 12">
            <a:extLst>
              <a:ext uri="{FF2B5EF4-FFF2-40B4-BE49-F238E27FC236}">
                <a16:creationId xmlns:a16="http://schemas.microsoft.com/office/drawing/2014/main" id="{725937BE-DAB4-4510-87DE-51ADDED354B0}"/>
              </a:ext>
            </a:extLst>
          </p:cNvPr>
          <p:cNvSpPr/>
          <p:nvPr/>
        </p:nvSpPr>
        <p:spPr>
          <a:xfrm>
            <a:off x="161923" y="3048969"/>
            <a:ext cx="4724400" cy="1323439"/>
          </a:xfrm>
          <a:prstGeom prst="rect">
            <a:avLst/>
          </a:prstGeom>
        </p:spPr>
        <p:txBody>
          <a:bodyPr wrap="square">
            <a:spAutoFit/>
          </a:bodyPr>
          <a:lstStyle/>
          <a:p>
            <a:pPr algn="just"/>
            <a:r>
              <a:rPr lang="cs-CZ" sz="2000" b="1" dirty="0"/>
              <a:t>B</a:t>
            </a:r>
            <a:r>
              <a:rPr lang="en-US" sz="2000" b="1" dirty="0" err="1"/>
              <a:t>romkyan</a:t>
            </a:r>
            <a:r>
              <a:rPr lang="cs-CZ" sz="2000" b="1" dirty="0"/>
              <a:t> </a:t>
            </a:r>
            <a:r>
              <a:rPr lang="cs-CZ" sz="2000" dirty="0"/>
              <a:t>je</a:t>
            </a:r>
            <a:r>
              <a:rPr lang="en-US" sz="2000" dirty="0"/>
              <a:t> za </a:t>
            </a:r>
            <a:r>
              <a:rPr lang="en-US" sz="2000" dirty="0" err="1"/>
              <a:t>pokojové</a:t>
            </a:r>
            <a:r>
              <a:rPr lang="en-US" sz="2000" dirty="0"/>
              <a:t> </a:t>
            </a:r>
            <a:r>
              <a:rPr lang="en-US" sz="2000" dirty="0" err="1"/>
              <a:t>teploty</a:t>
            </a:r>
            <a:r>
              <a:rPr lang="en-US" sz="2000" dirty="0"/>
              <a:t> </a:t>
            </a:r>
            <a:r>
              <a:rPr lang="en-US" sz="2000" dirty="0" err="1"/>
              <a:t>tuhou</a:t>
            </a:r>
            <a:r>
              <a:rPr lang="en-US" sz="2000" dirty="0"/>
              <a:t> </a:t>
            </a:r>
            <a:r>
              <a:rPr lang="en-US" sz="2000" dirty="0" err="1"/>
              <a:t>látkou</a:t>
            </a:r>
            <a:r>
              <a:rPr lang="cs-CZ" sz="2000" dirty="0"/>
              <a:t>,</a:t>
            </a:r>
            <a:r>
              <a:rPr lang="en-US" sz="2000" dirty="0"/>
              <a:t> </a:t>
            </a:r>
            <a:r>
              <a:rPr lang="en-US" sz="2000" dirty="0" err="1"/>
              <a:t>používá</a:t>
            </a:r>
            <a:r>
              <a:rPr lang="en-US" sz="2000" dirty="0"/>
              <a:t> se v </a:t>
            </a:r>
            <a:r>
              <a:rPr lang="en-US" sz="2000" dirty="0" err="1"/>
              <a:t>analýze</a:t>
            </a:r>
            <a:r>
              <a:rPr lang="cs-CZ" sz="2000" dirty="0"/>
              <a:t> peptidů</a:t>
            </a:r>
            <a:r>
              <a:rPr lang="en-US" sz="2000" dirty="0"/>
              <a:t>. </a:t>
            </a:r>
            <a:r>
              <a:rPr lang="cs-CZ" sz="2000" dirty="0"/>
              <a:t>Příprava a reakce </a:t>
            </a:r>
            <a:r>
              <a:rPr lang="cs-CZ" sz="2000" dirty="0" err="1"/>
              <a:t>bromkyanu</a:t>
            </a:r>
            <a:r>
              <a:rPr lang="cs-CZ" sz="2000" dirty="0"/>
              <a:t> jsou obdobné </a:t>
            </a:r>
            <a:r>
              <a:rPr lang="cs-CZ" sz="2000" dirty="0" err="1"/>
              <a:t>chlorkyanu</a:t>
            </a:r>
            <a:r>
              <a:rPr lang="cs-CZ" sz="2000" dirty="0"/>
              <a:t>.</a:t>
            </a:r>
            <a:endParaRPr lang="en-US" sz="2000" dirty="0"/>
          </a:p>
        </p:txBody>
      </p:sp>
    </p:spTree>
    <p:extLst>
      <p:ext uri="{BB962C8B-B14F-4D97-AF65-F5344CB8AC3E}">
        <p14:creationId xmlns:p14="http://schemas.microsoft.com/office/powerpoint/2010/main" val="295422652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FA48D470-3CCD-4079-A2D9-03514EDDAE39}"/>
              </a:ext>
            </a:extLst>
          </p:cNvPr>
          <p:cNvSpPr txBox="1"/>
          <p:nvPr/>
        </p:nvSpPr>
        <p:spPr>
          <a:xfrm flipH="1">
            <a:off x="76200" y="152400"/>
            <a:ext cx="8915400" cy="4216539"/>
          </a:xfrm>
          <a:prstGeom prst="rect">
            <a:avLst/>
          </a:prstGeom>
          <a:noFill/>
        </p:spPr>
        <p:txBody>
          <a:bodyPr wrap="square" rtlCol="0">
            <a:spAutoFit/>
          </a:bodyPr>
          <a:lstStyle/>
          <a:p>
            <a:pPr algn="just"/>
            <a:r>
              <a:rPr lang="cs-CZ" sz="2000" b="1" dirty="0"/>
              <a:t>Kyselina </a:t>
            </a:r>
            <a:r>
              <a:rPr lang="cs-CZ" sz="2000" b="1" dirty="0" err="1"/>
              <a:t>kyanurová</a:t>
            </a:r>
            <a:r>
              <a:rPr lang="cs-CZ" sz="2000" b="1" dirty="0"/>
              <a:t> </a:t>
            </a:r>
            <a:r>
              <a:rPr lang="cs-CZ" sz="2000" dirty="0"/>
              <a:t>je cyklický trimer kyseliny </a:t>
            </a:r>
            <a:r>
              <a:rPr lang="cs-CZ" sz="2000" dirty="0" err="1"/>
              <a:t>isokyanaté</a:t>
            </a:r>
            <a:r>
              <a:rPr lang="cs-CZ" sz="2000" dirty="0"/>
              <a:t> (HOCN). Vyrábí se tepelným rozkladem močoviny:</a:t>
            </a:r>
          </a:p>
          <a:p>
            <a:pPr algn="ctr"/>
            <a:r>
              <a:rPr lang="cs-CZ" sz="2000" dirty="0"/>
              <a:t>3 H</a:t>
            </a:r>
            <a:r>
              <a:rPr lang="cs-CZ" sz="2000" baseline="-25000" dirty="0"/>
              <a:t>2</a:t>
            </a:r>
            <a:r>
              <a:rPr lang="cs-CZ" sz="2000" dirty="0"/>
              <a:t>N-CO-NH</a:t>
            </a:r>
            <a:r>
              <a:rPr lang="cs-CZ" sz="2000" baseline="-25000" dirty="0"/>
              <a:t>2</a:t>
            </a:r>
            <a:r>
              <a:rPr lang="cs-CZ" sz="2000" dirty="0"/>
              <a:t> → [C(O)NH]</a:t>
            </a:r>
            <a:r>
              <a:rPr lang="cs-CZ" sz="2000" baseline="-25000" dirty="0"/>
              <a:t>3</a:t>
            </a:r>
            <a:r>
              <a:rPr lang="cs-CZ" sz="2000" dirty="0"/>
              <a:t> + 3 NH</a:t>
            </a:r>
            <a:r>
              <a:rPr lang="cs-CZ" sz="2000" baseline="-25000" dirty="0"/>
              <a:t>3</a:t>
            </a:r>
          </a:p>
          <a:p>
            <a:pPr algn="just"/>
            <a:r>
              <a:rPr lang="cs-CZ" sz="2000" dirty="0"/>
              <a:t>Kyselina </a:t>
            </a:r>
            <a:r>
              <a:rPr lang="cs-CZ" sz="2000" dirty="0" err="1"/>
              <a:t>kyanurová</a:t>
            </a:r>
            <a:r>
              <a:rPr lang="cs-CZ" sz="2000" dirty="0"/>
              <a:t> je netoxická, s melaminem poskytuje extrémně nerozpustné krystaly, vedoucí k tvorbě ledvinových kamenů a potenciálně k selhání ledvin a k smrti. To se stalo v případě psů a koček při kontaminaci krmiva v roce 2007 a u dětí při kontaminaci čínského mléka v roce 2008.</a:t>
            </a:r>
          </a:p>
          <a:p>
            <a:pPr algn="just"/>
            <a:endParaRPr lang="cs-CZ" sz="800" dirty="0"/>
          </a:p>
          <a:p>
            <a:pPr algn="just"/>
            <a:r>
              <a:rPr lang="cs-CZ" sz="2000" b="1" dirty="0"/>
              <a:t>Melamin </a:t>
            </a:r>
            <a:r>
              <a:rPr lang="cs-CZ" sz="2000" dirty="0"/>
              <a:t>(2,4,6-triamino-1,3,5-triazin) se používá při výrobě umělých hmot a průmyslových hnojiv. Ve vodě se rozpouští jen velmi málo. Při hoření melaminu se uvolňuje N</a:t>
            </a:r>
            <a:r>
              <a:rPr lang="cs-CZ" sz="2000" baseline="-25000" dirty="0"/>
              <a:t>2</a:t>
            </a:r>
            <a:r>
              <a:rPr lang="cs-CZ" sz="2000" dirty="0"/>
              <a:t>, který tlumí oheň. Někdy je melamin nezákonně přidáván do potravin, aby maskoval nedostatečný obsah bílkovin. Melamin je sám o sobě v malých dávkách netoxický, v kombinaci s kyselinou </a:t>
            </a:r>
            <a:r>
              <a:rPr lang="cs-CZ" sz="2000" dirty="0" err="1"/>
              <a:t>kyanurovou</a:t>
            </a:r>
            <a:r>
              <a:rPr lang="cs-CZ" sz="2000" dirty="0"/>
              <a:t> však může vést ke vzniku ledvinových kamenů, protože s ní tvoří nerozpustný melamin </a:t>
            </a:r>
            <a:r>
              <a:rPr lang="cs-CZ" sz="2000" dirty="0" err="1"/>
              <a:t>kyanurát</a:t>
            </a:r>
            <a:r>
              <a:rPr lang="cs-CZ" sz="2000" dirty="0"/>
              <a:t>.</a:t>
            </a:r>
            <a:endParaRPr lang="en-US" sz="2000" dirty="0">
              <a:highlight>
                <a:srgbClr val="FFFF00"/>
              </a:highlight>
            </a:endParaRPr>
          </a:p>
        </p:txBody>
      </p:sp>
      <p:pic>
        <p:nvPicPr>
          <p:cNvPr id="3" name="Obrázek 2">
            <a:extLst>
              <a:ext uri="{FF2B5EF4-FFF2-40B4-BE49-F238E27FC236}">
                <a16:creationId xmlns:a16="http://schemas.microsoft.com/office/drawing/2014/main" id="{99BCAABD-F8CB-4449-8B07-002DD5DBC716}"/>
              </a:ext>
            </a:extLst>
          </p:cNvPr>
          <p:cNvPicPr>
            <a:picLocks noChangeAspect="1"/>
          </p:cNvPicPr>
          <p:nvPr/>
        </p:nvPicPr>
        <p:blipFill>
          <a:blip r:embed="rId2"/>
          <a:stretch>
            <a:fillRect/>
          </a:stretch>
        </p:blipFill>
        <p:spPr>
          <a:xfrm>
            <a:off x="304800" y="4538395"/>
            <a:ext cx="8375015" cy="2305050"/>
          </a:xfrm>
          <a:prstGeom prst="rect">
            <a:avLst/>
          </a:prstGeom>
        </p:spPr>
      </p:pic>
    </p:spTree>
    <p:extLst>
      <p:ext uri="{BB962C8B-B14F-4D97-AF65-F5344CB8AC3E}">
        <p14:creationId xmlns:p14="http://schemas.microsoft.com/office/powerpoint/2010/main" val="215734498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4B994283-B9E0-4BCA-9D36-74F94E0C2D9A}"/>
              </a:ext>
            </a:extLst>
          </p:cNvPr>
          <p:cNvSpPr/>
          <p:nvPr/>
        </p:nvSpPr>
        <p:spPr>
          <a:xfrm>
            <a:off x="381000" y="457200"/>
            <a:ext cx="8610600" cy="1323439"/>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Nitrid křemičitý</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Si</a:t>
            </a:r>
            <a:r>
              <a:rPr lang="cs-CZ" sz="2000" b="1" baseline="-25000" dirty="0">
                <a:latin typeface="Arial" panose="020B0604020202020204" pitchFamily="34" charset="0"/>
                <a:cs typeface="Arial" panose="020B0604020202020204" pitchFamily="34" charset="0"/>
              </a:rPr>
              <a:t>3</a:t>
            </a:r>
            <a:r>
              <a:rPr lang="cs-CZ" sz="2000" b="1" dirty="0">
                <a:latin typeface="Arial" panose="020B0604020202020204" pitchFamily="34" charset="0"/>
                <a:cs typeface="Arial" panose="020B0604020202020204" pitchFamily="34" charset="0"/>
              </a:rPr>
              <a:t>N</a:t>
            </a:r>
            <a:r>
              <a:rPr lang="cs-CZ" sz="2000" b="1" baseline="-25000" dirty="0">
                <a:latin typeface="Arial" panose="020B0604020202020204" pitchFamily="34" charset="0"/>
                <a:cs typeface="Arial" panose="020B0604020202020204" pitchFamily="34" charset="0"/>
              </a:rPr>
              <a:t>4</a:t>
            </a:r>
            <a:r>
              <a:rPr lang="cs-CZ" sz="2000" b="1" dirty="0">
                <a:latin typeface="Arial" panose="020B0604020202020204" pitchFamily="34" charset="0"/>
                <a:cs typeface="Arial" panose="020B0604020202020204" pitchFamily="34" charset="0"/>
              </a:rPr>
              <a:t> </a:t>
            </a:r>
          </a:p>
          <a:p>
            <a:r>
              <a:rPr lang="cs-CZ" sz="2000" dirty="0">
                <a:latin typeface="Arial" panose="020B0604020202020204" pitchFamily="34" charset="0"/>
                <a:cs typeface="Arial" panose="020B0604020202020204" pitchFamily="34" charset="0"/>
              </a:rPr>
              <a:t>  = inertní, tvrdá pevná látka, rozpustná jen ve zředěné </a:t>
            </a:r>
            <a:r>
              <a:rPr lang="en-US" sz="2000" dirty="0">
                <a:latin typeface="Arial" panose="020B0604020202020204" pitchFamily="34" charset="0"/>
                <a:cs typeface="Arial" panose="020B0604020202020204" pitchFamily="34" charset="0"/>
              </a:rPr>
              <a:t>HF a</a:t>
            </a:r>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ho</a:t>
            </a:r>
            <a:r>
              <a:rPr lang="cs-CZ" sz="2000" dirty="0" err="1">
                <a:latin typeface="Arial" panose="020B0604020202020204" pitchFamily="34" charset="0"/>
                <a:cs typeface="Arial" panose="020B0604020202020204" pitchFamily="34" charset="0"/>
              </a:rPr>
              <a:t>rké</a:t>
            </a:r>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H</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SO</a:t>
            </a:r>
            <a:r>
              <a:rPr lang="en-US" sz="2000" baseline="-25000" dirty="0">
                <a:latin typeface="Arial" panose="020B0604020202020204" pitchFamily="34" charset="0"/>
                <a:cs typeface="Arial" panose="020B0604020202020204" pitchFamily="34" charset="0"/>
              </a:rPr>
              <a:t>4</a:t>
            </a:r>
            <a:r>
              <a:rPr lang="en-US" sz="2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Používá se k výrobě řezných nástrojů,  automobilových svíček, integrovaných obvodů.</a:t>
            </a:r>
          </a:p>
        </p:txBody>
      </p:sp>
      <p:sp>
        <p:nvSpPr>
          <p:cNvPr id="3" name="TextovéPole 2">
            <a:extLst>
              <a:ext uri="{FF2B5EF4-FFF2-40B4-BE49-F238E27FC236}">
                <a16:creationId xmlns:a16="http://schemas.microsoft.com/office/drawing/2014/main" id="{F6708CC1-4D6D-63E5-F6D6-D4BAEF22ACA5}"/>
              </a:ext>
            </a:extLst>
          </p:cNvPr>
          <p:cNvSpPr txBox="1"/>
          <p:nvPr/>
        </p:nvSpPr>
        <p:spPr>
          <a:xfrm>
            <a:off x="360452" y="5334000"/>
            <a:ext cx="7335748" cy="707886"/>
          </a:xfrm>
          <a:prstGeom prst="rect">
            <a:avLst/>
          </a:prstGeom>
          <a:noFill/>
        </p:spPr>
        <p:txBody>
          <a:bodyPr wrap="square">
            <a:spAutoFit/>
          </a:bodyPr>
          <a:lstStyle/>
          <a:p>
            <a:r>
              <a:rPr lang="cs-CZ" sz="2000" b="1" dirty="0">
                <a:latin typeface="Arial" panose="020B0604020202020204" pitchFamily="34" charset="0"/>
                <a:cs typeface="Arial" panose="020B0604020202020204" pitchFamily="34" charset="0"/>
              </a:rPr>
              <a:t>Nitrid g</a:t>
            </a:r>
            <a:r>
              <a:rPr lang="en-US" sz="2000" b="1" dirty="0" err="1">
                <a:latin typeface="Arial" panose="020B0604020202020204" pitchFamily="34" charset="0"/>
                <a:cs typeface="Arial" panose="020B0604020202020204" pitchFamily="34" charset="0"/>
              </a:rPr>
              <a:t>ermani</a:t>
            </a:r>
            <a:r>
              <a:rPr lang="cs-CZ" sz="2000" b="1" dirty="0" err="1">
                <a:latin typeface="Arial" panose="020B0604020202020204" pitchFamily="34" charset="0"/>
                <a:cs typeface="Arial" panose="020B0604020202020204" pitchFamily="34" charset="0"/>
              </a:rPr>
              <a:t>čitý</a:t>
            </a:r>
            <a:r>
              <a:rPr lang="en-US" sz="2000"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Ge</a:t>
            </a:r>
            <a:r>
              <a:rPr lang="en-US" sz="2000" b="1" baseline="-25000" dirty="0">
                <a:latin typeface="Arial" panose="020B0604020202020204" pitchFamily="34" charset="0"/>
                <a:cs typeface="Arial" panose="020B0604020202020204" pitchFamily="34" charset="0"/>
              </a:rPr>
              <a:t>3</a:t>
            </a:r>
            <a:r>
              <a:rPr lang="en-US" sz="2000" b="1" dirty="0">
                <a:latin typeface="Arial" panose="020B0604020202020204" pitchFamily="34" charset="0"/>
                <a:cs typeface="Arial" panose="020B0604020202020204" pitchFamily="34" charset="0"/>
              </a:rPr>
              <a:t>N</a:t>
            </a:r>
            <a:r>
              <a:rPr lang="en-US" sz="2000" b="1" baseline="-25000" dirty="0">
                <a:latin typeface="Arial" panose="020B0604020202020204" pitchFamily="34" charset="0"/>
                <a:cs typeface="Arial" panose="020B0604020202020204" pitchFamily="34" charset="0"/>
              </a:rPr>
              <a:t>4</a:t>
            </a:r>
            <a:endParaRPr lang="cs-CZ" sz="2000" b="1"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   = hnědý prášek.</a:t>
            </a:r>
          </a:p>
        </p:txBody>
      </p:sp>
      <p:pic>
        <p:nvPicPr>
          <p:cNvPr id="2052" name="Picture 4" descr="alpha-Si3N4, beta-si3N4">
            <a:extLst>
              <a:ext uri="{FF2B5EF4-FFF2-40B4-BE49-F238E27FC236}">
                <a16:creationId xmlns:a16="http://schemas.microsoft.com/office/drawing/2014/main" id="{5A262382-866A-0026-FB81-5ED38E2401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896333"/>
            <a:ext cx="7143750" cy="3152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450751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3400" y="122238"/>
            <a:ext cx="8229600" cy="715962"/>
          </a:xfrm>
        </p:spPr>
        <p:txBody>
          <a:bodyPr>
            <a:normAutofit/>
          </a:bodyPr>
          <a:lstStyle/>
          <a:p>
            <a:r>
              <a:rPr lang="en-GB" altLang="en-US" sz="2800" b="1" dirty="0" err="1">
                <a:latin typeface="Times New Roman" pitchFamily="18" charset="0"/>
              </a:rPr>
              <a:t>Slou</a:t>
            </a:r>
            <a:r>
              <a:rPr lang="cs-CZ" altLang="en-US" sz="2800" b="1" dirty="0">
                <a:latin typeface="Times New Roman" pitchFamily="18" charset="0"/>
              </a:rPr>
              <a:t>č</a:t>
            </a:r>
            <a:r>
              <a:rPr lang="en-GB" altLang="en-US" sz="2800" b="1" dirty="0" err="1">
                <a:latin typeface="Times New Roman" pitchFamily="18" charset="0"/>
              </a:rPr>
              <a:t>eniny</a:t>
            </a:r>
            <a:r>
              <a:rPr lang="en-GB" altLang="en-US" sz="2800" b="1" dirty="0">
                <a:latin typeface="Times New Roman" pitchFamily="18" charset="0"/>
              </a:rPr>
              <a:t> se s</a:t>
            </a:r>
            <a:r>
              <a:rPr lang="cs-CZ" altLang="en-US" sz="2800" b="1" dirty="0">
                <a:latin typeface="Times New Roman" pitchFamily="18" charset="0"/>
              </a:rPr>
              <a:t>í</a:t>
            </a:r>
            <a:r>
              <a:rPr lang="en-US" altLang="en-US" sz="2800" b="1" dirty="0" err="1">
                <a:latin typeface="Times New Roman" pitchFamily="18" charset="0"/>
              </a:rPr>
              <a:t>rou</a:t>
            </a:r>
            <a:endParaRPr lang="cs-CZ" sz="2800" dirty="0"/>
          </a:p>
        </p:txBody>
      </p:sp>
      <p:sp>
        <p:nvSpPr>
          <p:cNvPr id="4" name="TextovéPole 3"/>
          <p:cNvSpPr txBox="1"/>
          <p:nvPr/>
        </p:nvSpPr>
        <p:spPr>
          <a:xfrm>
            <a:off x="228600" y="838200"/>
            <a:ext cx="8587864" cy="1631216"/>
          </a:xfrm>
          <a:prstGeom prst="rect">
            <a:avLst/>
          </a:prstGeom>
          <a:noFill/>
        </p:spPr>
        <p:txBody>
          <a:bodyPr wrap="none" rtlCol="0">
            <a:spAutoFit/>
          </a:bodyPr>
          <a:lstStyle/>
          <a:p>
            <a:r>
              <a:rPr lang="en-US" sz="2000" b="1" dirty="0" err="1">
                <a:latin typeface="Arial" panose="020B0604020202020204" pitchFamily="34" charset="0"/>
                <a:cs typeface="Arial" panose="020B0604020202020204" pitchFamily="34" charset="0"/>
              </a:rPr>
              <a:t>Sirouhl</a:t>
            </a:r>
            <a:r>
              <a:rPr lang="cs-CZ" sz="2000" b="1" dirty="0">
                <a:latin typeface="Arial" panose="020B0604020202020204" pitchFamily="34" charset="0"/>
                <a:cs typeface="Arial" panose="020B0604020202020204" pitchFamily="34" charset="0"/>
              </a:rPr>
              <a:t>í</a:t>
            </a:r>
            <a:r>
              <a:rPr lang="en-US" sz="2000" b="1" dirty="0">
                <a:latin typeface="Arial" panose="020B0604020202020204" pitchFamily="34" charset="0"/>
                <a:cs typeface="Arial" panose="020B0604020202020204" pitchFamily="34" charset="0"/>
              </a:rPr>
              <a:t>k</a:t>
            </a:r>
            <a:r>
              <a:rPr lang="cs-CZ" sz="2000" b="1" dirty="0">
                <a:latin typeface="Arial" panose="020B0604020202020204" pitchFamily="34" charset="0"/>
                <a:cs typeface="Arial" panose="020B0604020202020204" pitchFamily="34" charset="0"/>
              </a:rPr>
              <a:t> CS</a:t>
            </a:r>
            <a:r>
              <a:rPr lang="cs-CZ" sz="2000" b="1" baseline="-25000" dirty="0">
                <a:latin typeface="Arial" panose="020B0604020202020204" pitchFamily="34" charset="0"/>
                <a:cs typeface="Arial" panose="020B0604020202020204" pitchFamily="34" charset="0"/>
              </a:rPr>
              <a:t>2</a:t>
            </a:r>
          </a:p>
          <a:p>
            <a:r>
              <a:rPr lang="cs-CZ" sz="2000" dirty="0"/>
              <a:t> = toxická těkavá kapalina, využívá se při výrobě viskózy, celofánu, kaučuku apod. </a:t>
            </a:r>
          </a:p>
          <a:p>
            <a:r>
              <a:rPr lang="cs-CZ" sz="2000" dirty="0"/>
              <a:t>a jako rozpouštědlo.</a:t>
            </a:r>
          </a:p>
          <a:p>
            <a:endParaRPr lang="cs-CZ" sz="2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p:txBody>
      </p:sp>
      <p:pic>
        <p:nvPicPr>
          <p:cNvPr id="79874" name="Picture 2"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8824" y="1653808"/>
            <a:ext cx="1600200" cy="846557"/>
          </a:xfrm>
          <a:prstGeom prst="rect">
            <a:avLst/>
          </a:prstGeom>
          <a:noFill/>
          <a:extLst>
            <a:ext uri="{909E8E84-426E-40DD-AFC4-6F175D3DCCD1}">
              <a14:hiddenFill xmlns:a14="http://schemas.microsoft.com/office/drawing/2010/main">
                <a:solidFill>
                  <a:srgbClr val="FFFFFF"/>
                </a:solidFill>
              </a14:hiddenFill>
            </a:ext>
          </a:extLst>
        </p:spPr>
      </p:pic>
      <p:sp>
        <p:nvSpPr>
          <p:cNvPr id="5" name="Zástupný symbol pro obsah 2"/>
          <p:cNvSpPr>
            <a:spLocks noGrp="1"/>
          </p:cNvSpPr>
          <p:nvPr>
            <p:ph idx="1"/>
          </p:nvPr>
        </p:nvSpPr>
        <p:spPr>
          <a:xfrm>
            <a:off x="228600" y="2514956"/>
            <a:ext cx="8839200" cy="4525963"/>
          </a:xfrm>
        </p:spPr>
        <p:txBody>
          <a:bodyPr>
            <a:normAutofit/>
          </a:bodyPr>
          <a:lstStyle/>
          <a:p>
            <a:pPr marL="0" indent="0">
              <a:buNone/>
            </a:pPr>
            <a:r>
              <a:rPr lang="cs-CZ" sz="2000" b="1" dirty="0" err="1">
                <a:latin typeface="Arial" panose="020B0604020202020204" pitchFamily="34" charset="0"/>
                <a:cs typeface="Arial" panose="020B0604020202020204" pitchFamily="34" charset="0"/>
              </a:rPr>
              <a:t>Thiomočovina</a:t>
            </a:r>
            <a:endParaRPr lang="cs-CZ" sz="2000" b="1" dirty="0">
              <a:latin typeface="Arial" panose="020B0604020202020204" pitchFamily="34" charset="0"/>
              <a:cs typeface="Arial" panose="020B0604020202020204" pitchFamily="34" charset="0"/>
            </a:endParaRPr>
          </a:p>
          <a:p>
            <a:pPr marL="0" indent="0">
              <a:buNone/>
            </a:pPr>
            <a:r>
              <a:rPr lang="cs-CZ" sz="2000" dirty="0">
                <a:latin typeface="Arial" panose="020B0604020202020204" pitchFamily="34" charset="0"/>
                <a:cs typeface="Arial" panose="020B0604020202020204" pitchFamily="34" charset="0"/>
              </a:rPr>
              <a:t> = činidlo v organické syntéze</a:t>
            </a:r>
          </a:p>
          <a:p>
            <a:pPr marL="0" indent="0">
              <a:buNone/>
            </a:pPr>
            <a:endParaRPr lang="cs-CZ" sz="2000" dirty="0">
              <a:latin typeface="Arial" panose="020B0604020202020204" pitchFamily="34" charset="0"/>
              <a:cs typeface="Arial" panose="020B0604020202020204" pitchFamily="34" charset="0"/>
            </a:endParaRPr>
          </a:p>
          <a:p>
            <a:pPr marL="0" indent="0">
              <a:buNone/>
            </a:pPr>
            <a:r>
              <a:rPr lang="cs-CZ" sz="2000" b="1" dirty="0" err="1">
                <a:latin typeface="Arial" panose="020B0604020202020204" pitchFamily="34" charset="0"/>
                <a:cs typeface="Arial" panose="020B0604020202020204" pitchFamily="34" charset="0"/>
              </a:rPr>
              <a:t>Thiofosgen</a:t>
            </a:r>
            <a:endParaRPr lang="cs-CZ" sz="2000" b="1" dirty="0">
              <a:latin typeface="Arial" panose="020B0604020202020204" pitchFamily="34" charset="0"/>
              <a:cs typeface="Arial" panose="020B0604020202020204" pitchFamily="34" charset="0"/>
            </a:endParaRPr>
          </a:p>
          <a:p>
            <a:pPr marL="0" indent="0">
              <a:buNone/>
            </a:pP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 činidlo v organické syntéze</a:t>
            </a:r>
          </a:p>
          <a:p>
            <a:pPr marL="0" indent="0">
              <a:buNone/>
            </a:pPr>
            <a:endParaRPr lang="cs-CZ" sz="2000" b="1" dirty="0">
              <a:latin typeface="Arial" panose="020B0604020202020204" pitchFamily="34" charset="0"/>
              <a:cs typeface="Arial" panose="020B0604020202020204" pitchFamily="34" charset="0"/>
            </a:endParaRPr>
          </a:p>
          <a:p>
            <a:pPr marL="0" indent="0">
              <a:buNone/>
            </a:pPr>
            <a:r>
              <a:rPr lang="cs-CZ" sz="2000" b="1" dirty="0">
                <a:latin typeface="Arial" panose="020B0604020202020204" pitchFamily="34" charset="0"/>
                <a:cs typeface="Arial" panose="020B0604020202020204" pitchFamily="34" charset="0"/>
              </a:rPr>
              <a:t>Kyselina </a:t>
            </a:r>
            <a:r>
              <a:rPr lang="cs-CZ" sz="2000" b="1" dirty="0" err="1">
                <a:latin typeface="Arial" panose="020B0604020202020204" pitchFamily="34" charset="0"/>
                <a:cs typeface="Arial" panose="020B0604020202020204" pitchFamily="34" charset="0"/>
              </a:rPr>
              <a:t>thiouhličitá</a:t>
            </a:r>
            <a:endParaRPr lang="cs-CZ" sz="2000" b="1" dirty="0">
              <a:latin typeface="Arial" panose="020B0604020202020204" pitchFamily="34" charset="0"/>
              <a:cs typeface="Arial" panose="020B0604020202020204" pitchFamily="34" charset="0"/>
            </a:endParaRPr>
          </a:p>
        </p:txBody>
      </p:sp>
      <p:pic>
        <p:nvPicPr>
          <p:cNvPr id="6" name="Picture 2" descr="Thioure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2469416"/>
            <a:ext cx="2057400" cy="13518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trukturní vzorec">
            <a:hlinkClick r:id="rId4" tooltip="Strukturní vzorec"/>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1255" y="3657600"/>
            <a:ext cx="1451429" cy="1219200"/>
          </a:xfrm>
          <a:prstGeom prst="rect">
            <a:avLst/>
          </a:prstGeom>
          <a:noFill/>
          <a:extLst>
            <a:ext uri="{909E8E84-426E-40DD-AFC4-6F175D3DCCD1}">
              <a14:hiddenFill xmlns:a14="http://schemas.microsoft.com/office/drawing/2010/main">
                <a:solidFill>
                  <a:srgbClr val="FFFFFF"/>
                </a:solidFill>
              </a14:hiddenFill>
            </a:ext>
          </a:extLst>
        </p:spPr>
      </p:pic>
      <p:pic>
        <p:nvPicPr>
          <p:cNvPr id="79876" name="Picture 4" descr="Thiocarbonic-acid-2D.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09800" y="4953000"/>
            <a:ext cx="2908025" cy="1770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73794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76200" y="228600"/>
            <a:ext cx="8915400" cy="6248400"/>
          </a:xfrm>
        </p:spPr>
        <p:txBody>
          <a:bodyPr>
            <a:normAutofit/>
          </a:bodyPr>
          <a:lstStyle/>
          <a:p>
            <a:pPr eaLnBrk="1" hangingPunct="1">
              <a:buFont typeface="Wingdings" pitchFamily="2" charset="2"/>
              <a:buNone/>
            </a:pPr>
            <a:r>
              <a:rPr lang="en-GB" altLang="en-US" sz="2000" b="1" dirty="0" err="1">
                <a:latin typeface="Arial" panose="020B0604020202020204" pitchFamily="34" charset="0"/>
                <a:cs typeface="Arial" panose="020B0604020202020204" pitchFamily="34" charset="0"/>
              </a:rPr>
              <a:t>Kyselina</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thiokyanatá</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rhodanovodíková</a:t>
            </a:r>
            <a:r>
              <a:rPr lang="en-GB" altLang="en-US" sz="2000" b="1" dirty="0">
                <a:latin typeface="Arial" panose="020B0604020202020204" pitchFamily="34" charset="0"/>
                <a:cs typeface="Arial" panose="020B0604020202020204" pitchFamily="34" charset="0"/>
              </a:rPr>
              <a:t>)  HSCN</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bezbarvá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olejovitá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kapalina</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silná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kyselina</a:t>
            </a:r>
            <a:r>
              <a:rPr lang="en-GB" altLang="en-US" sz="2000" dirty="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vodou</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mísí</a:t>
            </a:r>
            <a:r>
              <a:rPr lang="en-GB" altLang="en-US" sz="2000" dirty="0">
                <a:latin typeface="Arial" panose="020B0604020202020204" pitchFamily="34" charset="0"/>
                <a:cs typeface="Arial" panose="020B0604020202020204" pitchFamily="34" charset="0"/>
              </a:rPr>
              <a:t> v </a:t>
            </a:r>
            <a:r>
              <a:rPr lang="en-GB" altLang="en-US" sz="2000" dirty="0" err="1">
                <a:latin typeface="Arial" panose="020B0604020202020204" pitchFamily="34" charset="0"/>
                <a:cs typeface="Arial" panose="020B0604020202020204" pitchFamily="34" charset="0"/>
              </a:rPr>
              <a:t>každém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pom</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ru</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en-US"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s</a:t>
            </a:r>
            <a:r>
              <a:rPr lang="en-GB" altLang="en-US" sz="2000" dirty="0" err="1">
                <a:latin typeface="Arial" panose="020B0604020202020204" pitchFamily="34" charset="0"/>
                <a:cs typeface="Arial" panose="020B0604020202020204" pitchFamily="34" charset="0"/>
              </a:rPr>
              <a:t>oli</a:t>
            </a:r>
            <a:r>
              <a:rPr lang="en-GB" altLang="en-US" sz="2000"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thiokyanatany</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rhodanidy</a:t>
            </a:r>
            <a:r>
              <a:rPr lang="en-GB" altLang="en-US" sz="2000" b="1" dirty="0">
                <a:latin typeface="Arial" panose="020B0604020202020204" pitchFamily="34" charset="0"/>
                <a:cs typeface="Arial" panose="020B0604020202020204" pitchFamily="34" charset="0"/>
              </a:rPr>
              <a:t>)</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rhodanidy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rhodanokomplexy</a:t>
            </a:r>
            <a:r>
              <a:rPr lang="en-GB" altLang="en-US" sz="2000" dirty="0">
                <a:latin typeface="Arial" panose="020B0604020202020204" pitchFamily="34" charset="0"/>
                <a:cs typeface="Arial" panose="020B0604020202020204" pitchFamily="34" charset="0"/>
              </a:rPr>
              <a:t> v</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tšinou</a:t>
            </a:r>
            <a:r>
              <a:rPr lang="en-GB" altLang="en-US" sz="2000" dirty="0">
                <a:latin typeface="Arial" panose="020B0604020202020204" pitchFamily="34" charset="0"/>
                <a:cs typeface="Arial" panose="020B0604020202020204" pitchFamily="34" charset="0"/>
              </a:rPr>
              <a:t> dob</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e </a:t>
            </a:r>
            <a:r>
              <a:rPr lang="en-GB" altLang="en-US" sz="2000" dirty="0" err="1">
                <a:latin typeface="Arial" panose="020B0604020202020204" pitchFamily="34" charset="0"/>
                <a:cs typeface="Arial" panose="020B0604020202020204" pitchFamily="34" charset="0"/>
              </a:rPr>
              <a:t>rozpustné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vod</a:t>
            </a:r>
            <a:r>
              <a:rPr lang="cs-CZ" altLang="en-US" sz="2000" dirty="0">
                <a:latin typeface="Arial" panose="020B0604020202020204" pitchFamily="34" charset="0"/>
                <a:cs typeface="Arial" panose="020B0604020202020204" pitchFamily="34" charset="0"/>
              </a:rPr>
              <a:t>ě</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Příprava:</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8 CN</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 S</a:t>
            </a:r>
            <a:r>
              <a:rPr lang="cs-CZ" sz="2000" baseline="-25000" dirty="0">
                <a:latin typeface="Arial" panose="020B0604020202020204" pitchFamily="34" charset="0"/>
                <a:cs typeface="Arial" panose="020B0604020202020204" pitchFamily="34" charset="0"/>
              </a:rPr>
              <a:t>8</a:t>
            </a:r>
            <a:r>
              <a:rPr lang="cs-CZ" sz="2000" dirty="0">
                <a:latin typeface="Arial" panose="020B0604020202020204" pitchFamily="34" charset="0"/>
                <a:cs typeface="Arial" panose="020B0604020202020204" pitchFamily="34" charset="0"/>
              </a:rPr>
              <a:t> → 8 SCN</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a:t>
            </a:r>
          </a:p>
          <a:p>
            <a:pPr algn="ctr">
              <a:buNone/>
            </a:pPr>
            <a:r>
              <a:rPr lang="cs-CZ" sz="2000" dirty="0">
                <a:latin typeface="Arial" panose="020B0604020202020204" pitchFamily="34" charset="0"/>
                <a:cs typeface="Arial" panose="020B0604020202020204" pitchFamily="34" charset="0"/>
              </a:rPr>
              <a:t>CN</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 S</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a:t>
            </a:r>
            <a:r>
              <a:rPr lang="cs-CZ" sz="2000" baseline="30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SCN</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 SO</a:t>
            </a:r>
            <a:r>
              <a:rPr lang="cs-CZ" sz="2000" baseline="-25000" dirty="0">
                <a:latin typeface="Arial" panose="020B0604020202020204" pitchFamily="34" charset="0"/>
                <a:cs typeface="Arial" panose="020B0604020202020204" pitchFamily="34" charset="0"/>
              </a:rPr>
              <a:t>3</a:t>
            </a:r>
            <a:r>
              <a:rPr lang="cs-CZ" sz="2000" baseline="30000" dirty="0">
                <a:latin typeface="Arial" panose="020B0604020202020204" pitchFamily="34" charset="0"/>
                <a:cs typeface="Arial" panose="020B0604020202020204" pitchFamily="34" charset="0"/>
              </a:rPr>
              <a:t>2−</a:t>
            </a: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analyticky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známý</a:t>
            </a:r>
            <a:r>
              <a:rPr lang="en-GB" altLang="en-US" sz="2000" dirty="0">
                <a:latin typeface="Arial" panose="020B0604020202020204" pitchFamily="34" charset="0"/>
                <a:cs typeface="Arial" panose="020B0604020202020204" pitchFamily="34" charset="0"/>
              </a:rPr>
              <a:t> je </a:t>
            </a:r>
            <a:r>
              <a:rPr lang="en-GB" altLang="en-US" sz="2000" dirty="0" err="1">
                <a:latin typeface="Arial" panose="020B0604020202020204" pitchFamily="34" charset="0"/>
                <a:cs typeface="Arial" panose="020B0604020202020204" pitchFamily="34" charset="0"/>
              </a:rPr>
              <a:t>komplex</a:t>
            </a:r>
            <a:r>
              <a:rPr lang="en-GB" altLang="en-US" sz="2000" dirty="0">
                <a:latin typeface="Arial" panose="020B0604020202020204" pitchFamily="34" charset="0"/>
                <a:cs typeface="Arial" panose="020B0604020202020204" pitchFamily="34" charset="0"/>
              </a:rPr>
              <a:t>  [Fe(SCN)</a:t>
            </a:r>
            <a:r>
              <a:rPr lang="en-GB" altLang="en-US" sz="2000" baseline="-25000" dirty="0">
                <a:latin typeface="Arial" panose="020B0604020202020204" pitchFamily="34" charset="0"/>
                <a:cs typeface="Arial" panose="020B0604020202020204" pitchFamily="34" charset="0"/>
              </a:rPr>
              <a:t>6</a:t>
            </a:r>
            <a:r>
              <a:rPr lang="en-GB" altLang="en-US" sz="2000" dirty="0">
                <a:latin typeface="Arial" panose="020B0604020202020204" pitchFamily="34" charset="0"/>
                <a:cs typeface="Arial" panose="020B0604020202020204" pitchFamily="34" charset="0"/>
              </a:rPr>
              <a:t>]</a:t>
            </a:r>
            <a:r>
              <a:rPr lang="en-GB" altLang="en-US" sz="2000" baseline="30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vykazující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intenzivní</a:t>
            </a:r>
            <a:r>
              <a:rPr lang="en-GB" altLang="en-US" sz="2000"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purpurové</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zbarvení</a:t>
            </a:r>
            <a:endParaRPr lang="cs-CZ" altLang="en-US" sz="2000" u="sng"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činidlo je specifické pro </a:t>
            </a:r>
            <a:r>
              <a:rPr lang="cs-CZ" altLang="en-US" sz="2000" dirty="0" err="1">
                <a:latin typeface="Arial" panose="020B0604020202020204" pitchFamily="34" charset="0"/>
                <a:cs typeface="Arial" panose="020B0604020202020204" pitchFamily="34" charset="0"/>
              </a:rPr>
              <a:t>Fe</a:t>
            </a:r>
            <a:r>
              <a:rPr lang="cs-CZ" altLang="en-US" sz="2000" baseline="30000" dirty="0" err="1">
                <a:latin typeface="Arial" panose="020B0604020202020204" pitchFamily="34" charset="0"/>
                <a:cs typeface="Arial" panose="020B0604020202020204" pitchFamily="34" charset="0"/>
              </a:rPr>
              <a:t>III</a:t>
            </a:r>
            <a:r>
              <a:rPr lang="cs-CZ" altLang="en-US" sz="2000" dirty="0">
                <a:latin typeface="Arial" panose="020B0604020202020204" pitchFamily="34" charset="0"/>
                <a:cs typeface="Arial" panose="020B0604020202020204" pitchFamily="34" charset="0"/>
              </a:rPr>
              <a:t>, s </a:t>
            </a:r>
            <a:r>
              <a:rPr lang="cs-CZ" altLang="en-US" sz="2000" dirty="0" err="1">
                <a:latin typeface="Arial" panose="020B0604020202020204" pitchFamily="34" charset="0"/>
                <a:cs typeface="Arial" panose="020B0604020202020204" pitchFamily="34" charset="0"/>
              </a:rPr>
              <a:t>Fe</a:t>
            </a:r>
            <a:r>
              <a:rPr lang="cs-CZ" altLang="en-US" sz="2000" baseline="30000" dirty="0" err="1">
                <a:latin typeface="Arial" panose="020B0604020202020204" pitchFamily="34" charset="0"/>
                <a:cs typeface="Arial" panose="020B0604020202020204" pitchFamily="34" charset="0"/>
              </a:rPr>
              <a:t>II</a:t>
            </a:r>
            <a:r>
              <a:rPr lang="cs-CZ" altLang="en-US" sz="2000" dirty="0">
                <a:latin typeface="Arial" panose="020B0604020202020204" pitchFamily="34" charset="0"/>
                <a:cs typeface="Arial" panose="020B0604020202020204" pitchFamily="34" charset="0"/>
              </a:rPr>
              <a:t> zbarvení </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neposkytuje.</a:t>
            </a:r>
            <a:endParaRPr lang="cs-CZ" altLang="en-US" sz="2000" baseline="30000" dirty="0">
              <a:latin typeface="Arial" panose="020B0604020202020204" pitchFamily="34" charset="0"/>
              <a:cs typeface="Arial" panose="020B0604020202020204" pitchFamily="34" charset="0"/>
            </a:endParaRPr>
          </a:p>
        </p:txBody>
      </p:sp>
      <p:pic>
        <p:nvPicPr>
          <p:cNvPr id="75778" name="Picture 2" descr="https://upload.wikimedia.org/wikipedia/commons/f/f6/Aqueous_ferric_thiocyanate_%28Fe%28SCN%29n%29_hydrate_mix.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6409892" y="4334308"/>
            <a:ext cx="3124200" cy="1313584"/>
          </a:xfrm>
          <a:prstGeom prst="rect">
            <a:avLst/>
          </a:prstGeom>
          <a:noFill/>
          <a:extLst>
            <a:ext uri="{909E8E84-426E-40DD-AFC4-6F175D3DCCD1}">
              <a14:hiddenFill xmlns:a14="http://schemas.microsoft.com/office/drawing/2010/main">
                <a:solidFill>
                  <a:srgbClr val="FFFFFF"/>
                </a:solidFill>
              </a14:hiddenFill>
            </a:ext>
          </a:extLst>
        </p:spPr>
      </p:pic>
      <p:pic>
        <p:nvPicPr>
          <p:cNvPr id="75782" name="Picture 6" descr="Skeletal formula of thiocyanic acid with the explicit hydrogen add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685800"/>
            <a:ext cx="1632665" cy="756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72144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28600" y="2133600"/>
            <a:ext cx="8229600" cy="1143000"/>
          </a:xfrm>
        </p:spPr>
        <p:txBody>
          <a:bodyPr/>
          <a:lstStyle/>
          <a:p>
            <a:r>
              <a:rPr lang="cs-CZ" b="1" dirty="0" err="1"/>
              <a:t>Tetrely</a:t>
            </a:r>
            <a:endParaRPr lang="cs-CZ" b="1" dirty="0"/>
          </a:p>
        </p:txBody>
      </p:sp>
    </p:spTree>
    <p:extLst>
      <p:ext uri="{BB962C8B-B14F-4D97-AF65-F5344CB8AC3E}">
        <p14:creationId xmlns:p14="http://schemas.microsoft.com/office/powerpoint/2010/main" val="4222057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sz="quarter"/>
          </p:nvPr>
        </p:nvSpPr>
        <p:spPr>
          <a:xfrm>
            <a:off x="250647" y="74066"/>
            <a:ext cx="6210514" cy="625475"/>
          </a:xfrm>
        </p:spPr>
        <p:txBody>
          <a:bodyPr>
            <a:normAutofit fontScale="90000"/>
          </a:bodyPr>
          <a:lstStyle/>
          <a:p>
            <a:pPr eaLnBrk="1" hangingPunct="1"/>
            <a:r>
              <a:rPr lang="en-GB" altLang="en-US" sz="3200" b="1" dirty="0" err="1">
                <a:latin typeface="Times New Roman" pitchFamily="18" charset="0"/>
              </a:rPr>
              <a:t>Prvky</a:t>
            </a:r>
            <a:r>
              <a:rPr lang="en-GB" altLang="en-US" sz="3200" b="1" dirty="0">
                <a:latin typeface="Times New Roman" pitchFamily="18" charset="0"/>
              </a:rPr>
              <a:t> IV. </a:t>
            </a:r>
            <a:r>
              <a:rPr lang="en-GB" altLang="en-US" sz="3200" b="1" dirty="0" err="1">
                <a:latin typeface="Times New Roman" pitchFamily="18" charset="0"/>
              </a:rPr>
              <a:t>hlavní</a:t>
            </a:r>
            <a:r>
              <a:rPr lang="en-GB" altLang="en-US" sz="3200" b="1" dirty="0">
                <a:latin typeface="Times New Roman" pitchFamily="18" charset="0"/>
              </a:rPr>
              <a:t> </a:t>
            </a:r>
            <a:r>
              <a:rPr lang="en-GB" altLang="en-US" sz="3200" b="1" dirty="0" err="1">
                <a:latin typeface="Times New Roman" pitchFamily="18" charset="0"/>
              </a:rPr>
              <a:t>podskupiny</a:t>
            </a:r>
            <a:r>
              <a:rPr lang="cs-CZ" altLang="en-US" sz="3200" b="1" dirty="0">
                <a:latin typeface="Times New Roman" pitchFamily="18" charset="0"/>
              </a:rPr>
              <a:t> (</a:t>
            </a:r>
            <a:r>
              <a:rPr lang="cs-CZ" altLang="en-US" sz="3200" b="1" dirty="0" err="1">
                <a:latin typeface="Times New Roman" pitchFamily="18" charset="0"/>
              </a:rPr>
              <a:t>tetrely</a:t>
            </a:r>
            <a:r>
              <a:rPr lang="cs-CZ" altLang="en-US" sz="3200" b="1" dirty="0">
                <a:latin typeface="Times New Roman" pitchFamily="18" charset="0"/>
              </a:rPr>
              <a:t>)</a:t>
            </a:r>
          </a:p>
        </p:txBody>
      </p:sp>
      <p:graphicFrame>
        <p:nvGraphicFramePr>
          <p:cNvPr id="3076" name="Object 4"/>
          <p:cNvGraphicFramePr>
            <a:graphicFrameLocks noGrp="1" noChangeAspect="1"/>
          </p:cNvGraphicFramePr>
          <p:nvPr>
            <p:ph sz="quarter" idx="1"/>
            <p:extLst>
              <p:ext uri="{D42A27DB-BD31-4B8C-83A1-F6EECF244321}">
                <p14:modId xmlns:p14="http://schemas.microsoft.com/office/powerpoint/2010/main" val="1694442340"/>
              </p:ext>
            </p:extLst>
          </p:nvPr>
        </p:nvGraphicFramePr>
        <p:xfrm>
          <a:off x="6518905" y="5741844"/>
          <a:ext cx="1512888" cy="1135062"/>
        </p:xfrm>
        <a:graphic>
          <a:graphicData uri="http://schemas.openxmlformats.org/presentationml/2006/ole">
            <mc:AlternateContent xmlns:mc="http://schemas.openxmlformats.org/markup-compatibility/2006">
              <mc:Choice xmlns:v="urn:schemas-microsoft-com:vml" Requires="v">
                <p:oleObj name="CorelPhotoPaint.Image.8" r:id="rId2" imgW="7619048" imgH="5714286" progId="CorelPhotoPaint.Image.8">
                  <p:embed/>
                </p:oleObj>
              </mc:Choice>
              <mc:Fallback>
                <p:oleObj name="CorelPhotoPaint.Image.8" r:id="rId2" imgW="7619048" imgH="5714286" progId="CorelPhotoPaint.Image.8">
                  <p:embed/>
                  <p:pic>
                    <p:nvPicPr>
                      <p:cNvPr id="3076"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8905" y="5741844"/>
                        <a:ext cx="1512888" cy="1135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7" name="Object 7"/>
          <p:cNvGraphicFramePr>
            <a:graphicFrameLocks noGrp="1" noChangeAspect="1"/>
          </p:cNvGraphicFramePr>
          <p:nvPr>
            <p:ph sz="quarter" idx="2"/>
            <p:extLst>
              <p:ext uri="{D42A27DB-BD31-4B8C-83A1-F6EECF244321}">
                <p14:modId xmlns:p14="http://schemas.microsoft.com/office/powerpoint/2010/main" val="427354424"/>
              </p:ext>
            </p:extLst>
          </p:nvPr>
        </p:nvGraphicFramePr>
        <p:xfrm>
          <a:off x="5805053" y="843871"/>
          <a:ext cx="1427704" cy="1070778"/>
        </p:xfrm>
        <a:graphic>
          <a:graphicData uri="http://schemas.openxmlformats.org/presentationml/2006/ole">
            <mc:AlternateContent xmlns:mc="http://schemas.openxmlformats.org/markup-compatibility/2006">
              <mc:Choice xmlns:v="urn:schemas-microsoft-com:vml" Requires="v">
                <p:oleObj name="CorelPhotoPaint.Image.8" r:id="rId4" imgW="8126984" imgH="6095238" progId="CorelPhotoPaint.Image.8">
                  <p:embed/>
                </p:oleObj>
              </mc:Choice>
              <mc:Fallback>
                <p:oleObj name="CorelPhotoPaint.Image.8" r:id="rId4" imgW="8126984" imgH="6095238" progId="CorelPhotoPaint.Image.8">
                  <p:embed/>
                  <p:pic>
                    <p:nvPicPr>
                      <p:cNvPr id="3077"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5053" y="843871"/>
                        <a:ext cx="1427704" cy="1070778"/>
                      </a:xfrm>
                      <a:prstGeom prst="rect">
                        <a:avLst/>
                      </a:prstGeom>
                      <a:noFill/>
                      <a:ln>
                        <a:noFill/>
                      </a:ln>
                      <a:effectLst/>
                    </p:spPr>
                  </p:pic>
                </p:oleObj>
              </mc:Fallback>
            </mc:AlternateContent>
          </a:graphicData>
        </a:graphic>
      </p:graphicFrame>
      <p:graphicFrame>
        <p:nvGraphicFramePr>
          <p:cNvPr id="3078" name="Object 9"/>
          <p:cNvGraphicFramePr>
            <a:graphicFrameLocks noGrp="1" noChangeAspect="1"/>
          </p:cNvGraphicFramePr>
          <p:nvPr>
            <p:ph sz="quarter" idx="3"/>
            <p:extLst>
              <p:ext uri="{D42A27DB-BD31-4B8C-83A1-F6EECF244321}">
                <p14:modId xmlns:p14="http://schemas.microsoft.com/office/powerpoint/2010/main" val="2563563988"/>
              </p:ext>
            </p:extLst>
          </p:nvPr>
        </p:nvGraphicFramePr>
        <p:xfrm>
          <a:off x="7451725" y="834745"/>
          <a:ext cx="1177653" cy="1103806"/>
        </p:xfrm>
        <a:graphic>
          <a:graphicData uri="http://schemas.openxmlformats.org/presentationml/2006/ole">
            <mc:AlternateContent xmlns:mc="http://schemas.openxmlformats.org/markup-compatibility/2006">
              <mc:Choice xmlns:v="urn:schemas-microsoft-com:vml" Requires="v">
                <p:oleObj name="CorelPhotoPaint.Image.8" r:id="rId6" imgW="5079365" imgH="4761905" progId="CorelPhotoPaint.Image.8">
                  <p:embed/>
                </p:oleObj>
              </mc:Choice>
              <mc:Fallback>
                <p:oleObj name="CorelPhotoPaint.Image.8" r:id="rId6" imgW="5079365" imgH="4761905" progId="CorelPhotoPaint.Image.8">
                  <p:embed/>
                  <p:pic>
                    <p:nvPicPr>
                      <p:cNvPr id="3078"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51725" y="834745"/>
                        <a:ext cx="1177653" cy="1103806"/>
                      </a:xfrm>
                      <a:prstGeom prst="rect">
                        <a:avLst/>
                      </a:prstGeom>
                      <a:noFill/>
                      <a:ln>
                        <a:noFill/>
                      </a:ln>
                      <a:effectLst/>
                    </p:spPr>
                  </p:pic>
                </p:oleObj>
              </mc:Fallback>
            </mc:AlternateContent>
          </a:graphicData>
        </a:graphic>
      </p:graphicFrame>
      <p:sp>
        <p:nvSpPr>
          <p:cNvPr id="3079" name="Text Box 6"/>
          <p:cNvSpPr txBox="1">
            <a:spLocks noChangeArrowheads="1"/>
          </p:cNvSpPr>
          <p:nvPr/>
        </p:nvSpPr>
        <p:spPr bwMode="auto">
          <a:xfrm>
            <a:off x="4894477" y="1465176"/>
            <a:ext cx="1316037"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eaLnBrk="1" hangingPunct="1"/>
            <a:r>
              <a:rPr lang="en-US" altLang="en-US" b="1" baseline="0" dirty="0">
                <a:solidFill>
                  <a:srgbClr val="FF0000"/>
                </a:solidFill>
              </a:rPr>
              <a:t>C</a:t>
            </a:r>
          </a:p>
          <a:p>
            <a:pPr eaLnBrk="1" hangingPunct="1"/>
            <a:endParaRPr lang="en-US" altLang="en-US" b="1" baseline="0" dirty="0">
              <a:solidFill>
                <a:srgbClr val="FF0000"/>
              </a:solidFill>
            </a:endParaRPr>
          </a:p>
          <a:p>
            <a:pPr eaLnBrk="1" hangingPunct="1"/>
            <a:endParaRPr lang="en-US" altLang="en-US" b="1" baseline="0" dirty="0">
              <a:solidFill>
                <a:srgbClr val="FF0000"/>
              </a:solidFill>
            </a:endParaRPr>
          </a:p>
          <a:p>
            <a:pPr eaLnBrk="1" hangingPunct="1"/>
            <a:r>
              <a:rPr lang="en-US" altLang="en-US" b="1" baseline="0" dirty="0">
                <a:solidFill>
                  <a:srgbClr val="FF0000"/>
                </a:solidFill>
              </a:rPr>
              <a:t>Si</a:t>
            </a:r>
          </a:p>
          <a:p>
            <a:pPr eaLnBrk="1" hangingPunct="1"/>
            <a:endParaRPr lang="en-US" altLang="en-US" b="1" baseline="0" dirty="0">
              <a:solidFill>
                <a:srgbClr val="FF0000"/>
              </a:solidFill>
            </a:endParaRPr>
          </a:p>
          <a:p>
            <a:pPr eaLnBrk="1" hangingPunct="1"/>
            <a:endParaRPr lang="en-US" altLang="en-US" b="1" baseline="0" dirty="0">
              <a:solidFill>
                <a:srgbClr val="FF0000"/>
              </a:solidFill>
            </a:endParaRPr>
          </a:p>
          <a:p>
            <a:pPr eaLnBrk="1" hangingPunct="1"/>
            <a:r>
              <a:rPr lang="en-US" altLang="en-US" b="1" baseline="0" dirty="0">
                <a:solidFill>
                  <a:srgbClr val="FF0000"/>
                </a:solidFill>
              </a:rPr>
              <a:t>Ge</a:t>
            </a:r>
          </a:p>
          <a:p>
            <a:pPr eaLnBrk="1" hangingPunct="1"/>
            <a:endParaRPr lang="en-US" altLang="en-US" b="1" baseline="0" dirty="0">
              <a:solidFill>
                <a:srgbClr val="FF0000"/>
              </a:solidFill>
            </a:endParaRPr>
          </a:p>
          <a:p>
            <a:pPr eaLnBrk="1" hangingPunct="1"/>
            <a:endParaRPr lang="en-US" altLang="en-US" b="1" baseline="0" dirty="0">
              <a:solidFill>
                <a:srgbClr val="FF0000"/>
              </a:solidFill>
            </a:endParaRPr>
          </a:p>
          <a:p>
            <a:pPr eaLnBrk="1" hangingPunct="1"/>
            <a:r>
              <a:rPr lang="en-US" altLang="en-US" b="1" baseline="0" dirty="0">
                <a:solidFill>
                  <a:srgbClr val="FF0000"/>
                </a:solidFill>
              </a:rPr>
              <a:t>Sn</a:t>
            </a:r>
          </a:p>
          <a:p>
            <a:pPr eaLnBrk="1" hangingPunct="1"/>
            <a:endParaRPr lang="en-US" altLang="en-US" b="1" baseline="0" dirty="0">
              <a:solidFill>
                <a:srgbClr val="FF0000"/>
              </a:solidFill>
            </a:endParaRPr>
          </a:p>
          <a:p>
            <a:pPr eaLnBrk="1" hangingPunct="1"/>
            <a:endParaRPr lang="en-US" altLang="en-US" b="1" baseline="0" dirty="0">
              <a:solidFill>
                <a:srgbClr val="FF0000"/>
              </a:solidFill>
            </a:endParaRPr>
          </a:p>
          <a:p>
            <a:pPr eaLnBrk="1" hangingPunct="1"/>
            <a:r>
              <a:rPr lang="en-US" altLang="en-US" b="1" baseline="0" dirty="0">
                <a:solidFill>
                  <a:srgbClr val="FF0000"/>
                </a:solidFill>
              </a:rPr>
              <a:t>Pb</a:t>
            </a:r>
            <a:endParaRPr lang="cs-CZ" altLang="en-US" b="1" baseline="0" dirty="0">
              <a:solidFill>
                <a:srgbClr val="FF0000"/>
              </a:solidFill>
            </a:endParaRPr>
          </a:p>
        </p:txBody>
      </p:sp>
      <p:graphicFrame>
        <p:nvGraphicFramePr>
          <p:cNvPr id="3081" name="Object 13"/>
          <p:cNvGraphicFramePr>
            <a:graphicFrameLocks noChangeAspect="1"/>
          </p:cNvGraphicFramePr>
          <p:nvPr>
            <p:extLst>
              <p:ext uri="{D42A27DB-BD31-4B8C-83A1-F6EECF244321}">
                <p14:modId xmlns:p14="http://schemas.microsoft.com/office/powerpoint/2010/main" val="1488674901"/>
              </p:ext>
            </p:extLst>
          </p:nvPr>
        </p:nvGraphicFramePr>
        <p:xfrm>
          <a:off x="6429482" y="2035236"/>
          <a:ext cx="1606550" cy="1204913"/>
        </p:xfrm>
        <a:graphic>
          <a:graphicData uri="http://schemas.openxmlformats.org/presentationml/2006/ole">
            <mc:AlternateContent xmlns:mc="http://schemas.openxmlformats.org/markup-compatibility/2006">
              <mc:Choice xmlns:v="urn:schemas-microsoft-com:vml" Requires="v">
                <p:oleObj name="CorelPhotoPaint.Image.8" r:id="rId8" imgW="6095238" imgH="4571429" progId="CorelPhotoPaint.Image.8">
                  <p:embed/>
                </p:oleObj>
              </mc:Choice>
              <mc:Fallback>
                <p:oleObj name="CorelPhotoPaint.Image.8" r:id="rId8" imgW="6095238" imgH="4571429" progId="CorelPhotoPaint.Image.8">
                  <p:embed/>
                  <p:pic>
                    <p:nvPicPr>
                      <p:cNvPr id="3081" name="Object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29482" y="2035236"/>
                        <a:ext cx="1606550" cy="120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82" name="Object 14"/>
          <p:cNvGraphicFramePr>
            <a:graphicFrameLocks noChangeAspect="1"/>
          </p:cNvGraphicFramePr>
          <p:nvPr>
            <p:extLst>
              <p:ext uri="{D42A27DB-BD31-4B8C-83A1-F6EECF244321}">
                <p14:modId xmlns:p14="http://schemas.microsoft.com/office/powerpoint/2010/main" val="2068177859"/>
              </p:ext>
            </p:extLst>
          </p:nvPr>
        </p:nvGraphicFramePr>
        <p:xfrm>
          <a:off x="6585057" y="3360736"/>
          <a:ext cx="1295400" cy="1295400"/>
        </p:xfrm>
        <a:graphic>
          <a:graphicData uri="http://schemas.openxmlformats.org/presentationml/2006/ole">
            <mc:AlternateContent xmlns:mc="http://schemas.openxmlformats.org/markup-compatibility/2006">
              <mc:Choice xmlns:v="urn:schemas-microsoft-com:vml" Requires="v">
                <p:oleObj name="CorelPhotoPaint.Image.8" r:id="rId10" imgW="3403175" imgH="3403175" progId="CorelPhotoPaint.Image.8">
                  <p:embed/>
                </p:oleObj>
              </mc:Choice>
              <mc:Fallback>
                <p:oleObj name="CorelPhotoPaint.Image.8" r:id="rId10" imgW="3403175" imgH="3403175" progId="CorelPhotoPaint.Image.8">
                  <p:embed/>
                  <p:pic>
                    <p:nvPicPr>
                      <p:cNvPr id="3082" name="Object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85057" y="3360736"/>
                        <a:ext cx="1295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83" name="Object 15"/>
          <p:cNvGraphicFramePr>
            <a:graphicFrameLocks noChangeAspect="1"/>
          </p:cNvGraphicFramePr>
          <p:nvPr>
            <p:extLst>
              <p:ext uri="{D42A27DB-BD31-4B8C-83A1-F6EECF244321}">
                <p14:modId xmlns:p14="http://schemas.microsoft.com/office/powerpoint/2010/main" val="3355822458"/>
              </p:ext>
            </p:extLst>
          </p:nvPr>
        </p:nvGraphicFramePr>
        <p:xfrm>
          <a:off x="6585057" y="4579937"/>
          <a:ext cx="1265238" cy="1174750"/>
        </p:xfrm>
        <a:graphic>
          <a:graphicData uri="http://schemas.openxmlformats.org/presentationml/2006/ole">
            <mc:AlternateContent xmlns:mc="http://schemas.openxmlformats.org/markup-compatibility/2006">
              <mc:Choice xmlns:v="urn:schemas-microsoft-com:vml" Requires="v">
                <p:oleObj name="CorelPhotoPaint.Image.8" r:id="rId12" imgW="4977778" imgH="4622222" progId="CorelPhotoPaint.Image.8">
                  <p:embed/>
                </p:oleObj>
              </mc:Choice>
              <mc:Fallback>
                <p:oleObj name="CorelPhotoPaint.Image.8" r:id="rId12" imgW="4977778" imgH="4622222" progId="CorelPhotoPaint.Image.8">
                  <p:embed/>
                  <p:pic>
                    <p:nvPicPr>
                      <p:cNvPr id="3083" name="Object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85057" y="4579937"/>
                        <a:ext cx="1265238" cy="117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 name="Obrázek 2">
            <a:extLst>
              <a:ext uri="{FF2B5EF4-FFF2-40B4-BE49-F238E27FC236}">
                <a16:creationId xmlns:a16="http://schemas.microsoft.com/office/drawing/2014/main" id="{59E4E1FC-DF2B-4849-8957-F45C31F1706A}"/>
              </a:ext>
            </a:extLst>
          </p:cNvPr>
          <p:cNvPicPr>
            <a:picLocks noChangeAspect="1"/>
          </p:cNvPicPr>
          <p:nvPr/>
        </p:nvPicPr>
        <p:blipFill>
          <a:blip r:embed="rId14"/>
          <a:stretch>
            <a:fillRect/>
          </a:stretch>
        </p:blipFill>
        <p:spPr>
          <a:xfrm>
            <a:off x="715252" y="4450578"/>
            <a:ext cx="3563302" cy="2308527"/>
          </a:xfrm>
          <a:prstGeom prst="rect">
            <a:avLst/>
          </a:prstGeom>
        </p:spPr>
      </p:pic>
      <p:sp>
        <p:nvSpPr>
          <p:cNvPr id="19" name="TextovéPole 18">
            <a:extLst>
              <a:ext uri="{FF2B5EF4-FFF2-40B4-BE49-F238E27FC236}">
                <a16:creationId xmlns:a16="http://schemas.microsoft.com/office/drawing/2014/main" id="{44CAFA4C-9E77-4E6B-A067-37D84A604CD3}"/>
              </a:ext>
            </a:extLst>
          </p:cNvPr>
          <p:cNvSpPr txBox="1"/>
          <p:nvPr/>
        </p:nvSpPr>
        <p:spPr>
          <a:xfrm>
            <a:off x="381000" y="3085106"/>
            <a:ext cx="2460856" cy="923330"/>
          </a:xfrm>
          <a:prstGeom prst="rect">
            <a:avLst/>
          </a:prstGeom>
          <a:noFill/>
        </p:spPr>
        <p:txBody>
          <a:bodyPr wrap="square">
            <a:spAutoFit/>
          </a:bodyPr>
          <a:lstStyle/>
          <a:p>
            <a:r>
              <a:rPr lang="en-GB" altLang="en-US" sz="1800" dirty="0">
                <a:latin typeface="Arial" panose="020B0604020202020204" pitchFamily="34" charset="0"/>
                <a:cs typeface="Arial" panose="020B0604020202020204" pitchFamily="34" charset="0"/>
              </a:rPr>
              <a:t>C a Si – </a:t>
            </a:r>
            <a:r>
              <a:rPr lang="en-GB" altLang="en-US" sz="1800" dirty="0" err="1">
                <a:latin typeface="Arial" panose="020B0604020202020204" pitchFamily="34" charset="0"/>
                <a:cs typeface="Arial" panose="020B0604020202020204" pitchFamily="34" charset="0"/>
              </a:rPr>
              <a:t>nekovy</a:t>
            </a:r>
            <a:endParaRPr lang="cs-CZ" altLang="en-US" sz="1800" dirty="0">
              <a:latin typeface="Arial" panose="020B0604020202020204" pitchFamily="34" charset="0"/>
              <a:cs typeface="Arial" panose="020B0604020202020204" pitchFamily="34" charset="0"/>
            </a:endParaRPr>
          </a:p>
          <a:p>
            <a:r>
              <a:rPr lang="en-GB" altLang="en-US" sz="1800" dirty="0">
                <a:latin typeface="Arial" panose="020B0604020202020204" pitchFamily="34" charset="0"/>
                <a:cs typeface="Arial" panose="020B0604020202020204" pitchFamily="34" charset="0"/>
              </a:rPr>
              <a:t>Ge – </a:t>
            </a:r>
            <a:r>
              <a:rPr lang="en-GB" altLang="en-US" sz="1800" dirty="0" err="1">
                <a:latin typeface="Arial" panose="020B0604020202020204" pitchFamily="34" charset="0"/>
                <a:cs typeface="Arial" panose="020B0604020202020204" pitchFamily="34" charset="0"/>
              </a:rPr>
              <a:t>polokov</a:t>
            </a:r>
            <a:endParaRPr lang="cs-CZ" altLang="en-US" sz="1800" dirty="0">
              <a:latin typeface="Arial" panose="020B0604020202020204" pitchFamily="34" charset="0"/>
              <a:cs typeface="Arial" panose="020B0604020202020204" pitchFamily="34" charset="0"/>
            </a:endParaRPr>
          </a:p>
          <a:p>
            <a:r>
              <a:rPr lang="en-GB" altLang="en-US" sz="1800" dirty="0">
                <a:latin typeface="Arial" panose="020B0604020202020204" pitchFamily="34" charset="0"/>
                <a:cs typeface="Arial" panose="020B0604020202020204" pitchFamily="34" charset="0"/>
              </a:rPr>
              <a:t>Sn a Pb – </a:t>
            </a:r>
            <a:r>
              <a:rPr lang="en-GB" altLang="en-US" sz="1800" dirty="0" err="1">
                <a:latin typeface="Arial" panose="020B0604020202020204" pitchFamily="34" charset="0"/>
                <a:cs typeface="Arial" panose="020B0604020202020204" pitchFamily="34" charset="0"/>
              </a:rPr>
              <a:t>kovy</a:t>
            </a:r>
            <a:r>
              <a:rPr lang="cs-CZ" altLang="en-US" sz="1800" dirty="0">
                <a:latin typeface="Arial" panose="020B0604020202020204" pitchFamily="34" charset="0"/>
                <a:cs typeface="Arial" panose="020B0604020202020204" pitchFamily="34" charset="0"/>
              </a:rPr>
              <a:t> </a:t>
            </a:r>
            <a:endParaRPr lang="cs-CZ" dirty="0"/>
          </a:p>
        </p:txBody>
      </p:sp>
      <p:pic>
        <p:nvPicPr>
          <p:cNvPr id="1026" name="Picture 2" descr="Carbon Group - Assignment Point">
            <a:extLst>
              <a:ext uri="{FF2B5EF4-FFF2-40B4-BE49-F238E27FC236}">
                <a16:creationId xmlns:a16="http://schemas.microsoft.com/office/drawing/2014/main" id="{352C20CF-6249-4377-ADDD-DFF84976EC6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95516" y="817329"/>
            <a:ext cx="4191000" cy="209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6331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190500" y="321281"/>
            <a:ext cx="8763000" cy="1633913"/>
          </a:xfrm>
        </p:spPr>
        <p:txBody>
          <a:bodyPr>
            <a:normAutofit lnSpcReduction="10000"/>
          </a:bodyPr>
          <a:lstStyle/>
          <a:p>
            <a:pPr marL="0" indent="0" eaLnBrk="1" hangingPunct="1">
              <a:lnSpc>
                <a:spcPct val="90000"/>
              </a:lnSpc>
              <a:buNone/>
            </a:pPr>
            <a:r>
              <a:rPr lang="en-GB" altLang="en-US" sz="2000" b="1" dirty="0">
                <a:latin typeface="Arial" panose="020B0604020202020204" pitchFamily="34" charset="0"/>
                <a:cs typeface="Arial" panose="020B0604020202020204" pitchFamily="34" charset="0"/>
              </a:rPr>
              <a:t>C, Si, Ge, Sn, </a:t>
            </a:r>
            <a:r>
              <a:rPr lang="en-GB" altLang="en-US" sz="2000" b="1" dirty="0" err="1">
                <a:latin typeface="Arial" panose="020B0604020202020204" pitchFamily="34" charset="0"/>
                <a:cs typeface="Arial" panose="020B0604020202020204" pitchFamily="34" charset="0"/>
              </a:rPr>
              <a:t>Pb</a:t>
            </a:r>
            <a:endParaRPr lang="en-GB" altLang="en-US" sz="2000"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a:p>
            <a:pPr>
              <a:lnSpc>
                <a:spcPct val="90000"/>
              </a:lnSpc>
              <a:buNone/>
            </a:pPr>
            <a:endParaRPr lang="cs-CZ" altLang="en-US" sz="1600" dirty="0">
              <a:latin typeface="Arial" panose="020B0604020202020204" pitchFamily="34" charset="0"/>
              <a:cs typeface="Arial" panose="020B0604020202020204" pitchFamily="34" charset="0"/>
            </a:endParaRPr>
          </a:p>
          <a:p>
            <a:pPr>
              <a:lnSpc>
                <a:spcPct val="90000"/>
              </a:lnSpc>
              <a:buNone/>
            </a:pPr>
            <a:r>
              <a:rPr lang="en-GB" altLang="en-US" sz="2000" dirty="0">
                <a:latin typeface="Arial" panose="020B0604020202020204" pitchFamily="34" charset="0"/>
                <a:cs typeface="Arial" panose="020B0604020202020204" pitchFamily="34" charset="0"/>
              </a:rPr>
              <a:t>el</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konfigurace</a:t>
            </a:r>
            <a:r>
              <a:rPr lang="en-GB" altLang="en-US" sz="2000" dirty="0">
                <a:latin typeface="Arial" panose="020B0604020202020204" pitchFamily="34" charset="0"/>
                <a:cs typeface="Arial" panose="020B0604020202020204" pitchFamily="34" charset="0"/>
              </a:rPr>
              <a:t>: ns</a:t>
            </a:r>
            <a:r>
              <a:rPr lang="en-GB" altLang="en-US" sz="2000" baseline="30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np</a:t>
            </a:r>
            <a:r>
              <a:rPr lang="en-GB" altLang="en-US" sz="2000" baseline="30000" dirty="0">
                <a:latin typeface="Arial" panose="020B0604020202020204" pitchFamily="34" charset="0"/>
                <a:cs typeface="Arial" panose="020B0604020202020204" pitchFamily="34" charset="0"/>
              </a:rPr>
              <a:t>2</a:t>
            </a:r>
          </a:p>
          <a:p>
            <a:pPr eaLnBrk="1" hangingPunct="1">
              <a:lnSpc>
                <a:spcPct val="90000"/>
              </a:lnSpc>
              <a:buFont typeface="Wingdings" pitchFamily="2" charset="2"/>
              <a:buNone/>
            </a:pPr>
            <a:r>
              <a:rPr lang="en-GB" altLang="en-US" sz="2000" dirty="0">
                <a:latin typeface="Arial" panose="020B0604020202020204" pitchFamily="34" charset="0"/>
                <a:cs typeface="Arial" panose="020B0604020202020204" pitchFamily="34" charset="0"/>
              </a:rPr>
              <a:t> </a:t>
            </a:r>
          </a:p>
        </p:txBody>
      </p:sp>
      <p:sp>
        <p:nvSpPr>
          <p:cNvPr id="5" name="TextovéPole 4">
            <a:extLst>
              <a:ext uri="{FF2B5EF4-FFF2-40B4-BE49-F238E27FC236}">
                <a16:creationId xmlns:a16="http://schemas.microsoft.com/office/drawing/2014/main" id="{08A2ABD6-FEAE-4BB1-9149-CEAF04D9DD0F}"/>
              </a:ext>
            </a:extLst>
          </p:cNvPr>
          <p:cNvSpPr txBox="1"/>
          <p:nvPr/>
        </p:nvSpPr>
        <p:spPr>
          <a:xfrm>
            <a:off x="208480" y="3029596"/>
            <a:ext cx="8505825" cy="840230"/>
          </a:xfrm>
          <a:prstGeom prst="rect">
            <a:avLst/>
          </a:prstGeom>
          <a:noFill/>
        </p:spPr>
        <p:txBody>
          <a:bodyPr wrap="square">
            <a:spAutoFit/>
          </a:bodyPr>
          <a:lstStyle/>
          <a:p>
            <a:pPr algn="just" eaLnBrk="1" hangingPunct="1">
              <a:lnSpc>
                <a:spcPct val="90000"/>
              </a:lnSpc>
              <a:buFont typeface="Wingdings" pitchFamily="2" charset="2"/>
              <a:buNone/>
            </a:pPr>
            <a:r>
              <a:rPr lang="en-GB" altLang="en-US" sz="1800" dirty="0">
                <a:latin typeface="Arial" panose="020B0604020202020204" pitchFamily="34" charset="0"/>
                <a:cs typeface="Arial" panose="020B0604020202020204" pitchFamily="34" charset="0"/>
              </a:rPr>
              <a:t>-</a:t>
            </a:r>
            <a:r>
              <a:rPr lang="cs-CZ" altLang="en-US" sz="1800" dirty="0">
                <a:latin typeface="Arial" panose="020B0604020202020204" pitchFamily="34" charset="0"/>
                <a:cs typeface="Arial" panose="020B0604020202020204" pitchFamily="34" charset="0"/>
              </a:rPr>
              <a:t> </a:t>
            </a:r>
            <a:r>
              <a:rPr lang="en-GB" altLang="en-US" sz="1800" dirty="0">
                <a:latin typeface="Arial" panose="020B0604020202020204" pitchFamily="34" charset="0"/>
                <a:cs typeface="Arial" panose="020B0604020202020204" pitchFamily="34" charset="0"/>
              </a:rPr>
              <a:t>max</a:t>
            </a:r>
            <a:r>
              <a:rPr lang="cs-CZ" altLang="en-US" sz="1800" dirty="0">
                <a:latin typeface="Arial" panose="020B0604020202020204" pitchFamily="34" charset="0"/>
                <a:cs typeface="Arial" panose="020B0604020202020204" pitchFamily="34" charset="0"/>
              </a:rPr>
              <a:t>.</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vaznost</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uhlíku</a:t>
            </a:r>
            <a:r>
              <a:rPr lang="en-GB" altLang="en-US" sz="1800" dirty="0">
                <a:latin typeface="Arial" panose="020B0604020202020204" pitchFamily="34" charset="0"/>
                <a:cs typeface="Arial" panose="020B0604020202020204" pitchFamily="34" charset="0"/>
              </a:rPr>
              <a:t> 4, </a:t>
            </a:r>
            <a:r>
              <a:rPr lang="cs-CZ" altLang="en-US" sz="1800" dirty="0">
                <a:latin typeface="Arial" panose="020B0604020202020204" pitchFamily="34" charset="0"/>
                <a:cs typeface="Arial" panose="020B0604020202020204" pitchFamily="34" charset="0"/>
              </a:rPr>
              <a:t>u </a:t>
            </a:r>
            <a:r>
              <a:rPr lang="en-GB" altLang="en-US" sz="1800" dirty="0">
                <a:latin typeface="Arial" panose="020B0604020202020204" pitchFamily="34" charset="0"/>
                <a:cs typeface="Arial" panose="020B0604020202020204" pitchFamily="34" charset="0"/>
              </a:rPr>
              <a:t>k</a:t>
            </a:r>
            <a:r>
              <a:rPr lang="cs-CZ" altLang="en-US" sz="1800" dirty="0">
                <a:latin typeface="Arial" panose="020B0604020202020204" pitchFamily="34" charset="0"/>
                <a:cs typeface="Arial" panose="020B0604020202020204" pitchFamily="34" charset="0"/>
              </a:rPr>
              <a:t>ř</a:t>
            </a:r>
            <a:r>
              <a:rPr lang="en-GB" altLang="en-US" sz="1800" dirty="0" err="1">
                <a:latin typeface="Arial" panose="020B0604020202020204" pitchFamily="34" charset="0"/>
                <a:cs typeface="Arial" panose="020B0604020202020204" pitchFamily="34" charset="0"/>
              </a:rPr>
              <a:t>emíku</a:t>
            </a:r>
            <a:r>
              <a:rPr lang="en-GB" altLang="en-US" sz="1800" dirty="0">
                <a:latin typeface="Arial" panose="020B0604020202020204" pitchFamily="34" charset="0"/>
                <a:cs typeface="Arial" panose="020B0604020202020204" pitchFamily="34" charset="0"/>
              </a:rPr>
              <a:t> a t</a:t>
            </a:r>
            <a:r>
              <a:rPr lang="cs-CZ" altLang="en-US" sz="1800" dirty="0">
                <a:latin typeface="Arial" panose="020B0604020202020204" pitchFamily="34" charset="0"/>
                <a:cs typeface="Arial" panose="020B0604020202020204" pitchFamily="34" charset="0"/>
              </a:rPr>
              <a:t>ě</a:t>
            </a:r>
            <a:r>
              <a:rPr lang="en-GB" altLang="en-US" sz="1800" dirty="0" err="1">
                <a:latin typeface="Arial" panose="020B0604020202020204" pitchFamily="34" charset="0"/>
                <a:cs typeface="Arial" panose="020B0604020202020204" pitchFamily="34" charset="0"/>
              </a:rPr>
              <a:t>žších</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prvk</a:t>
            </a:r>
            <a:r>
              <a:rPr lang="cs-CZ" altLang="en-US" sz="1800" dirty="0">
                <a:latin typeface="Arial" panose="020B0604020202020204" pitchFamily="34" charset="0"/>
                <a:cs typeface="Arial" panose="020B0604020202020204" pitchFamily="34" charset="0"/>
              </a:rPr>
              <a:t>ů</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podskupiny</a:t>
            </a:r>
            <a:r>
              <a:rPr lang="en-GB" altLang="en-US" sz="1800" dirty="0">
                <a:latin typeface="Arial" panose="020B0604020202020204" pitchFamily="34" charset="0"/>
                <a:cs typeface="Arial" panose="020B0604020202020204" pitchFamily="34" charset="0"/>
              </a:rPr>
              <a:t>  6 </a:t>
            </a:r>
            <a:r>
              <a:rPr lang="en-GB" altLang="en-US" sz="1800" dirty="0">
                <a:latin typeface="Arial" panose="020B0604020202020204" pitchFamily="34" charset="0"/>
                <a:cs typeface="Arial" panose="020B0604020202020204" pitchFamily="34" charset="0"/>
                <a:sym typeface="Symbol" pitchFamily="18" charset="2"/>
              </a:rPr>
              <a:t></a:t>
            </a:r>
            <a:r>
              <a:rPr lang="en-GB" altLang="en-US" sz="1800" dirty="0">
                <a:latin typeface="Arial" panose="020B0604020202020204" pitchFamily="34" charset="0"/>
                <a:cs typeface="Arial" panose="020B0604020202020204" pitchFamily="34" charset="0"/>
              </a:rPr>
              <a:t> </a:t>
            </a:r>
            <a:r>
              <a:rPr lang="cs-CZ" altLang="en-US" sz="1800" dirty="0">
                <a:latin typeface="Arial" panose="020B0604020202020204" pitchFamily="34" charset="0"/>
                <a:cs typeface="Arial" panose="020B0604020202020204" pitchFamily="34" charset="0"/>
              </a:rPr>
              <a:t>např. </a:t>
            </a:r>
            <a:r>
              <a:rPr lang="en-GB" altLang="en-US" sz="1800" dirty="0">
                <a:latin typeface="Arial" panose="020B0604020202020204" pitchFamily="34" charset="0"/>
                <a:cs typeface="Arial" panose="020B0604020202020204" pitchFamily="34" charset="0"/>
              </a:rPr>
              <a:t>v</a:t>
            </a:r>
            <a:r>
              <a:rPr lang="cs-CZ" altLang="en-US" sz="1800" dirty="0" err="1">
                <a:latin typeface="Arial" panose="020B0604020202020204" pitchFamily="34" charset="0"/>
                <a:cs typeface="Arial" panose="020B0604020202020204" pitchFamily="34" charset="0"/>
              </a:rPr>
              <a:t>ůč</a:t>
            </a:r>
            <a:r>
              <a:rPr lang="en-GB" altLang="en-US" sz="1800" dirty="0" err="1">
                <a:latin typeface="Arial" panose="020B0604020202020204" pitchFamily="34" charset="0"/>
                <a:cs typeface="Arial" panose="020B0604020202020204" pitchFamily="34" charset="0"/>
              </a:rPr>
              <a:t>i</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hydrolýze</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stálý</a:t>
            </a:r>
            <a:r>
              <a:rPr lang="en-GB" altLang="en-US" sz="1800" dirty="0">
                <a:latin typeface="Arial" panose="020B0604020202020204" pitchFamily="34" charset="0"/>
                <a:cs typeface="Arial" panose="020B0604020202020204" pitchFamily="34" charset="0"/>
              </a:rPr>
              <a:t> CCl</a:t>
            </a:r>
            <a:r>
              <a:rPr lang="en-GB" altLang="en-US" sz="1800" baseline="-25000" dirty="0">
                <a:latin typeface="Arial" panose="020B0604020202020204" pitchFamily="34" charset="0"/>
                <a:cs typeface="Arial" panose="020B0604020202020204" pitchFamily="34" charset="0"/>
              </a:rPr>
              <a:t>4</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na</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rozdíl</a:t>
            </a:r>
            <a:r>
              <a:rPr lang="en-GB" altLang="en-US" sz="1800" dirty="0">
                <a:latin typeface="Arial" panose="020B0604020202020204" pitchFamily="34" charset="0"/>
                <a:cs typeface="Arial" panose="020B0604020202020204" pitchFamily="34" charset="0"/>
              </a:rPr>
              <a:t> od </a:t>
            </a:r>
            <a:r>
              <a:rPr lang="en-GB" altLang="en-US" sz="1800" dirty="0" err="1">
                <a:latin typeface="Arial" panose="020B0604020202020204" pitchFamily="34" charset="0"/>
                <a:cs typeface="Arial" panose="020B0604020202020204" pitchFamily="34" charset="0"/>
              </a:rPr>
              <a:t>ochotn</a:t>
            </a:r>
            <a:r>
              <a:rPr lang="cs-CZ" altLang="en-US" sz="1800" dirty="0">
                <a:latin typeface="Arial" panose="020B0604020202020204" pitchFamily="34" charset="0"/>
                <a:cs typeface="Arial" panose="020B0604020202020204" pitchFamily="34" charset="0"/>
              </a:rPr>
              <a:t>ě</a:t>
            </a:r>
            <a:r>
              <a:rPr lang="en-GB" altLang="en-US" sz="1800" dirty="0">
                <a:latin typeface="Arial" panose="020B0604020202020204" pitchFamily="34" charset="0"/>
                <a:cs typeface="Arial" panose="020B0604020202020204" pitchFamily="34" charset="0"/>
              </a:rPr>
              <a:t> se </a:t>
            </a:r>
            <a:r>
              <a:rPr lang="en-GB" altLang="en-US" sz="1800" dirty="0" err="1">
                <a:latin typeface="Arial" panose="020B0604020202020204" pitchFamily="34" charset="0"/>
                <a:cs typeface="Arial" panose="020B0604020202020204" pitchFamily="34" charset="0"/>
              </a:rPr>
              <a:t>hydrolyzujícího</a:t>
            </a:r>
            <a:r>
              <a:rPr lang="en-GB" altLang="en-US" sz="1800" dirty="0">
                <a:latin typeface="Arial" panose="020B0604020202020204" pitchFamily="34" charset="0"/>
                <a:cs typeface="Arial" panose="020B0604020202020204" pitchFamily="34" charset="0"/>
              </a:rPr>
              <a:t> SiCl</a:t>
            </a:r>
            <a:r>
              <a:rPr lang="en-GB" altLang="en-US" sz="1800" baseline="-25000" dirty="0">
                <a:latin typeface="Arial" panose="020B0604020202020204" pitchFamily="34" charset="0"/>
                <a:cs typeface="Arial" panose="020B0604020202020204" pitchFamily="34" charset="0"/>
              </a:rPr>
              <a:t>4</a:t>
            </a:r>
            <a:r>
              <a:rPr lang="en-GB" altLang="en-US" sz="1800" dirty="0">
                <a:latin typeface="Arial" panose="020B0604020202020204" pitchFamily="34" charset="0"/>
                <a:cs typeface="Arial" panose="020B0604020202020204" pitchFamily="34" charset="0"/>
              </a:rPr>
              <a:t> </a:t>
            </a:r>
            <a:r>
              <a:rPr lang="cs-CZ" altLang="en-US" sz="1800" dirty="0">
                <a:latin typeface="Arial" panose="020B0604020202020204" pitchFamily="34" charset="0"/>
                <a:cs typeface="Arial" panose="020B0604020202020204" pitchFamily="34" charset="0"/>
              </a:rPr>
              <a:t>(přítomnost d-orbitalů).</a:t>
            </a:r>
          </a:p>
        </p:txBody>
      </p:sp>
      <p:sp>
        <p:nvSpPr>
          <p:cNvPr id="11" name="TextovéPole 10">
            <a:extLst>
              <a:ext uri="{FF2B5EF4-FFF2-40B4-BE49-F238E27FC236}">
                <a16:creationId xmlns:a16="http://schemas.microsoft.com/office/drawing/2014/main" id="{DFECA5D5-E27C-47F5-938C-67BE016A4D46}"/>
              </a:ext>
            </a:extLst>
          </p:cNvPr>
          <p:cNvSpPr txBox="1"/>
          <p:nvPr/>
        </p:nvSpPr>
        <p:spPr>
          <a:xfrm>
            <a:off x="241871" y="4267200"/>
            <a:ext cx="4661471" cy="840230"/>
          </a:xfrm>
          <a:prstGeom prst="rect">
            <a:avLst/>
          </a:prstGeom>
          <a:noFill/>
        </p:spPr>
        <p:txBody>
          <a:bodyPr wrap="square">
            <a:spAutoFit/>
          </a:bodyPr>
          <a:lstStyle/>
          <a:p>
            <a:pPr algn="just" eaLnBrk="1" hangingPunct="1">
              <a:lnSpc>
                <a:spcPct val="90000"/>
              </a:lnSpc>
              <a:buFont typeface="Wingdings" pitchFamily="2" charset="2"/>
              <a:buNone/>
            </a:pPr>
            <a:r>
              <a:rPr lang="en-GB" altLang="en-US" sz="1800" b="1" dirty="0" err="1">
                <a:latin typeface="Arial" panose="020B0604020202020204" pitchFamily="34" charset="0"/>
                <a:cs typeface="Arial" panose="020B0604020202020204" pitchFamily="34" charset="0"/>
              </a:rPr>
              <a:t>Oxida</a:t>
            </a:r>
            <a:r>
              <a:rPr lang="cs-CZ" altLang="en-US" sz="1800" b="1" dirty="0">
                <a:latin typeface="Arial" panose="020B0604020202020204" pitchFamily="34" charset="0"/>
                <a:cs typeface="Arial" panose="020B0604020202020204" pitchFamily="34" charset="0"/>
              </a:rPr>
              <a:t>č</a:t>
            </a:r>
            <a:r>
              <a:rPr lang="en-GB" altLang="en-US" sz="1800" b="1" dirty="0" err="1">
                <a:latin typeface="Arial" panose="020B0604020202020204" pitchFamily="34" charset="0"/>
                <a:cs typeface="Arial" panose="020B0604020202020204" pitchFamily="34" charset="0"/>
              </a:rPr>
              <a:t>ní</a:t>
            </a:r>
            <a:r>
              <a:rPr lang="en-GB" altLang="en-US" sz="1800" b="1" dirty="0">
                <a:latin typeface="Arial" panose="020B0604020202020204" pitchFamily="34" charset="0"/>
                <a:cs typeface="Arial" panose="020B0604020202020204" pitchFamily="34" charset="0"/>
              </a:rPr>
              <a:t> </a:t>
            </a:r>
            <a:r>
              <a:rPr lang="cs-CZ" altLang="en-US" sz="1800" b="1" dirty="0">
                <a:latin typeface="Arial" panose="020B0604020202020204" pitchFamily="34" charset="0"/>
                <a:cs typeface="Arial" panose="020B0604020202020204" pitchFamily="34" charset="0"/>
              </a:rPr>
              <a:t>č</a:t>
            </a:r>
            <a:r>
              <a:rPr lang="en-GB" altLang="en-US" sz="1800" b="1" dirty="0" err="1">
                <a:latin typeface="Arial" panose="020B0604020202020204" pitchFamily="34" charset="0"/>
                <a:cs typeface="Arial" panose="020B0604020202020204" pitchFamily="34" charset="0"/>
              </a:rPr>
              <a:t>ísla</a:t>
            </a:r>
            <a:r>
              <a:rPr lang="en-GB" altLang="en-US" sz="1800" dirty="0">
                <a:latin typeface="Arial" panose="020B0604020202020204" pitchFamily="34" charset="0"/>
                <a:cs typeface="Arial" panose="020B0604020202020204" pitchFamily="34" charset="0"/>
              </a:rPr>
              <a:t>: </a:t>
            </a:r>
            <a:r>
              <a:rPr lang="en-GB" altLang="en-US" sz="1800" dirty="0">
                <a:latin typeface="Arial" panose="020B0604020202020204" pitchFamily="34" charset="0"/>
                <a:cs typeface="Arial" panose="020B0604020202020204" pitchFamily="34" charset="0"/>
                <a:sym typeface="Symbol" pitchFamily="18" charset="2"/>
              </a:rPr>
              <a:t></a:t>
            </a:r>
            <a:r>
              <a:rPr lang="en-GB" altLang="en-US" sz="1800" dirty="0">
                <a:latin typeface="Arial" panose="020B0604020202020204" pitchFamily="34" charset="0"/>
                <a:cs typeface="Arial" panose="020B0604020202020204" pitchFamily="34" charset="0"/>
              </a:rPr>
              <a:t>IV, +IV a  +II  -</a:t>
            </a:r>
            <a:r>
              <a:rPr lang="cs-CZ"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stabilita</a:t>
            </a:r>
            <a:r>
              <a:rPr lang="en-GB" altLang="en-US" sz="1800" dirty="0">
                <a:latin typeface="Arial" panose="020B0604020202020204" pitchFamily="34" charset="0"/>
                <a:cs typeface="Arial" panose="020B0604020202020204" pitchFamily="34" charset="0"/>
              </a:rPr>
              <a:t> ox</a:t>
            </a:r>
            <a:r>
              <a:rPr lang="cs-CZ" altLang="en-US" sz="1800" dirty="0">
                <a:latin typeface="Arial" panose="020B0604020202020204" pitchFamily="34" charset="0"/>
                <a:cs typeface="Arial" panose="020B0604020202020204" pitchFamily="34" charset="0"/>
              </a:rPr>
              <a:t>.</a:t>
            </a:r>
            <a:r>
              <a:rPr lang="en-GB" altLang="en-US" sz="1800" dirty="0">
                <a:latin typeface="Arial" panose="020B0604020202020204" pitchFamily="34" charset="0"/>
                <a:cs typeface="Arial" panose="020B0604020202020204" pitchFamily="34" charset="0"/>
              </a:rPr>
              <a:t> </a:t>
            </a:r>
            <a:r>
              <a:rPr lang="cs-CZ" altLang="en-US" sz="1800" dirty="0">
                <a:latin typeface="Arial" panose="020B0604020202020204" pitchFamily="34" charset="0"/>
                <a:cs typeface="Arial" panose="020B0604020202020204" pitchFamily="34" charset="0"/>
              </a:rPr>
              <a:t>č</a:t>
            </a:r>
            <a:r>
              <a:rPr lang="en-GB" altLang="en-US" sz="1800" dirty="0" err="1">
                <a:latin typeface="Arial" panose="020B0604020202020204" pitchFamily="34" charset="0"/>
                <a:cs typeface="Arial" panose="020B0604020202020204" pitchFamily="34" charset="0"/>
              </a:rPr>
              <a:t>ísla</a:t>
            </a:r>
            <a:r>
              <a:rPr lang="en-GB" altLang="en-US" sz="1800" dirty="0">
                <a:latin typeface="Arial" panose="020B0604020202020204" pitchFamily="34" charset="0"/>
                <a:cs typeface="Arial" panose="020B0604020202020204" pitchFamily="34" charset="0"/>
              </a:rPr>
              <a:t> +II </a:t>
            </a:r>
            <a:r>
              <a:rPr lang="en-GB" altLang="en-US" sz="1800" dirty="0" err="1">
                <a:latin typeface="Arial" panose="020B0604020202020204" pitchFamily="34" charset="0"/>
                <a:cs typeface="Arial" panose="020B0604020202020204" pitchFamily="34" charset="0"/>
              </a:rPr>
              <a:t>roste</a:t>
            </a:r>
            <a:r>
              <a:rPr lang="en-GB" altLang="en-US" sz="1800" dirty="0">
                <a:latin typeface="Arial" panose="020B0604020202020204" pitchFamily="34" charset="0"/>
                <a:cs typeface="Arial" panose="020B0604020202020204" pitchFamily="34" charset="0"/>
              </a:rPr>
              <a:t> s </a:t>
            </a:r>
            <a:r>
              <a:rPr lang="en-GB" altLang="en-US" sz="1800" dirty="0" err="1">
                <a:latin typeface="Arial" panose="020B0604020202020204" pitchFamily="34" charset="0"/>
                <a:cs typeface="Arial" panose="020B0604020202020204" pitchFamily="34" charset="0"/>
              </a:rPr>
              <a:t>rostoucím</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atomo</a:t>
            </a:r>
            <a:r>
              <a:rPr lang="cs-CZ" altLang="en-US" sz="1800" dirty="0" err="1">
                <a:latin typeface="Arial" panose="020B0604020202020204" pitchFamily="34" charset="0"/>
                <a:cs typeface="Arial" panose="020B0604020202020204" pitchFamily="34" charset="0"/>
              </a:rPr>
              <a:t>vý</a:t>
            </a:r>
            <a:r>
              <a:rPr lang="en-GB" altLang="en-US" sz="1800" dirty="0">
                <a:latin typeface="Arial" panose="020B0604020202020204" pitchFamily="34" charset="0"/>
                <a:cs typeface="Arial" panose="020B0604020202020204" pitchFamily="34" charset="0"/>
              </a:rPr>
              <a:t>m </a:t>
            </a:r>
            <a:r>
              <a:rPr lang="cs-CZ" altLang="en-US" sz="1800" dirty="0">
                <a:latin typeface="Arial" panose="020B0604020202020204" pitchFamily="34" charset="0"/>
                <a:cs typeface="Arial" panose="020B0604020202020204" pitchFamily="34" charset="0"/>
              </a:rPr>
              <a:t>č</a:t>
            </a:r>
            <a:r>
              <a:rPr lang="en-GB" altLang="en-US" sz="1800" dirty="0" err="1">
                <a:latin typeface="Arial" panose="020B0604020202020204" pitchFamily="34" charset="0"/>
                <a:cs typeface="Arial" panose="020B0604020202020204" pitchFamily="34" charset="0"/>
              </a:rPr>
              <a:t>íslem</a:t>
            </a:r>
            <a:r>
              <a:rPr lang="en-GB" altLang="en-US" sz="1800" dirty="0">
                <a:latin typeface="Arial" panose="020B0604020202020204" pitchFamily="34" charset="0"/>
                <a:cs typeface="Arial" panose="020B0604020202020204" pitchFamily="34" charset="0"/>
              </a:rPr>
              <a:t>; </a:t>
            </a:r>
          </a:p>
        </p:txBody>
      </p:sp>
      <p:pic>
        <p:nvPicPr>
          <p:cNvPr id="12" name="Obrázek 11">
            <a:extLst>
              <a:ext uri="{FF2B5EF4-FFF2-40B4-BE49-F238E27FC236}">
                <a16:creationId xmlns:a16="http://schemas.microsoft.com/office/drawing/2014/main" id="{B4BE56B5-D11E-45BA-A935-A8C91E569747}"/>
              </a:ext>
            </a:extLst>
          </p:cNvPr>
          <p:cNvPicPr>
            <a:picLocks noChangeAspect="1"/>
          </p:cNvPicPr>
          <p:nvPr/>
        </p:nvPicPr>
        <p:blipFill>
          <a:blip r:embed="rId2"/>
          <a:stretch>
            <a:fillRect/>
          </a:stretch>
        </p:blipFill>
        <p:spPr>
          <a:xfrm>
            <a:off x="5206429" y="4115042"/>
            <a:ext cx="3695700" cy="2556423"/>
          </a:xfrm>
          <a:prstGeom prst="rect">
            <a:avLst/>
          </a:prstGeom>
        </p:spPr>
      </p:pic>
      <p:pic>
        <p:nvPicPr>
          <p:cNvPr id="2052" name="Picture 4" descr="Group 14 Elements: The Carbon Family">
            <a:extLst>
              <a:ext uri="{FF2B5EF4-FFF2-40B4-BE49-F238E27FC236}">
                <a16:creationId xmlns:a16="http://schemas.microsoft.com/office/drawing/2014/main" id="{078D8A40-A78E-433E-B18F-077D69C46E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1950" y="1223808"/>
            <a:ext cx="5403245" cy="152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98565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9917AED2-464C-4495-AFED-330CB7DFC719}"/>
              </a:ext>
            </a:extLst>
          </p:cNvPr>
          <p:cNvSpPr txBox="1"/>
          <p:nvPr/>
        </p:nvSpPr>
        <p:spPr>
          <a:xfrm>
            <a:off x="190500" y="4572000"/>
            <a:ext cx="8763000" cy="840230"/>
          </a:xfrm>
          <a:prstGeom prst="rect">
            <a:avLst/>
          </a:prstGeom>
          <a:noFill/>
        </p:spPr>
        <p:txBody>
          <a:bodyPr wrap="square">
            <a:spAutoFit/>
          </a:bodyPr>
          <a:lstStyle/>
          <a:p>
            <a:pPr marL="285750" indent="-285750" eaLnBrk="1" hangingPunct="1">
              <a:lnSpc>
                <a:spcPct val="90000"/>
              </a:lnSpc>
              <a:buFontTx/>
              <a:buChar char="-"/>
            </a:pPr>
            <a:r>
              <a:rPr lang="en-GB" altLang="en-US" sz="1800" dirty="0" err="1">
                <a:latin typeface="Arial" panose="020B0604020202020204" pitchFamily="34" charset="0"/>
                <a:cs typeface="Arial" panose="020B0604020202020204" pitchFamily="34" charset="0"/>
              </a:rPr>
              <a:t>snaha</a:t>
            </a:r>
            <a:r>
              <a:rPr lang="en-GB" altLang="en-US" sz="1800" dirty="0">
                <a:latin typeface="Arial" panose="020B0604020202020204" pitchFamily="34" charset="0"/>
                <a:cs typeface="Arial" panose="020B0604020202020204" pitchFamily="34" charset="0"/>
              </a:rPr>
              <a:t> po </a:t>
            </a:r>
            <a:r>
              <a:rPr lang="cs-CZ" altLang="en-US" sz="1800" dirty="0">
                <a:latin typeface="Arial" panose="020B0604020202020204" pitchFamily="34" charset="0"/>
                <a:cs typeface="Arial" panose="020B0604020202020204" pitchFamily="34" charset="0"/>
              </a:rPr>
              <a:t>ř</a:t>
            </a:r>
            <a:r>
              <a:rPr lang="en-GB" altLang="en-US" sz="1800" dirty="0">
                <a:latin typeface="Arial" panose="020B0604020202020204" pitchFamily="34" charset="0"/>
                <a:cs typeface="Arial" panose="020B0604020202020204" pitchFamily="34" charset="0"/>
              </a:rPr>
              <a:t>et</a:t>
            </a:r>
            <a:r>
              <a:rPr lang="cs-CZ" altLang="en-US" sz="1800" dirty="0">
                <a:latin typeface="Arial" panose="020B0604020202020204" pitchFamily="34" charset="0"/>
                <a:cs typeface="Arial" panose="020B0604020202020204" pitchFamily="34" charset="0"/>
              </a:rPr>
              <a:t>ě</a:t>
            </a:r>
            <a:r>
              <a:rPr lang="en-GB" altLang="en-US" sz="1800" dirty="0" err="1">
                <a:latin typeface="Arial" panose="020B0604020202020204" pitchFamily="34" charset="0"/>
                <a:cs typeface="Arial" panose="020B0604020202020204" pitchFamily="34" charset="0"/>
              </a:rPr>
              <a:t>zení</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klesá</a:t>
            </a:r>
            <a:r>
              <a:rPr lang="en-GB" altLang="en-US" sz="1800" dirty="0">
                <a:latin typeface="Arial" panose="020B0604020202020204" pitchFamily="34" charset="0"/>
                <a:cs typeface="Arial" panose="020B0604020202020204" pitchFamily="34" charset="0"/>
              </a:rPr>
              <a:t> v </a:t>
            </a:r>
            <a:r>
              <a:rPr lang="cs-CZ" altLang="en-US" sz="1800" dirty="0">
                <a:latin typeface="Arial" panose="020B0604020202020204" pitchFamily="34" charset="0"/>
                <a:cs typeface="Arial" panose="020B0604020202020204" pitchFamily="34" charset="0"/>
              </a:rPr>
              <a:t>ř</a:t>
            </a:r>
            <a:r>
              <a:rPr lang="en-GB" altLang="en-US" sz="1800" dirty="0">
                <a:latin typeface="Arial" panose="020B0604020202020204" pitchFamily="34" charset="0"/>
                <a:cs typeface="Arial" panose="020B0604020202020204" pitchFamily="34" charset="0"/>
              </a:rPr>
              <a:t>ad</a:t>
            </a:r>
            <a:r>
              <a:rPr lang="cs-CZ" altLang="en-US" sz="1800" dirty="0">
                <a:latin typeface="Arial" panose="020B0604020202020204" pitchFamily="34" charset="0"/>
                <a:cs typeface="Arial" panose="020B0604020202020204" pitchFamily="34" charset="0"/>
              </a:rPr>
              <a:t>ě</a:t>
            </a:r>
            <a:r>
              <a:rPr lang="en-GB" altLang="en-US" sz="1800" dirty="0">
                <a:latin typeface="Arial" panose="020B0604020202020204" pitchFamily="34" charset="0"/>
                <a:cs typeface="Arial" panose="020B0604020202020204" pitchFamily="34" charset="0"/>
              </a:rPr>
              <a:t>: C - Si - Ge – Sn</a:t>
            </a:r>
            <a:endParaRPr lang="cs-CZ" altLang="en-US" sz="1800" dirty="0">
              <a:latin typeface="Arial" panose="020B0604020202020204" pitchFamily="34" charset="0"/>
              <a:cs typeface="Arial" panose="020B0604020202020204" pitchFamily="34" charset="0"/>
            </a:endParaRPr>
          </a:p>
          <a:p>
            <a:pPr eaLnBrk="1" hangingPunct="1">
              <a:lnSpc>
                <a:spcPct val="90000"/>
              </a:lnSpc>
            </a:pPr>
            <a:endParaRPr lang="cs-CZ" altLang="en-US" sz="1800" dirty="0">
              <a:latin typeface="Arial" panose="020B0604020202020204" pitchFamily="34" charset="0"/>
              <a:cs typeface="Arial" panose="020B0604020202020204" pitchFamily="34" charset="0"/>
            </a:endParaRPr>
          </a:p>
          <a:p>
            <a:pPr marL="285750" indent="-285750" eaLnBrk="1" hangingPunct="1">
              <a:lnSpc>
                <a:spcPct val="90000"/>
              </a:lnSpc>
              <a:buFontTx/>
              <a:buChar char="-"/>
            </a:pPr>
            <a:r>
              <a:rPr lang="en-GB" altLang="en-US" sz="1800" dirty="0">
                <a:latin typeface="Arial" panose="020B0604020202020204" pitchFamily="34" charset="0"/>
                <a:cs typeface="Arial" panose="020B0604020202020204" pitchFamily="34" charset="0"/>
              </a:rPr>
              <a:t>Si, Ge, Sn a Pb </a:t>
            </a:r>
            <a:r>
              <a:rPr lang="en-GB" altLang="en-US" sz="1800" dirty="0" err="1">
                <a:latin typeface="Arial" panose="020B0604020202020204" pitchFamily="34" charset="0"/>
                <a:cs typeface="Arial" panose="020B0604020202020204" pitchFamily="34" charset="0"/>
              </a:rPr>
              <a:t>netvo</a:t>
            </a:r>
            <a:r>
              <a:rPr lang="cs-CZ" altLang="en-US" sz="1800" dirty="0">
                <a:latin typeface="Arial" panose="020B0604020202020204" pitchFamily="34" charset="0"/>
                <a:cs typeface="Arial" panose="020B0604020202020204" pitchFamily="34" charset="0"/>
              </a:rPr>
              <a:t>ř</a:t>
            </a:r>
            <a:r>
              <a:rPr lang="en-GB" altLang="en-US" sz="1800" dirty="0">
                <a:latin typeface="Arial" panose="020B0604020202020204" pitchFamily="34" charset="0"/>
                <a:cs typeface="Arial" panose="020B0604020202020204" pitchFamily="34" charset="0"/>
              </a:rPr>
              <a:t>í </a:t>
            </a:r>
            <a:r>
              <a:rPr lang="en-GB" altLang="en-US" sz="1800" dirty="0" err="1">
                <a:latin typeface="Arial" panose="020B0604020202020204" pitchFamily="34" charset="0"/>
                <a:cs typeface="Arial" panose="020B0604020202020204" pitchFamily="34" charset="0"/>
              </a:rPr>
              <a:t>násobné</a:t>
            </a:r>
            <a:r>
              <a:rPr lang="en-GB" altLang="en-US" sz="1800" dirty="0">
                <a:latin typeface="Arial" panose="020B0604020202020204" pitchFamily="34" charset="0"/>
                <a:cs typeface="Arial" panose="020B0604020202020204" pitchFamily="34" charset="0"/>
              </a:rPr>
              <a:t> p</a:t>
            </a:r>
            <a:r>
              <a:rPr lang="en-GB" altLang="en-US" sz="1800" dirty="0">
                <a:latin typeface="Arial" panose="020B0604020202020204" pitchFamily="34" charset="0"/>
                <a:cs typeface="Arial" panose="020B0604020202020204" pitchFamily="34" charset="0"/>
                <a:sym typeface="Symbol" pitchFamily="18" charset="2"/>
              </a:rPr>
              <a:t></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vazby</a:t>
            </a:r>
            <a:r>
              <a:rPr lang="en-GB" altLang="en-US" sz="1800" dirty="0">
                <a:latin typeface="Arial" panose="020B0604020202020204" pitchFamily="34" charset="0"/>
                <a:cs typeface="Arial" panose="020B0604020202020204" pitchFamily="34" charset="0"/>
              </a:rPr>
              <a:t> ani </a:t>
            </a:r>
            <a:r>
              <a:rPr lang="en-GB" altLang="en-US" sz="1800" dirty="0" err="1">
                <a:latin typeface="Arial" panose="020B0604020202020204" pitchFamily="34" charset="0"/>
                <a:cs typeface="Arial" panose="020B0604020202020204" pitchFamily="34" charset="0"/>
              </a:rPr>
              <a:t>mezi</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sebou</a:t>
            </a:r>
            <a:r>
              <a:rPr lang="en-GB" altLang="en-US" sz="1800" dirty="0">
                <a:latin typeface="Arial" panose="020B0604020202020204" pitchFamily="34" charset="0"/>
                <a:cs typeface="Arial" panose="020B0604020202020204" pitchFamily="34" charset="0"/>
              </a:rPr>
              <a:t>, ani s </a:t>
            </a:r>
            <a:r>
              <a:rPr lang="en-GB" altLang="en-US" sz="1800" dirty="0" err="1">
                <a:latin typeface="Arial" panose="020B0604020202020204" pitchFamily="34" charset="0"/>
                <a:cs typeface="Arial" panose="020B0604020202020204" pitchFamily="34" charset="0"/>
              </a:rPr>
              <a:t>jinými</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prvky</a:t>
            </a:r>
            <a:r>
              <a:rPr lang="en-GB" altLang="en-US" sz="1800" dirty="0">
                <a:latin typeface="Arial" panose="020B0604020202020204" pitchFamily="34" charset="0"/>
                <a:cs typeface="Arial" panose="020B0604020202020204" pitchFamily="34" charset="0"/>
              </a:rPr>
              <a:t>; </a:t>
            </a:r>
          </a:p>
        </p:txBody>
      </p:sp>
      <p:pic>
        <p:nvPicPr>
          <p:cNvPr id="8" name="Obrázek 7">
            <a:extLst>
              <a:ext uri="{FF2B5EF4-FFF2-40B4-BE49-F238E27FC236}">
                <a16:creationId xmlns:a16="http://schemas.microsoft.com/office/drawing/2014/main" id="{83A5C577-57F8-4B3E-9550-3FDBA2FB2E1D}"/>
              </a:ext>
            </a:extLst>
          </p:cNvPr>
          <p:cNvPicPr>
            <a:picLocks noChangeAspect="1"/>
          </p:cNvPicPr>
          <p:nvPr/>
        </p:nvPicPr>
        <p:blipFill>
          <a:blip r:embed="rId2"/>
          <a:stretch>
            <a:fillRect/>
          </a:stretch>
        </p:blipFill>
        <p:spPr>
          <a:xfrm>
            <a:off x="975360" y="381000"/>
            <a:ext cx="7193280" cy="3810000"/>
          </a:xfrm>
          <a:prstGeom prst="rect">
            <a:avLst/>
          </a:prstGeom>
        </p:spPr>
      </p:pic>
    </p:spTree>
    <p:extLst>
      <p:ext uri="{BB962C8B-B14F-4D97-AF65-F5344CB8AC3E}">
        <p14:creationId xmlns:p14="http://schemas.microsoft.com/office/powerpoint/2010/main" val="2816513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39430" y="152400"/>
            <a:ext cx="8839200" cy="5016758"/>
          </a:xfrm>
          <a:prstGeom prst="rect">
            <a:avLst/>
          </a:prstGeom>
        </p:spPr>
        <p:txBody>
          <a:bodyPr wrap="square">
            <a:spAutoFit/>
          </a:bodyPr>
          <a:lstStyle/>
          <a:p>
            <a:r>
              <a:rPr lang="en-US" sz="2000" b="1" dirty="0" err="1">
                <a:latin typeface="Arial" panose="020B0604020202020204" pitchFamily="34" charset="0"/>
                <a:cs typeface="Arial" panose="020B0604020202020204" pitchFamily="34" charset="0"/>
              </a:rPr>
              <a:t>Polythiazyl</a:t>
            </a:r>
            <a:r>
              <a:rPr lang="en-US" sz="2000" dirty="0">
                <a:latin typeface="Arial" panose="020B0604020202020204" pitchFamily="34" charset="0"/>
                <a:cs typeface="Arial" panose="020B0604020202020204" pitchFamily="34" charset="0"/>
              </a:rPr>
              <a:t>  (SN)</a:t>
            </a:r>
            <a:r>
              <a:rPr lang="en-US" sz="2000" i="1" baseline="-25000" dirty="0">
                <a:latin typeface="Arial" panose="020B0604020202020204" pitchFamily="34" charset="0"/>
                <a:cs typeface="Arial" panose="020B0604020202020204" pitchFamily="34" charset="0"/>
              </a:rPr>
              <a:t>x</a:t>
            </a:r>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a:t>
            </a:r>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vodivý</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polymer nazlátlé barvy a</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kovového lesku</a:t>
            </a:r>
            <a:r>
              <a:rPr lang="en-US" sz="2000" dirty="0">
                <a:latin typeface="Arial" panose="020B0604020202020204" pitchFamily="34" charset="0"/>
                <a:cs typeface="Arial" panose="020B0604020202020204" pitchFamily="34" charset="0"/>
              </a:rPr>
              <a:t>.</a:t>
            </a:r>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  </a:t>
            </a:r>
          </a:p>
          <a:p>
            <a:r>
              <a:rPr lang="cs-CZ" sz="2000" dirty="0">
                <a:latin typeface="Arial" panose="020B0604020202020204" pitchFamily="34" charset="0"/>
                <a:cs typeface="Arial" panose="020B0604020202020204" pitchFamily="34" charset="0"/>
              </a:rPr>
              <a:t>Vzniká polymerací S</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N</a:t>
            </a:r>
            <a:r>
              <a:rPr lang="cs-CZ"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a:t>
            </a:r>
            <a:endParaRPr lang="cs-CZ" sz="2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Je používán v </a:t>
            </a:r>
            <a:r>
              <a:rPr lang="en-US" sz="2000" dirty="0">
                <a:latin typeface="Arial" panose="020B0604020202020204" pitchFamily="34" charset="0"/>
                <a:cs typeface="Arial" panose="020B0604020202020204" pitchFamily="34" charset="0"/>
              </a:rPr>
              <a:t>LED</a:t>
            </a:r>
            <a:r>
              <a:rPr lang="cs-CZ" sz="2000" dirty="0">
                <a:latin typeface="Arial" panose="020B0604020202020204" pitchFamily="34" charset="0"/>
                <a:cs typeface="Arial" panose="020B0604020202020204" pitchFamily="34" charset="0"/>
              </a:rPr>
              <a:t> žárovkách, </a:t>
            </a:r>
            <a:r>
              <a:rPr lang="en-US" sz="2000" dirty="0">
                <a:latin typeface="Arial" panose="020B0604020202020204" pitchFamily="34" charset="0"/>
                <a:cs typeface="Arial" panose="020B0604020202020204" pitchFamily="34" charset="0"/>
              </a:rPr>
              <a:t>transistor</a:t>
            </a:r>
            <a:r>
              <a:rPr lang="cs-CZ" sz="2000" dirty="0">
                <a:latin typeface="Arial" panose="020B0604020202020204" pitchFamily="34" charset="0"/>
                <a:cs typeface="Arial" panose="020B0604020202020204" pitchFamily="34" charset="0"/>
              </a:rPr>
              <a:t>ech</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akumulátorech a s</a:t>
            </a:r>
            <a:r>
              <a:rPr lang="en-US" sz="2000" dirty="0" err="1">
                <a:latin typeface="Arial" panose="020B0604020202020204" pitchFamily="34" charset="0"/>
                <a:cs typeface="Arial" panose="020B0604020202020204" pitchFamily="34" charset="0"/>
              </a:rPr>
              <a:t>ol</a:t>
            </a:r>
            <a:r>
              <a:rPr lang="cs-CZ" sz="2000" dirty="0">
                <a:latin typeface="Arial" panose="020B0604020202020204" pitchFamily="34" charset="0"/>
                <a:cs typeface="Arial" panose="020B0604020202020204" pitchFamily="34" charset="0"/>
              </a:rPr>
              <a:t>á</a:t>
            </a:r>
            <a:r>
              <a:rPr lang="en-US" sz="2000" dirty="0">
                <a:latin typeface="Arial" panose="020B0604020202020204" pitchFamily="34" charset="0"/>
                <a:cs typeface="Arial" panose="020B0604020202020204" pitchFamily="34" charset="0"/>
              </a:rPr>
              <a:t>r</a:t>
            </a:r>
            <a:r>
              <a:rPr lang="cs-CZ" sz="2000" dirty="0" err="1">
                <a:latin typeface="Arial" panose="020B0604020202020204" pitchFamily="34" charset="0"/>
                <a:cs typeface="Arial" panose="020B0604020202020204" pitchFamily="34" charset="0"/>
              </a:rPr>
              <a:t>ních</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článcích</a:t>
            </a:r>
            <a:r>
              <a:rPr lang="en-US" sz="2000" dirty="0">
                <a:latin typeface="Arial" panose="020B0604020202020204" pitchFamily="34" charset="0"/>
                <a:cs typeface="Arial" panose="020B0604020202020204" pitchFamily="34" charset="0"/>
              </a:rPr>
              <a:t>.</a:t>
            </a:r>
            <a:endParaRPr lang="cs-CZ" sz="2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p:txBody>
      </p:sp>
      <p:pic>
        <p:nvPicPr>
          <p:cNvPr id="188418" name="Picture 2" descr="Polythiazyl-2D-dimension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1371600"/>
            <a:ext cx="4634419" cy="1019572"/>
          </a:xfrm>
          <a:prstGeom prst="rect">
            <a:avLst/>
          </a:prstGeom>
          <a:noFill/>
          <a:extLst>
            <a:ext uri="{909E8E84-426E-40DD-AFC4-6F175D3DCCD1}">
              <a14:hiddenFill xmlns:a14="http://schemas.microsoft.com/office/drawing/2010/main">
                <a:solidFill>
                  <a:srgbClr val="FFFFFF"/>
                </a:solidFill>
              </a14:hiddenFill>
            </a:ext>
          </a:extLst>
        </p:spPr>
      </p:pic>
      <p:pic>
        <p:nvPicPr>
          <p:cNvPr id="188420" name="Picture 4" descr="Polythiazyl resonance structures">
            <a:hlinkClick r:id="rId3" tooltip="Polythiazyl resonance structures"/>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7355" y="2677721"/>
            <a:ext cx="6355307" cy="967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7141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3"/>
          <p:cNvSpPr>
            <a:spLocks noGrp="1" noChangeArrowheads="1"/>
          </p:cNvSpPr>
          <p:nvPr>
            <p:ph type="body" idx="1"/>
          </p:nvPr>
        </p:nvSpPr>
        <p:spPr>
          <a:xfrm>
            <a:off x="228600" y="304800"/>
            <a:ext cx="8763000" cy="6324600"/>
          </a:xfrm>
        </p:spPr>
        <p:txBody>
          <a:bodyPr>
            <a:noAutofit/>
          </a:bodyPr>
          <a:lstStyle/>
          <a:p>
            <a:pPr marL="0" indent="0" algn="ctr" eaLnBrk="1" hangingPunct="1">
              <a:buNone/>
            </a:pPr>
            <a:r>
              <a:rPr lang="en-GB" altLang="en-US" b="1" dirty="0" err="1">
                <a:latin typeface="Arial" panose="020B0604020202020204" pitchFamily="34" charset="0"/>
                <a:cs typeface="Arial" panose="020B0604020202020204" pitchFamily="34" charset="0"/>
              </a:rPr>
              <a:t>Uhlík</a:t>
            </a:r>
            <a:endParaRPr lang="en-GB" altLang="en-US" u="sng" dirty="0">
              <a:latin typeface="Arial" panose="020B0604020202020204" pitchFamily="34" charset="0"/>
              <a:cs typeface="Arial" panose="020B0604020202020204" pitchFamily="34" charset="0"/>
            </a:endParaRPr>
          </a:p>
          <a:p>
            <a:pPr algn="just">
              <a:buNone/>
            </a:pPr>
            <a:endParaRPr lang="cs-CZ" altLang="en-US" sz="800" dirty="0">
              <a:latin typeface="Arial" panose="020B0604020202020204" pitchFamily="34" charset="0"/>
              <a:cs typeface="Arial" panose="020B0604020202020204" pitchFamily="34" charset="0"/>
            </a:endParaRPr>
          </a:p>
          <a:p>
            <a:pPr algn="just">
              <a:buNone/>
            </a:pPr>
            <a:r>
              <a:rPr lang="en-GB" altLang="en-US" sz="2000" dirty="0" err="1">
                <a:latin typeface="Arial" panose="020B0604020202020204" pitchFamily="34" charset="0"/>
                <a:cs typeface="Arial" panose="020B0604020202020204" pitchFamily="34" charset="0"/>
              </a:rPr>
              <a:t>Uhlík</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vytvá</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í </a:t>
            </a:r>
            <a:r>
              <a:rPr lang="en-GB" altLang="en-US" sz="2000" dirty="0" err="1">
                <a:latin typeface="Arial" panose="020B0604020202020204" pitchFamily="34" charset="0"/>
                <a:cs typeface="Arial" panose="020B0604020202020204" pitchFamily="34" charset="0"/>
              </a:rPr>
              <a:t>pevné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kovalent</a:t>
            </a:r>
            <a:r>
              <a:rPr lang="cs-CZ" altLang="en-US" sz="2000" dirty="0">
                <a:latin typeface="Arial" panose="020B0604020202020204" pitchFamily="34" charset="0"/>
                <a:cs typeface="Arial" panose="020B0604020202020204" pitchFamily="34" charset="0"/>
              </a:rPr>
              <a:t>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vazby</a:t>
            </a:r>
            <a:r>
              <a:rPr lang="en-GB" altLang="en-US" sz="2000" dirty="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dalšími</a:t>
            </a:r>
            <a:r>
              <a:rPr lang="en-GB" altLang="en-US" sz="2000" dirty="0">
                <a:latin typeface="Arial" panose="020B0604020202020204" pitchFamily="34" charset="0"/>
                <a:cs typeface="Arial" panose="020B0604020202020204" pitchFamily="34" charset="0"/>
              </a:rPr>
              <a:t> atomy </a:t>
            </a:r>
            <a:r>
              <a:rPr lang="en-GB" altLang="en-US" sz="2000" dirty="0" err="1">
                <a:latin typeface="Arial" panose="020B0604020202020204" pitchFamily="34" charset="0"/>
                <a:cs typeface="Arial" panose="020B0604020202020204" pitchFamily="34" charset="0"/>
              </a:rPr>
              <a:t>uhlíku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vodíku</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dalšími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prvky</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tyto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slou</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eniny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studuje</a:t>
            </a:r>
            <a:r>
              <a:rPr lang="en-GB" altLang="en-US" sz="2000" dirty="0">
                <a:latin typeface="Arial" panose="020B0604020202020204" pitchFamily="34" charset="0"/>
                <a:cs typeface="Arial" panose="020B0604020202020204" pitchFamily="34" charset="0"/>
              </a:rPr>
              <a:t> </a:t>
            </a:r>
            <a:r>
              <a:rPr lang="en-GB" altLang="en-US" sz="2000" i="1" dirty="0" err="1">
                <a:latin typeface="Arial" panose="020B0604020202020204" pitchFamily="34" charset="0"/>
                <a:cs typeface="Arial" panose="020B0604020202020204" pitchFamily="34" charset="0"/>
              </a:rPr>
              <a:t>organická</a:t>
            </a:r>
            <a:r>
              <a:rPr lang="en-GB" altLang="en-US" sz="2000" i="1" dirty="0">
                <a:latin typeface="Arial" panose="020B0604020202020204" pitchFamily="34" charset="0"/>
                <a:cs typeface="Arial" panose="020B0604020202020204" pitchFamily="34" charset="0"/>
              </a:rPr>
              <a:t> </a:t>
            </a:r>
            <a:r>
              <a:rPr lang="en-GB" altLang="en-US" sz="2000" i="1" dirty="0" err="1">
                <a:latin typeface="Arial" panose="020B0604020202020204" pitchFamily="34" charset="0"/>
                <a:cs typeface="Arial" panose="020B0604020202020204" pitchFamily="34" charset="0"/>
              </a:rPr>
              <a:t>chemie</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a:p>
            <a:pPr marL="0" indent="0" algn="just">
              <a:buNone/>
            </a:pPr>
            <a:r>
              <a:rPr lang="cs-CZ" sz="2000" dirty="0">
                <a:latin typeface="Arial" panose="020B0604020202020204" pitchFamily="34" charset="0"/>
                <a:cs typeface="Arial" panose="020B0604020202020204" pitchFamily="34" charset="0"/>
              </a:rPr>
              <a:t>Uhlík má nejvyšší teplotu tání ze všech nekovů.</a:t>
            </a:r>
          </a:p>
          <a:p>
            <a:pPr marL="0" indent="0" algn="just">
              <a:buNone/>
            </a:pPr>
            <a:r>
              <a:rPr lang="cs-CZ" sz="2000" dirty="0">
                <a:latin typeface="Arial" panose="020B0604020202020204" pitchFamily="34" charset="0"/>
                <a:cs typeface="Arial" panose="020B0604020202020204" pitchFamily="34" charset="0"/>
              </a:rPr>
              <a:t>Za vyšších teplot se uhlík slučuje s vodíkem, pokud reakce probíhá při teplotě okolo 600°C je jejím produktem </a:t>
            </a:r>
            <a:r>
              <a:rPr lang="cs-CZ" sz="2000" dirty="0" err="1">
                <a:latin typeface="Arial" panose="020B0604020202020204" pitchFamily="34" charset="0"/>
                <a:cs typeface="Arial" panose="020B0604020202020204" pitchFamily="34" charset="0"/>
              </a:rPr>
              <a:t>methan</a:t>
            </a:r>
            <a:r>
              <a:rPr lang="cs-CZ" sz="2000" dirty="0">
                <a:latin typeface="Arial" panose="020B0604020202020204" pitchFamily="34" charset="0"/>
                <a:cs typeface="Arial" panose="020B0604020202020204" pitchFamily="34" charset="0"/>
              </a:rPr>
              <a:t>, pokud je reakční teplota vyšší než 1500°C vzniká syntézou uhlíku s vodíkem </a:t>
            </a:r>
            <a:r>
              <a:rPr lang="cs-CZ" sz="2000" dirty="0" err="1">
                <a:latin typeface="Arial" panose="020B0604020202020204" pitchFamily="34" charset="0"/>
                <a:cs typeface="Arial" panose="020B0604020202020204" pitchFamily="34" charset="0"/>
              </a:rPr>
              <a:t>ethyn</a:t>
            </a:r>
            <a:r>
              <a:rPr lang="cs-CZ" sz="2000" dirty="0">
                <a:latin typeface="Arial" panose="020B0604020202020204" pitchFamily="34" charset="0"/>
                <a:cs typeface="Arial" panose="020B0604020202020204" pitchFamily="34" charset="0"/>
              </a:rPr>
              <a:t> (acetylen):</a:t>
            </a:r>
          </a:p>
          <a:p>
            <a:pPr marL="0" indent="0" algn="just">
              <a:buNone/>
            </a:pPr>
            <a:r>
              <a:rPr lang="cs-CZ" sz="2000" dirty="0">
                <a:latin typeface="Arial" panose="020B0604020202020204" pitchFamily="34" charset="0"/>
                <a:cs typeface="Arial" panose="020B0604020202020204" pitchFamily="34" charset="0"/>
              </a:rPr>
              <a:t>		C + 2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CH</a:t>
            </a:r>
            <a:r>
              <a:rPr lang="cs-CZ" sz="2000" baseline="-25000" dirty="0">
                <a:latin typeface="Arial" panose="020B0604020202020204" pitchFamily="34" charset="0"/>
                <a:cs typeface="Arial" panose="020B0604020202020204" pitchFamily="34" charset="0"/>
              </a:rPr>
              <a:t>4</a:t>
            </a:r>
          </a:p>
          <a:p>
            <a:pPr marL="0" indent="0" algn="just">
              <a:buNone/>
            </a:pPr>
            <a:r>
              <a:rPr lang="cs-CZ" sz="2000" dirty="0">
                <a:latin typeface="Arial" panose="020B0604020202020204" pitchFamily="34" charset="0"/>
                <a:cs typeface="Arial" panose="020B0604020202020204" pitchFamily="34" charset="0"/>
              </a:rPr>
              <a:t>		2 C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C</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pPr marL="0" indent="0" algn="just">
              <a:buNone/>
            </a:pPr>
            <a:r>
              <a:rPr lang="cs-CZ" sz="2000" dirty="0">
                <a:latin typeface="Arial" panose="020B0604020202020204" pitchFamily="34" charset="0"/>
                <a:cs typeface="Arial" panose="020B0604020202020204" pitchFamily="34" charset="0"/>
              </a:rPr>
              <a:t>Za zvýšené teploty reaguje s kyslíkem, halogeny, křemíkem, sírou, selenem, tellurem, dusíkem a s řadou kovů. Ochotně reaguje s lithiem, se kterým se slučuje již při teplotě 200°C na snadno hydrolyzující </a:t>
            </a:r>
            <a:r>
              <a:rPr lang="cs-CZ" sz="2000" dirty="0" err="1">
                <a:latin typeface="Arial" panose="020B0604020202020204" pitchFamily="34" charset="0"/>
                <a:cs typeface="Arial" panose="020B0604020202020204" pitchFamily="34" charset="0"/>
              </a:rPr>
              <a:t>acetylid</a:t>
            </a:r>
            <a:r>
              <a:rPr lang="cs-CZ" sz="2000" dirty="0">
                <a:latin typeface="Arial" panose="020B0604020202020204" pitchFamily="34" charset="0"/>
                <a:cs typeface="Arial" panose="020B0604020202020204" pitchFamily="34" charset="0"/>
              </a:rPr>
              <a:t> lithný Li</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Binární sloučeniny uhlíku s prvky o nižší elektronegativitě se nazývají karbidy.</a:t>
            </a:r>
          </a:p>
          <a:p>
            <a:pPr marL="0" indent="0" algn="just">
              <a:buNone/>
            </a:pPr>
            <a:endParaRPr lang="cs-CZ" sz="2000" dirty="0">
              <a:latin typeface="Arial" panose="020B0604020202020204" pitchFamily="34" charset="0"/>
              <a:cs typeface="Arial" panose="020B0604020202020204" pitchFamily="34" charset="0"/>
            </a:endParaRPr>
          </a:p>
          <a:p>
            <a:pPr marL="0" indent="0" algn="just">
              <a:buNone/>
            </a:pPr>
            <a:r>
              <a:rPr lang="cs-CZ" sz="2000" dirty="0">
                <a:latin typeface="Arial" panose="020B0604020202020204" pitchFamily="34" charset="0"/>
                <a:cs typeface="Arial" panose="020B0604020202020204" pitchFamily="34" charset="0"/>
              </a:rPr>
              <a:t>V anorganických sloučeninách vystupuje uhlík nejčastěji v oxidačním stavu IV, méně často i v oxidačním stavu II.</a:t>
            </a:r>
          </a:p>
          <a:p>
            <a:pPr algn="just">
              <a:buNone/>
            </a:pPr>
            <a:endParaRPr lang="en-GB"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83525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49856" y="3048000"/>
            <a:ext cx="8610600" cy="1015663"/>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Unikátní vlastností uhlíku je jeho schopnost tvořit stabilní řetězce, ve kterých mohou být jednotlivé atomy uhlíku vzájemně vázány jednoduchými, dvojnými i trojnými vazbami.</a:t>
            </a:r>
          </a:p>
        </p:txBody>
      </p:sp>
      <p:sp>
        <p:nvSpPr>
          <p:cNvPr id="5" name="Obdélník 4"/>
          <p:cNvSpPr/>
          <p:nvPr/>
        </p:nvSpPr>
        <p:spPr>
          <a:xfrm>
            <a:off x="181535" y="6172200"/>
            <a:ext cx="8382000" cy="400110"/>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V přírodě se uhlík vyskytuje ve formě izotopů </a:t>
            </a:r>
            <a:r>
              <a:rPr lang="cs-CZ" sz="2000" baseline="30000" dirty="0">
                <a:latin typeface="Arial" panose="020B0604020202020204" pitchFamily="34" charset="0"/>
                <a:cs typeface="Arial" panose="020B0604020202020204" pitchFamily="34" charset="0"/>
              </a:rPr>
              <a:t>12</a:t>
            </a:r>
            <a:r>
              <a:rPr lang="cs-CZ" sz="2000" dirty="0">
                <a:latin typeface="Arial" panose="020B0604020202020204" pitchFamily="34" charset="0"/>
                <a:cs typeface="Arial" panose="020B0604020202020204" pitchFamily="34" charset="0"/>
              </a:rPr>
              <a:t>C, </a:t>
            </a:r>
            <a:r>
              <a:rPr lang="cs-CZ" sz="2000" baseline="30000" dirty="0">
                <a:latin typeface="Arial" panose="020B0604020202020204" pitchFamily="34" charset="0"/>
                <a:cs typeface="Arial" panose="020B0604020202020204" pitchFamily="34" charset="0"/>
              </a:rPr>
              <a:t>13</a:t>
            </a:r>
            <a:r>
              <a:rPr lang="cs-CZ" sz="2000" dirty="0">
                <a:latin typeface="Arial" panose="020B0604020202020204" pitchFamily="34" charset="0"/>
                <a:cs typeface="Arial" panose="020B0604020202020204" pitchFamily="34" charset="0"/>
              </a:rPr>
              <a:t>C a </a:t>
            </a:r>
            <a:r>
              <a:rPr lang="cs-CZ" sz="2000" baseline="30000" dirty="0">
                <a:latin typeface="Arial" panose="020B0604020202020204" pitchFamily="34" charset="0"/>
                <a:cs typeface="Arial" panose="020B0604020202020204" pitchFamily="34" charset="0"/>
              </a:rPr>
              <a:t>14</a:t>
            </a:r>
            <a:r>
              <a:rPr lang="cs-CZ" sz="2000" dirty="0">
                <a:latin typeface="Arial" panose="020B0604020202020204" pitchFamily="34" charset="0"/>
                <a:cs typeface="Arial" panose="020B0604020202020204" pitchFamily="34" charset="0"/>
              </a:rPr>
              <a:t>C.</a:t>
            </a:r>
          </a:p>
        </p:txBody>
      </p:sp>
      <p:pic>
        <p:nvPicPr>
          <p:cNvPr id="4098" name="Picture 2" descr="Pi Bond - Definition, Explanation, Examples with Illustrations">
            <a:extLst>
              <a:ext uri="{FF2B5EF4-FFF2-40B4-BE49-F238E27FC236}">
                <a16:creationId xmlns:a16="http://schemas.microsoft.com/office/drawing/2014/main" id="{CC047FA4-3C84-4DB0-AE81-BA6974EC8A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43637"/>
            <a:ext cx="3402106" cy="2514600"/>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36557177-61EC-4053-945B-7782D00AD3C6}"/>
              </a:ext>
            </a:extLst>
          </p:cNvPr>
          <p:cNvPicPr>
            <a:picLocks noChangeAspect="1"/>
          </p:cNvPicPr>
          <p:nvPr/>
        </p:nvPicPr>
        <p:blipFill>
          <a:blip r:embed="rId3"/>
          <a:stretch>
            <a:fillRect/>
          </a:stretch>
        </p:blipFill>
        <p:spPr>
          <a:xfrm>
            <a:off x="1828800" y="4267200"/>
            <a:ext cx="5261652" cy="1615237"/>
          </a:xfrm>
          <a:prstGeom prst="rect">
            <a:avLst/>
          </a:prstGeom>
        </p:spPr>
      </p:pic>
      <p:pic>
        <p:nvPicPr>
          <p:cNvPr id="4102" name="Picture 6" descr="Atomic World - Carbon nanostructures - Different typs of ...">
            <a:extLst>
              <a:ext uri="{FF2B5EF4-FFF2-40B4-BE49-F238E27FC236}">
                <a16:creationId xmlns:a16="http://schemas.microsoft.com/office/drawing/2014/main" id="{4B71A4BD-BED8-4A69-8D29-F23925D496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685800"/>
            <a:ext cx="4286250" cy="188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37947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28600" y="612845"/>
            <a:ext cx="8763000" cy="5632311"/>
          </a:xfrm>
          <a:prstGeom prst="rect">
            <a:avLst/>
          </a:prstGeom>
        </p:spPr>
        <p:txBody>
          <a:bodyPr wrap="square">
            <a:spAutoFit/>
          </a:bodyPr>
          <a:lstStyle/>
          <a:p>
            <a:r>
              <a:rPr lang="en-GB" altLang="en-US" sz="2000" b="1" dirty="0" err="1">
                <a:latin typeface="Arial" panose="020B0604020202020204" pitchFamily="34" charset="0"/>
                <a:cs typeface="Arial" panose="020B0604020202020204" pitchFamily="34" charset="0"/>
              </a:rPr>
              <a:t>Modifikace</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uhlíku</a:t>
            </a:r>
            <a:r>
              <a:rPr lang="en-GB" altLang="en-US" sz="2000" b="1" dirty="0">
                <a:latin typeface="Arial" panose="020B0604020202020204" pitchFamily="34" charset="0"/>
                <a:cs typeface="Arial" panose="020B0604020202020204" pitchFamily="34" charset="0"/>
              </a:rPr>
              <a:t>: </a:t>
            </a:r>
            <a:endParaRPr lang="cs-CZ" altLang="en-US" sz="2000" b="1" dirty="0">
              <a:latin typeface="Arial" panose="020B0604020202020204" pitchFamily="34" charset="0"/>
              <a:cs typeface="Arial" panose="020B0604020202020204" pitchFamily="34" charset="0"/>
            </a:endParaRPr>
          </a:p>
          <a:p>
            <a:endParaRPr lang="en-GB" altLang="en-US" sz="2000" dirty="0">
              <a:latin typeface="Arial" panose="020B0604020202020204" pitchFamily="34" charset="0"/>
              <a:cs typeface="Arial" panose="020B0604020202020204" pitchFamily="34" charset="0"/>
            </a:endParaRPr>
          </a:p>
          <a:p>
            <a:r>
              <a:rPr lang="en-GB" altLang="en-US" sz="2000" b="1" i="1" dirty="0" err="1">
                <a:latin typeface="Arial" panose="020B0604020202020204" pitchFamily="34" charset="0"/>
                <a:cs typeface="Arial" panose="020B0604020202020204" pitchFamily="34" charset="0"/>
              </a:rPr>
              <a:t>Diamant</a:t>
            </a:r>
            <a:r>
              <a:rPr lang="en-GB" altLang="en-US" sz="2000" b="1" i="1" dirty="0">
                <a:latin typeface="Arial" panose="020B0604020202020204" pitchFamily="34" charset="0"/>
                <a:cs typeface="Arial" panose="020B0604020202020204" pitchFamily="34" charset="0"/>
              </a:rPr>
              <a:t> </a:t>
            </a:r>
          </a:p>
          <a:p>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kovalentn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tetraedricky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vázané</a:t>
            </a:r>
            <a:r>
              <a:rPr lang="en-GB" altLang="en-US" sz="2000" dirty="0">
                <a:latin typeface="Arial" panose="020B0604020202020204" pitchFamily="34" charset="0"/>
                <a:cs typeface="Arial" panose="020B0604020202020204" pitchFamily="34" charset="0"/>
              </a:rPr>
              <a:t> atomy C </a:t>
            </a:r>
          </a:p>
          <a:p>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velmi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tvrdý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nejtvrdší</a:t>
            </a:r>
            <a:r>
              <a:rPr lang="en-GB" altLang="en-US" sz="2000" dirty="0">
                <a:latin typeface="Arial" panose="020B0604020202020204" pitchFamily="34" charset="0"/>
                <a:cs typeface="Arial" panose="020B0604020202020204" pitchFamily="34" charset="0"/>
              </a:rPr>
              <a:t> z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írodních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látek</a:t>
            </a:r>
            <a:r>
              <a:rPr lang="en-GB" altLang="en-US" sz="2000" dirty="0">
                <a:latin typeface="Arial" panose="020B0604020202020204" pitchFamily="34" charset="0"/>
                <a:cs typeface="Arial" panose="020B0604020202020204" pitchFamily="34" charset="0"/>
              </a:rPr>
              <a:t>), </a:t>
            </a:r>
          </a:p>
          <a:p>
            <a:r>
              <a:rPr lang="cs-CZ" altLang="en-US" sz="2000" dirty="0">
                <a:latin typeface="Arial" panose="020B0604020202020204" pitchFamily="34" charset="0"/>
                <a:cs typeface="Arial" panose="020B0604020202020204" pitchFamily="34" charset="0"/>
              </a:rPr>
              <a:t>	č</a:t>
            </a:r>
            <a:r>
              <a:rPr lang="en-GB" altLang="en-US" sz="2000" dirty="0" err="1">
                <a:latin typeface="Arial" panose="020B0604020202020204" pitchFamily="34" charset="0"/>
                <a:cs typeface="Arial" panose="020B0604020202020204" pitchFamily="34" charset="0"/>
              </a:rPr>
              <a:t>irý</a:t>
            </a:r>
            <a:r>
              <a:rPr lang="en-GB" altLang="en-US" sz="2000" dirty="0">
                <a:latin typeface="Arial" panose="020B0604020202020204" pitchFamily="34" charset="0"/>
                <a:cs typeface="Arial" panose="020B0604020202020204" pitchFamily="34" charset="0"/>
              </a:rPr>
              <a:t> je </a:t>
            </a:r>
            <a:r>
              <a:rPr lang="en-GB" altLang="en-US" sz="2000" dirty="0" err="1">
                <a:latin typeface="Arial" panose="020B0604020202020204" pitchFamily="34" charset="0"/>
                <a:cs typeface="Arial" panose="020B0604020202020204" pitchFamily="34" charset="0"/>
              </a:rPr>
              <a:t>drahokam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vysoký</a:t>
            </a:r>
            <a:r>
              <a:rPr lang="en-GB" altLang="en-US" sz="2000" dirty="0">
                <a:latin typeface="Arial" panose="020B0604020202020204" pitchFamily="34" charset="0"/>
                <a:cs typeface="Arial" panose="020B0604020202020204" pitchFamily="34" charset="0"/>
              </a:rPr>
              <a:t> index </a:t>
            </a:r>
            <a:r>
              <a:rPr lang="en-GB" altLang="en-US" sz="2000" dirty="0" err="1">
                <a:latin typeface="Arial" panose="020B0604020202020204" pitchFamily="34" charset="0"/>
                <a:cs typeface="Arial" panose="020B0604020202020204" pitchFamily="34" charset="0"/>
              </a:rPr>
              <a:t>lomu</a:t>
            </a:r>
            <a:r>
              <a:rPr lang="en-GB" altLang="en-US" sz="2000" dirty="0">
                <a:latin typeface="Arial" panose="020B0604020202020204" pitchFamily="34" charset="0"/>
                <a:cs typeface="Arial" panose="020B0604020202020204" pitchFamily="34" charset="0"/>
              </a:rPr>
              <a:t>, </a:t>
            </a:r>
          </a:p>
          <a:p>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broušený</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nazývá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briliant</a:t>
            </a:r>
            <a:r>
              <a:rPr lang="en-GB" altLang="en-US" sz="2000" dirty="0">
                <a:latin typeface="Arial" panose="020B0604020202020204" pitchFamily="34" charset="0"/>
                <a:cs typeface="Arial" panose="020B0604020202020204" pitchFamily="34" charset="0"/>
              </a:rPr>
              <a:t>, </a:t>
            </a:r>
          </a:p>
          <a:p>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jednotka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velikosti</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karát</a:t>
            </a:r>
            <a:r>
              <a:rPr lang="en-GB" altLang="en-US" sz="2000" dirty="0">
                <a:latin typeface="Arial" panose="020B0604020202020204" pitchFamily="34" charset="0"/>
                <a:cs typeface="Arial" panose="020B0604020202020204" pitchFamily="34" charset="0"/>
              </a:rPr>
              <a:t> (0,2 g) </a:t>
            </a:r>
          </a:p>
          <a:p>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ho</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í v 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i</a:t>
            </a:r>
            <a:r>
              <a:rPr lang="en-GB" altLang="en-US" sz="2000" dirty="0">
                <a:latin typeface="Arial" panose="020B0604020202020204" pitchFamily="34" charset="0"/>
                <a:cs typeface="Arial" panose="020B0604020202020204" pitchFamily="34" charset="0"/>
              </a:rPr>
              <a:t> t &gt; 800 </a:t>
            </a:r>
            <a:r>
              <a:rPr lang="cs-CZ" altLang="en-US" sz="2000" baseline="30000" dirty="0">
                <a:latin typeface="Arial" panose="020B0604020202020204" pitchFamily="34" charset="0"/>
                <a:cs typeface="Arial" panose="020B0604020202020204" pitchFamily="34" charset="0"/>
              </a:rPr>
              <a:t>0</a:t>
            </a:r>
            <a:r>
              <a:rPr lang="en-GB" altLang="en-US" sz="2000" dirty="0">
                <a:latin typeface="Arial" panose="020B0604020202020204" pitchFamily="34" charset="0"/>
                <a:cs typeface="Arial" panose="020B0604020202020204" pitchFamily="34" charset="0"/>
              </a:rPr>
              <a:t>C</a:t>
            </a:r>
          </a:p>
          <a:p>
            <a:endParaRPr lang="en-GB" altLang="en-US" sz="2000" dirty="0">
              <a:latin typeface="Arial" panose="020B0604020202020204" pitchFamily="34" charset="0"/>
              <a:cs typeface="Arial" panose="020B0604020202020204" pitchFamily="34" charset="0"/>
            </a:endParaRPr>
          </a:p>
          <a:p>
            <a:pPr>
              <a:buNone/>
            </a:pPr>
            <a:r>
              <a:rPr lang="en-GB" altLang="en-US" sz="2000" b="1" i="1" dirty="0" err="1">
                <a:latin typeface="Arial" panose="020B0604020202020204" pitchFamily="34" charset="0"/>
                <a:cs typeface="Arial" panose="020B0604020202020204" pitchFamily="34" charset="0"/>
              </a:rPr>
              <a:t>Grafit</a:t>
            </a:r>
            <a:r>
              <a:rPr lang="en-GB" altLang="en-US" sz="2000" b="1" i="1" dirty="0">
                <a:latin typeface="Arial" panose="020B0604020202020204" pitchFamily="34" charset="0"/>
                <a:cs typeface="Arial" panose="020B0604020202020204" pitchFamily="34" charset="0"/>
              </a:rPr>
              <a:t> </a:t>
            </a:r>
          </a:p>
          <a:p>
            <a:pPr>
              <a:buNone/>
            </a:pP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vrstvy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kovalentn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trojúhelníkovit</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vázaných</a:t>
            </a:r>
            <a:r>
              <a:rPr lang="en-GB" altLang="en-US" sz="2000" dirty="0">
                <a:latin typeface="Arial" panose="020B0604020202020204" pitchFamily="34" charset="0"/>
                <a:cs typeface="Arial" panose="020B0604020202020204" pitchFamily="34" charset="0"/>
              </a:rPr>
              <a:t> C, </a:t>
            </a:r>
          </a:p>
          <a:p>
            <a:pPr>
              <a:buNone/>
            </a:pP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mezi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nimiž</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jsou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volné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elektrony</a:t>
            </a:r>
            <a:r>
              <a:rPr lang="en-GB" altLang="en-US" sz="2000" dirty="0">
                <a:latin typeface="Arial" panose="020B0604020202020204" pitchFamily="34" charset="0"/>
                <a:cs typeface="Arial" panose="020B0604020202020204" pitchFamily="34" charset="0"/>
              </a:rPr>
              <a:t>, </a:t>
            </a:r>
          </a:p>
          <a:p>
            <a:pPr>
              <a:buNone/>
            </a:pPr>
            <a:r>
              <a:rPr lang="en-GB" altLang="en-US" sz="2000" dirty="0">
                <a:latin typeface="Arial" panose="020B0604020202020204" pitchFamily="34" charset="0"/>
                <a:cs typeface="Arial" panose="020B0604020202020204" pitchFamily="34" charset="0"/>
              </a:rPr>
              <a:t>	je </a:t>
            </a:r>
            <a:r>
              <a:rPr lang="en-GB" altLang="en-US" sz="2000" dirty="0" err="1">
                <a:latin typeface="Arial" panose="020B0604020202020204" pitchFamily="34" charset="0"/>
                <a:cs typeface="Arial" panose="020B0604020202020204" pitchFamily="34" charset="0"/>
              </a:rPr>
              <a:t>tedy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elektricky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vodivý</a:t>
            </a:r>
            <a:r>
              <a:rPr lang="en-GB" altLang="en-US" sz="2000" dirty="0">
                <a:latin typeface="Arial" panose="020B0604020202020204" pitchFamily="34" charset="0"/>
                <a:cs typeface="Arial" panose="020B0604020202020204" pitchFamily="34" charset="0"/>
              </a:rPr>
              <a:t> </a:t>
            </a:r>
            <a:endParaRPr lang="en-GB" altLang="en-US" sz="2000" dirty="0">
              <a:latin typeface="Arial" panose="020B0604020202020204" pitchFamily="34" charset="0"/>
              <a:cs typeface="Arial" panose="020B0604020202020204" pitchFamily="34" charset="0"/>
              <a:sym typeface="Symbol" pitchFamily="18" charset="2"/>
            </a:endParaRPr>
          </a:p>
          <a:p>
            <a:pPr>
              <a:buNone/>
            </a:pPr>
            <a:r>
              <a:rPr lang="cs-CZ" altLang="en-US" sz="2000" dirty="0">
                <a:latin typeface="Arial" panose="020B0604020202020204" pitchFamily="34" charset="0"/>
                <a:cs typeface="Arial" panose="020B0604020202020204" pitchFamily="34" charset="0"/>
                <a:sym typeface="Symbol" pitchFamily="18" charset="2"/>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grafitové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elektrody</a:t>
            </a:r>
            <a:r>
              <a:rPr lang="en-GB" altLang="en-US" sz="2000" dirty="0">
                <a:latin typeface="Arial" panose="020B0604020202020204" pitchFamily="34" charset="0"/>
                <a:cs typeface="Arial" panose="020B0604020202020204" pitchFamily="34" charset="0"/>
              </a:rPr>
              <a:t> </a:t>
            </a:r>
          </a:p>
          <a:p>
            <a:pPr>
              <a:buNone/>
            </a:pP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chemicky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zna</a:t>
            </a:r>
            <a:r>
              <a:rPr lang="cs-CZ" altLang="en-US" sz="2000" dirty="0">
                <a:latin typeface="Arial" panose="020B0604020202020204" pitchFamily="34" charset="0"/>
                <a:cs typeface="Arial" panose="020B0604020202020204" pitchFamily="34" charset="0"/>
              </a:rPr>
              <a:t>č</a:t>
            </a:r>
            <a:r>
              <a:rPr lang="en-GB" altLang="en-US" sz="2000" dirty="0">
                <a:latin typeface="Arial" panose="020B0604020202020204" pitchFamily="34" charset="0"/>
                <a:cs typeface="Arial" panose="020B0604020202020204" pitchFamily="34" charset="0"/>
              </a:rPr>
              <a:t>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odolné</a:t>
            </a:r>
            <a:r>
              <a:rPr lang="en-GB" altLang="en-US" sz="2000" dirty="0">
                <a:latin typeface="Arial" panose="020B0604020202020204" pitchFamily="34" charset="0"/>
                <a:cs typeface="Arial" panose="020B0604020202020204" pitchFamily="34" charset="0"/>
              </a:rPr>
              <a:t>)</a:t>
            </a:r>
          </a:p>
          <a:p>
            <a:pPr>
              <a:buNone/>
            </a:pPr>
            <a:r>
              <a:rPr lang="en-GB" altLang="en-US" sz="2000" dirty="0">
                <a:latin typeface="Arial" panose="020B0604020202020204" pitchFamily="34" charset="0"/>
                <a:cs typeface="Arial" panose="020B0604020202020204" pitchFamily="34" charset="0"/>
              </a:rPr>
              <a:t>-</a:t>
            </a:r>
            <a:r>
              <a:rPr lang="en-GB" altLang="en-US" sz="2000" dirty="0" err="1">
                <a:latin typeface="Arial" panose="020B0604020202020204" pitchFamily="34" charset="0"/>
                <a:cs typeface="Arial" panose="020B0604020202020204" pitchFamily="34" charset="0"/>
              </a:rPr>
              <a:t>ho</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í v 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i</a:t>
            </a:r>
            <a:r>
              <a:rPr lang="en-GB" altLang="en-US" sz="2000" dirty="0">
                <a:latin typeface="Arial" panose="020B0604020202020204" pitchFamily="34" charset="0"/>
                <a:cs typeface="Arial" panose="020B0604020202020204" pitchFamily="34" charset="0"/>
              </a:rPr>
              <a:t> 690 </a:t>
            </a:r>
            <a:r>
              <a:rPr lang="cs-CZ" altLang="en-US" sz="2000" baseline="30000" dirty="0">
                <a:latin typeface="Arial" panose="020B0604020202020204" pitchFamily="34" charset="0"/>
                <a:cs typeface="Arial" panose="020B0604020202020204" pitchFamily="34" charset="0"/>
              </a:rPr>
              <a:t>0</a:t>
            </a:r>
            <a:r>
              <a:rPr lang="en-GB" altLang="en-US" sz="2000" dirty="0">
                <a:latin typeface="Arial" panose="020B0604020202020204" pitchFamily="34" charset="0"/>
                <a:cs typeface="Arial" panose="020B0604020202020204" pitchFamily="34" charset="0"/>
              </a:rPr>
              <a:t>C </a:t>
            </a:r>
            <a:endParaRPr lang="cs-CZ" altLang="en-US" sz="2000" dirty="0">
              <a:latin typeface="Arial" panose="020B0604020202020204" pitchFamily="34" charset="0"/>
              <a:cs typeface="Arial" panose="020B0604020202020204" pitchFamily="34" charset="0"/>
            </a:endParaRPr>
          </a:p>
          <a:p>
            <a:endParaRPr lang="cs-CZ" altLang="en-US" sz="2000" dirty="0">
              <a:latin typeface="Arial" panose="020B0604020202020204" pitchFamily="34" charset="0"/>
              <a:cs typeface="Arial" panose="020B0604020202020204" pitchFamily="34"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304800"/>
            <a:ext cx="1828800" cy="17364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4831" y="2209800"/>
            <a:ext cx="1934369" cy="143232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3754" y="4648200"/>
            <a:ext cx="1984624" cy="1771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3000" y="4803899"/>
            <a:ext cx="1696683" cy="170162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61407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type="title"/>
          </p:nvPr>
        </p:nvSpPr>
        <p:spPr>
          <a:xfrm>
            <a:off x="457200" y="274638"/>
            <a:ext cx="8229600" cy="639762"/>
          </a:xfrm>
        </p:spPr>
        <p:txBody>
          <a:bodyPr>
            <a:normAutofit/>
          </a:bodyPr>
          <a:lstStyle/>
          <a:p>
            <a:r>
              <a:rPr lang="cs-CZ" sz="2800" b="1" dirty="0">
                <a:latin typeface="Arial" panose="020B0604020202020204" pitchFamily="34" charset="0"/>
                <a:cs typeface="Arial" panose="020B0604020202020204" pitchFamily="34" charset="0"/>
              </a:rPr>
              <a:t>Stabilita alotropických modifikací uhlíku</a:t>
            </a:r>
          </a:p>
        </p:txBody>
      </p:sp>
      <p:sp>
        <p:nvSpPr>
          <p:cNvPr id="5" name="TextovéPole 4"/>
          <p:cNvSpPr txBox="1"/>
          <p:nvPr/>
        </p:nvSpPr>
        <p:spPr>
          <a:xfrm>
            <a:off x="430471" y="1003146"/>
            <a:ext cx="8419292" cy="1938992"/>
          </a:xfrm>
          <a:prstGeom prst="rect">
            <a:avLst/>
          </a:prstGeom>
          <a:noFill/>
        </p:spPr>
        <p:txBody>
          <a:bodyPr wrap="none" rtlCol="0">
            <a:spAutoFit/>
          </a:bodyPr>
          <a:lstStyle/>
          <a:p>
            <a:r>
              <a:rPr lang="cs-CZ" sz="2000" dirty="0">
                <a:latin typeface="Arial" panose="020B0604020202020204" pitchFamily="34" charset="0"/>
                <a:cs typeface="Arial" panose="020B0604020202020204" pitchFamily="34" charset="0"/>
              </a:rPr>
              <a:t>Stálé modifikaci je za standardních podmínek přiřazena nulová entalpie. </a:t>
            </a:r>
          </a:p>
          <a:p>
            <a:endParaRPr lang="cs-CZ"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C (diamant)  </a:t>
            </a:r>
            <a:r>
              <a:rPr lang="cs-CZ" sz="2000" dirty="0">
                <a:latin typeface="Arial" panose="020B0604020202020204" pitchFamily="34" charset="0"/>
                <a:cs typeface="Arial" panose="020B0604020202020204" pitchFamily="34" charset="0"/>
                <a:sym typeface="Wingdings" panose="05000000000000000000" pitchFamily="2" charset="2"/>
              </a:rPr>
              <a:t></a:t>
            </a:r>
            <a:r>
              <a:rPr lang="en-US" sz="2000" dirty="0">
                <a:latin typeface="Arial" panose="020B0604020202020204" pitchFamily="34" charset="0"/>
                <a:cs typeface="Arial" panose="020B0604020202020204" pitchFamily="34" charset="0"/>
                <a:sym typeface="Wingdings" panose="05000000000000000000" pitchFamily="2" charset="2"/>
              </a:rPr>
              <a:t>  C (</a:t>
            </a:r>
            <a:r>
              <a:rPr lang="en-US" sz="2000" dirty="0" err="1">
                <a:latin typeface="Arial" panose="020B0604020202020204" pitchFamily="34" charset="0"/>
                <a:cs typeface="Arial" panose="020B0604020202020204" pitchFamily="34" charset="0"/>
                <a:sym typeface="Wingdings" panose="05000000000000000000" pitchFamily="2" charset="2"/>
              </a:rPr>
              <a:t>grafit</a:t>
            </a:r>
            <a:r>
              <a:rPr lang="en-US" sz="2000" dirty="0">
                <a:latin typeface="Arial" panose="020B0604020202020204" pitchFamily="34" charset="0"/>
                <a:cs typeface="Arial" panose="020B0604020202020204" pitchFamily="34" charset="0"/>
                <a:sym typeface="Wingdings" panose="05000000000000000000" pitchFamily="2" charset="2"/>
              </a:rPr>
              <a:t>)               </a:t>
            </a:r>
            <a:r>
              <a:rPr lang="el-GR" sz="2000" dirty="0">
                <a:latin typeface="Arial" panose="020B0604020202020204" pitchFamily="34" charset="0"/>
                <a:cs typeface="Arial" panose="020B0604020202020204" pitchFamily="34" charset="0"/>
                <a:sym typeface="Wingdings" panose="05000000000000000000" pitchFamily="2" charset="2"/>
              </a:rPr>
              <a:t>Δ</a:t>
            </a:r>
            <a:r>
              <a:rPr lang="en-US" sz="2000" dirty="0">
                <a:latin typeface="Arial" panose="020B0604020202020204" pitchFamily="34" charset="0"/>
                <a:cs typeface="Arial" panose="020B0604020202020204" pitchFamily="34" charset="0"/>
                <a:sym typeface="Wingdings" panose="05000000000000000000" pitchFamily="2" charset="2"/>
              </a:rPr>
              <a:t>H</a:t>
            </a:r>
            <a:r>
              <a:rPr lang="en-US" sz="2000" baseline="-25000" dirty="0">
                <a:latin typeface="Arial" panose="020B0604020202020204" pitchFamily="34" charset="0"/>
                <a:cs typeface="Arial" panose="020B0604020202020204" pitchFamily="34" charset="0"/>
                <a:sym typeface="Wingdings" panose="05000000000000000000" pitchFamily="2" charset="2"/>
              </a:rPr>
              <a:t>298</a:t>
            </a:r>
            <a:r>
              <a:rPr lang="en-US" sz="2000" dirty="0">
                <a:latin typeface="Arial" panose="020B0604020202020204" pitchFamily="34" charset="0"/>
                <a:cs typeface="Arial" panose="020B0604020202020204" pitchFamily="34" charset="0"/>
                <a:sym typeface="Wingdings" panose="05000000000000000000" pitchFamily="2" charset="2"/>
              </a:rPr>
              <a:t> =   - 1883 kJ/</a:t>
            </a:r>
            <a:r>
              <a:rPr lang="en-US" sz="2000" dirty="0" err="1">
                <a:latin typeface="Arial" panose="020B0604020202020204" pitchFamily="34" charset="0"/>
                <a:cs typeface="Arial" panose="020B0604020202020204" pitchFamily="34" charset="0"/>
                <a:sym typeface="Wingdings" panose="05000000000000000000" pitchFamily="2" charset="2"/>
              </a:rPr>
              <a:t>mol</a:t>
            </a:r>
            <a:endParaRPr lang="en-US" sz="2000" dirty="0">
              <a:latin typeface="Arial" panose="020B0604020202020204" pitchFamily="34" charset="0"/>
              <a:cs typeface="Arial" panose="020B0604020202020204" pitchFamily="34" charset="0"/>
              <a:sym typeface="Wingdings" panose="05000000000000000000" pitchFamily="2" charset="2"/>
            </a:endParaRPr>
          </a:p>
          <a:p>
            <a:endParaRPr lang="en-US" sz="2000" dirty="0">
              <a:latin typeface="Arial" panose="020B0604020202020204" pitchFamily="34" charset="0"/>
              <a:cs typeface="Arial" panose="020B0604020202020204" pitchFamily="34" charset="0"/>
              <a:sym typeface="Wingdings" panose="05000000000000000000" pitchFamily="2" charset="2"/>
            </a:endParaRPr>
          </a:p>
          <a:p>
            <a:r>
              <a:rPr lang="en-US" sz="2000" dirty="0">
                <a:latin typeface="Arial" panose="020B0604020202020204" pitchFamily="34" charset="0"/>
                <a:cs typeface="Arial" panose="020B0604020202020204" pitchFamily="34" charset="0"/>
                <a:sym typeface="Wingdings" panose="05000000000000000000" pitchFamily="2" charset="2"/>
              </a:rPr>
              <a:t>        P (b</a:t>
            </a:r>
            <a:r>
              <a:rPr lang="cs-CZ" sz="2000" dirty="0" err="1">
                <a:latin typeface="Arial" panose="020B0604020202020204" pitchFamily="34" charset="0"/>
                <a:cs typeface="Arial" panose="020B0604020202020204" pitchFamily="34" charset="0"/>
                <a:sym typeface="Wingdings" panose="05000000000000000000" pitchFamily="2" charset="2"/>
              </a:rPr>
              <a:t>ílý</a:t>
            </a:r>
            <a:r>
              <a:rPr lang="en-US" sz="2000" dirty="0">
                <a:latin typeface="Arial" panose="020B0604020202020204" pitchFamily="34" charset="0"/>
                <a:cs typeface="Arial" panose="020B0604020202020204" pitchFamily="34" charset="0"/>
                <a:sym typeface="Wingdings" panose="05000000000000000000" pitchFamily="2" charset="2"/>
              </a:rPr>
              <a:t>)</a:t>
            </a:r>
            <a:r>
              <a:rPr lang="cs-CZ"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sym typeface="Wingdings" panose="05000000000000000000" pitchFamily="2" charset="2"/>
              </a:rPr>
              <a:t></a:t>
            </a:r>
            <a:r>
              <a:rPr lang="en-US" sz="2000" dirty="0">
                <a:latin typeface="Arial" panose="020B0604020202020204" pitchFamily="34" charset="0"/>
                <a:cs typeface="Arial" panose="020B0604020202020204" pitchFamily="34" charset="0"/>
                <a:sym typeface="Wingdings" panose="05000000000000000000" pitchFamily="2" charset="2"/>
              </a:rPr>
              <a:t>  </a:t>
            </a:r>
            <a:r>
              <a:rPr lang="cs-CZ" sz="2000" dirty="0">
                <a:latin typeface="Arial" panose="020B0604020202020204" pitchFamily="34" charset="0"/>
                <a:cs typeface="Arial" panose="020B0604020202020204" pitchFamily="34" charset="0"/>
                <a:sym typeface="Wingdings" panose="05000000000000000000" pitchFamily="2" charset="2"/>
              </a:rPr>
              <a:t>P</a:t>
            </a:r>
            <a:r>
              <a:rPr lang="en-US" sz="2000" dirty="0">
                <a:latin typeface="Arial" panose="020B0604020202020204" pitchFamily="34" charset="0"/>
                <a:cs typeface="Arial" panose="020B0604020202020204" pitchFamily="34" charset="0"/>
                <a:sym typeface="Wingdings" panose="05000000000000000000" pitchFamily="2" charset="2"/>
              </a:rPr>
              <a:t> (</a:t>
            </a:r>
            <a:r>
              <a:rPr lang="cs-CZ" sz="2000" dirty="0">
                <a:latin typeface="Arial" panose="020B0604020202020204" pitchFamily="34" charset="0"/>
                <a:cs typeface="Arial" panose="020B0604020202020204" pitchFamily="34" charset="0"/>
                <a:sym typeface="Wingdings" panose="05000000000000000000" pitchFamily="2" charset="2"/>
              </a:rPr>
              <a:t>červený</a:t>
            </a:r>
            <a:r>
              <a:rPr lang="en-US" sz="2000" dirty="0">
                <a:latin typeface="Arial" panose="020B0604020202020204" pitchFamily="34" charset="0"/>
                <a:cs typeface="Arial" panose="020B0604020202020204" pitchFamily="34" charset="0"/>
                <a:sym typeface="Wingdings" panose="05000000000000000000" pitchFamily="2" charset="2"/>
              </a:rPr>
              <a:t>)              </a:t>
            </a:r>
            <a:r>
              <a:rPr lang="cs-CZ" sz="2000" dirty="0">
                <a:latin typeface="Arial" panose="020B0604020202020204" pitchFamily="34" charset="0"/>
                <a:cs typeface="Arial" panose="020B0604020202020204" pitchFamily="34" charset="0"/>
                <a:sym typeface="Wingdings" panose="05000000000000000000" pitchFamily="2" charset="2"/>
              </a:rPr>
              <a:t>     </a:t>
            </a:r>
            <a:r>
              <a:rPr lang="en-US" sz="2000" dirty="0">
                <a:latin typeface="Arial" panose="020B0604020202020204" pitchFamily="34" charset="0"/>
                <a:cs typeface="Arial" panose="020B0604020202020204" pitchFamily="34" charset="0"/>
                <a:sym typeface="Wingdings" panose="05000000000000000000" pitchFamily="2" charset="2"/>
              </a:rPr>
              <a:t> </a:t>
            </a:r>
            <a:r>
              <a:rPr lang="el-GR" sz="2000" dirty="0">
                <a:latin typeface="Arial" panose="020B0604020202020204" pitchFamily="34" charset="0"/>
                <a:cs typeface="Arial" panose="020B0604020202020204" pitchFamily="34" charset="0"/>
                <a:sym typeface="Wingdings" panose="05000000000000000000" pitchFamily="2" charset="2"/>
              </a:rPr>
              <a:t>Δ</a:t>
            </a:r>
            <a:r>
              <a:rPr lang="en-US" sz="2000" dirty="0">
                <a:latin typeface="Arial" panose="020B0604020202020204" pitchFamily="34" charset="0"/>
                <a:cs typeface="Arial" panose="020B0604020202020204" pitchFamily="34" charset="0"/>
                <a:sym typeface="Wingdings" panose="05000000000000000000" pitchFamily="2" charset="2"/>
              </a:rPr>
              <a:t>H</a:t>
            </a:r>
            <a:r>
              <a:rPr lang="en-US" sz="2000" baseline="-25000" dirty="0">
                <a:latin typeface="Arial" panose="020B0604020202020204" pitchFamily="34" charset="0"/>
                <a:cs typeface="Arial" panose="020B0604020202020204" pitchFamily="34" charset="0"/>
                <a:sym typeface="Wingdings" panose="05000000000000000000" pitchFamily="2" charset="2"/>
              </a:rPr>
              <a:t>298</a:t>
            </a:r>
            <a:r>
              <a:rPr lang="en-US" sz="2000" dirty="0">
                <a:latin typeface="Arial" panose="020B0604020202020204" pitchFamily="34" charset="0"/>
                <a:cs typeface="Arial" panose="020B0604020202020204" pitchFamily="34" charset="0"/>
                <a:sym typeface="Wingdings" panose="05000000000000000000" pitchFamily="2" charset="2"/>
              </a:rPr>
              <a:t> =   - 1</a:t>
            </a:r>
            <a:r>
              <a:rPr lang="cs-CZ" sz="2000" dirty="0">
                <a:latin typeface="Arial" panose="020B0604020202020204" pitchFamily="34" charset="0"/>
                <a:cs typeface="Arial" panose="020B0604020202020204" pitchFamily="34" charset="0"/>
                <a:sym typeface="Wingdings" panose="05000000000000000000" pitchFamily="2" charset="2"/>
              </a:rPr>
              <a:t>7,57</a:t>
            </a:r>
            <a:r>
              <a:rPr lang="en-US" sz="2000" dirty="0">
                <a:latin typeface="Arial" panose="020B0604020202020204" pitchFamily="34" charset="0"/>
                <a:cs typeface="Arial" panose="020B0604020202020204" pitchFamily="34" charset="0"/>
                <a:sym typeface="Wingdings" panose="05000000000000000000" pitchFamily="2" charset="2"/>
              </a:rPr>
              <a:t> kJ/</a:t>
            </a:r>
            <a:r>
              <a:rPr lang="en-US" sz="2000" dirty="0" err="1">
                <a:latin typeface="Arial" panose="020B0604020202020204" pitchFamily="34" charset="0"/>
                <a:cs typeface="Arial" panose="020B0604020202020204" pitchFamily="34" charset="0"/>
                <a:sym typeface="Wingdings" panose="05000000000000000000" pitchFamily="2" charset="2"/>
              </a:rPr>
              <a:t>mol</a:t>
            </a:r>
            <a:endParaRPr lang="en-US" sz="2000" dirty="0">
              <a:latin typeface="Arial" panose="020B0604020202020204" pitchFamily="34" charset="0"/>
              <a:cs typeface="Arial" panose="020B0604020202020204" pitchFamily="34" charset="0"/>
              <a:sym typeface="Wingdings" panose="05000000000000000000" pitchFamily="2" charset="2"/>
            </a:endParaRPr>
          </a:p>
          <a:p>
            <a:r>
              <a:rPr lang="cs-CZ" sz="2000" dirty="0">
                <a:latin typeface="Arial" panose="020B0604020202020204" pitchFamily="34" charset="0"/>
                <a:cs typeface="Arial" panose="020B0604020202020204" pitchFamily="34" charset="0"/>
              </a:rPr>
              <a:t>   </a:t>
            </a:r>
          </a:p>
        </p:txBody>
      </p:sp>
      <p:pic>
        <p:nvPicPr>
          <p:cNvPr id="2052" name="Picture 4" descr="VÃ½sledek obrÃ¡zku pro grafit diama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864796"/>
            <a:ext cx="3470662" cy="2892218"/>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228600" y="5957208"/>
            <a:ext cx="8823035" cy="707886"/>
          </a:xfrm>
          <a:prstGeom prst="rect">
            <a:avLst/>
          </a:prstGeom>
          <a:noFill/>
        </p:spPr>
        <p:txBody>
          <a:bodyPr wrap="square" rtlCol="0">
            <a:spAutoFit/>
          </a:bodyPr>
          <a:lstStyle/>
          <a:p>
            <a:r>
              <a:rPr lang="cs-CZ" sz="2000" dirty="0">
                <a:latin typeface="Arial" panose="020B0604020202020204" pitchFamily="34" charset="0"/>
                <a:cs typeface="Arial" panose="020B0604020202020204" pitchFamily="34" charset="0"/>
              </a:rPr>
              <a:t>Přeměna diamantu na grafit může probíhat (termodynamická nestálost), je však neměřitelně pomalá (kinetická stálost). </a:t>
            </a:r>
          </a:p>
        </p:txBody>
      </p:sp>
      <p:pic>
        <p:nvPicPr>
          <p:cNvPr id="9" name="Picture 2" descr="VÃ½sledek obrÃ¡zku pro diagram phase carb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892358"/>
            <a:ext cx="2347897" cy="296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4530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0851" y="3418227"/>
            <a:ext cx="2819400" cy="3326892"/>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304800" y="381000"/>
            <a:ext cx="8686800" cy="1292662"/>
          </a:xfrm>
          <a:prstGeom prst="rect">
            <a:avLst/>
          </a:prstGeom>
        </p:spPr>
        <p:txBody>
          <a:bodyPr wrap="square">
            <a:spAutoFit/>
          </a:bodyPr>
          <a:lstStyle/>
          <a:p>
            <a:r>
              <a:rPr lang="cs-CZ" altLang="en-US" b="1" i="1" dirty="0" err="1">
                <a:latin typeface="Arial" panose="020B0604020202020204" pitchFamily="34" charset="0"/>
                <a:cs typeface="Arial" panose="020B0604020202020204" pitchFamily="34" charset="0"/>
              </a:rPr>
              <a:t>Grafen</a:t>
            </a:r>
            <a:endParaRPr lang="cs-CZ" altLang="en-US" b="1" i="1"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je </a:t>
            </a:r>
            <a:r>
              <a:rPr lang="cs-CZ" sz="2000" dirty="0" err="1">
                <a:latin typeface="Arial" panose="020B0604020202020204" pitchFamily="34" charset="0"/>
                <a:cs typeface="Arial" panose="020B0604020202020204" pitchFamily="34" charset="0"/>
              </a:rPr>
              <a:t>supertenká</a:t>
            </a:r>
            <a:r>
              <a:rPr lang="cs-CZ" sz="2000" dirty="0">
                <a:latin typeface="Arial" panose="020B0604020202020204" pitchFamily="34" charset="0"/>
                <a:cs typeface="Arial" panose="020B0604020202020204" pitchFamily="34" charset="0"/>
              </a:rPr>
              <a:t> forma uhlíku strukturou podobná grafitu (tvoří jej rovinná síť jedné vrstvy atomů uhlíku uspořádaných do tvaru šestiúhelníků spojených pomocí sp² vazeb. ).</a:t>
            </a:r>
          </a:p>
        </p:txBody>
      </p:sp>
      <p:pic>
        <p:nvPicPr>
          <p:cNvPr id="10" name="Picture 2" descr="https://upload.wikimedia.org/wikipedia/commons/thumb/9/9e/Graphen.jpg/1024px-Graphe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35501" y="1554916"/>
            <a:ext cx="2070100" cy="1656721"/>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296694" y="1828800"/>
            <a:ext cx="6053982" cy="923330"/>
          </a:xfrm>
          <a:prstGeom prst="rect">
            <a:avLst/>
          </a:prstGeom>
        </p:spPr>
        <p:txBody>
          <a:bodyPr wrap="square">
            <a:spAutoFit/>
          </a:bodyPr>
          <a:lstStyle/>
          <a:p>
            <a:r>
              <a:rPr lang="cs-CZ" dirty="0">
                <a:latin typeface="Arial" panose="020B0604020202020204" pitchFamily="34" charset="0"/>
                <a:cs typeface="Arial" panose="020B0604020202020204" pitchFamily="34" charset="0"/>
              </a:rPr>
              <a:t>Je elektricky vodivý  a propustný pro světlo. Dá se využít při výrobě displejů a </a:t>
            </a:r>
            <a:r>
              <a:rPr lang="cs-CZ" dirty="0" err="1">
                <a:latin typeface="Arial" panose="020B0604020202020204" pitchFamily="34" charset="0"/>
                <a:cs typeface="Arial" panose="020B0604020202020204" pitchFamily="34" charset="0"/>
              </a:rPr>
              <a:t>fotovoltaických</a:t>
            </a:r>
            <a:r>
              <a:rPr lang="cs-CZ" dirty="0">
                <a:latin typeface="Arial" panose="020B0604020202020204" pitchFamily="34" charset="0"/>
                <a:cs typeface="Arial" panose="020B0604020202020204" pitchFamily="34" charset="0"/>
              </a:rPr>
              <a:t> článků. Po </a:t>
            </a:r>
            <a:r>
              <a:rPr lang="cs-CZ" dirty="0" err="1">
                <a:latin typeface="Arial" panose="020B0604020202020204" pitchFamily="34" charset="0"/>
                <a:cs typeface="Arial" panose="020B0604020202020204" pitchFamily="34" charset="0"/>
              </a:rPr>
              <a:t>karbynu</a:t>
            </a:r>
            <a:r>
              <a:rPr lang="cs-CZ" dirty="0">
                <a:latin typeface="Arial" panose="020B0604020202020204" pitchFamily="34" charset="0"/>
                <a:cs typeface="Arial" panose="020B0604020202020204" pitchFamily="34" charset="0"/>
              </a:rPr>
              <a:t> je to nejpevnější známý materiál na světě.</a:t>
            </a:r>
            <a:endParaRPr lang="cs-CZ" altLang="en-US" dirty="0">
              <a:solidFill>
                <a:srgbClr val="FF0000"/>
              </a:solidFill>
              <a:latin typeface="Arial" panose="020B0604020202020204" pitchFamily="34" charset="0"/>
              <a:cs typeface="Arial" panose="020B0604020202020204" pitchFamily="34" charset="0"/>
            </a:endParaRPr>
          </a:p>
        </p:txBody>
      </p:sp>
      <p:sp>
        <p:nvSpPr>
          <p:cNvPr id="7" name="Obdélník 6"/>
          <p:cNvSpPr/>
          <p:nvPr/>
        </p:nvSpPr>
        <p:spPr>
          <a:xfrm>
            <a:off x="381000" y="3413523"/>
            <a:ext cx="5486400" cy="1292662"/>
          </a:xfrm>
          <a:prstGeom prst="rect">
            <a:avLst/>
          </a:prstGeom>
        </p:spPr>
        <p:txBody>
          <a:bodyPr wrap="square">
            <a:spAutoFit/>
          </a:bodyPr>
          <a:lstStyle/>
          <a:p>
            <a:r>
              <a:rPr lang="cs-CZ" b="1" i="1" dirty="0" err="1">
                <a:latin typeface="Arial" panose="020B0604020202020204" pitchFamily="34" charset="0"/>
                <a:cs typeface="Arial" panose="020B0604020202020204" pitchFamily="34" charset="0"/>
              </a:rPr>
              <a:t>Karbyn</a:t>
            </a:r>
            <a:endParaRPr lang="cs-CZ" b="1" i="1"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lineární řetězec atomů uhlíku držený pohromadě dvojnými nebo střídavě jedno a trojnou atomovou vazbou.</a:t>
            </a:r>
          </a:p>
        </p:txBody>
      </p:sp>
      <p:pic>
        <p:nvPicPr>
          <p:cNvPr id="1515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5110856"/>
            <a:ext cx="4010025" cy="138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83991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idx="1"/>
          </p:nvPr>
        </p:nvSpPr>
        <p:spPr>
          <a:xfrm>
            <a:off x="228600" y="304800"/>
            <a:ext cx="8686800" cy="6248400"/>
          </a:xfrm>
        </p:spPr>
        <p:txBody>
          <a:bodyPr>
            <a:normAutofit/>
          </a:bodyPr>
          <a:lstStyle/>
          <a:p>
            <a:pPr eaLnBrk="1" hangingPunct="1">
              <a:buFont typeface="Wingdings" pitchFamily="2" charset="2"/>
              <a:buNone/>
            </a:pPr>
            <a:r>
              <a:rPr lang="cs-CZ" altLang="en-US" sz="2000" b="1" i="1" dirty="0">
                <a:latin typeface="Arial" panose="020B0604020202020204" pitchFamily="34" charset="0"/>
                <a:cs typeface="Arial" panose="020B0604020202020204" pitchFamily="34" charset="0"/>
              </a:rPr>
              <a:t>Fullereny</a:t>
            </a:r>
            <a:r>
              <a:rPr lang="cs-CZ" altLang="en-US" sz="2000" b="1" dirty="0">
                <a:latin typeface="Arial" panose="020B0604020202020204" pitchFamily="34" charset="0"/>
                <a:cs typeface="Arial" panose="020B0604020202020204" pitchFamily="34" charset="0"/>
              </a:rPr>
              <a:t> </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příprava laserovou ablací, unikátní vlastnosti např. nosiče léčiv, </a:t>
            </a:r>
            <a:r>
              <a:rPr lang="cs-CZ" altLang="en-US" sz="2000" dirty="0" err="1">
                <a:latin typeface="Arial" panose="020B0604020202020204" pitchFamily="34" charset="0"/>
                <a:cs typeface="Arial" panose="020B0604020202020204" pitchFamily="34" charset="0"/>
              </a:rPr>
              <a:t>sensitizery</a:t>
            </a:r>
            <a:r>
              <a:rPr lang="cs-CZ" altLang="en-US" sz="2000" dirty="0">
                <a:latin typeface="Arial" panose="020B0604020202020204" pitchFamily="34" charset="0"/>
                <a:cs typeface="Arial" panose="020B0604020202020204" pitchFamily="34" charset="0"/>
              </a:rPr>
              <a:t> 	</a:t>
            </a: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i="1"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i="1"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i="1"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i="1"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i="1" dirty="0">
              <a:latin typeface="Arial" panose="020B0604020202020204" pitchFamily="34" charset="0"/>
              <a:cs typeface="Arial" panose="020B0604020202020204" pitchFamily="34" charset="0"/>
            </a:endParaRPr>
          </a:p>
          <a:p>
            <a:pPr marL="0" indent="0" eaLnBrk="1" hangingPunct="1">
              <a:buNone/>
            </a:pPr>
            <a:endParaRPr lang="cs-CZ" altLang="en-US" sz="2000" dirty="0">
              <a:latin typeface="Arial" panose="020B0604020202020204" pitchFamily="34" charset="0"/>
              <a:cs typeface="Arial" panose="020B0604020202020204" pitchFamily="34" charset="0"/>
            </a:endParaRPr>
          </a:p>
        </p:txBody>
      </p:sp>
      <p:pic>
        <p:nvPicPr>
          <p:cNvPr id="149508" name="Picture 4"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6919" y="1524000"/>
            <a:ext cx="2006936" cy="1965325"/>
          </a:xfrm>
          <a:prstGeom prst="rect">
            <a:avLst/>
          </a:prstGeom>
          <a:noFill/>
          <a:extLst>
            <a:ext uri="{909E8E84-426E-40DD-AFC4-6F175D3DCCD1}">
              <a14:hiddenFill xmlns:a14="http://schemas.microsoft.com/office/drawing/2010/main">
                <a:solidFill>
                  <a:srgbClr val="FFFFFF"/>
                </a:solidFill>
              </a14:hiddenFill>
            </a:ext>
          </a:extLst>
        </p:spPr>
      </p:pic>
      <p:pic>
        <p:nvPicPr>
          <p:cNvPr id="149510" name="Picture 6"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0278" y="1017588"/>
            <a:ext cx="3020094" cy="2978148"/>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685800" y="2040298"/>
            <a:ext cx="607859" cy="369332"/>
          </a:xfrm>
          <a:prstGeom prst="rect">
            <a:avLst/>
          </a:prstGeom>
        </p:spPr>
        <p:txBody>
          <a:bodyPr wrap="none">
            <a:spAutoFit/>
          </a:bodyPr>
          <a:lstStyle/>
          <a:p>
            <a:r>
              <a:rPr lang="cs-CZ" altLang="en-US" b="1" i="1" dirty="0">
                <a:latin typeface="Arial" panose="020B0604020202020204" pitchFamily="34" charset="0"/>
                <a:cs typeface="Arial" panose="020B0604020202020204" pitchFamily="34" charset="0"/>
              </a:rPr>
              <a:t>C60</a:t>
            </a:r>
            <a:endParaRPr lang="cs-CZ" dirty="0"/>
          </a:p>
        </p:txBody>
      </p:sp>
      <p:sp>
        <p:nvSpPr>
          <p:cNvPr id="5" name="Obdélník 4"/>
          <p:cNvSpPr/>
          <p:nvPr/>
        </p:nvSpPr>
        <p:spPr>
          <a:xfrm>
            <a:off x="4638710" y="1981200"/>
            <a:ext cx="607859" cy="369332"/>
          </a:xfrm>
          <a:prstGeom prst="rect">
            <a:avLst/>
          </a:prstGeom>
        </p:spPr>
        <p:txBody>
          <a:bodyPr wrap="none">
            <a:spAutoFit/>
          </a:bodyPr>
          <a:lstStyle/>
          <a:p>
            <a:r>
              <a:rPr lang="cs-CZ" altLang="en-US" b="1" i="1" dirty="0">
                <a:latin typeface="Arial" panose="020B0604020202020204" pitchFamily="34" charset="0"/>
                <a:cs typeface="Arial" panose="020B0604020202020204" pitchFamily="34" charset="0"/>
              </a:rPr>
              <a:t>C70</a:t>
            </a:r>
          </a:p>
        </p:txBody>
      </p:sp>
      <p:pic>
        <p:nvPicPr>
          <p:cNvPr id="149512" name="Picture 8" descr="Zobrazit zdrojový obráze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76686" y="4648200"/>
            <a:ext cx="2893795" cy="1914728"/>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04800" y="4572000"/>
            <a:ext cx="1681871" cy="400110"/>
          </a:xfrm>
          <a:prstGeom prst="rect">
            <a:avLst/>
          </a:prstGeom>
          <a:noFill/>
        </p:spPr>
        <p:txBody>
          <a:bodyPr wrap="none" rtlCol="0">
            <a:spAutoFit/>
          </a:bodyPr>
          <a:lstStyle/>
          <a:p>
            <a:r>
              <a:rPr lang="cs-CZ" sz="2000" b="1" i="1" dirty="0" err="1">
                <a:latin typeface="Arial" panose="020B0604020202020204" pitchFamily="34" charset="0"/>
                <a:cs typeface="Arial" panose="020B0604020202020204" pitchFamily="34" charset="0"/>
              </a:rPr>
              <a:t>Nanotrubice</a:t>
            </a:r>
            <a:endParaRPr lang="cs-CZ" sz="20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57038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76200" y="152400"/>
            <a:ext cx="6857999" cy="1938992"/>
          </a:xfrm>
          <a:prstGeom prst="rect">
            <a:avLst/>
          </a:prstGeom>
        </p:spPr>
        <p:txBody>
          <a:bodyPr wrap="square">
            <a:spAutoFit/>
          </a:bodyPr>
          <a:lstStyle/>
          <a:p>
            <a:r>
              <a:rPr lang="en-GB" altLang="en-US" sz="2000" b="1" i="1" dirty="0" err="1">
                <a:latin typeface="Arial" panose="020B0604020202020204" pitchFamily="34" charset="0"/>
                <a:cs typeface="Arial" panose="020B0604020202020204" pitchFamily="34" charset="0"/>
              </a:rPr>
              <a:t>Amorfní</a:t>
            </a:r>
            <a:r>
              <a:rPr lang="en-GB" altLang="en-US" sz="2000" b="1" i="1" dirty="0">
                <a:latin typeface="Arial" panose="020B0604020202020204" pitchFamily="34" charset="0"/>
                <a:cs typeface="Arial" panose="020B0604020202020204" pitchFamily="34" charset="0"/>
              </a:rPr>
              <a:t> </a:t>
            </a:r>
            <a:r>
              <a:rPr lang="en-GB" altLang="en-US" sz="2000" b="1" i="1" dirty="0" err="1">
                <a:latin typeface="Arial" panose="020B0604020202020204" pitchFamily="34" charset="0"/>
                <a:cs typeface="Arial" panose="020B0604020202020204" pitchFamily="34" charset="0"/>
              </a:rPr>
              <a:t>uhlík</a:t>
            </a:r>
            <a:r>
              <a:rPr lang="en-GB" altLang="en-US" sz="2000" b="1" i="1"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	je </a:t>
            </a:r>
            <a:r>
              <a:rPr lang="cs-CZ" sz="2000" dirty="0">
                <a:latin typeface="Arial" panose="020B0604020202020204" pitchFamily="34" charset="0"/>
                <a:cs typeface="Arial" panose="020B0604020202020204" pitchFamily="34" charset="0"/>
              </a:rPr>
              <a:t>forma uhlíku bez pravidelné krystalové struktury. Obsahuje atomy uhlíku jak s hybridizací sp</a:t>
            </a:r>
            <a:r>
              <a:rPr lang="cs-CZ" sz="2000" baseline="30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(vázaný s třemi sousedními atomy), tak i sp</a:t>
            </a:r>
            <a:r>
              <a:rPr lang="cs-CZ" sz="2000" baseline="30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(vázaný s čtyřmi sousedními atomy) v různém poměru, přičemž může obsahovat jak velké </a:t>
            </a:r>
            <a:r>
              <a:rPr lang="cs-CZ" sz="2000" dirty="0" err="1">
                <a:latin typeface="Arial" panose="020B0604020202020204" pitchFamily="34" charset="0"/>
                <a:cs typeface="Arial" panose="020B0604020202020204" pitchFamily="34" charset="0"/>
              </a:rPr>
              <a:t>vakance</a:t>
            </a:r>
            <a:r>
              <a:rPr lang="cs-CZ" sz="2000" dirty="0">
                <a:latin typeface="Arial" panose="020B0604020202020204" pitchFamily="34" charset="0"/>
                <a:cs typeface="Arial" panose="020B0604020202020204" pitchFamily="34" charset="0"/>
              </a:rPr>
              <a:t>, tak i </a:t>
            </a:r>
            <a:r>
              <a:rPr lang="cs-CZ" sz="2000" dirty="0" err="1">
                <a:latin typeface="Arial" panose="020B0604020202020204" pitchFamily="34" charset="0"/>
                <a:cs typeface="Arial" panose="020B0604020202020204" pitchFamily="34" charset="0"/>
              </a:rPr>
              <a:t>nanokrystaly</a:t>
            </a:r>
            <a:r>
              <a:rPr lang="cs-CZ" sz="2000" dirty="0">
                <a:latin typeface="Arial" panose="020B0604020202020204" pitchFamily="34" charset="0"/>
                <a:cs typeface="Arial" panose="020B0604020202020204" pitchFamily="34" charset="0"/>
              </a:rPr>
              <a:t> grafitu nebo diamantu v amorfní uhlíkové matrici.</a:t>
            </a:r>
            <a:endParaRPr lang="cs-CZ" altLang="en-US" sz="2000" dirty="0">
              <a:latin typeface="Arial" panose="020B0604020202020204" pitchFamily="34" charset="0"/>
              <a:cs typeface="Arial" panose="020B0604020202020204" pitchFamily="34" charset="0"/>
            </a:endParaRPr>
          </a:p>
        </p:txBody>
      </p:sp>
      <p:sp>
        <p:nvSpPr>
          <p:cNvPr id="5" name="Obdélník 4"/>
          <p:cNvSpPr/>
          <p:nvPr/>
        </p:nvSpPr>
        <p:spPr>
          <a:xfrm>
            <a:off x="76200" y="2313325"/>
            <a:ext cx="8915399" cy="2246769"/>
          </a:xfrm>
          <a:prstGeom prst="rect">
            <a:avLst/>
          </a:prstGeom>
        </p:spPr>
        <p:txBody>
          <a:bodyPr wrap="square">
            <a:spAutoFit/>
          </a:bodyPr>
          <a:lstStyle/>
          <a:p>
            <a:endParaRPr lang="cs-CZ" sz="2000" b="1" dirty="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Technický uhlík (saze) </a:t>
            </a:r>
            <a:r>
              <a:rPr lang="cs-CZ" sz="2000" dirty="0">
                <a:latin typeface="Arial" panose="020B0604020202020204" pitchFamily="34" charset="0"/>
                <a:cs typeface="Arial" panose="020B0604020202020204" pitchFamily="34" charset="0"/>
              </a:rPr>
              <a:t>se průmyslově vyrábí ve válcových reaktorech z těžkého topného oleje a zemním plynem předehřátého vzduchu. Vzniká jemná hmota – </a:t>
            </a:r>
            <a:r>
              <a:rPr lang="cs-CZ" sz="2000" i="1" dirty="0" err="1">
                <a:latin typeface="Arial" panose="020B0604020202020204" pitchFamily="34" charset="0"/>
                <a:cs typeface="Arial" panose="020B0604020202020204" pitchFamily="34" charset="0"/>
              </a:rPr>
              <a:t>fluffy</a:t>
            </a:r>
            <a:r>
              <a:rPr lang="cs-CZ" sz="2000" dirty="0">
                <a:latin typeface="Arial" panose="020B0604020202020204" pitchFamily="34" charset="0"/>
                <a:cs typeface="Arial" panose="020B0604020202020204" pitchFamily="34" charset="0"/>
              </a:rPr>
              <a:t> – (o hustotě cca 100 g/l), která se dále zahušťuje (granuluje) obvykle mokrou cestou na hustotu 300 až 500 g/l. Po přidání vody 1:1 se intenzivním mícháním dosáhne vzniku granulí s minimálním obsahem nežádoucího prachového podílu.</a:t>
            </a:r>
          </a:p>
        </p:txBody>
      </p:sp>
      <p:pic>
        <p:nvPicPr>
          <p:cNvPr id="7"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400" y="4267200"/>
            <a:ext cx="2269587" cy="1409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7700" name="Picture 4" descr="Amorphous Carb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8505" y="101133"/>
            <a:ext cx="1962549" cy="2041525"/>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76200" y="4566475"/>
            <a:ext cx="5105400" cy="1938992"/>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Saze byly užívány jako černé barvivo v barvách a inkoustech a v tiskařských inkoustech, tonerech pro xerografii, laserových tiskárnách. Nejdůležitějším způsobem využití je jako plnivo kaučukových pneumatik.</a:t>
            </a:r>
          </a:p>
        </p:txBody>
      </p:sp>
      <p:pic>
        <p:nvPicPr>
          <p:cNvPr id="157698" name="Picture 2" descr="https://upload.wikimedia.org/wikipedia/commons/9/98/Carbon_black.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5086321"/>
            <a:ext cx="2199490" cy="1650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25495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https://upload.wikimedia.org/wikipedia/commons/thumb/f/fd/Struktura_chemiczna_w%C4%99gla_kamiennego.svg/1024px-Struktura_chemiczna_w%C4%99gla_kamiennego.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48085" y="3962400"/>
            <a:ext cx="3225309" cy="2638425"/>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228600" y="381000"/>
            <a:ext cx="8661007" cy="3785652"/>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Uhlí</a:t>
            </a:r>
          </a:p>
          <a:p>
            <a:r>
              <a:rPr lang="cs-CZ" sz="2000" dirty="0">
                <a:latin typeface="Arial" panose="020B0604020202020204" pitchFamily="34" charset="0"/>
                <a:cs typeface="Arial" panose="020B0604020202020204" pitchFamily="34" charset="0"/>
              </a:rPr>
              <a:t> je hnědá, černá nebo hnědo-černá hořlavá hornina. </a:t>
            </a:r>
            <a:r>
              <a:rPr lang="en-US" sz="2000" dirty="0">
                <a:latin typeface="Arial" panose="020B0604020202020204" pitchFamily="34" charset="0"/>
                <a:cs typeface="Arial" panose="020B0604020202020204" pitchFamily="34" charset="0"/>
              </a:rPr>
              <a:t>N</a:t>
            </a:r>
            <a:r>
              <a:rPr lang="cs-CZ" sz="2000" dirty="0" err="1">
                <a:latin typeface="Arial" panose="020B0604020202020204" pitchFamily="34" charset="0"/>
                <a:cs typeface="Arial" panose="020B0604020202020204" pitchFamily="34" charset="0"/>
              </a:rPr>
              <a:t>ěkolik</a:t>
            </a:r>
            <a:r>
              <a:rPr lang="cs-CZ" sz="2000" dirty="0">
                <a:latin typeface="Arial" panose="020B0604020202020204" pitchFamily="34" charset="0"/>
                <a:cs typeface="Arial" panose="020B0604020202020204" pitchFamily="34" charset="0"/>
              </a:rPr>
              <a:t> druhů podle obsahu uhlíku v něm – čím méně uhlíku, tím nižší kvalita a efektivita. </a:t>
            </a:r>
          </a:p>
          <a:p>
            <a:r>
              <a:rPr lang="cs-CZ" sz="2000" b="1" dirty="0">
                <a:latin typeface="Arial" panose="020B0604020202020204" pitchFamily="34" charset="0"/>
                <a:cs typeface="Arial" panose="020B0604020202020204" pitchFamily="34" charset="0"/>
              </a:rPr>
              <a:t>Lignit</a:t>
            </a:r>
            <a:r>
              <a:rPr lang="cs-CZ" sz="2000" dirty="0">
                <a:latin typeface="Arial" panose="020B0604020202020204" pitchFamily="34" charset="0"/>
                <a:cs typeface="Arial" panose="020B0604020202020204" pitchFamily="34" charset="0"/>
              </a:rPr>
              <a:t> – je nejméně kvalitní druh uhlí. Užívá se výhradně pro výrobu elektřiny nebo výrobu technologického tepla. Je třetihorního původu, má v sobě přibližně 60 % uhlíku.</a:t>
            </a:r>
          </a:p>
          <a:p>
            <a:r>
              <a:rPr lang="cs-CZ" sz="2000" b="1" dirty="0">
                <a:latin typeface="Arial" panose="020B0604020202020204" pitchFamily="34" charset="0"/>
                <a:cs typeface="Arial" panose="020B0604020202020204" pitchFamily="34" charset="0"/>
              </a:rPr>
              <a:t>Hnědé uhlí </a:t>
            </a:r>
            <a:r>
              <a:rPr lang="cs-CZ" sz="2000" dirty="0">
                <a:latin typeface="Arial" panose="020B0604020202020204" pitchFamily="34" charset="0"/>
                <a:cs typeface="Arial" panose="020B0604020202020204" pitchFamily="34" charset="0"/>
              </a:rPr>
              <a:t>– používá se k vytápění domácností nebo k výrobě tepla a elektřiny. Má v sobě přibližně 80 % uhlíku. Těží se především povrchově.</a:t>
            </a:r>
          </a:p>
          <a:p>
            <a:r>
              <a:rPr lang="cs-CZ" sz="2000" b="1" dirty="0">
                <a:latin typeface="Arial" panose="020B0604020202020204" pitchFamily="34" charset="0"/>
                <a:cs typeface="Arial" panose="020B0604020202020204" pitchFamily="34" charset="0"/>
              </a:rPr>
              <a:t>Černé uhlí </a:t>
            </a:r>
            <a:r>
              <a:rPr lang="cs-CZ" sz="2000" dirty="0">
                <a:latin typeface="Arial" panose="020B0604020202020204" pitchFamily="34" charset="0"/>
                <a:cs typeface="Arial" panose="020B0604020202020204" pitchFamily="34" charset="0"/>
              </a:rPr>
              <a:t>– má vysokou hustotu, jeho barva je obvykle černá až hnědočerná. Uhlí je prvohorního a druhohorního původu. </a:t>
            </a:r>
          </a:p>
          <a:p>
            <a:r>
              <a:rPr lang="cs-CZ" sz="2000" b="1" dirty="0">
                <a:latin typeface="Arial" panose="020B0604020202020204" pitchFamily="34" charset="0"/>
                <a:cs typeface="Arial" panose="020B0604020202020204" pitchFamily="34" charset="0"/>
              </a:rPr>
              <a:t>Antracit</a:t>
            </a:r>
            <a:r>
              <a:rPr lang="cs-CZ" sz="2000" dirty="0">
                <a:latin typeface="Arial" panose="020B0604020202020204" pitchFamily="34" charset="0"/>
                <a:cs typeface="Arial" panose="020B0604020202020204" pitchFamily="34" charset="0"/>
              </a:rPr>
              <a:t> – jde o nejkvalitnější černé</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uhlí, používá se na vytápění a k výrobě chemikálií. Obsahuje více než 90 % uhlíku.</a:t>
            </a:r>
          </a:p>
        </p:txBody>
      </p:sp>
      <p:pic>
        <p:nvPicPr>
          <p:cNvPr id="16179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026" y="4370508"/>
            <a:ext cx="4800600" cy="2113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74452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5011"/>
            <a:ext cx="8618423" cy="621578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732337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228600" y="2828587"/>
            <a:ext cx="8686800" cy="153888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lvl="0" eaLnBrk="0" hangingPunct="0"/>
            <a:r>
              <a:rPr kumimoji="0" lang="cs-CZ" altLang="cs-CZ" sz="2000" b="1" i="0" u="none" strike="noStrike" cap="none" normalizeH="0" baseline="0" dirty="0">
                <a:ln>
                  <a:noFill/>
                </a:ln>
                <a:solidFill>
                  <a:srgbClr val="222222"/>
                </a:solidFill>
                <a:effectLst/>
                <a:latin typeface="Arial" pitchFamily="34" charset="0"/>
                <a:cs typeface="Arial" pitchFamily="34" charset="0"/>
              </a:rPr>
              <a:t>Koks</a:t>
            </a:r>
            <a:r>
              <a:rPr kumimoji="0" lang="cs-CZ" altLang="cs-CZ" sz="2000" b="0" i="0" u="none" strike="noStrike" cap="none" normalizeH="0" baseline="0" dirty="0">
                <a:ln>
                  <a:noFill/>
                </a:ln>
                <a:solidFill>
                  <a:srgbClr val="222222"/>
                </a:solidFill>
                <a:effectLst/>
                <a:latin typeface="Arial" pitchFamily="34" charset="0"/>
                <a:cs typeface="Arial" pitchFamily="34" charset="0"/>
              </a:rPr>
              <a:t> </a:t>
            </a:r>
            <a:r>
              <a:rPr lang="en-US" altLang="cs-CZ" sz="2000" dirty="0">
                <a:solidFill>
                  <a:srgbClr val="222222"/>
                </a:solidFill>
              </a:rPr>
              <a:t>  </a:t>
            </a:r>
            <a:r>
              <a:rPr kumimoji="0" lang="cs-CZ" altLang="cs-CZ" sz="2000" b="0" i="0" u="none" strike="noStrike" cap="none" normalizeH="0" baseline="0" dirty="0">
                <a:ln>
                  <a:noFill/>
                </a:ln>
                <a:solidFill>
                  <a:srgbClr val="222222"/>
                </a:solidFill>
                <a:effectLst/>
                <a:latin typeface="Arial" pitchFamily="34" charset="0"/>
                <a:cs typeface="Arial" pitchFamily="34" charset="0"/>
              </a:rPr>
              <a:t>je pevný </a:t>
            </a:r>
            <a:r>
              <a:rPr kumimoji="0" lang="cs-CZ" altLang="cs-CZ" sz="2000" b="0" i="0" u="none" strike="noStrike" cap="none" normalizeH="0" baseline="0" dirty="0">
                <a:ln>
                  <a:noFill/>
                </a:ln>
                <a:effectLst/>
                <a:latin typeface="Arial" pitchFamily="34" charset="0"/>
                <a:cs typeface="Arial" pitchFamily="34" charset="0"/>
              </a:rPr>
              <a:t>uhlíkatý </a:t>
            </a:r>
            <a:r>
              <a:rPr kumimoji="0" lang="cs-CZ" altLang="cs-CZ" sz="2000" b="0" i="0" u="none" strike="noStrike" cap="none" normalizeH="0" baseline="0" dirty="0">
                <a:ln>
                  <a:noFill/>
                </a:ln>
                <a:solidFill>
                  <a:srgbClr val="222222"/>
                </a:solidFill>
                <a:effectLst/>
                <a:latin typeface="Arial" pitchFamily="34" charset="0"/>
                <a:cs typeface="Arial" pitchFamily="34" charset="0"/>
              </a:rPr>
              <a:t>zbytek odvozený z </a:t>
            </a:r>
            <a:r>
              <a:rPr kumimoji="0" lang="cs-CZ" altLang="cs-CZ" sz="2000" b="0" i="0" u="none" strike="noStrike" cap="none" normalizeH="0" baseline="0" dirty="0" err="1">
                <a:ln>
                  <a:noFill/>
                </a:ln>
                <a:solidFill>
                  <a:srgbClr val="222222"/>
                </a:solidFill>
                <a:effectLst/>
                <a:latin typeface="Arial" pitchFamily="34" charset="0"/>
                <a:cs typeface="Arial" pitchFamily="34" charset="0"/>
              </a:rPr>
              <a:t>nízkopopelového</a:t>
            </a:r>
            <a:r>
              <a:rPr kumimoji="0" lang="cs-CZ" altLang="cs-CZ" sz="2000" b="0" i="0" u="none" strike="noStrike" cap="none" normalizeH="0" baseline="0" dirty="0">
                <a:ln>
                  <a:noFill/>
                </a:ln>
                <a:solidFill>
                  <a:srgbClr val="222222"/>
                </a:solidFill>
                <a:effectLst/>
                <a:latin typeface="Arial" pitchFamily="34" charset="0"/>
                <a:cs typeface="Arial" pitchFamily="34" charset="0"/>
              </a:rPr>
              <a:t>, </a:t>
            </a:r>
            <a:r>
              <a:rPr kumimoji="0" lang="cs-CZ" altLang="cs-CZ" sz="2000" b="0" i="0" u="none" strike="noStrike" cap="none" normalizeH="0" baseline="0" dirty="0" err="1">
                <a:ln>
                  <a:noFill/>
                </a:ln>
                <a:solidFill>
                  <a:srgbClr val="222222"/>
                </a:solidFill>
                <a:effectLst/>
                <a:latin typeface="Arial" pitchFamily="34" charset="0"/>
                <a:cs typeface="Arial" pitchFamily="34" charset="0"/>
              </a:rPr>
              <a:t>nízkosirného</a:t>
            </a:r>
            <a:r>
              <a:rPr kumimoji="0" lang="cs-CZ" altLang="cs-CZ" sz="2000" b="0" i="0" u="none" strike="noStrike" cap="none" normalizeH="0" baseline="0" dirty="0">
                <a:ln>
                  <a:noFill/>
                </a:ln>
                <a:solidFill>
                  <a:srgbClr val="222222"/>
                </a:solidFill>
                <a:effectLst/>
                <a:latin typeface="Arial" pitchFamily="34" charset="0"/>
                <a:cs typeface="Arial" pitchFamily="34" charset="0"/>
              </a:rPr>
              <a:t> </a:t>
            </a:r>
            <a:r>
              <a:rPr kumimoji="0" lang="cs-CZ" altLang="cs-CZ" sz="2000" b="0" i="0" u="none" strike="noStrike" cap="none" normalizeH="0" baseline="0" dirty="0">
                <a:ln>
                  <a:noFill/>
                </a:ln>
                <a:effectLst/>
                <a:latin typeface="Arial" pitchFamily="34" charset="0"/>
                <a:cs typeface="Arial" pitchFamily="34" charset="0"/>
              </a:rPr>
              <a:t>černého uhlí, ze kterého jsou odstraněny prchavé složky k</a:t>
            </a:r>
            <a:r>
              <a:rPr kumimoji="0" lang="en-US" altLang="cs-CZ" sz="2000" b="0" i="0" u="none" strike="noStrike" cap="none" normalizeH="0" baseline="0" dirty="0">
                <a:ln>
                  <a:noFill/>
                </a:ln>
                <a:effectLst/>
                <a:latin typeface="Arial" pitchFamily="34" charset="0"/>
                <a:cs typeface="Arial" pitchFamily="34" charset="0"/>
              </a:rPr>
              <a:t>a</a:t>
            </a:r>
            <a:r>
              <a:rPr kumimoji="0" lang="cs-CZ" altLang="cs-CZ" sz="2000" b="0" i="0" u="none" strike="noStrike" cap="none" normalizeH="0" baseline="0" dirty="0">
                <a:ln>
                  <a:noFill/>
                </a:ln>
                <a:effectLst/>
                <a:latin typeface="Arial" pitchFamily="34" charset="0"/>
                <a:cs typeface="Arial" pitchFamily="34" charset="0"/>
              </a:rPr>
              <a:t>r</a:t>
            </a:r>
            <a:r>
              <a:rPr kumimoji="0" lang="en-US" altLang="cs-CZ" sz="2000" b="0" i="0" u="none" strike="noStrike" cap="none" normalizeH="0" baseline="0" dirty="0" err="1">
                <a:ln>
                  <a:noFill/>
                </a:ln>
                <a:effectLst/>
                <a:latin typeface="Arial" pitchFamily="34" charset="0"/>
                <a:cs typeface="Arial" pitchFamily="34" charset="0"/>
              </a:rPr>
              <a:t>bonizac</a:t>
            </a:r>
            <a:r>
              <a:rPr kumimoji="0" lang="cs-CZ" altLang="cs-CZ" sz="2000" b="0" i="0" u="none" strike="noStrike" cap="none" normalizeH="0" baseline="0" dirty="0">
                <a:ln>
                  <a:noFill/>
                </a:ln>
                <a:effectLst/>
                <a:latin typeface="Arial" pitchFamily="34" charset="0"/>
                <a:cs typeface="Arial" pitchFamily="34" charset="0"/>
              </a:rPr>
              <a:t>í</a:t>
            </a:r>
            <a:r>
              <a:rPr kumimoji="0" lang="en-US" altLang="cs-CZ" sz="2000" b="0" i="0" u="none" strike="noStrike" cap="none" normalizeH="0" dirty="0">
                <a:ln>
                  <a:noFill/>
                </a:ln>
                <a:effectLst/>
                <a:latin typeface="Arial" pitchFamily="34" charset="0"/>
                <a:cs typeface="Arial" pitchFamily="34" charset="0"/>
              </a:rPr>
              <a:t> </a:t>
            </a:r>
            <a:r>
              <a:rPr kumimoji="0" lang="cs-CZ" altLang="cs-CZ" sz="2000" b="0" i="0" u="none" strike="noStrike" cap="none" normalizeH="0" baseline="0" dirty="0">
                <a:ln>
                  <a:noFill/>
                </a:ln>
                <a:effectLst/>
                <a:latin typeface="Arial" pitchFamily="34" charset="0"/>
                <a:cs typeface="Arial" pitchFamily="34" charset="0"/>
              </a:rPr>
              <a:t>v peci s omezeným přístupem kyslíku při teplotách nad 1000 °C. Při tom vzniká také kamenouhelný dehet, čpavek, lehké oleje a svítiplyn. </a:t>
            </a:r>
            <a:r>
              <a:rPr lang="cs-CZ" sz="2000" dirty="0"/>
              <a:t>Koks z uhlí je šedý, tvrdý a pórovitý a má výhřevnost 29,6 MJ/kg. </a:t>
            </a:r>
            <a:endParaRPr kumimoji="0" lang="cs-CZ" altLang="cs-CZ" sz="2000" b="0" i="0" u="none" strike="noStrike" cap="none" normalizeH="0" baseline="0" dirty="0">
              <a:ln>
                <a:noFill/>
              </a:ln>
              <a:effectLst/>
            </a:endParaRPr>
          </a:p>
        </p:txBody>
      </p:sp>
      <p:pic>
        <p:nvPicPr>
          <p:cNvPr id="6" name="Picture 7"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4503499"/>
            <a:ext cx="2438400" cy="2202101"/>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152400" y="4427299"/>
            <a:ext cx="5572328" cy="2246769"/>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Koks se používá jako palivo a jako redukční činidlo např. ve vysoké peci. Jako palivo pro vytápění a výrobu teplé užitkové vody je koks povolen jako jediné tuhé palivo i v centrech měst, protože jeho spálením vzniká prakticky pouze CO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 proti jiným tuhým palivům má relativně nízkou prašnost. </a:t>
            </a:r>
          </a:p>
        </p:txBody>
      </p:sp>
      <p:sp>
        <p:nvSpPr>
          <p:cNvPr id="8" name="Obdélník 7"/>
          <p:cNvSpPr/>
          <p:nvPr/>
        </p:nvSpPr>
        <p:spPr>
          <a:xfrm>
            <a:off x="228600" y="304800"/>
            <a:ext cx="6172200" cy="2246769"/>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Ropa </a:t>
            </a:r>
            <a:r>
              <a:rPr lang="cs-CZ" sz="2000" dirty="0">
                <a:latin typeface="Arial" panose="020B0604020202020204" pitchFamily="34" charset="0"/>
                <a:cs typeface="Arial" panose="020B0604020202020204" pitchFamily="34" charset="0"/>
              </a:rPr>
              <a:t>je hnědá až nazelenalá hořlavá olejovitá kapalina složená z kapalných (směs uhlovodíků a aromatických sloučenin), plynných (</a:t>
            </a:r>
            <a:r>
              <a:rPr lang="cs-CZ" sz="2000" dirty="0" err="1">
                <a:latin typeface="Arial" panose="020B0604020202020204" pitchFamily="34" charset="0"/>
                <a:cs typeface="Arial" panose="020B0604020202020204" pitchFamily="34" charset="0"/>
              </a:rPr>
              <a:t>ethan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methan</a:t>
            </a:r>
            <a:r>
              <a:rPr lang="cs-CZ" sz="2000" dirty="0">
                <a:latin typeface="Arial" panose="020B0604020202020204" pitchFamily="34" charset="0"/>
                <a:cs typeface="Arial" panose="020B0604020202020204" pitchFamily="34" charset="0"/>
              </a:rPr>
              <a:t>, oxid uhličitý a další) a pevných komponent (například parafiny). Vznikla z odumřelých mořských mikroorganismů a drobných živočichů před mnoha miliony lety.</a:t>
            </a:r>
          </a:p>
        </p:txBody>
      </p:sp>
      <p:pic>
        <p:nvPicPr>
          <p:cNvPr id="156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84606"/>
            <a:ext cx="2122125" cy="2487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3064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304800"/>
            <a:ext cx="8839200" cy="6453049"/>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Kyselina </a:t>
            </a:r>
            <a:r>
              <a:rPr lang="cs-CZ" sz="2000" b="1" dirty="0" err="1">
                <a:latin typeface="Arial" panose="020B0604020202020204" pitchFamily="34" charset="0"/>
                <a:cs typeface="Arial" panose="020B0604020202020204" pitchFamily="34" charset="0"/>
              </a:rPr>
              <a:t>sulfamová</a:t>
            </a:r>
            <a:r>
              <a:rPr lang="cs-CZ" sz="2000" b="1"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amidosírová</a:t>
            </a:r>
            <a:r>
              <a:rPr lang="cs-CZ" sz="2000" b="1"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amidosulfonová</a:t>
            </a:r>
            <a:r>
              <a:rPr lang="cs-CZ" sz="2000" b="1"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aminosulfonová</a:t>
            </a:r>
            <a:r>
              <a:rPr lang="cs-CZ" sz="2000" b="1" dirty="0">
                <a:latin typeface="Arial" panose="020B0604020202020204" pitchFamily="34" charset="0"/>
                <a:cs typeface="Arial" panose="020B0604020202020204" pitchFamily="34" charset="0"/>
              </a:rPr>
              <a:t>)</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   = bezbarvá pevná látka, rozpustná ve vodě. Středně silná kyselina, ve struktuře je síť silných H-vazeb, lépe ji vystihuje zápis </a:t>
            </a:r>
            <a:r>
              <a:rPr lang="en-US" sz="2000" b="1" baseline="30000" dirty="0">
                <a:latin typeface="Arial" panose="020B0604020202020204" pitchFamily="34" charset="0"/>
                <a:cs typeface="Arial" panose="020B0604020202020204" pitchFamily="34" charset="0"/>
              </a:rPr>
              <a:t>+</a:t>
            </a:r>
            <a:r>
              <a:rPr lang="en-US" sz="2000" b="1" dirty="0">
                <a:latin typeface="Arial" panose="020B0604020202020204" pitchFamily="34" charset="0"/>
                <a:cs typeface="Arial" panose="020B0604020202020204" pitchFamily="34" charset="0"/>
              </a:rPr>
              <a:t>H</a:t>
            </a:r>
            <a:r>
              <a:rPr lang="en-US" sz="2000" b="1" baseline="-25000" dirty="0">
                <a:effectLst/>
                <a:latin typeface="Arial" panose="020B0604020202020204" pitchFamily="34" charset="0"/>
                <a:cs typeface="Arial" panose="020B0604020202020204" pitchFamily="34" charset="0"/>
              </a:rPr>
              <a:t>3</a:t>
            </a:r>
            <a:r>
              <a:rPr lang="en-US" sz="2000" b="1" dirty="0">
                <a:latin typeface="Arial" panose="020B0604020202020204" pitchFamily="34" charset="0"/>
                <a:cs typeface="Arial" panose="020B0604020202020204" pitchFamily="34" charset="0"/>
              </a:rPr>
              <a:t>NSO</a:t>
            </a:r>
            <a:r>
              <a:rPr lang="en-US" sz="2000" b="1" baseline="-25000" dirty="0">
                <a:effectLst/>
                <a:latin typeface="Arial" panose="020B0604020202020204" pitchFamily="34" charset="0"/>
                <a:cs typeface="Arial" panose="020B0604020202020204" pitchFamily="34" charset="0"/>
              </a:rPr>
              <a:t>3</a:t>
            </a:r>
            <a:r>
              <a:rPr lang="cs-CZ" sz="2000" b="1" baseline="30000" dirty="0">
                <a:effectLst/>
                <a:latin typeface="Arial" panose="020B0604020202020204" pitchFamily="34" charset="0"/>
                <a:cs typeface="Arial" panose="020B0604020202020204" pitchFamily="34" charset="0"/>
              </a:rPr>
              <a:t>-</a:t>
            </a:r>
          </a:p>
          <a:p>
            <a:endParaRPr lang="cs-CZ" sz="2000" b="1" baseline="30000" dirty="0">
              <a:latin typeface="Arial" panose="020B0604020202020204" pitchFamily="34" charset="0"/>
              <a:cs typeface="Arial" panose="020B0604020202020204" pitchFamily="34" charset="0"/>
            </a:endParaRPr>
          </a:p>
          <a:p>
            <a:endParaRPr lang="cs-CZ" sz="2000" b="1" baseline="30000" dirty="0">
              <a:effectLst/>
              <a:latin typeface="Arial" panose="020B0604020202020204" pitchFamily="34" charset="0"/>
              <a:cs typeface="Arial" panose="020B0604020202020204" pitchFamily="34" charset="0"/>
            </a:endParaRPr>
          </a:p>
          <a:p>
            <a:endParaRPr lang="cs-CZ" sz="2000" b="1" baseline="30000" dirty="0">
              <a:effectLst/>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 </a:t>
            </a:r>
          </a:p>
          <a:p>
            <a:endParaRPr lang="cs-CZ" sz="2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Výroba: reakcí močoviny se směsí oxidu sírového a </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kyseliny sírové</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nebo</a:t>
            </a:r>
            <a:r>
              <a:rPr lang="en-US" sz="2000" dirty="0">
                <a:latin typeface="Arial" panose="020B0604020202020204" pitchFamily="34" charset="0"/>
                <a:cs typeface="Arial" panose="020B0604020202020204" pitchFamily="34" charset="0"/>
              </a:rPr>
              <a:t> ole</a:t>
            </a:r>
            <a:r>
              <a:rPr lang="cs-CZ" sz="2000" dirty="0">
                <a:latin typeface="Arial" panose="020B0604020202020204" pitchFamily="34" charset="0"/>
                <a:cs typeface="Arial" panose="020B0604020202020204" pitchFamily="34" charset="0"/>
              </a:rPr>
              <a:t>a</a:t>
            </a:r>
            <a:r>
              <a:rPr lang="en-US" sz="2000" dirty="0">
                <a:latin typeface="Arial" panose="020B0604020202020204" pitchFamily="34" charset="0"/>
                <a:cs typeface="Arial" panose="020B0604020202020204" pitchFamily="34" charset="0"/>
              </a:rPr>
              <a:t>). </a:t>
            </a:r>
            <a:endParaRPr lang="cs-CZ" sz="2000" dirty="0">
              <a:latin typeface="Arial" panose="020B0604020202020204" pitchFamily="34" charset="0"/>
              <a:cs typeface="Arial" panose="020B0604020202020204" pitchFamily="34" charset="0"/>
            </a:endParaRPr>
          </a:p>
          <a:p>
            <a:pPr algn="ctr"/>
            <a:r>
              <a:rPr lang="en-US" sz="2000" dirty="0">
                <a:latin typeface="Arial" panose="020B0604020202020204" pitchFamily="34" charset="0"/>
                <a:cs typeface="Arial" panose="020B0604020202020204" pitchFamily="34" charset="0"/>
              </a:rPr>
              <a:t>OC(NH</a:t>
            </a:r>
            <a:r>
              <a:rPr lang="en-US" sz="2000" baseline="-25000" dirty="0">
                <a:effectLst/>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a:t>
            </a:r>
            <a:r>
              <a:rPr lang="en-US" sz="2000" baseline="-25000" dirty="0">
                <a:effectLst/>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 SO</a:t>
            </a:r>
            <a:r>
              <a:rPr lang="en-US" sz="2000" baseline="-25000" dirty="0">
                <a:effectLst/>
                <a:latin typeface="Arial" panose="020B0604020202020204" pitchFamily="34" charset="0"/>
                <a:cs typeface="Arial" panose="020B0604020202020204" pitchFamily="34" charset="0"/>
              </a:rPr>
              <a:t>3</a:t>
            </a:r>
            <a:r>
              <a:rPr lang="en-US" sz="2000" dirty="0">
                <a:latin typeface="Arial" panose="020B0604020202020204" pitchFamily="34" charset="0"/>
                <a:cs typeface="Arial" panose="020B0604020202020204" pitchFamily="34" charset="0"/>
              </a:rPr>
              <a:t> → OC(NH</a:t>
            </a:r>
            <a:r>
              <a:rPr lang="en-US" sz="2000" baseline="-25000" dirty="0">
                <a:effectLst/>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)(NHSO</a:t>
            </a:r>
            <a:r>
              <a:rPr lang="en-US" sz="2000" baseline="-25000" dirty="0">
                <a:effectLst/>
                <a:latin typeface="Arial" panose="020B0604020202020204" pitchFamily="34" charset="0"/>
                <a:cs typeface="Arial" panose="020B0604020202020204" pitchFamily="34" charset="0"/>
              </a:rPr>
              <a:t>3</a:t>
            </a:r>
            <a:r>
              <a:rPr lang="en-US" sz="2000" dirty="0">
                <a:latin typeface="Arial" panose="020B0604020202020204" pitchFamily="34" charset="0"/>
                <a:cs typeface="Arial" panose="020B0604020202020204" pitchFamily="34" charset="0"/>
              </a:rPr>
              <a:t>H) </a:t>
            </a:r>
            <a:endParaRPr lang="cs-CZ" sz="2000" dirty="0">
              <a:latin typeface="Arial" panose="020B0604020202020204" pitchFamily="34" charset="0"/>
              <a:cs typeface="Arial" panose="020B0604020202020204" pitchFamily="34" charset="0"/>
            </a:endParaRPr>
          </a:p>
          <a:p>
            <a:pPr algn="ctr"/>
            <a:r>
              <a:rPr lang="en-US" sz="2000" dirty="0">
                <a:latin typeface="Arial" panose="020B0604020202020204" pitchFamily="34" charset="0"/>
                <a:cs typeface="Arial" panose="020B0604020202020204" pitchFamily="34" charset="0"/>
              </a:rPr>
              <a:t>OC(NH</a:t>
            </a:r>
            <a:r>
              <a:rPr lang="en-US" sz="2000" baseline="-25000" dirty="0">
                <a:effectLst/>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)(NHSO</a:t>
            </a:r>
            <a:r>
              <a:rPr lang="en-US" sz="2000" baseline="-25000" dirty="0">
                <a:effectLst/>
                <a:latin typeface="Arial" panose="020B0604020202020204" pitchFamily="34" charset="0"/>
                <a:cs typeface="Arial" panose="020B0604020202020204" pitchFamily="34" charset="0"/>
              </a:rPr>
              <a:t>3</a:t>
            </a:r>
            <a:r>
              <a:rPr lang="en-US" sz="2000" dirty="0">
                <a:latin typeface="Arial" panose="020B0604020202020204" pitchFamily="34" charset="0"/>
                <a:cs typeface="Arial" panose="020B0604020202020204" pitchFamily="34" charset="0"/>
              </a:rPr>
              <a:t>H) + H</a:t>
            </a:r>
            <a:r>
              <a:rPr lang="en-US" sz="2000" baseline="-25000" dirty="0">
                <a:effectLst/>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SO</a:t>
            </a:r>
            <a:r>
              <a:rPr lang="en-US" sz="2000" baseline="-25000" dirty="0">
                <a:effectLst/>
                <a:latin typeface="Arial" panose="020B0604020202020204" pitchFamily="34" charset="0"/>
                <a:cs typeface="Arial" panose="020B0604020202020204" pitchFamily="34" charset="0"/>
              </a:rPr>
              <a:t>4</a:t>
            </a:r>
            <a:r>
              <a:rPr lang="en-US" sz="2000" dirty="0">
                <a:latin typeface="Arial" panose="020B0604020202020204" pitchFamily="34" charset="0"/>
                <a:cs typeface="Arial" panose="020B0604020202020204" pitchFamily="34" charset="0"/>
              </a:rPr>
              <a:t> → CO</a:t>
            </a:r>
            <a:r>
              <a:rPr lang="en-US" sz="2000" baseline="-25000" dirty="0">
                <a:effectLst/>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+ 2 </a:t>
            </a:r>
            <a:r>
              <a:rPr lang="en-US" sz="2000" b="1" dirty="0">
                <a:latin typeface="Arial" panose="020B0604020202020204" pitchFamily="34" charset="0"/>
                <a:cs typeface="Arial" panose="020B0604020202020204" pitchFamily="34" charset="0"/>
              </a:rPr>
              <a:t>H</a:t>
            </a:r>
            <a:r>
              <a:rPr lang="en-US" sz="2000" b="1" baseline="-25000" dirty="0">
                <a:effectLst/>
                <a:latin typeface="Arial" panose="020B0604020202020204" pitchFamily="34" charset="0"/>
                <a:cs typeface="Arial" panose="020B0604020202020204" pitchFamily="34" charset="0"/>
              </a:rPr>
              <a:t>3</a:t>
            </a:r>
            <a:r>
              <a:rPr lang="en-US" sz="2000" b="1" dirty="0">
                <a:latin typeface="Arial" panose="020B0604020202020204" pitchFamily="34" charset="0"/>
                <a:cs typeface="Arial" panose="020B0604020202020204" pitchFamily="34" charset="0"/>
              </a:rPr>
              <a:t>NSO</a:t>
            </a:r>
            <a:r>
              <a:rPr lang="en-US" sz="2000" b="1" baseline="-25000" dirty="0">
                <a:effectLst/>
                <a:latin typeface="Arial" panose="020B0604020202020204" pitchFamily="34" charset="0"/>
                <a:cs typeface="Arial" panose="020B0604020202020204" pitchFamily="34" charset="0"/>
              </a:rPr>
              <a:t>3</a:t>
            </a:r>
            <a:endParaRPr lang="cs-CZ" sz="2000" b="1" baseline="-25000" dirty="0">
              <a:effectLst/>
              <a:latin typeface="Arial" panose="020B0604020202020204" pitchFamily="34" charset="0"/>
              <a:cs typeface="Arial" panose="020B0604020202020204" pitchFamily="34" charset="0"/>
            </a:endParaRPr>
          </a:p>
          <a:p>
            <a:pPr algn="ctr"/>
            <a:endParaRPr lang="cs-CZ" sz="2000" baseline="-25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Použití: prekurzor při výrobě umělých sladidel (</a:t>
            </a:r>
            <a:r>
              <a:rPr lang="cs-CZ" sz="2000" dirty="0" err="1">
                <a:latin typeface="Arial" panose="020B0604020202020204" pitchFamily="34" charset="0"/>
                <a:cs typeface="Arial" panose="020B0604020202020204" pitchFamily="34" charset="0"/>
              </a:rPr>
              <a:t>Acesulfam</a:t>
            </a:r>
            <a:r>
              <a:rPr lang="cs-CZ" sz="2000" dirty="0">
                <a:latin typeface="Arial" panose="020B0604020202020204" pitchFamily="34" charset="0"/>
                <a:cs typeface="Arial" panose="020B0604020202020204" pitchFamily="34" charset="0"/>
              </a:rPr>
              <a:t> K), antibiotik a </a:t>
            </a:r>
            <a:r>
              <a:rPr lang="cs-CZ" sz="2000" dirty="0" err="1">
                <a:latin typeface="Arial" panose="020B0604020202020204" pitchFamily="34" charset="0"/>
                <a:cs typeface="Arial" panose="020B0604020202020204" pitchFamily="34" charset="0"/>
              </a:rPr>
              <a:t>antivirotik</a:t>
            </a:r>
            <a:r>
              <a:rPr lang="cs-CZ" sz="2000" dirty="0">
                <a:latin typeface="Arial" panose="020B0604020202020204" pitchFamily="34" charset="0"/>
                <a:cs typeface="Arial" panose="020B0604020202020204" pitchFamily="34" charset="0"/>
              </a:rPr>
              <a:t>, léků proti rakovině, herbicidů, barviv, čistících prostředků.</a:t>
            </a: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r>
              <a:rPr lang="en-US" sz="2000" b="1" dirty="0" err="1">
                <a:latin typeface="Arial" panose="020B0604020202020204" pitchFamily="34" charset="0"/>
                <a:cs typeface="Arial" panose="020B0604020202020204" pitchFamily="34" charset="0"/>
              </a:rPr>
              <a:t>Sulfamid</a:t>
            </a:r>
            <a:r>
              <a:rPr lang="en-US" sz="2000"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diamid</a:t>
            </a:r>
            <a:r>
              <a:rPr lang="cs-CZ" sz="2000" b="1" dirty="0">
                <a:latin typeface="Arial" panose="020B0604020202020204" pitchFamily="34" charset="0"/>
                <a:cs typeface="Arial" panose="020B0604020202020204" pitchFamily="34" charset="0"/>
              </a:rPr>
              <a:t> kyseliny sírové</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vzniká</a:t>
            </a:r>
            <a:r>
              <a:rPr lang="en-US" sz="2000" dirty="0">
                <a:latin typeface="Arial" panose="020B0604020202020204" pitchFamily="34" charset="0"/>
                <a:cs typeface="Arial" panose="020B0604020202020204" pitchFamily="34" charset="0"/>
              </a:rPr>
              <a:t> rea</a:t>
            </a:r>
            <a:r>
              <a:rPr lang="cs-CZ" sz="2000" dirty="0">
                <a:latin typeface="Arial" panose="020B0604020202020204" pitchFamily="34" charset="0"/>
                <a:cs typeface="Arial" panose="020B0604020202020204" pitchFamily="34" charset="0"/>
              </a:rPr>
              <a:t>k</a:t>
            </a:r>
            <a:r>
              <a:rPr lang="en-US" sz="2000" dirty="0">
                <a:latin typeface="Arial" panose="020B0604020202020204" pitchFamily="34" charset="0"/>
                <a:cs typeface="Arial" panose="020B0604020202020204" pitchFamily="34" charset="0"/>
              </a:rPr>
              <a:t>c</a:t>
            </a:r>
            <a:r>
              <a:rPr lang="cs-CZ" sz="2000" dirty="0">
                <a:latin typeface="Arial" panose="020B0604020202020204" pitchFamily="34" charset="0"/>
                <a:cs typeface="Arial" panose="020B0604020202020204" pitchFamily="34" charset="0"/>
              </a:rPr>
              <a:t>í SOCl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 NH</a:t>
            </a:r>
            <a:r>
              <a:rPr lang="cs-CZ" sz="2000" baseline="-25000" dirty="0">
                <a:latin typeface="Arial" panose="020B0604020202020204" pitchFamily="34" charset="0"/>
                <a:cs typeface="Arial" panose="020B0604020202020204" pitchFamily="34" charset="0"/>
              </a:rPr>
              <a:t>3</a:t>
            </a: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p:txBody>
      </p:sp>
      <p:pic>
        <p:nvPicPr>
          <p:cNvPr id="189442" name="Picture 2" descr="Tautomerism of sulfamic aci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1752600"/>
            <a:ext cx="3365500" cy="1039228"/>
          </a:xfrm>
          <a:prstGeom prst="rect">
            <a:avLst/>
          </a:prstGeom>
          <a:noFill/>
          <a:extLst>
            <a:ext uri="{909E8E84-426E-40DD-AFC4-6F175D3DCCD1}">
              <a14:hiddenFill xmlns:a14="http://schemas.microsoft.com/office/drawing/2010/main">
                <a:solidFill>
                  <a:srgbClr val="FFFFFF"/>
                </a:solidFill>
              </a14:hiddenFill>
            </a:ext>
          </a:extLst>
        </p:spPr>
      </p:pic>
      <p:pic>
        <p:nvPicPr>
          <p:cNvPr id="189446" name="Picture 6" descr="Zobrazit zdrojový obrá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96783" y="5867400"/>
            <a:ext cx="1288855" cy="687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68520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a:spLocks noChangeArrowheads="1"/>
          </p:cNvSpPr>
          <p:nvPr/>
        </p:nvSpPr>
        <p:spPr bwMode="auto">
          <a:xfrm>
            <a:off x="191850" y="382488"/>
            <a:ext cx="6219217" cy="246221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1" i="0" u="none" strike="noStrike" cap="none" normalizeH="0" baseline="0" dirty="0">
                <a:ln>
                  <a:noFill/>
                </a:ln>
                <a:solidFill>
                  <a:srgbClr val="222222"/>
                </a:solidFill>
                <a:effectLst/>
                <a:latin typeface="Arial" pitchFamily="34" charset="0"/>
                <a:cs typeface="Arial" pitchFamily="34" charset="0"/>
              </a:rPr>
              <a:t>Dřevěné uhlí</a:t>
            </a:r>
            <a:r>
              <a:rPr kumimoji="0" lang="cs-CZ" altLang="cs-CZ" sz="2000" b="0" i="0" u="none" strike="noStrike" cap="none" normalizeH="0" baseline="0" dirty="0">
                <a:ln>
                  <a:noFill/>
                </a:ln>
                <a:solidFill>
                  <a:srgbClr val="222222"/>
                </a:solidFill>
                <a:effectLst/>
                <a:latin typeface="Arial" pitchFamily="34" charset="0"/>
                <a:cs typeface="Arial" pitchFamily="34" charset="0"/>
              </a:rPr>
              <a:t> je </a:t>
            </a:r>
            <a:r>
              <a:rPr kumimoji="0" lang="cs-CZ" altLang="cs-CZ" sz="2000" b="0" i="0" u="none" strike="noStrike" cap="none" normalizeH="0" baseline="0" dirty="0">
                <a:ln>
                  <a:noFill/>
                </a:ln>
                <a:effectLst/>
                <a:latin typeface="Arial" pitchFamily="34" charset="0"/>
                <a:cs typeface="Arial" pitchFamily="34" charset="0"/>
              </a:rPr>
              <a:t>dřevo karbonizované za vysokých teplot bez přístupu vzduchu. Dříve se připravovalo v milířích, dnes v kovových </a:t>
            </a:r>
            <a:r>
              <a:rPr kumimoji="0" lang="cs-CZ" altLang="cs-CZ" sz="2000" b="0" i="0" u="none" strike="noStrike" cap="none" normalizeH="0" baseline="0" dirty="0" err="1">
                <a:ln>
                  <a:noFill/>
                </a:ln>
                <a:effectLst/>
                <a:latin typeface="Arial" pitchFamily="34" charset="0"/>
                <a:cs typeface="Arial" pitchFamily="34" charset="0"/>
              </a:rPr>
              <a:t>karbonizérech</a:t>
            </a:r>
            <a:r>
              <a:rPr kumimoji="0" lang="cs-CZ" altLang="cs-CZ" sz="2000" b="0" i="0" u="none" strike="noStrike" cap="none" normalizeH="0" baseline="0" dirty="0">
                <a:ln>
                  <a:noFill/>
                </a:ln>
                <a:solidFill>
                  <a:srgbClr val="222222"/>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222222"/>
                </a:solidFill>
                <a:effectLst/>
                <a:latin typeface="Arial" pitchFamily="34" charset="0"/>
                <a:cs typeface="Arial" pitchFamily="34" charset="0"/>
              </a:rPr>
              <a:t>Dřevěné uhlí bylo po dlouhou dobu základním zdrojem tepla pro kovářské výhně</a:t>
            </a:r>
            <a:r>
              <a:rPr kumimoji="0" lang="cs-CZ" altLang="cs-CZ" sz="2000" b="0" i="0" u="none" strike="noStrike" cap="none" normalizeH="0" baseline="0" dirty="0">
                <a:ln>
                  <a:noFill/>
                </a:ln>
                <a:effectLst/>
                <a:latin typeface="Arial" pitchFamily="34" charset="0"/>
                <a:cs typeface="Arial" pitchFamily="34" charset="0"/>
              </a:rPr>
              <a:t>, hutě a další </a:t>
            </a:r>
            <a:r>
              <a:rPr kumimoji="0" lang="cs-CZ" altLang="cs-CZ" sz="2000" b="0" i="0" u="none" strike="noStrike" cap="none" normalizeH="0" baseline="0" dirty="0">
                <a:ln>
                  <a:noFill/>
                </a:ln>
                <a:solidFill>
                  <a:srgbClr val="222222"/>
                </a:solidFill>
                <a:effectLst/>
                <a:latin typeface="Arial" pitchFamily="34" charset="0"/>
                <a:cs typeface="Arial" pitchFamily="34" charset="0"/>
              </a:rPr>
              <a:t>provozy, je surovinou pro výrobu </a:t>
            </a:r>
            <a:r>
              <a:rPr kumimoji="0" lang="cs-CZ" altLang="cs-CZ" sz="2000" b="0" i="1" u="none" strike="noStrike" cap="none" normalizeH="0" baseline="0" dirty="0">
                <a:ln>
                  <a:noFill/>
                </a:ln>
                <a:solidFill>
                  <a:srgbClr val="0645AD"/>
                </a:solidFill>
                <a:effectLst/>
                <a:latin typeface="Arial" pitchFamily="34" charset="0"/>
                <a:cs typeface="Arial" pitchFamily="34" charset="0"/>
              </a:rPr>
              <a:t>černého střelného prachu</a:t>
            </a:r>
            <a:r>
              <a:rPr kumimoji="0" lang="cs-CZ" altLang="cs-CZ" sz="2000" b="0" i="0" u="none" strike="noStrike" cap="none" normalizeH="0" baseline="0" dirty="0">
                <a:ln>
                  <a:noFill/>
                </a:ln>
                <a:solidFill>
                  <a:srgbClr val="222222"/>
                </a:solidFill>
                <a:effectLst/>
                <a:latin typeface="Arial" pitchFamily="34" charset="0"/>
                <a:cs typeface="Arial" pitchFamily="34" charset="0"/>
              </a:rPr>
              <a:t>. </a:t>
            </a:r>
            <a:r>
              <a:rPr kumimoji="0" lang="cs-CZ" altLang="cs-CZ" sz="2000" b="0" i="0" u="none" strike="noStrike" cap="none" normalizeH="0" baseline="0" dirty="0">
                <a:ln>
                  <a:noFill/>
                </a:ln>
                <a:effectLst/>
                <a:latin typeface="Arial" pitchFamily="34" charset="0"/>
                <a:cs typeface="Arial" pitchFamily="34" charset="0"/>
              </a:rPr>
              <a:t>Během 19. století bylo vytlačeno uhlím kamenným. </a:t>
            </a:r>
          </a:p>
          <a:p>
            <a:pPr lvl="0" eaLnBrk="0" hangingPunct="0"/>
            <a:r>
              <a:rPr lang="cs-CZ" sz="2000" dirty="0"/>
              <a:t>a dnes je užíváno jen zřídka (grilování, </a:t>
            </a:r>
            <a:r>
              <a:rPr lang="cs-CZ" sz="2000" dirty="0" err="1"/>
              <a:t>apod</a:t>
            </a:r>
            <a:r>
              <a:rPr lang="cs-CZ" sz="2000" dirty="0"/>
              <a:t>). </a:t>
            </a:r>
            <a:endParaRPr kumimoji="0" lang="cs-CZ" altLang="cs-CZ" sz="2000" b="0" i="0" u="none" strike="noStrike" cap="none" normalizeH="0" baseline="0" dirty="0">
              <a:ln>
                <a:noFill/>
              </a:ln>
              <a:effectLst/>
              <a:latin typeface="Arial" pitchFamily="34" charset="0"/>
              <a:cs typeface="Arial" pitchFamily="34" charset="0"/>
            </a:endParaRPr>
          </a:p>
        </p:txBody>
      </p:sp>
      <p:pic>
        <p:nvPicPr>
          <p:cNvPr id="153609" name="Picture 9" descr="https://upload.wikimedia.org/wikipedia/commons/thumb/a/a1/Charcoal.jpg/330px-Charcoal.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8641" y="661094"/>
            <a:ext cx="2539999" cy="1904999"/>
          </a:xfrm>
          <a:prstGeom prst="rect">
            <a:avLst/>
          </a:prstGeom>
          <a:noFill/>
          <a:extLst>
            <a:ext uri="{909E8E84-426E-40DD-AFC4-6F175D3DCCD1}">
              <a14:hiddenFill xmlns:a14="http://schemas.microsoft.com/office/drawing/2010/main">
                <a:solidFill>
                  <a:srgbClr val="FFFFFF"/>
                </a:solidFill>
              </a14:hiddenFill>
            </a:ext>
          </a:extLst>
        </p:spPr>
      </p:pic>
      <p:sp>
        <p:nvSpPr>
          <p:cNvPr id="11" name="Obdélník 10"/>
          <p:cNvSpPr/>
          <p:nvPr/>
        </p:nvSpPr>
        <p:spPr>
          <a:xfrm>
            <a:off x="191850" y="3106366"/>
            <a:ext cx="8839200" cy="3477875"/>
          </a:xfrm>
          <a:prstGeom prst="rect">
            <a:avLst/>
          </a:prstGeom>
        </p:spPr>
        <p:txBody>
          <a:bodyPr wrap="square">
            <a:spAutoFit/>
          </a:bodyPr>
          <a:lstStyle/>
          <a:p>
            <a:r>
              <a:rPr lang="cs-CZ" sz="2000" b="1" dirty="0" err="1">
                <a:latin typeface="Arial" panose="020B0604020202020204" pitchFamily="34" charset="0"/>
                <a:cs typeface="Arial" panose="020B0604020202020204" pitchFamily="34" charset="0"/>
              </a:rPr>
              <a:t>Biouhel</a:t>
            </a:r>
            <a:r>
              <a:rPr lang="cs-CZ" sz="2000" dirty="0">
                <a:latin typeface="Arial" panose="020B0604020202020204" pitchFamily="34" charset="0"/>
                <a:cs typeface="Arial" panose="020B0604020202020204" pitchFamily="34" charset="0"/>
              </a:rPr>
              <a:t> je produktem rozkladu biomasy vlivem dostatečně vysoké teploty (tři sta až šest set stupňů Celsia) za malého nebo žádného přístupu vzduchu. </a:t>
            </a:r>
            <a:r>
              <a:rPr lang="cs-CZ" sz="2000" dirty="0" err="1">
                <a:latin typeface="Arial" panose="020B0604020202020204" pitchFamily="34" charset="0"/>
                <a:cs typeface="Arial" panose="020B0604020202020204" pitchFamily="34" charset="0"/>
              </a:rPr>
              <a:t>Biouhel</a:t>
            </a:r>
            <a:r>
              <a:rPr lang="cs-CZ" sz="2000" dirty="0">
                <a:latin typeface="Arial" panose="020B0604020202020204" pitchFamily="34" charset="0"/>
                <a:cs typeface="Arial" panose="020B0604020202020204" pitchFamily="34" charset="0"/>
              </a:rPr>
              <a:t> má obsah živin (fosforu, alkálií) téměř stejný, jako původní biomasa, až na snížený obsah dusíku.</a:t>
            </a:r>
          </a:p>
          <a:p>
            <a:r>
              <a:rPr lang="cs-CZ" sz="2000" dirty="0">
                <a:latin typeface="Arial" panose="020B0604020202020204" pitchFamily="34" charset="0"/>
                <a:cs typeface="Arial" panose="020B0604020202020204" pitchFamily="34" charset="0"/>
              </a:rPr>
              <a:t> Živiny se z něj uvolňují pomalu, nevyplavují</a:t>
            </a:r>
          </a:p>
          <a:p>
            <a:r>
              <a:rPr lang="cs-CZ" sz="2000" dirty="0">
                <a:latin typeface="Arial" panose="020B0604020202020204" pitchFamily="34" charset="0"/>
                <a:cs typeface="Arial" panose="020B0604020202020204" pitchFamily="34" charset="0"/>
              </a:rPr>
              <a:t> se. Uhlík v něm vázaný má dobu setrvání </a:t>
            </a:r>
          </a:p>
          <a:p>
            <a:r>
              <a:rPr lang="cs-CZ" sz="2000" dirty="0">
                <a:latin typeface="Arial" panose="020B0604020202020204" pitchFamily="34" charset="0"/>
                <a:cs typeface="Arial" panose="020B0604020202020204" pitchFamily="34" charset="0"/>
              </a:rPr>
              <a:t>v půdě v řádu staletí až tisíciletí. Od dřevěného</a:t>
            </a:r>
          </a:p>
          <a:p>
            <a:r>
              <a:rPr lang="cs-CZ" sz="2000" dirty="0">
                <a:latin typeface="Arial" panose="020B0604020202020204" pitchFamily="34" charset="0"/>
                <a:cs typeface="Arial" panose="020B0604020202020204" pitchFamily="34" charset="0"/>
              </a:rPr>
              <a:t> uhlí se liší tím, že je drobnozrnná, že </a:t>
            </a:r>
          </a:p>
          <a:p>
            <a:r>
              <a:rPr lang="cs-CZ" sz="2000" dirty="0">
                <a:latin typeface="Arial" panose="020B0604020202020204" pitchFamily="34" charset="0"/>
                <a:cs typeface="Arial" panose="020B0604020202020204" pitchFamily="34" charset="0"/>
              </a:rPr>
              <a:t>uhelnatění není uplatněno na kusové dříví,</a:t>
            </a:r>
          </a:p>
          <a:p>
            <a:r>
              <a:rPr lang="cs-CZ" sz="2000" dirty="0">
                <a:latin typeface="Arial" panose="020B0604020202020204" pitchFamily="34" charset="0"/>
                <a:cs typeface="Arial" panose="020B0604020202020204" pitchFamily="34" charset="0"/>
              </a:rPr>
              <a:t> a že výsledný pevný produkt se nepoužívá</a:t>
            </a:r>
          </a:p>
          <a:p>
            <a:r>
              <a:rPr lang="cs-CZ" sz="2000" dirty="0">
                <a:latin typeface="Arial" panose="020B0604020202020204" pitchFamily="34" charset="0"/>
                <a:cs typeface="Arial" panose="020B0604020202020204" pitchFamily="34" charset="0"/>
              </a:rPr>
              <a:t> jako palivo. </a:t>
            </a:r>
          </a:p>
        </p:txBody>
      </p:sp>
      <p:pic>
        <p:nvPicPr>
          <p:cNvPr id="12" name="Picture 2" descr="Zobrazit zdrojový obráze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7457" y="4495800"/>
            <a:ext cx="32512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1467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83204" y="304800"/>
            <a:ext cx="8808396" cy="6247864"/>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Aktivní uhlí</a:t>
            </a:r>
            <a:r>
              <a:rPr lang="cs-CZ" sz="2000" dirty="0">
                <a:latin typeface="Arial" panose="020B0604020202020204" pitchFamily="34" charset="0"/>
                <a:cs typeface="Arial" panose="020B0604020202020204" pitchFamily="34" charset="0"/>
              </a:rPr>
              <a:t> (adsorpční uhlí) je produkt vyráběný z uhlí, dřeva nebo kokosových ořechů. Aktivní uhlí má pórovitou strukturu a velký vnitřní povrch (400 – 1500 m</a:t>
            </a:r>
            <a:r>
              <a:rPr lang="cs-CZ" sz="2000" baseline="30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/g). Může adsorbovat široké spektrum látek. Aktivní uhlí se vyrábí a používá ve formě válečků, kuliček, zlomků a prachu. Enormní vnitřní povrch umožňuje adsorbovat široký rozsah složek z kapalné nebo plynné fáze. Složka, která má být odstraněna, se uvede do styku s aktivním uhlím, difunduje do vnitřní sféry pórů, kde jsou její molekuly poutány slabými Van der </a:t>
            </a:r>
            <a:r>
              <a:rPr lang="cs-CZ" sz="2000" dirty="0" err="1">
                <a:latin typeface="Arial" panose="020B0604020202020204" pitchFamily="34" charset="0"/>
                <a:cs typeface="Arial" panose="020B0604020202020204" pitchFamily="34" charset="0"/>
              </a:rPr>
              <a:t>Waalsovými</a:t>
            </a:r>
            <a:r>
              <a:rPr lang="cs-CZ" sz="2000" dirty="0">
                <a:latin typeface="Arial" panose="020B0604020202020204" pitchFamily="34" charset="0"/>
                <a:cs typeface="Arial" panose="020B0604020202020204" pitchFamily="34" charset="0"/>
              </a:rPr>
              <a:t> silami. </a:t>
            </a:r>
          </a:p>
          <a:p>
            <a:r>
              <a:rPr lang="cs-CZ" sz="2000" dirty="0">
                <a:latin typeface="Arial" panose="020B0604020202020204" pitchFamily="34" charset="0"/>
                <a:cs typeface="Arial" panose="020B0604020202020204" pitchFamily="34" charset="0"/>
              </a:rPr>
              <a:t>   </a:t>
            </a:r>
          </a:p>
          <a:p>
            <a:pPr algn="just"/>
            <a:r>
              <a:rPr lang="cs-CZ" sz="2000" dirty="0">
                <a:latin typeface="Arial" panose="020B0604020202020204" pitchFamily="34" charset="0"/>
                <a:cs typeface="Arial" panose="020B0604020202020204" pitchFamily="34" charset="0"/>
              </a:rPr>
              <a:t>   Aktivní uhlí se užívá k terapii akutních průjmů především alimentárního původu (</a:t>
            </a:r>
            <a:r>
              <a:rPr lang="cs-CZ" sz="2000" i="1" dirty="0">
                <a:latin typeface="Arial" panose="020B0604020202020204" pitchFamily="34" charset="0"/>
                <a:cs typeface="Arial" panose="020B0604020202020204" pitchFamily="34" charset="0"/>
              </a:rPr>
              <a:t>„živočišné uhlí“</a:t>
            </a:r>
            <a:r>
              <a:rPr lang="cs-CZ" sz="2000" dirty="0">
                <a:latin typeface="Arial" panose="020B0604020202020204" pitchFamily="34" charset="0"/>
                <a:cs typeface="Arial" panose="020B0604020202020204" pitchFamily="34" charset="0"/>
              </a:rPr>
              <a:t>), v případě akutních otrav brání vstřebávání jedovaté látky do organismu.</a:t>
            </a:r>
          </a:p>
          <a:p>
            <a:pPr algn="just"/>
            <a:r>
              <a:rPr lang="cs-CZ" sz="2000" dirty="0">
                <a:latin typeface="Arial" panose="020B0604020202020204" pitchFamily="34" charset="0"/>
                <a:cs typeface="Arial" panose="020B0604020202020204" pitchFamily="34" charset="0"/>
              </a:rPr>
              <a:t>  V průmyslu se aktivní uhlí hojně využívá při výrobě pitné vody, záchytu těkavých látek, odbarvování kapalin, výrobě nealkoholického piva, při čištění bioplynu, skládkového plynu, ale i zemního plynu. Pro záchyt dioxinů se aktivní uhlí „vstřikuje“ spolu s dalšími látkami upravující pH do kouřových plynů ve spalovnách odpadů. </a:t>
            </a:r>
          </a:p>
          <a:p>
            <a:pPr algn="just"/>
            <a:r>
              <a:rPr lang="cs-CZ" sz="2000" dirty="0">
                <a:latin typeface="Arial" panose="020B0604020202020204" pitchFamily="34" charset="0"/>
                <a:cs typeface="Arial" panose="020B0604020202020204" pitchFamily="34" charset="0"/>
              </a:rPr>
              <a:t>V automobilu, kdy se používá jako náplň filtru pro záchyt úniku těkavých par benzínu. V domácnosti je přítomno v digestořích a ve filtrech fritovacích hrnců. </a:t>
            </a:r>
          </a:p>
        </p:txBody>
      </p:sp>
    </p:spTree>
    <p:extLst>
      <p:ext uri="{BB962C8B-B14F-4D97-AF65-F5344CB8AC3E}">
        <p14:creationId xmlns:p14="http://schemas.microsoft.com/office/powerpoint/2010/main" val="6763283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382621"/>
            <a:ext cx="8686800" cy="1631216"/>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Využití</a:t>
            </a:r>
          </a:p>
          <a:p>
            <a:pPr algn="just"/>
            <a:r>
              <a:rPr lang="cs-CZ" sz="2000" dirty="0">
                <a:latin typeface="Arial" panose="020B0604020202020204" pitchFamily="34" charset="0"/>
                <a:cs typeface="Arial" panose="020B0604020202020204" pitchFamily="34" charset="0"/>
              </a:rPr>
              <a:t>redukční činidlo a sorbent, grafit se používá jako součást průmyslových mazadel, jako moderátor v jaderných reaktorech a na výrobu tužek. </a:t>
            </a:r>
          </a:p>
          <a:p>
            <a:pPr algn="just"/>
            <a:r>
              <a:rPr lang="cs-CZ" sz="2000" dirty="0">
                <a:latin typeface="Arial" panose="020B0604020202020204" pitchFamily="34" charset="0"/>
                <a:cs typeface="Arial" panose="020B0604020202020204" pitchFamily="34" charset="0"/>
              </a:rPr>
              <a:t>  Čistý uhlík získaný karbonizací rostlinných materiálů se používá jako černé potravinářské barvivo E 153 </a:t>
            </a:r>
            <a:r>
              <a:rPr lang="cs-CZ" sz="2000" i="1" dirty="0">
                <a:latin typeface="Arial" panose="020B0604020202020204" pitchFamily="34" charset="0"/>
                <a:cs typeface="Arial" panose="020B0604020202020204" pitchFamily="34" charset="0"/>
              </a:rPr>
              <a:t>(rostlinná čerň)</a:t>
            </a:r>
            <a:r>
              <a:rPr lang="cs-CZ" sz="2000" dirty="0">
                <a:latin typeface="Arial" panose="020B0604020202020204" pitchFamily="34" charset="0"/>
                <a:cs typeface="Arial" panose="020B0604020202020204" pitchFamily="34" charset="0"/>
              </a:rPr>
              <a:t>. </a:t>
            </a:r>
          </a:p>
        </p:txBody>
      </p:sp>
      <p:pic>
        <p:nvPicPr>
          <p:cNvPr id="3" name="Obrázek 2">
            <a:extLst>
              <a:ext uri="{FF2B5EF4-FFF2-40B4-BE49-F238E27FC236}">
                <a16:creationId xmlns:a16="http://schemas.microsoft.com/office/drawing/2014/main" id="{B0EAFA4D-526A-4558-81A7-29E09CF88654}"/>
              </a:ext>
            </a:extLst>
          </p:cNvPr>
          <p:cNvPicPr>
            <a:picLocks noChangeAspect="1"/>
          </p:cNvPicPr>
          <p:nvPr/>
        </p:nvPicPr>
        <p:blipFill>
          <a:blip r:embed="rId3"/>
          <a:stretch>
            <a:fillRect/>
          </a:stretch>
        </p:blipFill>
        <p:spPr>
          <a:xfrm>
            <a:off x="457200" y="2590800"/>
            <a:ext cx="5048250" cy="3533775"/>
          </a:xfrm>
          <a:prstGeom prst="rect">
            <a:avLst/>
          </a:prstGeom>
        </p:spPr>
      </p:pic>
      <p:pic>
        <p:nvPicPr>
          <p:cNvPr id="5" name="Picture 4" descr="BBC - GCSE Bitesize: Predicting the products of electrolysis">
            <a:extLst>
              <a:ext uri="{FF2B5EF4-FFF2-40B4-BE49-F238E27FC236}">
                <a16:creationId xmlns:a16="http://schemas.microsoft.com/office/drawing/2014/main" id="{75739D7A-B35E-4CCC-8365-CB56D3B607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0395" y="2281237"/>
            <a:ext cx="2948805" cy="415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30981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209" y="3663856"/>
            <a:ext cx="4467321" cy="3005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6" descr="http://image.slidesharecdn.com/chapter7powerpointle-090610200322-phpapp01/95/chapter-7-powerpoint-le-30-728.jpg?cb=124466429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2600" y="3200400"/>
            <a:ext cx="2319169" cy="17393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http://www.isolife.nl/images/C3-C4-plants.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600" y="5037305"/>
            <a:ext cx="2472386" cy="1685243"/>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609600" y="500390"/>
            <a:ext cx="4147930" cy="523220"/>
          </a:xfrm>
          <a:prstGeom prst="rect">
            <a:avLst/>
          </a:prstGeom>
          <a:noFill/>
        </p:spPr>
        <p:txBody>
          <a:bodyPr wrap="none" rtlCol="0">
            <a:spAutoFit/>
          </a:bodyPr>
          <a:lstStyle/>
          <a:p>
            <a:r>
              <a:rPr lang="cs-CZ" sz="2800" b="1" dirty="0"/>
              <a:t>Frakcionace izotopů uhlíku</a:t>
            </a:r>
          </a:p>
        </p:txBody>
      </p:sp>
      <p:sp>
        <p:nvSpPr>
          <p:cNvPr id="3" name="Obdélník 2"/>
          <p:cNvSpPr/>
          <p:nvPr/>
        </p:nvSpPr>
        <p:spPr>
          <a:xfrm>
            <a:off x="290208" y="1180240"/>
            <a:ext cx="8625191" cy="2246769"/>
          </a:xfrm>
          <a:prstGeom prst="rect">
            <a:avLst/>
          </a:prstGeom>
        </p:spPr>
        <p:txBody>
          <a:bodyPr wrap="square">
            <a:spAutoFit/>
          </a:bodyPr>
          <a:lstStyle/>
          <a:p>
            <a:r>
              <a:rPr lang="cs-CZ" sz="2000" b="1" dirty="0"/>
              <a:t>Kinetický izotopový efekt </a:t>
            </a:r>
            <a:r>
              <a:rPr lang="cs-CZ" sz="2000" dirty="0"/>
              <a:t>je spojen s nepřímými, ireverzibilními procesy jako je evaporace, difuse, disociační reakce. Je následkem různých rychlostí přesunu různých </a:t>
            </a:r>
            <a:r>
              <a:rPr lang="cs-CZ" sz="2000" dirty="0" err="1"/>
              <a:t>izotopomerů</a:t>
            </a:r>
            <a:r>
              <a:rPr lang="cs-CZ" sz="2000" dirty="0"/>
              <a:t> (např. </a:t>
            </a:r>
            <a:r>
              <a:rPr lang="cs-CZ" sz="2000" baseline="30000" dirty="0"/>
              <a:t>12</a:t>
            </a:r>
            <a:r>
              <a:rPr lang="cs-CZ" sz="2000" dirty="0"/>
              <a:t>CO</a:t>
            </a:r>
            <a:r>
              <a:rPr lang="cs-CZ" sz="2000" baseline="-25000" dirty="0"/>
              <a:t>2</a:t>
            </a:r>
            <a:r>
              <a:rPr lang="cs-CZ" sz="2000" dirty="0"/>
              <a:t> nebo </a:t>
            </a:r>
            <a:r>
              <a:rPr lang="cs-CZ" sz="2000" baseline="30000" dirty="0"/>
              <a:t>13</a:t>
            </a:r>
            <a:r>
              <a:rPr lang="cs-CZ" sz="2000" dirty="0"/>
              <a:t>CO</a:t>
            </a:r>
            <a:r>
              <a:rPr lang="cs-CZ" sz="2000" baseline="-25000" dirty="0"/>
              <a:t>2</a:t>
            </a:r>
            <a:r>
              <a:rPr lang="cs-CZ" sz="2000" dirty="0"/>
              <a:t>). </a:t>
            </a:r>
          </a:p>
          <a:p>
            <a:r>
              <a:rPr lang="cs-CZ" sz="2000" b="1" dirty="0"/>
              <a:t>Rovnovážný (termodynamický) izotopový efekt </a:t>
            </a:r>
            <a:r>
              <a:rPr lang="cs-CZ" sz="2000" dirty="0"/>
              <a:t>je způsoben vlivem hmotnosti na termodynamické vlastnosti molekul, tzn. vliv hmotnosti na pevnost vazeb v chemické sloučenině. Molekuly obsahující těžký izotop jsou stabilnější než molekuly s lehkým izotopem.</a:t>
            </a:r>
          </a:p>
        </p:txBody>
      </p:sp>
    </p:spTree>
    <p:extLst>
      <p:ext uri="{BB962C8B-B14F-4D97-AF65-F5344CB8AC3E}">
        <p14:creationId xmlns:p14="http://schemas.microsoft.com/office/powerpoint/2010/main" val="18509232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81000" y="762000"/>
            <a:ext cx="7066358" cy="4708981"/>
          </a:xfrm>
          <a:prstGeom prst="rect">
            <a:avLst/>
          </a:prstGeom>
          <a:noFill/>
        </p:spPr>
        <p:txBody>
          <a:bodyPr wrap="none" rtlCol="0">
            <a:spAutoFit/>
          </a:bodyPr>
          <a:lstStyle/>
          <a:p>
            <a:r>
              <a:rPr lang="cs-CZ" sz="2000" b="1" dirty="0">
                <a:latin typeface="Arial" panose="020B0604020202020204" pitchFamily="34" charset="0"/>
                <a:cs typeface="Arial" panose="020B0604020202020204" pitchFamily="34" charset="0"/>
              </a:rPr>
              <a:t>C3 rostliny</a:t>
            </a:r>
          </a:p>
          <a:p>
            <a:r>
              <a:rPr lang="cs-CZ" sz="2000" dirty="0">
                <a:latin typeface="Arial" panose="020B0604020202020204" pitchFamily="34" charset="0"/>
                <a:cs typeface="Arial" panose="020B0604020202020204" pitchFamily="34" charset="0"/>
              </a:rPr>
              <a:t>   ječmen, pšenice, brambory, cukrová řepa, </a:t>
            </a:r>
          </a:p>
          <a:p>
            <a:endParaRPr lang="cs-CZ" sz="2000" dirty="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C4 rostliny</a:t>
            </a:r>
          </a:p>
          <a:p>
            <a:r>
              <a:rPr lang="cs-CZ" sz="2000" dirty="0">
                <a:latin typeface="Arial" panose="020B0604020202020204" pitchFamily="34" charset="0"/>
                <a:cs typeface="Arial" panose="020B0604020202020204" pitchFamily="34" charset="0"/>
              </a:rPr>
              <a:t>    kukuřice, cukrová třtina</a:t>
            </a:r>
          </a:p>
          <a:p>
            <a:endParaRPr lang="cs-CZ" sz="2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Odlišení řepného a třtinového cukru, identifikace jejich směsi</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Učení původu lihu</a:t>
            </a:r>
          </a:p>
          <a:p>
            <a:r>
              <a:rPr lang="cs-CZ" sz="2000" dirty="0">
                <a:latin typeface="Arial" panose="020B0604020202020204" pitchFamily="34" charset="0"/>
                <a:cs typeface="Arial" panose="020B0604020202020204" pitchFamily="34" charset="0"/>
              </a:rPr>
              <a:t>                                  kukuřice, cukrová třtina  </a:t>
            </a:r>
          </a:p>
          <a:p>
            <a:r>
              <a:rPr lang="cs-CZ" sz="2000" dirty="0">
                <a:latin typeface="Arial" panose="020B0604020202020204" pitchFamily="34" charset="0"/>
                <a:cs typeface="Arial" panose="020B0604020202020204" pitchFamily="34" charset="0"/>
              </a:rPr>
              <a:t>		        obilí, brambory, cukrová řepa</a:t>
            </a:r>
          </a:p>
          <a:p>
            <a:r>
              <a:rPr lang="cs-CZ" sz="2000" dirty="0">
                <a:latin typeface="Arial" panose="020B0604020202020204" pitchFamily="34" charset="0"/>
                <a:cs typeface="Arial" panose="020B0604020202020204" pitchFamily="34" charset="0"/>
              </a:rPr>
              <a:t>		        ropa</a:t>
            </a:r>
          </a:p>
        </p:txBody>
      </p:sp>
      <p:sp>
        <p:nvSpPr>
          <p:cNvPr id="4" name="TextovéPole 3"/>
          <p:cNvSpPr txBox="1"/>
          <p:nvPr/>
        </p:nvSpPr>
        <p:spPr>
          <a:xfrm>
            <a:off x="533400" y="5486400"/>
            <a:ext cx="5028941" cy="400110"/>
          </a:xfrm>
          <a:prstGeom prst="rect">
            <a:avLst/>
          </a:prstGeom>
          <a:noFill/>
        </p:spPr>
        <p:txBody>
          <a:bodyPr wrap="none" rtlCol="0">
            <a:spAutoFit/>
          </a:bodyPr>
          <a:lstStyle/>
          <a:p>
            <a:r>
              <a:rPr lang="cs-CZ" sz="2000" dirty="0">
                <a:latin typeface="Arial" panose="020B0604020202020204" pitchFamily="34" charset="0"/>
                <a:cs typeface="Arial" panose="020B0604020202020204" pitchFamily="34" charset="0"/>
              </a:rPr>
              <a:t>Ropa obsahuje jen nepatné množství </a:t>
            </a:r>
            <a:r>
              <a:rPr lang="cs-CZ" sz="2000" baseline="30000" dirty="0">
                <a:latin typeface="Arial" panose="020B0604020202020204" pitchFamily="34" charset="0"/>
                <a:cs typeface="Arial" panose="020B0604020202020204" pitchFamily="34" charset="0"/>
              </a:rPr>
              <a:t>13</a:t>
            </a:r>
            <a:r>
              <a:rPr lang="cs-CZ" sz="2000" dirty="0">
                <a:latin typeface="Arial" panose="020B0604020202020204" pitchFamily="34" charset="0"/>
                <a:cs typeface="Arial" panose="020B0604020202020204" pitchFamily="34" charset="0"/>
              </a:rPr>
              <a:t>C.</a:t>
            </a:r>
          </a:p>
        </p:txBody>
      </p:sp>
      <p:pic>
        <p:nvPicPr>
          <p:cNvPr id="152582" name="Picture 6" descr="Zobrazit zdrojový obrá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1461977"/>
            <a:ext cx="32004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52584" name="Picture 8" descr="Zobrazit zdrojový obráze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4114800"/>
            <a:ext cx="1536502" cy="230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8360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Fig.2.png (1167×105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3429000"/>
            <a:ext cx="3512509" cy="317272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chrono.qub.ac.uk/Research/IRMS/Fig.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3096802"/>
            <a:ext cx="5486400" cy="35097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ttp://www.paleopatologia.it/immagini/articoli/144_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1422231"/>
            <a:ext cx="3479800" cy="1433679"/>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76200" y="533400"/>
            <a:ext cx="5224507" cy="1015663"/>
          </a:xfrm>
          <a:prstGeom prst="rect">
            <a:avLst/>
          </a:prstGeom>
          <a:noFill/>
        </p:spPr>
        <p:txBody>
          <a:bodyPr wrap="none" rtlCol="0">
            <a:spAutoFit/>
          </a:bodyPr>
          <a:lstStyle/>
          <a:p>
            <a:r>
              <a:rPr lang="cs-CZ" sz="2000" b="1" dirty="0">
                <a:latin typeface="Arial" panose="020B0604020202020204" pitchFamily="34" charset="0"/>
                <a:cs typeface="Arial" panose="020B0604020202020204" pitchFamily="34" charset="0"/>
              </a:rPr>
              <a:t>Odhad pozice jedince v potravním řetězci</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Způsob </a:t>
            </a:r>
            <a:r>
              <a:rPr lang="cs-CZ" sz="2000" dirty="0" err="1">
                <a:latin typeface="Arial" panose="020B0604020202020204" pitchFamily="34" charset="0"/>
                <a:cs typeface="Arial" panose="020B0604020202020204" pitchFamily="34" charset="0"/>
              </a:rPr>
              <a:t>obžívy</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53019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
          <p:cNvSpPr txBox="1">
            <a:spLocks noChangeArrowheads="1"/>
          </p:cNvSpPr>
          <p:nvPr/>
        </p:nvSpPr>
        <p:spPr bwMode="auto">
          <a:xfrm>
            <a:off x="21116" y="76200"/>
            <a:ext cx="9122404"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92" tIns="46795" rIns="89992" bIns="46795"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eaLnBrk="1" hangingPunct="1">
              <a:buClrTx/>
              <a:buFontTx/>
              <a:buNone/>
            </a:pPr>
            <a:r>
              <a:rPr lang="cs-CZ" altLang="cs-CZ" sz="2800" b="1" dirty="0">
                <a:solidFill>
                  <a:srgbClr val="000000"/>
                </a:solidFill>
                <a:cs typeface="Arial" panose="020B0604020202020204" pitchFamily="34" charset="0"/>
              </a:rPr>
              <a:t>Datování s využitím izotopu uhlíku </a:t>
            </a:r>
            <a:r>
              <a:rPr lang="cs-CZ" altLang="cs-CZ" sz="2800" b="1" baseline="30000" dirty="0">
                <a:solidFill>
                  <a:srgbClr val="000000"/>
                </a:solidFill>
                <a:cs typeface="Arial" panose="020B0604020202020204" pitchFamily="34" charset="0"/>
              </a:rPr>
              <a:t>14</a:t>
            </a:r>
            <a:r>
              <a:rPr lang="cs-CZ" altLang="cs-CZ" sz="2800" b="1" dirty="0">
                <a:solidFill>
                  <a:srgbClr val="000000"/>
                </a:solidFill>
                <a:cs typeface="Arial" panose="020B0604020202020204" pitchFamily="34" charset="0"/>
              </a:rPr>
              <a:t>C</a:t>
            </a:r>
          </a:p>
        </p:txBody>
      </p:sp>
      <p:pic>
        <p:nvPicPr>
          <p:cNvPr id="51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06" y="908050"/>
            <a:ext cx="4039763" cy="580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124" name="Text Box 3"/>
          <p:cNvSpPr txBox="1">
            <a:spLocks noChangeArrowheads="1"/>
          </p:cNvSpPr>
          <p:nvPr/>
        </p:nvSpPr>
        <p:spPr bwMode="auto">
          <a:xfrm>
            <a:off x="4427553" y="908049"/>
            <a:ext cx="4465168" cy="3418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92" tIns="46795" rIns="89992" bIns="46795">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hangingPunct="1">
              <a:buClrTx/>
              <a:buFontTx/>
              <a:buNone/>
            </a:pPr>
            <a:r>
              <a:rPr lang="cs-CZ" altLang="cs-CZ" b="1" dirty="0">
                <a:solidFill>
                  <a:srgbClr val="000000"/>
                </a:solidFill>
              </a:rPr>
              <a:t>Fyzikální podstata:</a:t>
            </a:r>
          </a:p>
          <a:p>
            <a:pPr eaLnBrk="1" hangingPunct="1">
              <a:buClrTx/>
              <a:buFontTx/>
              <a:buNone/>
            </a:pPr>
            <a:endParaRPr lang="cs-CZ" altLang="cs-CZ" dirty="0">
              <a:solidFill>
                <a:srgbClr val="000000"/>
              </a:solidFill>
            </a:endParaRPr>
          </a:p>
          <a:p>
            <a:pPr eaLnBrk="1" hangingPunct="1">
              <a:buClrTx/>
              <a:buFontTx/>
              <a:buNone/>
            </a:pPr>
            <a:r>
              <a:rPr lang="cs-CZ" altLang="cs-CZ" dirty="0">
                <a:solidFill>
                  <a:srgbClr val="000000"/>
                </a:solidFill>
              </a:rPr>
              <a:t>Izotop </a:t>
            </a:r>
            <a:r>
              <a:rPr lang="cs-CZ" altLang="cs-CZ" baseline="30000" dirty="0">
                <a:solidFill>
                  <a:srgbClr val="000000"/>
                </a:solidFill>
              </a:rPr>
              <a:t>14</a:t>
            </a:r>
            <a:r>
              <a:rPr lang="cs-CZ" altLang="cs-CZ" dirty="0">
                <a:solidFill>
                  <a:srgbClr val="000000"/>
                </a:solidFill>
              </a:rPr>
              <a:t>C vzniká v horních vrstvách atmosféry;</a:t>
            </a:r>
          </a:p>
          <a:p>
            <a:pPr eaLnBrk="1" hangingPunct="1">
              <a:buClrTx/>
              <a:buFontTx/>
              <a:buNone/>
            </a:pPr>
            <a:r>
              <a:rPr lang="cs-CZ" altLang="cs-CZ" dirty="0">
                <a:solidFill>
                  <a:srgbClr val="000000"/>
                </a:solidFill>
              </a:rPr>
              <a:t>Odtud přechází do živých organismů a ukládá se v nich po dobu jejich života;</a:t>
            </a:r>
          </a:p>
          <a:p>
            <a:pPr eaLnBrk="1" hangingPunct="1">
              <a:buClrTx/>
              <a:buFontTx/>
              <a:buNone/>
            </a:pPr>
            <a:r>
              <a:rPr lang="cs-CZ" altLang="cs-CZ" dirty="0">
                <a:solidFill>
                  <a:srgbClr val="000000"/>
                </a:solidFill>
              </a:rPr>
              <a:t>Do flóry vlivem fotosyntézy, do fauny stravou;</a:t>
            </a:r>
          </a:p>
          <a:p>
            <a:pPr eaLnBrk="1" hangingPunct="1">
              <a:buClrTx/>
              <a:buFontTx/>
              <a:buNone/>
            </a:pPr>
            <a:r>
              <a:rPr lang="cs-CZ" altLang="cs-CZ" dirty="0">
                <a:solidFill>
                  <a:srgbClr val="000000"/>
                </a:solidFill>
              </a:rPr>
              <a:t>Po úmrtí organismu se v něm izotop </a:t>
            </a:r>
            <a:r>
              <a:rPr lang="cs-CZ" altLang="cs-CZ" baseline="30000" dirty="0">
                <a:solidFill>
                  <a:srgbClr val="000000"/>
                </a:solidFill>
              </a:rPr>
              <a:t>14</a:t>
            </a:r>
            <a:r>
              <a:rPr lang="cs-CZ" altLang="cs-CZ" dirty="0">
                <a:solidFill>
                  <a:srgbClr val="000000"/>
                </a:solidFill>
              </a:rPr>
              <a:t>C přestane ukládat a dochází k jeho pozvolnému rozpadu;</a:t>
            </a:r>
          </a:p>
          <a:p>
            <a:pPr eaLnBrk="1" hangingPunct="1">
              <a:buClrTx/>
              <a:buFontTx/>
              <a:buNone/>
            </a:pPr>
            <a:endParaRPr lang="cs-CZ" altLang="cs-CZ" dirty="0">
              <a:solidFill>
                <a:srgbClr val="000000"/>
              </a:solidFill>
            </a:endParaRPr>
          </a:p>
        </p:txBody>
      </p:sp>
      <p:pic>
        <p:nvPicPr>
          <p:cNvPr id="44034" name="Picture 2" descr="https://aisforarchaeology.files.wordpress.com/2010/02/decay.gif?w=47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7737" y="4285443"/>
            <a:ext cx="3844800" cy="2428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310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228600" y="228600"/>
            <a:ext cx="8763000" cy="6400800"/>
          </a:xfrm>
        </p:spPr>
        <p:txBody>
          <a:bodyPr>
            <a:noAutofit/>
          </a:bodyPr>
          <a:lstStyle/>
          <a:p>
            <a:pPr marL="0" indent="0" algn="ctr" eaLnBrk="1" hangingPunct="1">
              <a:buNone/>
            </a:pPr>
            <a:r>
              <a:rPr lang="en-GB" altLang="en-US" b="1" dirty="0">
                <a:latin typeface="Arial" panose="020B0604020202020204" pitchFamily="34" charset="0"/>
                <a:cs typeface="Arial" panose="020B0604020202020204" pitchFamily="34" charset="0"/>
              </a:rPr>
              <a:t>K</a:t>
            </a:r>
            <a:r>
              <a:rPr lang="cs-CZ" altLang="en-US" b="1" dirty="0">
                <a:latin typeface="Arial" panose="020B0604020202020204" pitchFamily="34" charset="0"/>
                <a:cs typeface="Arial" panose="020B0604020202020204" pitchFamily="34" charset="0"/>
              </a:rPr>
              <a:t>ř</a:t>
            </a:r>
            <a:r>
              <a:rPr lang="en-GB" altLang="en-US" b="1" dirty="0" err="1">
                <a:latin typeface="Arial" panose="020B0604020202020204" pitchFamily="34" charset="0"/>
                <a:cs typeface="Arial" panose="020B0604020202020204" pitchFamily="34" charset="0"/>
              </a:rPr>
              <a:t>emík</a:t>
            </a:r>
            <a:endParaRPr lang="en-GB" altLang="en-US" dirty="0">
              <a:latin typeface="Arial" panose="020B0604020202020204" pitchFamily="34" charset="0"/>
              <a:cs typeface="Arial" panose="020B0604020202020204" pitchFamily="34" charset="0"/>
            </a:endParaRPr>
          </a:p>
          <a:p>
            <a:pPr marL="0" indent="0">
              <a:buNone/>
            </a:pPr>
            <a:r>
              <a:rPr lang="cs-CZ" sz="2000" dirty="0">
                <a:latin typeface="Arial" panose="020B0604020202020204" pitchFamily="34" charset="0"/>
                <a:cs typeface="Arial" panose="020B0604020202020204" pitchFamily="34" charset="0"/>
              </a:rPr>
              <a:t>  Modrošedá</a:t>
            </a:r>
            <a:r>
              <a:rPr 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až</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č</a:t>
            </a:r>
            <a:r>
              <a:rPr lang="en-GB" altLang="en-US" sz="2000" dirty="0">
                <a:latin typeface="Arial" panose="020B0604020202020204" pitchFamily="34" charset="0"/>
                <a:cs typeface="Arial" panose="020B0604020202020204" pitchFamily="34" charset="0"/>
              </a:rPr>
              <a:t>ern</a:t>
            </a:r>
            <a:r>
              <a:rPr lang="cs-CZ" altLang="en-US" sz="2000" dirty="0">
                <a:latin typeface="Arial" panose="020B0604020202020204" pitchFamily="34" charset="0"/>
                <a:cs typeface="Arial" panose="020B0604020202020204" pitchFamily="34" charset="0"/>
              </a:rPr>
              <a:t>á</a:t>
            </a:r>
            <a:r>
              <a:rPr lang="cs-CZ" sz="2000" dirty="0">
                <a:latin typeface="Arial" panose="020B0604020202020204" pitchFamily="34" charset="0"/>
                <a:cs typeface="Arial" panose="020B0604020202020204" pitchFamily="34" charset="0"/>
              </a:rPr>
              <a:t> křehká, značně tvrdá látka. Za vysokých teplot je křemík značně reaktivní prvek, který tvoří sloučeniny s 64 stabilními prvky periodické soustavy. Křemík se vyznačuje mimořádně vysokou afinitou ke kyslíku a je proto schopen redukovat některé kovy (např. chrom) z jejich oxidů. </a:t>
            </a:r>
            <a:r>
              <a:rPr lang="cs-CZ" altLang="en-US" sz="2000" dirty="0">
                <a:latin typeface="Arial" panose="020B0604020202020204" pitchFamily="34" charset="0"/>
                <a:cs typeface="Arial" panose="020B0604020202020204" pitchFamily="34" charset="0"/>
              </a:rPr>
              <a:t>V</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kyslíku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vyšších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teplot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ho</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í</a:t>
            </a:r>
            <a:r>
              <a:rPr lang="cs-CZ" sz="2000" dirty="0">
                <a:latin typeface="Arial" panose="020B0604020202020204" pitchFamily="34" charset="0"/>
                <a:cs typeface="Arial" panose="020B0604020202020204" pitchFamily="34" charset="0"/>
              </a:rPr>
              <a:t>.</a:t>
            </a:r>
          </a:p>
          <a:p>
            <a:pPr marL="0" indent="0">
              <a:buNone/>
            </a:pPr>
            <a:r>
              <a:rPr lang="cs-CZ" sz="2000" dirty="0">
                <a:latin typeface="Arial" panose="020B0604020202020204" pitchFamily="34" charset="0"/>
                <a:cs typeface="Arial" panose="020B0604020202020204" pitchFamily="34" charset="0"/>
              </a:rPr>
              <a:t>   Sloučeniny křemíku s kyslíkem jsou velmi stabilní, naopak sloučeniny křemíku s ostatními prvky jsou obvykle nestabilní a rychle se rozkládají.</a:t>
            </a:r>
          </a:p>
          <a:p>
            <a:pPr marL="0" indent="0">
              <a:buNone/>
            </a:pPr>
            <a:r>
              <a:rPr lang="cs-CZ" altLang="en-US" sz="2000" dirty="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kyselinami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vyjma</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HF</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nereaguje</a:t>
            </a:r>
            <a:r>
              <a:rPr lang="en-GB" alt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dobře reaguje se směsí koncentrovaných kyselin fluorovodíkové a dusičné za vzniku komplexní kyseliny </a:t>
            </a:r>
            <a:r>
              <a:rPr lang="cs-CZ" sz="2000" dirty="0" err="1">
                <a:latin typeface="Arial" panose="020B0604020202020204" pitchFamily="34" charset="0"/>
                <a:cs typeface="Arial" panose="020B0604020202020204" pitchFamily="34" charset="0"/>
              </a:rPr>
              <a:t>hexafluorokřemičité</a:t>
            </a:r>
            <a:r>
              <a:rPr lang="cs-CZ" sz="2000" dirty="0">
                <a:latin typeface="Arial" panose="020B0604020202020204" pitchFamily="34" charset="0"/>
                <a:cs typeface="Arial" panose="020B0604020202020204" pitchFamily="34" charset="0"/>
              </a:rPr>
              <a:t>:</a:t>
            </a:r>
          </a:p>
          <a:p>
            <a:pPr marL="0" indent="0">
              <a:buNone/>
            </a:pPr>
            <a:r>
              <a:rPr lang="cs-CZ" sz="2000" dirty="0">
                <a:latin typeface="Arial" panose="020B0604020202020204" pitchFamily="34" charset="0"/>
                <a:cs typeface="Arial" panose="020B0604020202020204" pitchFamily="34" charset="0"/>
              </a:rPr>
              <a:t>	3Si + 4HNO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+ 18HF → 3H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[SiF</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 + 4NO + 8H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pPr marL="0" indent="0">
              <a:buNone/>
            </a:pPr>
            <a:r>
              <a:rPr lang="cs-CZ" sz="2000" dirty="0">
                <a:latin typeface="Arial" panose="020B0604020202020204" pitchFamily="34" charset="0"/>
                <a:cs typeface="Arial" panose="020B0604020202020204" pitchFamily="34" charset="0"/>
              </a:rPr>
              <a:t>V přítomnosti silných oxidačních činidel reaguje obdobně se samotnou koncentrovanou kyselinou </a:t>
            </a:r>
            <a:r>
              <a:rPr lang="cs-CZ" sz="2000" dirty="0" err="1">
                <a:latin typeface="Arial" panose="020B0604020202020204" pitchFamily="34" charset="0"/>
                <a:cs typeface="Arial" panose="020B0604020202020204" pitchFamily="34" charset="0"/>
              </a:rPr>
              <a:t>fluorovodíkovpu</a:t>
            </a:r>
            <a:r>
              <a:rPr lang="cs-CZ" sz="2000" dirty="0">
                <a:latin typeface="Arial" panose="020B0604020202020204" pitchFamily="34" charset="0"/>
                <a:cs typeface="Arial" panose="020B0604020202020204" pitchFamily="34" charset="0"/>
              </a:rPr>
              <a:t>:</a:t>
            </a:r>
          </a:p>
          <a:p>
            <a:pPr marL="0" indent="0">
              <a:buNone/>
            </a:pPr>
            <a:r>
              <a:rPr lang="cs-CZ" sz="2000" dirty="0">
                <a:latin typeface="Arial" panose="020B0604020202020204" pitchFamily="34" charset="0"/>
                <a:cs typeface="Arial" panose="020B0604020202020204" pitchFamily="34" charset="0"/>
              </a:rPr>
              <a:t>		3Si + 18HF + 2KClO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[SiF</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 + 2KCl + 6H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		Si + 6HF + KNO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[SiF</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 + 2KNO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s </a:t>
            </a:r>
            <a:r>
              <a:rPr lang="en-GB" altLang="en-US" sz="2000" dirty="0" err="1">
                <a:latin typeface="Arial" panose="020B0604020202020204" pitchFamily="34" charset="0"/>
                <a:cs typeface="Arial" panose="020B0604020202020204" pitchFamily="34" charset="0"/>
              </a:rPr>
              <a:t>hydroxidy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varu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poskytuje</a:t>
            </a:r>
            <a:r>
              <a:rPr lang="en-GB" altLang="en-US" sz="2000" dirty="0">
                <a:latin typeface="Arial" panose="020B0604020202020204" pitchFamily="34" charset="0"/>
                <a:cs typeface="Arial" panose="020B0604020202020204" pitchFamily="34" charset="0"/>
              </a:rPr>
              <a:t> k</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emi</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itany</a:t>
            </a:r>
            <a:r>
              <a:rPr lang="en-GB" altLang="en-US" sz="2000" dirty="0">
                <a:latin typeface="Arial" panose="020B0604020202020204" pitchFamily="34" charset="0"/>
                <a:cs typeface="Arial" panose="020B0604020202020204" pitchFamily="34" charset="0"/>
              </a:rPr>
              <a:t>: </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Si + 2OH </a:t>
            </a:r>
            <a:r>
              <a:rPr lang="en-GB" altLang="en-US" sz="2000" b="1" baseline="30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SiO</a:t>
            </a:r>
            <a:r>
              <a:rPr lang="en-GB" altLang="en-US" sz="2000" baseline="-25000" dirty="0">
                <a:latin typeface="Arial" panose="020B0604020202020204" pitchFamily="34" charset="0"/>
                <a:cs typeface="Arial" panose="020B0604020202020204" pitchFamily="34" charset="0"/>
              </a:rPr>
              <a:t>3</a:t>
            </a:r>
            <a:r>
              <a:rPr lang="en-GB" altLang="en-US" sz="2000" b="1" baseline="30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+ 2H</a:t>
            </a:r>
            <a:r>
              <a:rPr lang="en-GB" altLang="en-US" sz="2000" baseline="-25000" dirty="0">
                <a:latin typeface="Arial" panose="020B0604020202020204" pitchFamily="34" charset="0"/>
                <a:cs typeface="Arial" panose="020B0604020202020204" pitchFamily="34" charset="0"/>
              </a:rPr>
              <a:t>2</a:t>
            </a:r>
            <a:endParaRPr lang="cs-CZ" altLang="en-US" sz="2000" baseline="-25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96536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228600"/>
            <a:ext cx="8763000" cy="6555641"/>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Při teplotě 400°C reaguje amorfní křemík s vodní párou za vzniku oxidu křemičitého SiO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p>
          <a:p>
            <a:r>
              <a:rPr lang="cs-CZ" sz="2000" dirty="0">
                <a:latin typeface="Arial" panose="020B0604020202020204" pitchFamily="34" charset="0"/>
                <a:cs typeface="Arial" panose="020B0604020202020204" pitchFamily="34" charset="0"/>
              </a:rPr>
              <a:t>		Si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SiO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Již za laboratorní teploty prudce reaguje s halogenidy </a:t>
            </a:r>
            <a:r>
              <a:rPr lang="cs-CZ" sz="2000" dirty="0" err="1">
                <a:latin typeface="Arial" panose="020B0604020202020204" pitchFamily="34" charset="0"/>
                <a:cs typeface="Arial" panose="020B0604020202020204" pitchFamily="34" charset="0"/>
              </a:rPr>
              <a:t>nitrosylu</a:t>
            </a:r>
            <a:r>
              <a:rPr lang="cs-CZ" sz="2000" dirty="0">
                <a:latin typeface="Arial" panose="020B0604020202020204" pitchFamily="34" charset="0"/>
                <a:cs typeface="Arial" panose="020B0604020202020204" pitchFamily="34" charset="0"/>
              </a:rPr>
              <a:t>:</a:t>
            </a:r>
          </a:p>
          <a:p>
            <a:r>
              <a:rPr lang="cs-CZ" sz="2000" dirty="0">
                <a:latin typeface="Arial" panose="020B0604020202020204" pitchFamily="34" charset="0"/>
                <a:cs typeface="Arial" panose="020B0604020202020204" pitchFamily="34" charset="0"/>
              </a:rPr>
              <a:t>		Si + 4(NO)Cl → SiCl</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+ 4NO</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Podobně jako uhlík je i křemík schopen tvořit řetězce - silany. Křemíkové řetězce jsou méně stabilní, než uhlíkové. Křemík, na rozdíl od uhlíku, není schopen v řetězcích tvořit dvojné a trojné vazby. </a:t>
            </a:r>
          </a:p>
          <a:p>
            <a:r>
              <a:rPr lang="cs-CZ" sz="2000" dirty="0">
                <a:latin typeface="Arial" panose="020B0604020202020204" pitchFamily="34" charset="0"/>
                <a:cs typeface="Arial" panose="020B0604020202020204" pitchFamily="34" charset="0"/>
              </a:rPr>
              <a:t>Velmi stabilní řetězce naopak tvoří </a:t>
            </a:r>
            <a:r>
              <a:rPr lang="cs-CZ" sz="2000" dirty="0" err="1">
                <a:latin typeface="Arial" panose="020B0604020202020204" pitchFamily="34" charset="0"/>
                <a:cs typeface="Arial" panose="020B0604020202020204" pitchFamily="34" charset="0"/>
              </a:rPr>
              <a:t>siloxany</a:t>
            </a:r>
            <a:r>
              <a:rPr lang="cs-CZ" sz="2000" dirty="0">
                <a:latin typeface="Arial" panose="020B0604020202020204" pitchFamily="34" charset="0"/>
                <a:cs typeface="Arial" panose="020B0604020202020204" pitchFamily="34" charset="0"/>
              </a:rPr>
              <a:t>, pro které je charakteristická vazba Si-O-Si.</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V přírodě se křemík vyskytuje výhradně ve sloučeninách, ve kterých vystupuje v oxidačním čísle IV, vzácně též II. </a:t>
            </a:r>
          </a:p>
          <a:p>
            <a:r>
              <a:rPr lang="cs-CZ" sz="2000" dirty="0">
                <a:latin typeface="Arial" panose="020B0604020202020204" pitchFamily="34" charset="0"/>
                <a:cs typeface="Arial" panose="020B0604020202020204" pitchFamily="34" charset="0"/>
              </a:rPr>
              <a:t>   Přírodní křemík je směsí 3 stabilních izotopů (</a:t>
            </a:r>
            <a:r>
              <a:rPr lang="cs-CZ" sz="2000" i="1" dirty="0">
                <a:latin typeface="Arial" panose="020B0604020202020204" pitchFamily="34" charset="0"/>
                <a:cs typeface="Arial" panose="020B0604020202020204" pitchFamily="34" charset="0"/>
              </a:rPr>
              <a:t>92,2% izotopu 28, 4,7% křemíku 29 a 3,1% křemíku 30</a:t>
            </a:r>
            <a:r>
              <a:rPr lang="cs-CZ" sz="2000" dirty="0">
                <a:latin typeface="Arial" panose="020B0604020202020204" pitchFamily="34" charset="0"/>
                <a:cs typeface="Arial" panose="020B0604020202020204" pitchFamily="34" charset="0"/>
              </a:rPr>
              <a:t>). Uměle připraveno dalších sedm nestabilních izotopů křemíku.</a:t>
            </a:r>
          </a:p>
          <a:p>
            <a:r>
              <a:rPr lang="cs-CZ" sz="2000" dirty="0">
                <a:latin typeface="Arial" panose="020B0604020202020204" pitchFamily="34" charset="0"/>
                <a:cs typeface="Arial" panose="020B0604020202020204" pitchFamily="34" charset="0"/>
              </a:rPr>
              <a:t>  Křemík je po kyslíku druhý nejrozšířenější chemický prvek na Zemi. Obsah křemíku v zemské kůře je 26 % hmot. Nejdůležitějším minerálem křemíku je křemen - SiO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t>
            </a:r>
          </a:p>
          <a:p>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50830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228600"/>
            <a:ext cx="8763000" cy="6555641"/>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Výroba křemíku </a:t>
            </a:r>
          </a:p>
          <a:p>
            <a:endParaRPr lang="cs-CZ" sz="2000" b="1" dirty="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   pro metalurgické použití </a:t>
            </a:r>
            <a:r>
              <a:rPr lang="cs-CZ" sz="2000" dirty="0">
                <a:latin typeface="Arial" panose="020B0604020202020204" pitchFamily="34" charset="0"/>
                <a:cs typeface="Arial" panose="020B0604020202020204" pitchFamily="34" charset="0"/>
              </a:rPr>
              <a:t>spočívá v redukci taveniny oxidu křemičitého SiO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uhlíkem v elektrické obloukové peci při teplotě 2000 °C za přítomnosti železa jako katalyzátoru. Termická redukce uhlíkem probíhá v několika stupních, průběh redukce oxidu křemičitého popisují rovnice:</a:t>
            </a:r>
          </a:p>
          <a:p>
            <a:r>
              <a:rPr lang="cs-CZ" sz="2000" dirty="0">
                <a:latin typeface="Arial" panose="020B0604020202020204" pitchFamily="34" charset="0"/>
                <a:cs typeface="Arial" panose="020B0604020202020204" pitchFamily="34" charset="0"/>
              </a:rPr>
              <a:t>		SiO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C → </a:t>
            </a:r>
            <a:r>
              <a:rPr lang="cs-CZ" sz="2000" dirty="0" err="1">
                <a:latin typeface="Arial" panose="020B0604020202020204" pitchFamily="34" charset="0"/>
                <a:cs typeface="Arial" panose="020B0604020202020204" pitchFamily="34" charset="0"/>
              </a:rPr>
              <a:t>SiO</a:t>
            </a:r>
            <a:r>
              <a:rPr lang="cs-CZ" sz="2000" dirty="0">
                <a:latin typeface="Arial" panose="020B0604020202020204" pitchFamily="34" charset="0"/>
                <a:cs typeface="Arial" panose="020B0604020202020204" pitchFamily="34" charset="0"/>
              </a:rPr>
              <a:t> + CO </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SiO</a:t>
            </a:r>
            <a:r>
              <a:rPr lang="cs-CZ" sz="2000" dirty="0">
                <a:latin typeface="Arial" panose="020B0604020202020204" pitchFamily="34" charset="0"/>
                <a:cs typeface="Arial" panose="020B0604020202020204" pitchFamily="34" charset="0"/>
              </a:rPr>
              <a:t> + 2C → </a:t>
            </a:r>
            <a:r>
              <a:rPr lang="cs-CZ" sz="2000" dirty="0" err="1">
                <a:latin typeface="Arial" panose="020B0604020202020204" pitchFamily="34" charset="0"/>
                <a:cs typeface="Arial" panose="020B0604020202020204" pitchFamily="34" charset="0"/>
              </a:rPr>
              <a:t>SiC</a:t>
            </a:r>
            <a:r>
              <a:rPr lang="cs-CZ" sz="2000" dirty="0">
                <a:latin typeface="Arial" panose="020B0604020202020204" pitchFamily="34" charset="0"/>
                <a:cs typeface="Arial" panose="020B0604020202020204" pitchFamily="34" charset="0"/>
              </a:rPr>
              <a:t> + CO </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		2SiC + SiO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3Si + 2CO</a:t>
            </a:r>
          </a:p>
          <a:p>
            <a:endParaRPr lang="cs-CZ" sz="2000" dirty="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   pro výrobu polovodičů </a:t>
            </a:r>
            <a:r>
              <a:rPr lang="cs-CZ" sz="2000" dirty="0">
                <a:latin typeface="Arial" panose="020B0604020202020204" pitchFamily="34" charset="0"/>
                <a:cs typeface="Arial" panose="020B0604020202020204" pitchFamily="34" charset="0"/>
              </a:rPr>
              <a:t>se provádí redukcí halogenidů křemíku pomocí </a:t>
            </a:r>
            <a:r>
              <a:rPr lang="cs-CZ" sz="2000" u="sng" dirty="0">
                <a:latin typeface="Arial" panose="020B0604020202020204" pitchFamily="34" charset="0"/>
                <a:cs typeface="Arial" panose="020B0604020202020204" pitchFamily="34" charset="0"/>
              </a:rPr>
              <a:t>hořčíku</a:t>
            </a:r>
            <a:r>
              <a:rPr lang="cs-CZ" sz="2000" dirty="0">
                <a:latin typeface="Arial" panose="020B0604020202020204" pitchFamily="34" charset="0"/>
                <a:cs typeface="Arial" panose="020B0604020202020204" pitchFamily="34" charset="0"/>
              </a:rPr>
              <a:t>, </a:t>
            </a:r>
            <a:r>
              <a:rPr lang="cs-CZ" sz="2000" u="sng" dirty="0">
                <a:latin typeface="Arial" panose="020B0604020202020204" pitchFamily="34" charset="0"/>
                <a:cs typeface="Arial" panose="020B0604020202020204" pitchFamily="34" charset="0"/>
              </a:rPr>
              <a:t>zinku</a:t>
            </a:r>
            <a:r>
              <a:rPr lang="cs-CZ" sz="2000" dirty="0">
                <a:latin typeface="Arial" panose="020B0604020202020204" pitchFamily="34" charset="0"/>
                <a:cs typeface="Arial" panose="020B0604020202020204" pitchFamily="34" charset="0"/>
              </a:rPr>
              <a:t> nebo </a:t>
            </a:r>
            <a:r>
              <a:rPr lang="cs-CZ" sz="2000" u="sng" dirty="0">
                <a:latin typeface="Arial" panose="020B0604020202020204" pitchFamily="34" charset="0"/>
                <a:cs typeface="Arial" panose="020B0604020202020204" pitchFamily="34" charset="0"/>
              </a:rPr>
              <a:t>hliníku</a:t>
            </a:r>
            <a:r>
              <a:rPr lang="cs-CZ" sz="2000" dirty="0">
                <a:latin typeface="Arial" panose="020B0604020202020204" pitchFamily="34" charset="0"/>
                <a:cs typeface="Arial" panose="020B0604020202020204" pitchFamily="34" charset="0"/>
              </a:rPr>
              <a:t>. Pro výrobu polovodičů se křemík dále rafinuje na velmi vysokou čistotu.</a:t>
            </a:r>
          </a:p>
          <a:p>
            <a:endParaRPr lang="cs-CZ" sz="2000" dirty="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Rafinace křemíku pro výrobu polovodičů</a:t>
            </a:r>
          </a:p>
          <a:p>
            <a:r>
              <a:rPr lang="cs-CZ" sz="2000" b="1" dirty="0">
                <a:latin typeface="Arial" panose="020B0604020202020204" pitchFamily="34" charset="0"/>
                <a:cs typeface="Arial" panose="020B0604020202020204" pitchFamily="34" charset="0"/>
              </a:rPr>
              <a:t> </a:t>
            </a:r>
          </a:p>
          <a:p>
            <a:r>
              <a:rPr lang="cs-CZ" sz="2000" b="1"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Siemensův</a:t>
            </a:r>
            <a:r>
              <a:rPr lang="cs-CZ" sz="2000" b="1" dirty="0">
                <a:latin typeface="Arial" panose="020B0604020202020204" pitchFamily="34" charset="0"/>
                <a:cs typeface="Arial" panose="020B0604020202020204" pitchFamily="34" charset="0"/>
              </a:rPr>
              <a:t> postup</a:t>
            </a:r>
            <a:r>
              <a:rPr lang="cs-CZ" sz="2000" dirty="0">
                <a:latin typeface="Arial" panose="020B0604020202020204" pitchFamily="34" charset="0"/>
                <a:cs typeface="Arial" panose="020B0604020202020204" pitchFamily="34" charset="0"/>
              </a:rPr>
              <a:t>:  působení chlorovodíku na surový křemík ve fluidním reaktoru za vzniku </a:t>
            </a:r>
            <a:r>
              <a:rPr lang="cs-CZ" sz="2000" dirty="0" err="1">
                <a:latin typeface="Arial" panose="020B0604020202020204" pitchFamily="34" charset="0"/>
                <a:cs typeface="Arial" panose="020B0604020202020204" pitchFamily="34" charset="0"/>
              </a:rPr>
              <a:t>trichlorsilanu</a:t>
            </a:r>
            <a:r>
              <a:rPr lang="cs-CZ" sz="2000" dirty="0">
                <a:latin typeface="Arial" panose="020B0604020202020204" pitchFamily="34" charset="0"/>
                <a:cs typeface="Arial" panose="020B0604020202020204" pitchFamily="34" charset="0"/>
              </a:rPr>
              <a:t> HSiCl</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t>
            </a:r>
          </a:p>
          <a:p>
            <a:r>
              <a:rPr lang="cs-CZ" sz="2000" dirty="0">
                <a:latin typeface="Arial" panose="020B0604020202020204" pitchFamily="34" charset="0"/>
                <a:cs typeface="Arial" panose="020B0604020202020204" pitchFamily="34" charset="0"/>
              </a:rPr>
              <a:t>			Si + 3HCl → HSiCl</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Těkavý </a:t>
            </a:r>
            <a:r>
              <a:rPr lang="cs-CZ" sz="2000" dirty="0" err="1">
                <a:latin typeface="Arial" panose="020B0604020202020204" pitchFamily="34" charset="0"/>
                <a:cs typeface="Arial" panose="020B0604020202020204" pitchFamily="34" charset="0"/>
              </a:rPr>
              <a:t>trichlorsilan</a:t>
            </a:r>
            <a:r>
              <a:rPr lang="cs-CZ" sz="2000" dirty="0">
                <a:latin typeface="Arial" panose="020B0604020202020204" pitchFamily="34" charset="0"/>
                <a:cs typeface="Arial" panose="020B0604020202020204" pitchFamily="34" charset="0"/>
              </a:rPr>
              <a:t> se po rafinaci destilací termicky rozkládá v redukčním prostředí při teplotě okolo 1100°C a posléze krystalizuje.</a:t>
            </a:r>
          </a:p>
        </p:txBody>
      </p:sp>
    </p:spTree>
    <p:extLst>
      <p:ext uri="{BB962C8B-B14F-4D97-AF65-F5344CB8AC3E}">
        <p14:creationId xmlns:p14="http://schemas.microsoft.com/office/powerpoint/2010/main" val="1051401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28600" y="257144"/>
            <a:ext cx="8839200" cy="5324535"/>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Kyselina </a:t>
            </a:r>
            <a:r>
              <a:rPr lang="cs-CZ" sz="2000" b="1" dirty="0" err="1">
                <a:latin typeface="Arial" panose="020B0604020202020204" pitchFamily="34" charset="0"/>
                <a:cs typeface="Arial" panose="020B0604020202020204" pitchFamily="34" charset="0"/>
              </a:rPr>
              <a:t>nitrosylsírová</a:t>
            </a:r>
            <a:r>
              <a:rPr lang="cs-CZ" sz="2000" b="1" dirty="0">
                <a:latin typeface="Arial" panose="020B0604020202020204" pitchFamily="34" charset="0"/>
                <a:cs typeface="Arial" panose="020B0604020202020204" pitchFamily="34" charset="0"/>
              </a:rPr>
              <a:t> (hydrogensíran </a:t>
            </a:r>
            <a:r>
              <a:rPr lang="cs-CZ" sz="2000" b="1" dirty="0" err="1">
                <a:latin typeface="Arial" panose="020B0604020202020204" pitchFamily="34" charset="0"/>
                <a:cs typeface="Arial" panose="020B0604020202020204" pitchFamily="34" charset="0"/>
              </a:rPr>
              <a:t>nitrosylu</a:t>
            </a:r>
            <a:r>
              <a:rPr lang="cs-CZ" sz="2000" b="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NOHSO</a:t>
            </a:r>
            <a:r>
              <a:rPr lang="en-US" sz="2000" baseline="-25000" dirty="0">
                <a:effectLst/>
                <a:latin typeface="Arial" panose="020B0604020202020204" pitchFamily="34" charset="0"/>
                <a:cs typeface="Arial" panose="020B0604020202020204" pitchFamily="34" charset="0"/>
              </a:rPr>
              <a:t>4</a:t>
            </a:r>
            <a:r>
              <a:rPr lang="cs-CZ" sz="2000" dirty="0">
                <a:effectLst/>
                <a:latin typeface="Arial" panose="020B0604020202020204" pitchFamily="34" charset="0"/>
                <a:cs typeface="Arial" panose="020B0604020202020204" pitchFamily="34" charset="0"/>
              </a:rPr>
              <a:t>,</a:t>
            </a:r>
            <a:r>
              <a:rPr lang="cs-CZ" sz="2000" baseline="-25000" dirty="0">
                <a:effectLst/>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NO</a:t>
            </a:r>
            <a:r>
              <a:rPr lang="en-US"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HSO</a:t>
            </a:r>
            <a:r>
              <a:rPr lang="cs-CZ" sz="2000" baseline="-25000" dirty="0">
                <a:latin typeface="Arial" panose="020B0604020202020204" pitchFamily="34" charset="0"/>
                <a:cs typeface="Arial" panose="020B0604020202020204" pitchFamily="34" charset="0"/>
              </a:rPr>
              <a:t>4</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a:t>
            </a:r>
            <a:endParaRPr lang="cs-CZ" sz="2000" b="1"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Vzniká rozpuštěním</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dus</a:t>
            </a:r>
            <a:r>
              <a:rPr lang="en-US" sz="2000" dirty="0" err="1">
                <a:latin typeface="Arial" panose="020B0604020202020204" pitchFamily="34" charset="0"/>
                <a:cs typeface="Arial" panose="020B0604020202020204" pitchFamily="34" charset="0"/>
              </a:rPr>
              <a:t>i</a:t>
            </a:r>
            <a:r>
              <a:rPr lang="cs-CZ" sz="2000" dirty="0">
                <a:latin typeface="Arial" panose="020B0604020202020204" pitchFamily="34" charset="0"/>
                <a:cs typeface="Arial" panose="020B0604020202020204" pitchFamily="34" charset="0"/>
              </a:rPr>
              <a:t>ta</a:t>
            </a:r>
            <a:r>
              <a:rPr lang="en-US" sz="2000" dirty="0">
                <a:latin typeface="Arial" panose="020B0604020202020204" pitchFamily="34" charset="0"/>
                <a:cs typeface="Arial" panose="020B0604020202020204" pitchFamily="34" charset="0"/>
              </a:rPr>
              <a:t>n</a:t>
            </a:r>
            <a:r>
              <a:rPr lang="cs-CZ" sz="2000" dirty="0">
                <a:latin typeface="Arial" panose="020B0604020202020204" pitchFamily="34" charset="0"/>
                <a:cs typeface="Arial" panose="020B0604020202020204" pitchFamily="34" charset="0"/>
              </a:rPr>
              <a:t>u sodného ve studené</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kyselině sírové</a:t>
            </a:r>
            <a:endParaRPr lang="en-US"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HNO</a:t>
            </a:r>
            <a:r>
              <a:rPr lang="en-US" sz="2000" baseline="-25000" dirty="0">
                <a:effectLst/>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 H</a:t>
            </a:r>
            <a:r>
              <a:rPr lang="en-US" sz="2000" baseline="-25000" dirty="0">
                <a:effectLst/>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SO</a:t>
            </a:r>
            <a:r>
              <a:rPr lang="en-US" sz="2000" baseline="-25000" dirty="0">
                <a:effectLst/>
                <a:latin typeface="Arial" panose="020B0604020202020204" pitchFamily="34" charset="0"/>
                <a:cs typeface="Arial" panose="020B0604020202020204" pitchFamily="34" charset="0"/>
              </a:rPr>
              <a:t>4</a:t>
            </a:r>
            <a:r>
              <a:rPr lang="en-US" sz="2000" dirty="0">
                <a:latin typeface="Arial" panose="020B0604020202020204" pitchFamily="34" charset="0"/>
                <a:cs typeface="Arial" panose="020B0604020202020204" pitchFamily="34" charset="0"/>
              </a:rPr>
              <a:t> → </a:t>
            </a:r>
            <a:r>
              <a:rPr lang="cs-CZ" sz="2000" dirty="0">
                <a:latin typeface="Arial" panose="020B0604020202020204" pitchFamily="34" charset="0"/>
                <a:cs typeface="Arial" panose="020B0604020202020204" pitchFamily="34" charset="0"/>
              </a:rPr>
              <a:t>NO</a:t>
            </a:r>
            <a:r>
              <a:rPr lang="en-US"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HSO</a:t>
            </a:r>
            <a:r>
              <a:rPr lang="cs-CZ" sz="2000" baseline="-25000" dirty="0">
                <a:latin typeface="Arial" panose="020B0604020202020204" pitchFamily="34" charset="0"/>
                <a:cs typeface="Arial" panose="020B0604020202020204" pitchFamily="34" charset="0"/>
              </a:rPr>
              <a:t>4</a:t>
            </a:r>
            <a:r>
              <a:rPr lang="cs-CZ" sz="2000" baseline="30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 H</a:t>
            </a:r>
            <a:r>
              <a:rPr lang="en-US" sz="2000" baseline="-25000" dirty="0">
                <a:effectLst/>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O </a:t>
            </a:r>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 </a:t>
            </a:r>
          </a:p>
          <a:p>
            <a:r>
              <a:rPr lang="cs-CZ" sz="2000" dirty="0">
                <a:latin typeface="Arial" panose="020B0604020202020204" pitchFamily="34" charset="0"/>
                <a:cs typeface="Arial" panose="020B0604020202020204" pitchFamily="34" charset="0"/>
              </a:rPr>
              <a:t>nebo reakcí </a:t>
            </a:r>
            <a:r>
              <a:rPr lang="en-US" sz="2000" dirty="0">
                <a:latin typeface="Arial" panose="020B0604020202020204" pitchFamily="34" charset="0"/>
                <a:cs typeface="Arial" panose="020B0604020202020204" pitchFamily="34" charset="0"/>
              </a:rPr>
              <a:t>reaction </a:t>
            </a:r>
            <a:r>
              <a:rPr lang="cs-CZ" sz="2000" dirty="0">
                <a:latin typeface="Arial" panose="020B0604020202020204" pitchFamily="34" charset="0"/>
                <a:cs typeface="Arial" panose="020B0604020202020204" pitchFamily="34" charset="0"/>
              </a:rPr>
              <a:t>kyseliny dusičné s SO</a:t>
            </a:r>
            <a:r>
              <a:rPr lang="cs-CZ" sz="2000" baseline="-25000" dirty="0">
                <a:latin typeface="Arial" panose="020B0604020202020204" pitchFamily="34" charset="0"/>
                <a:cs typeface="Arial" panose="020B0604020202020204" pitchFamily="34" charset="0"/>
              </a:rPr>
              <a:t>2</a:t>
            </a:r>
          </a:p>
          <a:p>
            <a:r>
              <a:rPr lang="cs-CZ" sz="2000" dirty="0"/>
              <a:t>		</a:t>
            </a:r>
            <a:r>
              <a:rPr lang="pt-BR" sz="2000" dirty="0">
                <a:latin typeface="Arial" panose="020B0604020202020204" pitchFamily="34" charset="0"/>
                <a:cs typeface="Arial" panose="020B0604020202020204" pitchFamily="34" charset="0"/>
              </a:rPr>
              <a:t>SO</a:t>
            </a:r>
            <a:r>
              <a:rPr lang="pt-BR" sz="2000" baseline="-25000" dirty="0">
                <a:latin typeface="Arial" panose="020B0604020202020204" pitchFamily="34" charset="0"/>
                <a:cs typeface="Arial" panose="020B0604020202020204" pitchFamily="34" charset="0"/>
              </a:rPr>
              <a:t>2</a:t>
            </a:r>
            <a:r>
              <a:rPr lang="pt-BR" sz="2000" dirty="0">
                <a:latin typeface="Arial" panose="020B0604020202020204" pitchFamily="34" charset="0"/>
                <a:cs typeface="Arial" panose="020B0604020202020204" pitchFamily="34" charset="0"/>
              </a:rPr>
              <a:t> +   HNO</a:t>
            </a:r>
            <a:r>
              <a:rPr lang="pt-BR" sz="2000" baseline="-25000" dirty="0">
                <a:latin typeface="Arial" panose="020B0604020202020204" pitchFamily="34" charset="0"/>
                <a:cs typeface="Arial" panose="020B0604020202020204" pitchFamily="34" charset="0"/>
              </a:rPr>
              <a:t>3</a:t>
            </a:r>
            <a:r>
              <a:rPr lang="pt-BR" sz="2000" dirty="0">
                <a:latin typeface="Arial" panose="020B0604020202020204" pitchFamily="34" charset="0"/>
                <a:cs typeface="Arial" panose="020B0604020202020204" pitchFamily="34" charset="0"/>
              </a:rPr>
              <a:t> ⟶   </a:t>
            </a:r>
            <a:r>
              <a:rPr lang="cs-CZ" sz="2000" dirty="0">
                <a:latin typeface="Arial" panose="020B0604020202020204" pitchFamily="34" charset="0"/>
                <a:cs typeface="Arial" panose="020B0604020202020204" pitchFamily="34" charset="0"/>
              </a:rPr>
              <a:t>NO</a:t>
            </a:r>
            <a:r>
              <a:rPr lang="en-US"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HSO</a:t>
            </a:r>
            <a:r>
              <a:rPr lang="cs-CZ" sz="2000" baseline="-25000" dirty="0">
                <a:latin typeface="Arial" panose="020B0604020202020204" pitchFamily="34" charset="0"/>
                <a:cs typeface="Arial" panose="020B0604020202020204" pitchFamily="34" charset="0"/>
              </a:rPr>
              <a:t>4</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Oxidační, </a:t>
            </a:r>
            <a:r>
              <a:rPr lang="cs-CZ" sz="2000" dirty="0" err="1">
                <a:latin typeface="Arial" panose="020B0604020202020204" pitchFamily="34" charset="0"/>
                <a:cs typeface="Arial" panose="020B0604020202020204" pitchFamily="34" charset="0"/>
              </a:rPr>
              <a:t>nitrosační</a:t>
            </a:r>
            <a:r>
              <a:rPr lang="cs-CZ" sz="2000" dirty="0">
                <a:latin typeface="Arial" panose="020B0604020202020204" pitchFamily="34" charset="0"/>
                <a:cs typeface="Arial" panose="020B0604020202020204" pitchFamily="34" charset="0"/>
              </a:rPr>
              <a:t> a </a:t>
            </a:r>
            <a:r>
              <a:rPr lang="cs-CZ" sz="2000" dirty="0" err="1">
                <a:latin typeface="Arial" panose="020B0604020202020204" pitchFamily="34" charset="0"/>
                <a:cs typeface="Arial" panose="020B0604020202020204" pitchFamily="34" charset="0"/>
              </a:rPr>
              <a:t>diazotační</a:t>
            </a:r>
            <a:r>
              <a:rPr lang="cs-CZ" sz="2000" dirty="0">
                <a:latin typeface="Arial" panose="020B0604020202020204" pitchFamily="34" charset="0"/>
                <a:cs typeface="Arial" panose="020B0604020202020204" pitchFamily="34" charset="0"/>
              </a:rPr>
              <a:t> činidlo.</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Vzniká též při výrobě 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komorovým způsobem („komorové krystaly“)</a:t>
            </a:r>
          </a:p>
          <a:p>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2 </a:t>
            </a:r>
            <a:r>
              <a:rPr lang="en-US" sz="2000" dirty="0">
                <a:latin typeface="Arial" panose="020B0604020202020204" pitchFamily="34" charset="0"/>
                <a:cs typeface="Arial" panose="020B0604020202020204" pitchFamily="34" charset="0"/>
              </a:rPr>
              <a:t>NO</a:t>
            </a:r>
            <a:r>
              <a:rPr lang="en-US" sz="2000" baseline="-25000" dirty="0">
                <a:effectLst/>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H</a:t>
            </a:r>
            <a:r>
              <a:rPr lang="en-US" sz="2000" baseline="-25000" dirty="0">
                <a:effectLst/>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a:t>
            </a:r>
            <a:r>
              <a:rPr lang="en-US" sz="2000" dirty="0">
                <a:latin typeface="Arial" panose="020B0604020202020204" pitchFamily="34" charset="0"/>
                <a:cs typeface="Arial" panose="020B0604020202020204" pitchFamily="34" charset="0"/>
              </a:rPr>
              <a:t>+ SO</a:t>
            </a:r>
            <a:r>
              <a:rPr lang="cs-CZ" sz="2000" baseline="-25000" dirty="0">
                <a:effectLst/>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 </a:t>
            </a:r>
            <a:r>
              <a:rPr lang="cs-CZ" sz="2000" dirty="0">
                <a:latin typeface="Arial" panose="020B0604020202020204" pitchFamily="34" charset="0"/>
                <a:cs typeface="Arial" panose="020B0604020202020204" pitchFamily="34" charset="0"/>
              </a:rPr>
              <a:t>NO</a:t>
            </a:r>
            <a:r>
              <a:rPr lang="en-US"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HSO</a:t>
            </a:r>
            <a:r>
              <a:rPr lang="cs-CZ" sz="2000" baseline="-25000" dirty="0">
                <a:latin typeface="Arial" panose="020B0604020202020204" pitchFamily="34" charset="0"/>
                <a:cs typeface="Arial" panose="020B0604020202020204" pitchFamily="34" charset="0"/>
              </a:rPr>
              <a:t>4</a:t>
            </a:r>
            <a:r>
              <a:rPr lang="cs-CZ" sz="2000" baseline="30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a:t>
            </a:r>
            <a:r>
              <a:rPr lang="pt-BR" sz="2000" dirty="0">
                <a:latin typeface="Arial" panose="020B0604020202020204" pitchFamily="34" charset="0"/>
                <a:cs typeface="Arial" panose="020B0604020202020204" pitchFamily="34" charset="0"/>
              </a:rPr>
              <a:t>+   HNO</a:t>
            </a:r>
            <a:r>
              <a:rPr lang="cs-CZ" sz="2000" baseline="-25000" dirty="0">
                <a:latin typeface="Arial" panose="020B0604020202020204" pitchFamily="34" charset="0"/>
                <a:cs typeface="Arial" panose="020B0604020202020204" pitchFamily="34" charset="0"/>
              </a:rPr>
              <a:t>2</a:t>
            </a:r>
            <a:r>
              <a:rPr lang="pt-BR" sz="2000" dirty="0">
                <a:latin typeface="Arial" panose="020B0604020202020204" pitchFamily="34" charset="0"/>
                <a:cs typeface="Arial" panose="020B0604020202020204" pitchFamily="34" charset="0"/>
              </a:rPr>
              <a:t> </a:t>
            </a:r>
            <a:endParaRPr lang="cs-CZ"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		 2 </a:t>
            </a:r>
            <a:r>
              <a:rPr lang="en-US" sz="2000" dirty="0">
                <a:latin typeface="Arial" panose="020B0604020202020204" pitchFamily="34" charset="0"/>
                <a:cs typeface="Arial" panose="020B0604020202020204" pitchFamily="34" charset="0"/>
              </a:rPr>
              <a:t>NO</a:t>
            </a:r>
            <a:r>
              <a:rPr lang="en-US" sz="2000" baseline="-25000" dirty="0">
                <a:effectLst/>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H</a:t>
            </a:r>
            <a:r>
              <a:rPr lang="en-US" sz="2000" baseline="-25000" dirty="0">
                <a:effectLst/>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a:t>
            </a:r>
            <a:r>
              <a:rPr lang="en-US" sz="2000" dirty="0">
                <a:latin typeface="Arial" panose="020B0604020202020204" pitchFamily="34" charset="0"/>
                <a:cs typeface="Arial" panose="020B0604020202020204" pitchFamily="34" charset="0"/>
              </a:rPr>
              <a:t>+ SO</a:t>
            </a:r>
            <a:r>
              <a:rPr lang="cs-CZ" sz="2000" baseline="-25000" dirty="0">
                <a:effectLst/>
                <a:latin typeface="Arial" panose="020B0604020202020204" pitchFamily="34" charset="0"/>
                <a:cs typeface="Arial" panose="020B0604020202020204" pitchFamily="34" charset="0"/>
              </a:rPr>
              <a:t>3</a:t>
            </a:r>
            <a:r>
              <a:rPr lang="en-US" sz="2000" dirty="0">
                <a:latin typeface="Arial" panose="020B0604020202020204" pitchFamily="34" charset="0"/>
                <a:cs typeface="Arial" panose="020B0604020202020204" pitchFamily="34" charset="0"/>
              </a:rPr>
              <a:t> → </a:t>
            </a:r>
            <a:r>
              <a:rPr lang="cs-CZ" sz="2000" dirty="0">
                <a:latin typeface="Arial" panose="020B0604020202020204" pitchFamily="34" charset="0"/>
                <a:cs typeface="Arial" panose="020B0604020202020204" pitchFamily="34" charset="0"/>
              </a:rPr>
              <a:t>NO</a:t>
            </a:r>
            <a:r>
              <a:rPr lang="en-US"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HSO</a:t>
            </a:r>
            <a:r>
              <a:rPr lang="cs-CZ" sz="2000" baseline="-25000" dirty="0">
                <a:latin typeface="Arial" panose="020B0604020202020204" pitchFamily="34" charset="0"/>
                <a:cs typeface="Arial" panose="020B0604020202020204" pitchFamily="34" charset="0"/>
              </a:rPr>
              <a:t>4</a:t>
            </a:r>
            <a:r>
              <a:rPr lang="cs-CZ" sz="2000" baseline="30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a:t>
            </a:r>
            <a:r>
              <a:rPr lang="pt-BR" sz="2000" dirty="0">
                <a:latin typeface="Arial" panose="020B0604020202020204" pitchFamily="34" charset="0"/>
                <a:cs typeface="Arial" panose="020B0604020202020204" pitchFamily="34" charset="0"/>
              </a:rPr>
              <a:t>+   HNO</a:t>
            </a:r>
            <a:r>
              <a:rPr lang="pt-BR" sz="2000" baseline="-25000" dirty="0">
                <a:latin typeface="Arial" panose="020B0604020202020204" pitchFamily="34" charset="0"/>
                <a:cs typeface="Arial" panose="020B0604020202020204" pitchFamily="34" charset="0"/>
              </a:rPr>
              <a:t>3</a:t>
            </a:r>
            <a:r>
              <a:rPr lang="pt-BR" sz="2000" dirty="0">
                <a:latin typeface="Arial" panose="020B0604020202020204" pitchFamily="34" charset="0"/>
                <a:cs typeface="Arial" panose="020B0604020202020204" pitchFamily="34" charset="0"/>
              </a:rPr>
              <a:t> </a:t>
            </a:r>
            <a:endParaRPr lang="cs-CZ" sz="2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S NO vzniká tzv. „fialová“ nebo „modrá“ kyselina</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		NO</a:t>
            </a:r>
            <a:r>
              <a:rPr lang="en-US"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HSO</a:t>
            </a:r>
            <a:r>
              <a:rPr lang="cs-CZ" sz="2000" baseline="-25000" dirty="0">
                <a:latin typeface="Arial" panose="020B0604020202020204" pitchFamily="34" charset="0"/>
                <a:cs typeface="Arial" panose="020B0604020202020204" pitchFamily="34" charset="0"/>
              </a:rPr>
              <a:t>4</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a:t>
            </a:r>
            <a:r>
              <a:rPr lang="pt-BR" sz="2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NO </a:t>
            </a:r>
            <a:r>
              <a:rPr lang="en-US" sz="2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N</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2</a:t>
            </a:r>
            <a:r>
              <a:rPr lang="en-US"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HSO</a:t>
            </a:r>
            <a:r>
              <a:rPr lang="cs-CZ" sz="2000" baseline="-25000" dirty="0">
                <a:latin typeface="Arial" panose="020B0604020202020204" pitchFamily="34" charset="0"/>
                <a:cs typeface="Arial" panose="020B0604020202020204" pitchFamily="34" charset="0"/>
              </a:rPr>
              <a:t>4</a:t>
            </a:r>
            <a:r>
              <a:rPr lang="cs-CZ" sz="2000" baseline="30000" dirty="0">
                <a:latin typeface="Arial" panose="020B0604020202020204" pitchFamily="34" charset="0"/>
                <a:cs typeface="Arial" panose="020B0604020202020204" pitchFamily="34" charset="0"/>
              </a:rPr>
              <a:t>-</a:t>
            </a:r>
            <a:endParaRPr lang="cs-CZ" sz="2000" dirty="0">
              <a:latin typeface="Arial" panose="020B0604020202020204" pitchFamily="34" charset="0"/>
              <a:cs typeface="Arial" panose="020B0604020202020204" pitchFamily="34" charset="0"/>
            </a:endParaRPr>
          </a:p>
        </p:txBody>
      </p:sp>
      <p:pic>
        <p:nvPicPr>
          <p:cNvPr id="188422" name="Picture 6"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752600"/>
            <a:ext cx="2398059" cy="1019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79781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28600" y="228600"/>
            <a:ext cx="8686800" cy="4401205"/>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Rafinace křemíku pro výrobu polovodičů</a:t>
            </a:r>
          </a:p>
          <a:p>
            <a:r>
              <a:rPr lang="cs-CZ" sz="2000" b="1" dirty="0">
                <a:latin typeface="Arial" panose="020B0604020202020204" pitchFamily="34" charset="0"/>
                <a:cs typeface="Arial" panose="020B0604020202020204" pitchFamily="34" charset="0"/>
              </a:rPr>
              <a:t> </a:t>
            </a:r>
          </a:p>
          <a:p>
            <a:r>
              <a:rPr lang="cs-CZ" sz="2000" b="1"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DuPontův</a:t>
            </a:r>
            <a:r>
              <a:rPr lang="cs-CZ" sz="2000" b="1" dirty="0">
                <a:latin typeface="Arial" panose="020B0604020202020204" pitchFamily="34" charset="0"/>
                <a:cs typeface="Arial" panose="020B0604020202020204" pitchFamily="34" charset="0"/>
              </a:rPr>
              <a:t> postup: </a:t>
            </a:r>
            <a:r>
              <a:rPr lang="cs-CZ" sz="2000" dirty="0">
                <a:latin typeface="Arial" panose="020B0604020202020204" pitchFamily="34" charset="0"/>
                <a:cs typeface="Arial" panose="020B0604020202020204" pitchFamily="34" charset="0"/>
              </a:rPr>
              <a:t> tepelný rozklad chloridu křemičitého na vysoce čistém zinku při teplotě 950 °C.</a:t>
            </a:r>
          </a:p>
          <a:p>
            <a:r>
              <a:rPr lang="cs-CZ" sz="2000" b="1" dirty="0">
                <a:latin typeface="Arial" panose="020B0604020202020204" pitchFamily="34" charset="0"/>
                <a:cs typeface="Arial" panose="020B0604020202020204" pitchFamily="34" charset="0"/>
              </a:rPr>
              <a:t>  Destilace </a:t>
            </a:r>
            <a:r>
              <a:rPr lang="cs-CZ" sz="2000" b="1" dirty="0" err="1">
                <a:latin typeface="Arial" panose="020B0604020202020204" pitchFamily="34" charset="0"/>
                <a:cs typeface="Arial" panose="020B0604020202020204" pitchFamily="34" charset="0"/>
              </a:rPr>
              <a:t>trisilanu</a:t>
            </a: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Si</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H</a:t>
            </a:r>
            <a:r>
              <a:rPr lang="cs-CZ" sz="2000" baseline="-25000" dirty="0">
                <a:latin typeface="Arial" panose="020B0604020202020204" pitchFamily="34" charset="0"/>
                <a:cs typeface="Arial" panose="020B0604020202020204" pitchFamily="34" charset="0"/>
              </a:rPr>
              <a:t>8</a:t>
            </a:r>
            <a:r>
              <a:rPr lang="cs-CZ" sz="2000" dirty="0">
                <a:latin typeface="Arial" panose="020B0604020202020204" pitchFamily="34" charset="0"/>
                <a:cs typeface="Arial" panose="020B0604020202020204" pitchFamily="34" charset="0"/>
              </a:rPr>
              <a:t>. </a:t>
            </a:r>
          </a:p>
          <a:p>
            <a:r>
              <a:rPr lang="cs-CZ" sz="2000" b="1" dirty="0">
                <a:latin typeface="Arial" panose="020B0604020202020204" pitchFamily="34" charset="0"/>
                <a:cs typeface="Arial" panose="020B0604020202020204" pitchFamily="34" charset="0"/>
              </a:rPr>
              <a:t>  Zonální tavení </a:t>
            </a:r>
            <a:r>
              <a:rPr lang="cs-CZ" sz="2000" dirty="0">
                <a:latin typeface="Arial" panose="020B0604020202020204" pitchFamily="34" charset="0"/>
                <a:cs typeface="Arial" panose="020B0604020202020204" pitchFamily="34" charset="0"/>
              </a:rPr>
              <a:t>křemíkových ingotů pomocí vysokofrekvenčního ohřevu.</a:t>
            </a:r>
          </a:p>
          <a:p>
            <a:endParaRPr lang="cs-CZ" sz="2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Využití </a:t>
            </a:r>
          </a:p>
          <a:p>
            <a:r>
              <a:rPr lang="cs-CZ" sz="2000" dirty="0">
                <a:latin typeface="Arial" panose="020B0604020202020204" pitchFamily="34" charset="0"/>
                <a:cs typeface="Arial" panose="020B0604020202020204" pitchFamily="34" charset="0"/>
              </a:rPr>
              <a:t>   pro výrobu polovodičů. Volbou vhodných podmínek, je možné vyrobit monokrystalické, polykrystalické a amorfní </a:t>
            </a:r>
            <a:r>
              <a:rPr lang="cs-CZ" sz="2000" dirty="0" err="1">
                <a:latin typeface="Arial" panose="020B0604020202020204" pitchFamily="34" charset="0"/>
                <a:cs typeface="Arial" panose="020B0604020202020204" pitchFamily="34" charset="0"/>
              </a:rPr>
              <a:t>fotovoltaické</a:t>
            </a:r>
            <a:r>
              <a:rPr lang="cs-CZ" sz="2000" dirty="0">
                <a:latin typeface="Arial" panose="020B0604020202020204" pitchFamily="34" charset="0"/>
                <a:cs typeface="Arial" panose="020B0604020202020204" pitchFamily="34" charset="0"/>
              </a:rPr>
              <a:t> křemíkové články. Amorfní křemíkové FV články využívají zejména progresivní trubicové </a:t>
            </a:r>
            <a:r>
              <a:rPr lang="cs-CZ" sz="2000" dirty="0" err="1">
                <a:latin typeface="Arial" panose="020B0604020202020204" pitchFamily="34" charset="0"/>
                <a:cs typeface="Arial" panose="020B0604020202020204" pitchFamily="34" charset="0"/>
              </a:rPr>
              <a:t>fotovoltaické</a:t>
            </a:r>
            <a:r>
              <a:rPr lang="cs-CZ" sz="2000" dirty="0">
                <a:latin typeface="Arial" panose="020B0604020202020204" pitchFamily="34" charset="0"/>
                <a:cs typeface="Arial" panose="020B0604020202020204" pitchFamily="34" charset="0"/>
              </a:rPr>
              <a:t> panely.</a:t>
            </a:r>
          </a:p>
        </p:txBody>
      </p:sp>
    </p:spTree>
    <p:extLst>
      <p:ext uri="{BB962C8B-B14F-4D97-AF65-F5344CB8AC3E}">
        <p14:creationId xmlns:p14="http://schemas.microsoft.com/office/powerpoint/2010/main" val="37936903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228600" y="228600"/>
            <a:ext cx="8763000" cy="6477000"/>
          </a:xfrm>
        </p:spPr>
        <p:txBody>
          <a:bodyPr>
            <a:normAutofit lnSpcReduction="10000"/>
          </a:bodyPr>
          <a:lstStyle/>
          <a:p>
            <a:pPr marL="0" indent="0" algn="ctr" eaLnBrk="1" hangingPunct="1">
              <a:buNone/>
            </a:pPr>
            <a:r>
              <a:rPr lang="en-GB" altLang="en-US" b="1" dirty="0">
                <a:latin typeface="Arial" panose="020B0604020202020204" pitchFamily="34" charset="0"/>
                <a:cs typeface="Arial" panose="020B0604020202020204" pitchFamily="34" charset="0"/>
              </a:rPr>
              <a:t>Germanium</a:t>
            </a:r>
            <a:endParaRPr lang="en-GB" altLang="en-US" dirty="0">
              <a:latin typeface="Arial" panose="020B0604020202020204" pitchFamily="34" charset="0"/>
              <a:cs typeface="Arial" panose="020B0604020202020204" pitchFamily="34" charset="0"/>
            </a:endParaRPr>
          </a:p>
          <a:p>
            <a:pPr marL="0" indent="0" algn="just">
              <a:buNone/>
            </a:pPr>
            <a:endParaRPr lang="cs-CZ" sz="2000" dirty="0">
              <a:latin typeface="Arial" panose="020B0604020202020204" pitchFamily="34" charset="0"/>
              <a:cs typeface="Arial" panose="020B0604020202020204" pitchFamily="34" charset="0"/>
            </a:endParaRPr>
          </a:p>
          <a:p>
            <a:pPr marL="0" indent="0" algn="just">
              <a:buNone/>
            </a:pPr>
            <a:r>
              <a:rPr lang="cs-CZ" sz="2000" dirty="0">
                <a:latin typeface="Arial" panose="020B0604020202020204" pitchFamily="34" charset="0"/>
                <a:cs typeface="Arial" panose="020B0604020202020204" pitchFamily="34" charset="0"/>
              </a:rPr>
              <a:t>   šedobílá, lesklá a křehká látka. Krystalizuje v krychlové soustavě, působením velmi vysokých tlaků vzniká čtverečná modifikace.</a:t>
            </a:r>
          </a:p>
          <a:p>
            <a:pPr marL="0" indent="0" algn="just">
              <a:buNone/>
            </a:pPr>
            <a:r>
              <a:rPr lang="cs-CZ" sz="2000" dirty="0">
                <a:latin typeface="Arial" panose="020B0604020202020204" pitchFamily="34" charset="0"/>
                <a:cs typeface="Arial" panose="020B0604020202020204" pitchFamily="34" charset="0"/>
              </a:rPr>
              <a:t>   Na vzduchu je germanium za normální teploty stálé, s </a:t>
            </a:r>
            <a:r>
              <a:rPr lang="cs-CZ" sz="2000" u="sng" dirty="0">
                <a:latin typeface="Arial" panose="020B0604020202020204" pitchFamily="34" charset="0"/>
                <a:cs typeface="Arial" panose="020B0604020202020204" pitchFamily="34" charset="0"/>
              </a:rPr>
              <a:t>kyslíkem</a:t>
            </a:r>
            <a:r>
              <a:rPr lang="cs-CZ" sz="2000" dirty="0">
                <a:latin typeface="Arial" panose="020B0604020202020204" pitchFamily="34" charset="0"/>
                <a:cs typeface="Arial" panose="020B0604020202020204" pitchFamily="34" charset="0"/>
              </a:rPr>
              <a:t> se pomalu slučuje za vzniku bílého oxidu germaničitého GeO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až při teplotě přes 250°C, při zahřátí na teplotu 700°C probíhá reakce s kyslíkem za vzniku plamene. S </a:t>
            </a:r>
            <a:r>
              <a:rPr lang="cs-CZ" sz="2000" u="sng" dirty="0">
                <a:latin typeface="Arial" panose="020B0604020202020204" pitchFamily="34" charset="0"/>
                <a:cs typeface="Arial" panose="020B0604020202020204" pitchFamily="34" charset="0"/>
              </a:rPr>
              <a:t>vodíkem</a:t>
            </a:r>
            <a:r>
              <a:rPr lang="cs-CZ" sz="2000" dirty="0">
                <a:latin typeface="Arial" panose="020B0604020202020204" pitchFamily="34" charset="0"/>
                <a:cs typeface="Arial" panose="020B0604020202020204" pitchFamily="34" charset="0"/>
              </a:rPr>
              <a:t> a </a:t>
            </a:r>
            <a:r>
              <a:rPr lang="cs-CZ" sz="2000" u="sng" dirty="0">
                <a:latin typeface="Arial" panose="020B0604020202020204" pitchFamily="34" charset="0"/>
                <a:cs typeface="Arial" panose="020B0604020202020204" pitchFamily="34" charset="0"/>
              </a:rPr>
              <a:t>dusíkem</a:t>
            </a:r>
            <a:r>
              <a:rPr lang="cs-CZ" sz="2000" dirty="0">
                <a:latin typeface="Arial" panose="020B0604020202020204" pitchFamily="34" charset="0"/>
                <a:cs typeface="Arial" panose="020B0604020202020204" pitchFamily="34" charset="0"/>
              </a:rPr>
              <a:t> se přímo neslučuje. Při teplotě 100°C hoří v atmosféře </a:t>
            </a:r>
            <a:r>
              <a:rPr lang="cs-CZ" sz="2000" u="sng" dirty="0">
                <a:latin typeface="Arial" panose="020B0604020202020204" pitchFamily="34" charset="0"/>
                <a:cs typeface="Arial" panose="020B0604020202020204" pitchFamily="34" charset="0"/>
              </a:rPr>
              <a:t>fluoru</a:t>
            </a:r>
            <a:r>
              <a:rPr lang="cs-CZ" sz="2000" dirty="0">
                <a:latin typeface="Arial" panose="020B0604020202020204" pitchFamily="34" charset="0"/>
                <a:cs typeface="Arial" panose="020B0604020202020204" pitchFamily="34" charset="0"/>
              </a:rPr>
              <a:t> za vzniku fluoridu germaničitého GeF</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se </a:t>
            </a:r>
            <a:r>
              <a:rPr lang="cs-CZ" sz="2000" u="sng" dirty="0">
                <a:latin typeface="Arial" panose="020B0604020202020204" pitchFamily="34" charset="0"/>
                <a:cs typeface="Arial" panose="020B0604020202020204" pitchFamily="34" charset="0"/>
              </a:rPr>
              <a:t>sírou</a:t>
            </a:r>
            <a:r>
              <a:rPr lang="cs-CZ" sz="2000" dirty="0">
                <a:latin typeface="Arial" panose="020B0604020202020204" pitchFamily="34" charset="0"/>
                <a:cs typeface="Arial" panose="020B0604020202020204" pitchFamily="34" charset="0"/>
              </a:rPr>
              <a:t> se přímo slučuje až za teplot nad 1000°C na sulfid germaničitý GeS</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ale se </a:t>
            </a:r>
            <a:r>
              <a:rPr lang="cs-CZ" sz="2000" u="sng" dirty="0">
                <a:latin typeface="Arial" panose="020B0604020202020204" pitchFamily="34" charset="0"/>
                <a:cs typeface="Arial" panose="020B0604020202020204" pitchFamily="34" charset="0"/>
              </a:rPr>
              <a:t>selenem</a:t>
            </a:r>
            <a:r>
              <a:rPr lang="cs-CZ" sz="2000" dirty="0">
                <a:latin typeface="Arial" panose="020B0604020202020204" pitchFamily="34" charset="0"/>
                <a:cs typeface="Arial" panose="020B0604020202020204" pitchFamily="34" charset="0"/>
              </a:rPr>
              <a:t> reaguje již při teplotě 500°C za vzniku selenidu </a:t>
            </a:r>
            <a:r>
              <a:rPr lang="cs-CZ" sz="2000" dirty="0" err="1">
                <a:latin typeface="Arial" panose="020B0604020202020204" pitchFamily="34" charset="0"/>
                <a:cs typeface="Arial" panose="020B0604020202020204" pitchFamily="34" charset="0"/>
              </a:rPr>
              <a:t>germanatého</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GeSe</a:t>
            </a:r>
            <a:r>
              <a:rPr lang="cs-CZ" sz="2000" dirty="0">
                <a:latin typeface="Arial" panose="020B0604020202020204" pitchFamily="34" charset="0"/>
                <a:cs typeface="Arial" panose="020B0604020202020204" pitchFamily="34" charset="0"/>
              </a:rPr>
              <a:t>. Obdobně probíhá i reakce s </a:t>
            </a:r>
            <a:r>
              <a:rPr lang="cs-CZ" sz="2000" u="sng" dirty="0">
                <a:latin typeface="Arial" panose="020B0604020202020204" pitchFamily="34" charset="0"/>
                <a:cs typeface="Arial" panose="020B0604020202020204" pitchFamily="34" charset="0"/>
              </a:rPr>
              <a:t>tellurem</a:t>
            </a:r>
            <a:r>
              <a:rPr lang="cs-CZ" sz="2000" dirty="0">
                <a:latin typeface="Arial" panose="020B0604020202020204" pitchFamily="34" charset="0"/>
                <a:cs typeface="Arial" panose="020B0604020202020204" pitchFamily="34" charset="0"/>
              </a:rPr>
              <a:t>.</a:t>
            </a:r>
          </a:p>
          <a:p>
            <a:pPr marL="0" indent="0" algn="just">
              <a:buNone/>
            </a:pPr>
            <a:r>
              <a:rPr lang="cs-CZ" sz="2000" dirty="0">
                <a:latin typeface="Arial" panose="020B0604020202020204" pitchFamily="34" charset="0"/>
                <a:cs typeface="Arial" panose="020B0604020202020204" pitchFamily="34" charset="0"/>
              </a:rPr>
              <a:t>   Sloučeniny germania v oxidačním stupni II jsou nestabilní a snadno přecházejí na oxidační číslo IV. Výskyt kationu Ge</a:t>
            </a:r>
            <a:r>
              <a:rPr lang="cs-CZ" sz="2000" baseline="30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v roztocích není příliš obvyklý, obvykle se vyskytuje ve formě anionu (GeO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30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Vytváří i koordinační sloučeniny, např. kyselina </a:t>
            </a:r>
            <a:r>
              <a:rPr lang="cs-CZ" sz="2000" dirty="0" err="1">
                <a:latin typeface="Arial" panose="020B0604020202020204" pitchFamily="34" charset="0"/>
                <a:cs typeface="Arial" panose="020B0604020202020204" pitchFamily="34" charset="0"/>
              </a:rPr>
              <a:t>hexaflurogermaničitá</a:t>
            </a:r>
            <a:r>
              <a:rPr lang="cs-CZ" sz="2000" dirty="0">
                <a:latin typeface="Arial" panose="020B0604020202020204" pitchFamily="34" charset="0"/>
                <a:cs typeface="Arial" panose="020B0604020202020204" pitchFamily="34" charset="0"/>
              </a:rPr>
              <a:t>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GeF</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 a její soli </a:t>
            </a:r>
            <a:r>
              <a:rPr lang="cs-CZ" sz="2000" dirty="0" err="1">
                <a:latin typeface="Arial" panose="020B0604020202020204" pitchFamily="34" charset="0"/>
                <a:cs typeface="Arial" panose="020B0604020202020204" pitchFamily="34" charset="0"/>
              </a:rPr>
              <a:t>hexafluorogermaničitany</a:t>
            </a:r>
            <a:r>
              <a:rPr lang="cs-CZ" sz="2000" dirty="0">
                <a:latin typeface="Arial" panose="020B0604020202020204" pitchFamily="34" charset="0"/>
                <a:cs typeface="Arial" panose="020B0604020202020204" pitchFamily="34" charset="0"/>
              </a:rPr>
              <a:t>. </a:t>
            </a:r>
          </a:p>
          <a:p>
            <a:pPr marL="0" indent="0" algn="just">
              <a:buNone/>
            </a:pPr>
            <a:r>
              <a:rPr lang="cs-CZ" sz="2000" dirty="0">
                <a:latin typeface="Arial" panose="020B0604020202020204" pitchFamily="34" charset="0"/>
                <a:cs typeface="Arial" panose="020B0604020202020204" pitchFamily="34" charset="0"/>
              </a:rPr>
              <a:t>   Zvláštností germania je záporné oxidační číslo -IV. Vyskytuje se v celé řadě těkavých </a:t>
            </a:r>
            <a:r>
              <a:rPr lang="cs-CZ" sz="2000" dirty="0" err="1">
                <a:latin typeface="Arial" panose="020B0604020202020204" pitchFamily="34" charset="0"/>
                <a:cs typeface="Arial" panose="020B0604020202020204" pitchFamily="34" charset="0"/>
              </a:rPr>
              <a:t>germanů</a:t>
            </a:r>
            <a:r>
              <a:rPr lang="cs-CZ" sz="2000" dirty="0">
                <a:latin typeface="Arial" panose="020B0604020202020204" pitchFamily="34" charset="0"/>
                <a:cs typeface="Arial" panose="020B0604020202020204" pitchFamily="34" charset="0"/>
              </a:rPr>
              <a:t> obecného vzorce Ge</a:t>
            </a:r>
            <a:r>
              <a:rPr lang="cs-CZ" sz="2000" baseline="-25000" dirty="0">
                <a:latin typeface="Arial" panose="020B0604020202020204" pitchFamily="34" charset="0"/>
                <a:cs typeface="Arial" panose="020B0604020202020204" pitchFamily="34" charset="0"/>
              </a:rPr>
              <a:t>n</a:t>
            </a:r>
            <a:r>
              <a:rPr lang="cs-CZ" sz="2000" dirty="0">
                <a:latin typeface="Arial" panose="020B0604020202020204" pitchFamily="34" charset="0"/>
                <a:cs typeface="Arial" panose="020B0604020202020204" pitchFamily="34" charset="0"/>
              </a:rPr>
              <a:t>H</a:t>
            </a:r>
            <a:r>
              <a:rPr lang="cs-CZ" sz="2000" baseline="-25000" dirty="0">
                <a:latin typeface="Arial" panose="020B0604020202020204" pitchFamily="34" charset="0"/>
                <a:cs typeface="Arial" panose="020B0604020202020204" pitchFamily="34" charset="0"/>
              </a:rPr>
              <a:t>2n + 2</a:t>
            </a:r>
            <a:r>
              <a:rPr lang="cs-CZ" sz="2000" dirty="0">
                <a:latin typeface="Arial" panose="020B0604020202020204" pitchFamily="34" charset="0"/>
                <a:cs typeface="Arial" panose="020B0604020202020204" pitchFamily="34" charset="0"/>
              </a:rPr>
              <a:t>, od </a:t>
            </a:r>
            <a:r>
              <a:rPr lang="cs-CZ" sz="2000" dirty="0" err="1">
                <a:latin typeface="Arial" panose="020B0604020202020204" pitchFamily="34" charset="0"/>
                <a:cs typeface="Arial" panose="020B0604020202020204" pitchFamily="34" charset="0"/>
              </a:rPr>
              <a:t>germanu</a:t>
            </a:r>
            <a:r>
              <a:rPr lang="cs-CZ" sz="2000" dirty="0">
                <a:latin typeface="Arial" panose="020B0604020202020204" pitchFamily="34" charset="0"/>
                <a:cs typeface="Arial" panose="020B0604020202020204" pitchFamily="34" charset="0"/>
              </a:rPr>
              <a:t> GeH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se odvozují </a:t>
            </a:r>
            <a:r>
              <a:rPr lang="cs-CZ" sz="2000" dirty="0" err="1">
                <a:latin typeface="Arial" panose="020B0604020202020204" pitchFamily="34" charset="0"/>
                <a:cs typeface="Arial" panose="020B0604020202020204" pitchFamily="34" charset="0"/>
              </a:rPr>
              <a:t>germanidy</a:t>
            </a:r>
            <a:r>
              <a:rPr lang="cs-CZ" sz="2000" dirty="0">
                <a:latin typeface="Arial" panose="020B0604020202020204" pitchFamily="34" charset="0"/>
                <a:cs typeface="Arial" panose="020B0604020202020204" pitchFamily="34" charset="0"/>
              </a:rPr>
              <a:t>. Záporné oxidační číslo -IV má kromě germania v celé periodické soustavě již pouze uhlík a křemík.</a:t>
            </a:r>
          </a:p>
        </p:txBody>
      </p:sp>
    </p:spTree>
    <p:extLst>
      <p:ext uri="{BB962C8B-B14F-4D97-AF65-F5344CB8AC3E}">
        <p14:creationId xmlns:p14="http://schemas.microsoft.com/office/powerpoint/2010/main" val="813163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32945" y="152400"/>
            <a:ext cx="8839200" cy="6555641"/>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V běžných zředěných kyselinách se nerozpouští, dobře rozpustné je v horké koncentrované kyselině sírové za vzniku síranu germaničitého:</a:t>
            </a:r>
          </a:p>
          <a:p>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Ge</a:t>
            </a:r>
            <a:r>
              <a:rPr lang="cs-CZ" sz="2000" dirty="0">
                <a:latin typeface="Arial" panose="020B0604020202020204" pitchFamily="34" charset="0"/>
                <a:cs typeface="Arial" panose="020B0604020202020204" pitchFamily="34" charset="0"/>
              </a:rPr>
              <a:t> + 4H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a:t>
            </a:r>
            <a:r>
              <a:rPr lang="cs-CZ" sz="2000" dirty="0" err="1">
                <a:latin typeface="Arial" panose="020B0604020202020204" pitchFamily="34" charset="0"/>
                <a:cs typeface="Arial" panose="020B0604020202020204" pitchFamily="34" charset="0"/>
              </a:rPr>
              <a:t>Ge</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+ 2SO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+ 4H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r>
              <a:rPr lang="cs-CZ" sz="2000" dirty="0">
                <a:latin typeface="Arial" panose="020B0604020202020204" pitchFamily="34" charset="0"/>
                <a:cs typeface="Arial" panose="020B0604020202020204" pitchFamily="34" charset="0"/>
              </a:rPr>
              <a:t>Reakce germania s koncentrovanou kyselinou dusičnou probíhá pomalu za vzniku oxidu germaničitého:</a:t>
            </a:r>
          </a:p>
          <a:p>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Ge</a:t>
            </a:r>
            <a:r>
              <a:rPr lang="cs-CZ" sz="2000" dirty="0">
                <a:latin typeface="Arial" panose="020B0604020202020204" pitchFamily="34" charset="0"/>
                <a:cs typeface="Arial" panose="020B0604020202020204" pitchFamily="34" charset="0"/>
              </a:rPr>
              <a:t> + 4HNO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GeO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+ 4NO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r>
              <a:rPr lang="cs-CZ" sz="2000" dirty="0">
                <a:latin typeface="Arial" panose="020B0604020202020204" pitchFamily="34" charset="0"/>
                <a:cs typeface="Arial" panose="020B0604020202020204" pitchFamily="34" charset="0"/>
              </a:rPr>
              <a:t>Reakce germania s lučavkou královskou probíhá za vzniku těkavého kapalného chloridu germaničitého:</a:t>
            </a:r>
          </a:p>
          <a:p>
            <a:r>
              <a:rPr lang="cs-CZ" sz="2000" dirty="0">
                <a:latin typeface="Arial" panose="020B0604020202020204" pitchFamily="34" charset="0"/>
                <a:cs typeface="Arial" panose="020B0604020202020204" pitchFamily="34" charset="0"/>
              </a:rPr>
              <a:t>		3Ge + 4HNO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+ 12HCl → 3GeCl</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+ 4NO + 8H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r>
              <a:rPr lang="cs-CZ" sz="2000" dirty="0">
                <a:latin typeface="Arial" panose="020B0604020202020204" pitchFamily="34" charset="0"/>
                <a:cs typeface="Arial" panose="020B0604020202020204" pitchFamily="34" charset="0"/>
              </a:rPr>
              <a:t>S kyselinou </a:t>
            </a:r>
            <a:r>
              <a:rPr lang="cs-CZ" sz="2000" dirty="0" err="1">
                <a:latin typeface="Arial" panose="020B0604020202020204" pitchFamily="34" charset="0"/>
                <a:cs typeface="Arial" panose="020B0604020202020204" pitchFamily="34" charset="0"/>
              </a:rPr>
              <a:t>flurovodíkovou</a:t>
            </a:r>
            <a:r>
              <a:rPr lang="cs-CZ" sz="2000" dirty="0">
                <a:latin typeface="Arial" panose="020B0604020202020204" pitchFamily="34" charset="0"/>
                <a:cs typeface="Arial" panose="020B0604020202020204" pitchFamily="34" charset="0"/>
              </a:rPr>
              <a:t> nereaguje, ale s kapalným </a:t>
            </a:r>
            <a:r>
              <a:rPr lang="cs-CZ" sz="2000" dirty="0" err="1">
                <a:latin typeface="Arial" panose="020B0604020202020204" pitchFamily="34" charset="0"/>
                <a:cs typeface="Arial" panose="020B0604020202020204" pitchFamily="34" charset="0"/>
              </a:rPr>
              <a:t>flurovodíkem</a:t>
            </a:r>
            <a:r>
              <a:rPr lang="cs-CZ" sz="2000" dirty="0">
                <a:latin typeface="Arial" panose="020B0604020202020204" pitchFamily="34" charset="0"/>
                <a:cs typeface="Arial" panose="020B0604020202020204" pitchFamily="34" charset="0"/>
              </a:rPr>
              <a:t> tvoří fluorid </a:t>
            </a:r>
            <a:r>
              <a:rPr lang="cs-CZ" sz="2000" dirty="0" err="1">
                <a:latin typeface="Arial" panose="020B0604020202020204" pitchFamily="34" charset="0"/>
                <a:cs typeface="Arial" panose="020B0604020202020204" pitchFamily="34" charset="0"/>
              </a:rPr>
              <a:t>germanatý</a:t>
            </a:r>
            <a:r>
              <a:rPr lang="cs-CZ" sz="2000" dirty="0">
                <a:latin typeface="Arial" panose="020B0604020202020204" pitchFamily="34" charset="0"/>
                <a:cs typeface="Arial" panose="020B0604020202020204" pitchFamily="34" charset="0"/>
              </a:rPr>
              <a:t>:</a:t>
            </a:r>
          </a:p>
          <a:p>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Ge</a:t>
            </a:r>
            <a:r>
              <a:rPr lang="cs-CZ" sz="2000" dirty="0">
                <a:latin typeface="Arial" panose="020B0604020202020204" pitchFamily="34" charset="0"/>
                <a:cs typeface="Arial" panose="020B0604020202020204" pitchFamily="34" charset="0"/>
              </a:rPr>
              <a:t> + 2HF → GeF</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S amoniakem reaguje při teplotě přes 650°C za vzniku nitridu:</a:t>
            </a:r>
          </a:p>
          <a:p>
            <a:r>
              <a:rPr lang="cs-CZ" sz="2000" dirty="0">
                <a:latin typeface="Arial" panose="020B0604020202020204" pitchFamily="34" charset="0"/>
                <a:cs typeface="Arial" panose="020B0604020202020204" pitchFamily="34" charset="0"/>
              </a:rPr>
              <a:t>			3Ge + 4NH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Ge</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N</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+ 6H</a:t>
            </a:r>
            <a:r>
              <a:rPr lang="cs-CZ" sz="2000" baseline="-25000" dirty="0">
                <a:latin typeface="Arial" panose="020B0604020202020204" pitchFamily="34" charset="0"/>
                <a:cs typeface="Arial" panose="020B0604020202020204" pitchFamily="34" charset="0"/>
              </a:rPr>
              <a:t>2</a:t>
            </a:r>
          </a:p>
          <a:p>
            <a:r>
              <a:rPr lang="cs-CZ" sz="2000" dirty="0">
                <a:latin typeface="Arial" panose="020B0604020202020204" pitchFamily="34" charset="0"/>
                <a:cs typeface="Arial" panose="020B0604020202020204" pitchFamily="34" charset="0"/>
              </a:rPr>
              <a:t>Za přítomnosti silných oxidačních činidel ochotně reaguje se zředěnými alkalickými hydroxidy za vzniku </a:t>
            </a:r>
            <a:r>
              <a:rPr lang="cs-CZ" sz="2000" dirty="0" err="1">
                <a:latin typeface="Arial" panose="020B0604020202020204" pitchFamily="34" charset="0"/>
                <a:cs typeface="Arial" panose="020B0604020202020204" pitchFamily="34" charset="0"/>
              </a:rPr>
              <a:t>germaničitanů</a:t>
            </a:r>
            <a:r>
              <a:rPr lang="cs-CZ" sz="2000" dirty="0">
                <a:latin typeface="Arial" panose="020B0604020202020204" pitchFamily="34" charset="0"/>
                <a:cs typeface="Arial" panose="020B0604020202020204" pitchFamily="34" charset="0"/>
              </a:rPr>
              <a:t>:</a:t>
            </a:r>
          </a:p>
          <a:p>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Ge</a:t>
            </a:r>
            <a:r>
              <a:rPr lang="cs-CZ" sz="2000" dirty="0">
                <a:latin typeface="Arial" panose="020B0604020202020204" pitchFamily="34" charset="0"/>
                <a:cs typeface="Arial" panose="020B0604020202020204" pitchFamily="34" charset="0"/>
              </a:rPr>
              <a:t> + 2NaOH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GeO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Ge</a:t>
            </a:r>
            <a:r>
              <a:rPr lang="cs-CZ" sz="2000" dirty="0">
                <a:latin typeface="Arial" panose="020B0604020202020204" pitchFamily="34" charset="0"/>
                <a:cs typeface="Arial" panose="020B0604020202020204" pitchFamily="34" charset="0"/>
              </a:rPr>
              <a:t> + 2KOH + </a:t>
            </a:r>
            <a:r>
              <a:rPr lang="cs-CZ" sz="2000" dirty="0" err="1">
                <a:latin typeface="Arial" panose="020B0604020202020204" pitchFamily="34" charset="0"/>
                <a:cs typeface="Arial" panose="020B0604020202020204" pitchFamily="34" charset="0"/>
              </a:rPr>
              <a:t>KClO</a:t>
            </a:r>
            <a:r>
              <a:rPr lang="cs-CZ" sz="2000" dirty="0">
                <a:latin typeface="Arial" panose="020B0604020202020204" pitchFamily="34" charset="0"/>
                <a:cs typeface="Arial" panose="020B0604020202020204" pitchFamily="34" charset="0"/>
              </a:rPr>
              <a:t> → K</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GeO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a:t>
            </a:r>
            <a:r>
              <a:rPr lang="cs-CZ" sz="2000" dirty="0" err="1">
                <a:latin typeface="Arial" panose="020B0604020202020204" pitchFamily="34" charset="0"/>
                <a:cs typeface="Arial" panose="020B0604020202020204" pitchFamily="34" charset="0"/>
              </a:rPr>
              <a:t>KCl</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p>
          <a:p>
            <a:r>
              <a:rPr lang="cs-CZ" sz="2000" dirty="0">
                <a:latin typeface="Arial" panose="020B0604020202020204" pitchFamily="34" charset="0"/>
                <a:cs typeface="Arial" panose="020B0604020202020204" pitchFamily="34" charset="0"/>
              </a:rPr>
              <a:t>S koncentrovanými hydroxidy tvoří v přítomnosti oxidačních činidel </a:t>
            </a:r>
            <a:r>
              <a:rPr lang="cs-CZ" sz="2000" dirty="0" err="1">
                <a:latin typeface="Arial" panose="020B0604020202020204" pitchFamily="34" charset="0"/>
                <a:cs typeface="Arial" panose="020B0604020202020204" pitchFamily="34" charset="0"/>
              </a:rPr>
              <a:t>hexahydroxogermaničitany</a:t>
            </a:r>
            <a:r>
              <a:rPr lang="cs-CZ" sz="2000" dirty="0">
                <a:latin typeface="Arial" panose="020B0604020202020204" pitchFamily="34" charset="0"/>
                <a:cs typeface="Arial" panose="020B0604020202020204" pitchFamily="34" charset="0"/>
              </a:rPr>
              <a:t>:</a:t>
            </a:r>
          </a:p>
          <a:p>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Ge</a:t>
            </a:r>
            <a:r>
              <a:rPr lang="cs-CZ" sz="2000" dirty="0">
                <a:latin typeface="Arial" panose="020B0604020202020204" pitchFamily="34" charset="0"/>
                <a:cs typeface="Arial" panose="020B0604020202020204" pitchFamily="34" charset="0"/>
              </a:rPr>
              <a:t> + 2NaOH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r>
              <a:rPr lang="cs-CZ" sz="2000" dirty="0" err="1">
                <a:latin typeface="Arial" panose="020B0604020202020204" pitchFamily="34" charset="0"/>
                <a:cs typeface="Arial" panose="020B0604020202020204" pitchFamily="34" charset="0"/>
              </a:rPr>
              <a:t>Ge</a:t>
            </a:r>
            <a:r>
              <a:rPr lang="cs-CZ" sz="2000" dirty="0">
                <a:latin typeface="Arial" panose="020B0604020202020204" pitchFamily="34" charset="0"/>
                <a:cs typeface="Arial" panose="020B0604020202020204" pitchFamily="34" charset="0"/>
              </a:rPr>
              <a:t>(OH)</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1547716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52400" y="152400"/>
            <a:ext cx="8534400" cy="6247864"/>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Výroba</a:t>
            </a:r>
          </a:p>
          <a:p>
            <a:r>
              <a:rPr lang="cs-CZ" sz="2000" dirty="0">
                <a:latin typeface="Arial" panose="020B0604020202020204" pitchFamily="34" charset="0"/>
                <a:cs typeface="Arial" panose="020B0604020202020204" pitchFamily="34" charset="0"/>
              </a:rPr>
              <a:t>  zpracováním odpadních produktů z výroby zinku nebo z popela některých druhů uhlí.</a:t>
            </a:r>
          </a:p>
          <a:p>
            <a:r>
              <a:rPr lang="cs-CZ" sz="2000" dirty="0">
                <a:latin typeface="Arial" panose="020B0604020202020204" pitchFamily="34" charset="0"/>
                <a:cs typeface="Arial" panose="020B0604020202020204" pitchFamily="34" charset="0"/>
              </a:rPr>
              <a:t>       Odpadní prach z pražení zinkových rud se louhuje kyselinou sírovou, germanium přejde do roztoku, ze kterého se cementací práškovým zinkem vysráží, sraženina se podrobí chloraci, germanium přejde na těkavý chlorid germaničitý GeCl</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který se redukuje zinkem na kovové germanium:</a:t>
            </a:r>
          </a:p>
          <a:p>
            <a:r>
              <a:rPr lang="cs-CZ" sz="2000" dirty="0">
                <a:latin typeface="Arial" panose="020B0604020202020204" pitchFamily="34" charset="0"/>
                <a:cs typeface="Arial" panose="020B0604020202020204" pitchFamily="34" charset="0"/>
              </a:rPr>
              <a:t>			GeCl</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+ 2 </a:t>
            </a:r>
            <a:r>
              <a:rPr lang="cs-CZ" sz="2000" dirty="0" err="1">
                <a:latin typeface="Arial" panose="020B0604020202020204" pitchFamily="34" charset="0"/>
                <a:cs typeface="Arial" panose="020B0604020202020204" pitchFamily="34" charset="0"/>
              </a:rPr>
              <a:t>Zn</a:t>
            </a:r>
            <a:r>
              <a:rPr lang="cs-CZ" sz="2000" dirty="0">
                <a:latin typeface="Arial" panose="020B0604020202020204" pitchFamily="34" charset="0"/>
                <a:cs typeface="Arial" panose="020B0604020202020204" pitchFamily="34" charset="0"/>
              </a:rPr>
              <a:t> → </a:t>
            </a:r>
            <a:r>
              <a:rPr lang="cs-CZ" sz="2000" dirty="0" err="1">
                <a:latin typeface="Arial" panose="020B0604020202020204" pitchFamily="34" charset="0"/>
                <a:cs typeface="Arial" panose="020B0604020202020204" pitchFamily="34" charset="0"/>
              </a:rPr>
              <a:t>Ge</a:t>
            </a:r>
            <a:r>
              <a:rPr lang="cs-CZ" sz="2000" dirty="0">
                <a:latin typeface="Arial" panose="020B0604020202020204" pitchFamily="34" charset="0"/>
                <a:cs typeface="Arial" panose="020B0604020202020204" pitchFamily="34" charset="0"/>
              </a:rPr>
              <a:t> + 2 ZnCl</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     Při výrobě germania z popela se jemný popílek z elektrostatických odlučovačů nejprve přetaví v cyklonové peci a následně se destiluje v prostředí chlorovodíku za vzniku těkavého GeCl</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Chlorid germaničitý se několikanásobnou destilací zbaví příměsí arsenu a poté se podrobí hydrataci, při které vzniká oxid germaničitý GeO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Kovové germanium se z bezvodého oxidu vyredukuje při teplotě 600-700°C vodíkem nebo uhlím v elektrické peci:</a:t>
            </a:r>
          </a:p>
          <a:p>
            <a:r>
              <a:rPr lang="cs-CZ" sz="2000" dirty="0">
                <a:latin typeface="Arial" panose="020B0604020202020204" pitchFamily="34" charset="0"/>
                <a:cs typeface="Arial" panose="020B0604020202020204" pitchFamily="34" charset="0"/>
              </a:rPr>
              <a:t>			GeO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+ 2C → </a:t>
            </a:r>
            <a:r>
              <a:rPr lang="cs-CZ" sz="2000" dirty="0" err="1">
                <a:latin typeface="Arial" panose="020B0604020202020204" pitchFamily="34" charset="0"/>
                <a:cs typeface="Arial" panose="020B0604020202020204" pitchFamily="34" charset="0"/>
              </a:rPr>
              <a:t>Ge</a:t>
            </a:r>
            <a:r>
              <a:rPr lang="cs-CZ" sz="2000" dirty="0">
                <a:latin typeface="Arial" panose="020B0604020202020204" pitchFamily="34" charset="0"/>
                <a:cs typeface="Arial" panose="020B0604020202020204" pitchFamily="34" charset="0"/>
              </a:rPr>
              <a:t> + 2CO </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			GeO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C → </a:t>
            </a:r>
            <a:r>
              <a:rPr lang="cs-CZ" sz="2000" dirty="0" err="1">
                <a:latin typeface="Arial" panose="020B0604020202020204" pitchFamily="34" charset="0"/>
                <a:cs typeface="Arial" panose="020B0604020202020204" pitchFamily="34" charset="0"/>
              </a:rPr>
              <a:t>Ge</a:t>
            </a:r>
            <a:r>
              <a:rPr lang="cs-CZ" sz="2000" dirty="0">
                <a:latin typeface="Arial" panose="020B0604020202020204" pitchFamily="34" charset="0"/>
                <a:cs typeface="Arial" panose="020B0604020202020204" pitchFamily="34" charset="0"/>
              </a:rPr>
              <a:t> +CO</a:t>
            </a:r>
            <a:r>
              <a:rPr lang="cs-CZ" sz="2000" baseline="-25000" dirty="0">
                <a:latin typeface="Arial" panose="020B0604020202020204" pitchFamily="34" charset="0"/>
                <a:cs typeface="Arial" panose="020B0604020202020204" pitchFamily="34" charset="0"/>
              </a:rPr>
              <a:t>2</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			GeO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a:t>
            </a:r>
            <a:r>
              <a:rPr lang="cs-CZ" sz="2000" dirty="0" err="1">
                <a:latin typeface="Arial" panose="020B0604020202020204" pitchFamily="34" charset="0"/>
                <a:cs typeface="Arial" panose="020B0604020202020204" pitchFamily="34" charset="0"/>
              </a:rPr>
              <a:t>Ge</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r>
              <a:rPr lang="cs-CZ" sz="2000" dirty="0">
                <a:latin typeface="Arial" panose="020B0604020202020204" pitchFamily="34" charset="0"/>
                <a:cs typeface="Arial" panose="020B0604020202020204" pitchFamily="34" charset="0"/>
              </a:rPr>
              <a:t>Surové kovové germanium se čistí zonální rafinací podobně jako křemík.</a:t>
            </a:r>
          </a:p>
        </p:txBody>
      </p:sp>
    </p:spTree>
    <p:extLst>
      <p:ext uri="{BB962C8B-B14F-4D97-AF65-F5344CB8AC3E}">
        <p14:creationId xmlns:p14="http://schemas.microsoft.com/office/powerpoint/2010/main" val="39536379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28600" y="228600"/>
            <a:ext cx="8610600" cy="2862322"/>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Využití</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Germanium má vlastnosti polovodiče, díky tomu má značný význam v elektrotechnice. </a:t>
            </a:r>
          </a:p>
          <a:p>
            <a:endParaRPr lang="cs-CZ" sz="2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Přírodní germanium je směsí pěti stabilních izotopů, v přírodě je s podílem 36,5 % nejrozšířenějším izotopem </a:t>
            </a:r>
            <a:r>
              <a:rPr lang="cs-CZ" sz="2000" baseline="30000" dirty="0">
                <a:latin typeface="Arial" panose="020B0604020202020204" pitchFamily="34" charset="0"/>
                <a:cs typeface="Arial" panose="020B0604020202020204" pitchFamily="34" charset="0"/>
              </a:rPr>
              <a:t>74</a:t>
            </a:r>
            <a:r>
              <a:rPr lang="cs-CZ" sz="2000" dirty="0">
                <a:latin typeface="Arial" panose="020B0604020202020204" pitchFamily="34" charset="0"/>
                <a:cs typeface="Arial" panose="020B0604020202020204" pitchFamily="34" charset="0"/>
              </a:rPr>
              <a:t>Ge. </a:t>
            </a:r>
          </a:p>
        </p:txBody>
      </p:sp>
    </p:spTree>
    <p:extLst>
      <p:ext uri="{BB962C8B-B14F-4D97-AF65-F5344CB8AC3E}">
        <p14:creationId xmlns:p14="http://schemas.microsoft.com/office/powerpoint/2010/main" val="27797747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idx="1"/>
          </p:nvPr>
        </p:nvSpPr>
        <p:spPr>
          <a:xfrm>
            <a:off x="152400" y="152400"/>
            <a:ext cx="8839200" cy="6629400"/>
          </a:xfrm>
        </p:spPr>
        <p:txBody>
          <a:bodyPr>
            <a:normAutofit/>
          </a:bodyPr>
          <a:lstStyle/>
          <a:p>
            <a:pPr marL="0" indent="0" algn="ctr" eaLnBrk="1" hangingPunct="1">
              <a:buNone/>
            </a:pPr>
            <a:r>
              <a:rPr lang="en-GB" altLang="en-US" b="1" dirty="0" err="1">
                <a:latin typeface="Arial" panose="020B0604020202020204" pitchFamily="34" charset="0"/>
                <a:cs typeface="Arial" panose="020B0604020202020204" pitchFamily="34" charset="0"/>
              </a:rPr>
              <a:t>Cín</a:t>
            </a:r>
            <a:endParaRPr lang="en-GB" altLang="en-US" dirty="0">
              <a:latin typeface="Arial" panose="020B0604020202020204" pitchFamily="34" charset="0"/>
              <a:cs typeface="Arial" panose="020B0604020202020204" pitchFamily="34" charset="0"/>
            </a:endParaRPr>
          </a:p>
          <a:p>
            <a:pPr marL="0" indent="0" algn="just">
              <a:buNone/>
            </a:pPr>
            <a:r>
              <a:rPr lang="cs-CZ" sz="2000" dirty="0">
                <a:latin typeface="Arial" panose="020B0604020202020204" pitchFamily="34" charset="0"/>
                <a:cs typeface="Arial" panose="020B0604020202020204" pitchFamily="34" charset="0"/>
              </a:rPr>
              <a:t>  je stříbrně bílý, lesklý, </a:t>
            </a:r>
            <a:r>
              <a:rPr lang="en-GB" altLang="en-US" sz="2000" dirty="0" err="1">
                <a:latin typeface="Arial" panose="020B0604020202020204" pitchFamily="34" charset="0"/>
                <a:cs typeface="Arial" panose="020B0604020202020204" pitchFamily="34" charset="0"/>
              </a:rPr>
              <a:t>tažný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folie</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staniol</a:t>
            </a:r>
            <a:r>
              <a:rPr lang="en-GB" altLang="en-US" sz="2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a velmi měkký kov. Existují dvě alotropické modifikace cínu, </a:t>
            </a:r>
            <a:r>
              <a:rPr lang="el-GR" sz="2000" dirty="0">
                <a:latin typeface="Arial" panose="020B0604020202020204" pitchFamily="34" charset="0"/>
                <a:cs typeface="Arial" panose="020B0604020202020204" pitchFamily="34" charset="0"/>
              </a:rPr>
              <a:t>α-</a:t>
            </a:r>
            <a:r>
              <a:rPr lang="cs-CZ" sz="2000" dirty="0" err="1">
                <a:latin typeface="Arial" panose="020B0604020202020204" pitchFamily="34" charset="0"/>
                <a:cs typeface="Arial" panose="020B0604020202020204" pitchFamily="34" charset="0"/>
              </a:rPr>
              <a:t>Sn</a:t>
            </a:r>
            <a:r>
              <a:rPr lang="cs-CZ" sz="2000" dirty="0">
                <a:latin typeface="Arial" panose="020B0604020202020204" pitchFamily="34" charset="0"/>
                <a:cs typeface="Arial" panose="020B0604020202020204" pitchFamily="34" charset="0"/>
              </a:rPr>
              <a:t> krystaluje při teplotě pod 13 °C v kubické soustavě, při teplotě vyšší krystaluje </a:t>
            </a:r>
            <a:r>
              <a:rPr lang="el-GR" sz="2000" dirty="0">
                <a:latin typeface="Arial" panose="020B0604020202020204" pitchFamily="34" charset="0"/>
                <a:cs typeface="Arial" panose="020B0604020202020204" pitchFamily="34" charset="0"/>
              </a:rPr>
              <a:t>β-</a:t>
            </a:r>
            <a:r>
              <a:rPr lang="cs-CZ" sz="2000" dirty="0" err="1">
                <a:latin typeface="Arial" panose="020B0604020202020204" pitchFamily="34" charset="0"/>
                <a:cs typeface="Arial" panose="020B0604020202020204" pitchFamily="34" charset="0"/>
              </a:rPr>
              <a:t>Sn</a:t>
            </a:r>
            <a:r>
              <a:rPr lang="cs-CZ" sz="2000" dirty="0">
                <a:latin typeface="Arial" panose="020B0604020202020204" pitchFamily="34" charset="0"/>
                <a:cs typeface="Arial" panose="020B0604020202020204" pitchFamily="34" charset="0"/>
              </a:rPr>
              <a:t> v soustavě tetragonální, </a:t>
            </a:r>
            <a:r>
              <a:rPr lang="en-GB" altLang="en-US" sz="2000" dirty="0" err="1">
                <a:latin typeface="Arial" panose="020B0604020202020204" pitchFamily="34" charset="0"/>
                <a:cs typeface="Arial" panose="020B0604020202020204" pitchFamily="34" charset="0"/>
              </a:rPr>
              <a:t>nad</a:t>
            </a:r>
            <a:r>
              <a:rPr lang="en-GB" altLang="en-US" sz="2000" dirty="0">
                <a:latin typeface="Arial" panose="020B0604020202020204" pitchFamily="34" charset="0"/>
                <a:cs typeface="Arial" panose="020B0604020202020204" pitchFamily="34" charset="0"/>
              </a:rPr>
              <a:t> 161</a:t>
            </a:r>
            <a:r>
              <a:rPr lang="cs-CZ" altLang="en-US" sz="2000" dirty="0">
                <a:latin typeface="Arial" panose="020B0604020202020204" pitchFamily="34" charset="0"/>
                <a:cs typeface="Arial" panose="020B0604020202020204" pitchFamily="34" charset="0"/>
              </a:rPr>
              <a:t> </a:t>
            </a:r>
            <a:r>
              <a:rPr lang="cs-CZ" altLang="en-US" sz="2000" baseline="30000" dirty="0">
                <a:latin typeface="Arial" panose="020B0604020202020204" pitchFamily="34" charset="0"/>
                <a:cs typeface="Arial" panose="020B0604020202020204" pitchFamily="34" charset="0"/>
              </a:rPr>
              <a:t>0</a:t>
            </a:r>
            <a:r>
              <a:rPr lang="en-GB" altLang="en-US" sz="2000" dirty="0">
                <a:latin typeface="Arial" panose="020B0604020202020204" pitchFamily="34" charset="0"/>
                <a:cs typeface="Arial" panose="020B0604020202020204" pitchFamily="34" charset="0"/>
              </a:rPr>
              <a:t>C</a:t>
            </a:r>
            <a:r>
              <a:rPr lang="cs-CZ" altLang="en-US" sz="2000" dirty="0">
                <a:latin typeface="Arial" panose="020B0604020202020204" pitchFamily="34" charset="0"/>
                <a:cs typeface="Arial" panose="020B0604020202020204" pitchFamily="34" charset="0"/>
              </a:rPr>
              <a:t> se objevuje </a:t>
            </a:r>
            <a:r>
              <a:rPr lang="en-GB" altLang="en-US" sz="2000" dirty="0">
                <a:latin typeface="Arial" panose="020B0604020202020204" pitchFamily="34" charset="0"/>
                <a:cs typeface="Arial" panose="020B0604020202020204" pitchFamily="34" charset="0"/>
              </a:rPr>
              <a:t>t</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etí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modifikace</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cín</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koso</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tvere</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ný</a:t>
            </a:r>
            <a:r>
              <a:rPr lang="cs-CZ" altLang="en-US" sz="2000" dirty="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γ-</a:t>
            </a:r>
            <a:r>
              <a:rPr lang="cs-CZ" sz="2000" dirty="0" err="1">
                <a:latin typeface="Arial" panose="020B0604020202020204" pitchFamily="34" charset="0"/>
                <a:cs typeface="Arial" panose="020B0604020202020204" pitchFamily="34" charset="0"/>
              </a:rPr>
              <a:t>Sn</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endParaRPr lang="cs-CZ" sz="2000" dirty="0">
              <a:latin typeface="Arial" panose="020B0604020202020204" pitchFamily="34" charset="0"/>
              <a:cs typeface="Arial" panose="020B0604020202020204" pitchFamily="34" charset="0"/>
            </a:endParaRPr>
          </a:p>
          <a:p>
            <a:pPr marL="0" indent="0" algn="just">
              <a:buNone/>
            </a:pPr>
            <a:r>
              <a:rPr lang="cs-CZ" sz="2000" dirty="0">
                <a:latin typeface="Arial" panose="020B0604020202020204" pitchFamily="34" charset="0"/>
                <a:cs typeface="Arial" panose="020B0604020202020204" pitchFamily="34" charset="0"/>
              </a:rPr>
              <a:t>   Na vzduchu i ve vodě je cín stálý. Dobře se rozpouští ve zředěné kyselině chlorovodíkové za vzniku chloridu cínatého a vodíku, v koncentrované kyselině chlorovodíkové reaguje cín za vzniku kyseliny </a:t>
            </a:r>
            <a:r>
              <a:rPr lang="cs-CZ" sz="2000" dirty="0" err="1">
                <a:latin typeface="Arial" panose="020B0604020202020204" pitchFamily="34" charset="0"/>
                <a:cs typeface="Arial" panose="020B0604020202020204" pitchFamily="34" charset="0"/>
              </a:rPr>
              <a:t>trichlorcínaté</a:t>
            </a:r>
            <a:r>
              <a:rPr lang="cs-CZ" sz="2000" dirty="0">
                <a:latin typeface="Arial" panose="020B0604020202020204" pitchFamily="34" charset="0"/>
                <a:cs typeface="Arial" panose="020B0604020202020204" pitchFamily="34" charset="0"/>
              </a:rPr>
              <a:t>. V koncentrované kyselině dusičné se rozpouští za vzniku oxidu cíničitého, se zředěnou kyselinou dusičnou reaguje za vzniku dusičnanu cínatého, v koncentrované kyselině sírové vzniká síran cínatý:</a:t>
            </a:r>
          </a:p>
          <a:p>
            <a:pPr marL="0" indent="0" algn="ctr">
              <a:buNone/>
            </a:pPr>
            <a:r>
              <a:rPr lang="pt-BR" sz="2000" dirty="0">
                <a:latin typeface="Arial" panose="020B0604020202020204" pitchFamily="34" charset="0"/>
                <a:cs typeface="Arial" panose="020B0604020202020204" pitchFamily="34" charset="0"/>
              </a:rPr>
              <a:t>Sn + 2HCl → SnCl</a:t>
            </a:r>
            <a:r>
              <a:rPr lang="pt-BR" sz="2000" baseline="-25000" dirty="0">
                <a:latin typeface="Arial" panose="020B0604020202020204" pitchFamily="34" charset="0"/>
                <a:cs typeface="Arial" panose="020B0604020202020204" pitchFamily="34" charset="0"/>
              </a:rPr>
              <a:t>2</a:t>
            </a:r>
            <a:r>
              <a:rPr lang="pt-BR" sz="2000" dirty="0">
                <a:latin typeface="Arial" panose="020B0604020202020204" pitchFamily="34" charset="0"/>
                <a:cs typeface="Arial" panose="020B0604020202020204" pitchFamily="34" charset="0"/>
              </a:rPr>
              <a:t> + H</a:t>
            </a:r>
            <a:r>
              <a:rPr lang="pt-BR" sz="2000" baseline="-25000" dirty="0">
                <a:latin typeface="Arial" panose="020B0604020202020204" pitchFamily="34" charset="0"/>
                <a:cs typeface="Arial" panose="020B0604020202020204" pitchFamily="34" charset="0"/>
              </a:rPr>
              <a:t>2</a:t>
            </a:r>
            <a:br>
              <a:rPr lang="pt-BR" sz="2000" dirty="0">
                <a:latin typeface="Arial" panose="020B0604020202020204" pitchFamily="34" charset="0"/>
                <a:cs typeface="Arial" panose="020B0604020202020204" pitchFamily="34" charset="0"/>
              </a:rPr>
            </a:br>
            <a:r>
              <a:rPr lang="pt-BR" sz="2000" dirty="0">
                <a:latin typeface="Arial" panose="020B0604020202020204" pitchFamily="34" charset="0"/>
                <a:cs typeface="Arial" panose="020B0604020202020204" pitchFamily="34" charset="0"/>
              </a:rPr>
              <a:t>Sn + 3HCl → H[SnCl</a:t>
            </a:r>
            <a:r>
              <a:rPr lang="pt-BR" sz="2000" baseline="-25000" dirty="0">
                <a:latin typeface="Arial" panose="020B0604020202020204" pitchFamily="34" charset="0"/>
                <a:cs typeface="Arial" panose="020B0604020202020204" pitchFamily="34" charset="0"/>
              </a:rPr>
              <a:t>3</a:t>
            </a:r>
            <a:r>
              <a:rPr lang="pt-BR" sz="2000" dirty="0">
                <a:latin typeface="Arial" panose="020B0604020202020204" pitchFamily="34" charset="0"/>
                <a:cs typeface="Arial" panose="020B0604020202020204" pitchFamily="34" charset="0"/>
              </a:rPr>
              <a:t>] + H</a:t>
            </a:r>
            <a:r>
              <a:rPr lang="pt-BR" sz="2000" baseline="-25000" dirty="0">
                <a:latin typeface="Arial" panose="020B0604020202020204" pitchFamily="34" charset="0"/>
                <a:cs typeface="Arial" panose="020B0604020202020204" pitchFamily="34" charset="0"/>
              </a:rPr>
              <a:t>2</a:t>
            </a:r>
            <a:br>
              <a:rPr lang="pt-BR" sz="2000" dirty="0">
                <a:latin typeface="Arial" panose="020B0604020202020204" pitchFamily="34" charset="0"/>
                <a:cs typeface="Arial" panose="020B0604020202020204" pitchFamily="34" charset="0"/>
              </a:rPr>
            </a:br>
            <a:r>
              <a:rPr lang="pt-BR" sz="2000" dirty="0">
                <a:latin typeface="Arial" panose="020B0604020202020204" pitchFamily="34" charset="0"/>
                <a:cs typeface="Arial" panose="020B0604020202020204" pitchFamily="34" charset="0"/>
              </a:rPr>
              <a:t>3Sn + 4HNO</a:t>
            </a:r>
            <a:r>
              <a:rPr lang="pt-BR" sz="2000" baseline="-25000" dirty="0">
                <a:latin typeface="Arial" panose="020B0604020202020204" pitchFamily="34" charset="0"/>
                <a:cs typeface="Arial" panose="020B0604020202020204" pitchFamily="34" charset="0"/>
              </a:rPr>
              <a:t>3</a:t>
            </a:r>
            <a:r>
              <a:rPr lang="pt-BR" sz="2000" dirty="0">
                <a:latin typeface="Arial" panose="020B0604020202020204" pitchFamily="34" charset="0"/>
                <a:cs typeface="Arial" panose="020B0604020202020204" pitchFamily="34" charset="0"/>
              </a:rPr>
              <a:t> + 3xH</a:t>
            </a:r>
            <a:r>
              <a:rPr lang="pt-BR" sz="2000" baseline="-25000" dirty="0">
                <a:latin typeface="Arial" panose="020B0604020202020204" pitchFamily="34" charset="0"/>
                <a:cs typeface="Arial" panose="020B0604020202020204" pitchFamily="34" charset="0"/>
              </a:rPr>
              <a:t>2</a:t>
            </a:r>
            <a:r>
              <a:rPr lang="pt-BR" sz="2000" dirty="0">
                <a:latin typeface="Arial" panose="020B0604020202020204" pitchFamily="34" charset="0"/>
                <a:cs typeface="Arial" panose="020B0604020202020204" pitchFamily="34" charset="0"/>
              </a:rPr>
              <a:t>O → 3SnO</a:t>
            </a:r>
            <a:r>
              <a:rPr lang="pt-BR" sz="2000" baseline="-25000" dirty="0">
                <a:latin typeface="Arial" panose="020B0604020202020204" pitchFamily="34" charset="0"/>
                <a:cs typeface="Arial" panose="020B0604020202020204" pitchFamily="34" charset="0"/>
              </a:rPr>
              <a:t>2</a:t>
            </a:r>
            <a:r>
              <a:rPr lang="pt-BR" sz="2000" dirty="0">
                <a:latin typeface="Arial" panose="020B0604020202020204" pitchFamily="34" charset="0"/>
                <a:cs typeface="Arial" panose="020B0604020202020204" pitchFamily="34" charset="0"/>
              </a:rPr>
              <a:t>·xH</a:t>
            </a:r>
            <a:r>
              <a:rPr lang="pt-BR" sz="2000" baseline="-25000" dirty="0">
                <a:latin typeface="Arial" panose="020B0604020202020204" pitchFamily="34" charset="0"/>
                <a:cs typeface="Arial" panose="020B0604020202020204" pitchFamily="34" charset="0"/>
              </a:rPr>
              <a:t>2</a:t>
            </a:r>
            <a:r>
              <a:rPr lang="pt-BR" sz="2000" dirty="0">
                <a:latin typeface="Arial" panose="020B0604020202020204" pitchFamily="34" charset="0"/>
                <a:cs typeface="Arial" panose="020B0604020202020204" pitchFamily="34" charset="0"/>
              </a:rPr>
              <a:t>O + 4NO + 2H</a:t>
            </a:r>
            <a:r>
              <a:rPr lang="pt-BR" sz="2000" baseline="-25000" dirty="0">
                <a:latin typeface="Arial" panose="020B0604020202020204" pitchFamily="34" charset="0"/>
                <a:cs typeface="Arial" panose="020B0604020202020204" pitchFamily="34" charset="0"/>
              </a:rPr>
              <a:t>2</a:t>
            </a:r>
            <a:r>
              <a:rPr lang="pt-BR" sz="2000" dirty="0">
                <a:latin typeface="Arial" panose="020B0604020202020204" pitchFamily="34" charset="0"/>
                <a:cs typeface="Arial" panose="020B0604020202020204" pitchFamily="34" charset="0"/>
              </a:rPr>
              <a:t>O</a:t>
            </a:r>
            <a:br>
              <a:rPr lang="pt-BR" sz="2000" dirty="0">
                <a:latin typeface="Arial" panose="020B0604020202020204" pitchFamily="34" charset="0"/>
                <a:cs typeface="Arial" panose="020B0604020202020204" pitchFamily="34" charset="0"/>
              </a:rPr>
            </a:br>
            <a:r>
              <a:rPr lang="pt-BR" sz="2000" dirty="0">
                <a:latin typeface="Arial" panose="020B0604020202020204" pitchFamily="34" charset="0"/>
                <a:cs typeface="Arial" panose="020B0604020202020204" pitchFamily="34" charset="0"/>
              </a:rPr>
              <a:t>4Sn + 10HNO</a:t>
            </a:r>
            <a:r>
              <a:rPr lang="pt-BR" sz="2000" baseline="-25000" dirty="0">
                <a:latin typeface="Arial" panose="020B0604020202020204" pitchFamily="34" charset="0"/>
                <a:cs typeface="Arial" panose="020B0604020202020204" pitchFamily="34" charset="0"/>
              </a:rPr>
              <a:t>3</a:t>
            </a:r>
            <a:r>
              <a:rPr lang="pt-BR" sz="2000" dirty="0">
                <a:latin typeface="Arial" panose="020B0604020202020204" pitchFamily="34" charset="0"/>
                <a:cs typeface="Arial" panose="020B0604020202020204" pitchFamily="34" charset="0"/>
              </a:rPr>
              <a:t> → 4Sn(NO</a:t>
            </a:r>
            <a:r>
              <a:rPr lang="pt-BR" sz="2000" baseline="-25000" dirty="0">
                <a:latin typeface="Arial" panose="020B0604020202020204" pitchFamily="34" charset="0"/>
                <a:cs typeface="Arial" panose="020B0604020202020204" pitchFamily="34" charset="0"/>
              </a:rPr>
              <a:t>3</a:t>
            </a:r>
            <a:r>
              <a:rPr lang="pt-BR" sz="2000" dirty="0">
                <a:latin typeface="Arial" panose="020B0604020202020204" pitchFamily="34" charset="0"/>
                <a:cs typeface="Arial" panose="020B0604020202020204" pitchFamily="34" charset="0"/>
              </a:rPr>
              <a:t>)</a:t>
            </a:r>
            <a:r>
              <a:rPr lang="pt-BR" sz="2000" baseline="-25000" dirty="0">
                <a:latin typeface="Arial" panose="020B0604020202020204" pitchFamily="34" charset="0"/>
                <a:cs typeface="Arial" panose="020B0604020202020204" pitchFamily="34" charset="0"/>
              </a:rPr>
              <a:t>2</a:t>
            </a:r>
            <a:r>
              <a:rPr lang="pt-BR" sz="2000" dirty="0">
                <a:latin typeface="Arial" panose="020B0604020202020204" pitchFamily="34" charset="0"/>
                <a:cs typeface="Arial" panose="020B0604020202020204" pitchFamily="34" charset="0"/>
              </a:rPr>
              <a:t> + NH</a:t>
            </a:r>
            <a:r>
              <a:rPr lang="pt-BR" sz="2000" baseline="-25000" dirty="0">
                <a:latin typeface="Arial" panose="020B0604020202020204" pitchFamily="34" charset="0"/>
                <a:cs typeface="Arial" panose="020B0604020202020204" pitchFamily="34" charset="0"/>
              </a:rPr>
              <a:t>4</a:t>
            </a:r>
            <a:r>
              <a:rPr lang="pt-BR" sz="2000" dirty="0">
                <a:latin typeface="Arial" panose="020B0604020202020204" pitchFamily="34" charset="0"/>
                <a:cs typeface="Arial" panose="020B0604020202020204" pitchFamily="34" charset="0"/>
              </a:rPr>
              <a:t>NO</a:t>
            </a:r>
            <a:r>
              <a:rPr lang="pt-BR" sz="2000" baseline="-25000" dirty="0">
                <a:latin typeface="Arial" panose="020B0604020202020204" pitchFamily="34" charset="0"/>
                <a:cs typeface="Arial" panose="020B0604020202020204" pitchFamily="34" charset="0"/>
              </a:rPr>
              <a:t>3</a:t>
            </a:r>
            <a:r>
              <a:rPr lang="pt-BR" sz="2000" dirty="0">
                <a:latin typeface="Arial" panose="020B0604020202020204" pitchFamily="34" charset="0"/>
                <a:cs typeface="Arial" panose="020B0604020202020204" pitchFamily="34" charset="0"/>
              </a:rPr>
              <a:t> + 3H</a:t>
            </a:r>
            <a:r>
              <a:rPr lang="pt-BR" sz="2000" baseline="-25000" dirty="0">
                <a:latin typeface="Arial" panose="020B0604020202020204" pitchFamily="34" charset="0"/>
                <a:cs typeface="Arial" panose="020B0604020202020204" pitchFamily="34" charset="0"/>
              </a:rPr>
              <a:t>2</a:t>
            </a:r>
            <a:r>
              <a:rPr lang="pt-BR" sz="2000" dirty="0">
                <a:latin typeface="Arial" panose="020B0604020202020204" pitchFamily="34" charset="0"/>
                <a:cs typeface="Arial" panose="020B0604020202020204" pitchFamily="34" charset="0"/>
              </a:rPr>
              <a:t>O</a:t>
            </a:r>
            <a:br>
              <a:rPr lang="pt-BR" sz="2000" dirty="0">
                <a:latin typeface="Arial" panose="020B0604020202020204" pitchFamily="34" charset="0"/>
                <a:cs typeface="Arial" panose="020B0604020202020204" pitchFamily="34" charset="0"/>
              </a:rPr>
            </a:br>
            <a:r>
              <a:rPr lang="pt-BR" sz="2000" dirty="0">
                <a:latin typeface="Arial" panose="020B0604020202020204" pitchFamily="34" charset="0"/>
                <a:cs typeface="Arial" panose="020B0604020202020204" pitchFamily="34" charset="0"/>
              </a:rPr>
              <a:t>Sn + 2H</a:t>
            </a:r>
            <a:r>
              <a:rPr lang="pt-BR" sz="2000" baseline="-25000" dirty="0">
                <a:latin typeface="Arial" panose="020B0604020202020204" pitchFamily="34" charset="0"/>
                <a:cs typeface="Arial" panose="020B0604020202020204" pitchFamily="34" charset="0"/>
              </a:rPr>
              <a:t>2</a:t>
            </a:r>
            <a:r>
              <a:rPr lang="pt-BR" sz="2000" dirty="0">
                <a:latin typeface="Arial" panose="020B0604020202020204" pitchFamily="34" charset="0"/>
                <a:cs typeface="Arial" panose="020B0604020202020204" pitchFamily="34" charset="0"/>
              </a:rPr>
              <a:t>SO</a:t>
            </a:r>
            <a:r>
              <a:rPr lang="pt-BR" sz="2000" baseline="-25000" dirty="0">
                <a:latin typeface="Arial" panose="020B0604020202020204" pitchFamily="34" charset="0"/>
                <a:cs typeface="Arial" panose="020B0604020202020204" pitchFamily="34" charset="0"/>
              </a:rPr>
              <a:t>4</a:t>
            </a:r>
            <a:r>
              <a:rPr lang="pt-BR" sz="2000" dirty="0">
                <a:latin typeface="Arial" panose="020B0604020202020204" pitchFamily="34" charset="0"/>
                <a:cs typeface="Arial" panose="020B0604020202020204" pitchFamily="34" charset="0"/>
              </a:rPr>
              <a:t> → SnSO</a:t>
            </a:r>
            <a:r>
              <a:rPr lang="pt-BR" sz="2000" baseline="-25000" dirty="0">
                <a:latin typeface="Arial" panose="020B0604020202020204" pitchFamily="34" charset="0"/>
                <a:cs typeface="Arial" panose="020B0604020202020204" pitchFamily="34" charset="0"/>
              </a:rPr>
              <a:t>4</a:t>
            </a:r>
            <a:r>
              <a:rPr lang="pt-BR" sz="2000" dirty="0">
                <a:latin typeface="Arial" panose="020B0604020202020204" pitchFamily="34" charset="0"/>
                <a:cs typeface="Arial" panose="020B0604020202020204" pitchFamily="34" charset="0"/>
              </a:rPr>
              <a:t> + SO</a:t>
            </a:r>
            <a:r>
              <a:rPr lang="pt-BR" sz="2000" baseline="-25000" dirty="0">
                <a:latin typeface="Arial" panose="020B0604020202020204" pitchFamily="34" charset="0"/>
                <a:cs typeface="Arial" panose="020B0604020202020204" pitchFamily="34" charset="0"/>
              </a:rPr>
              <a:t>2</a:t>
            </a:r>
            <a:r>
              <a:rPr lang="pt-BR" sz="2000" dirty="0">
                <a:latin typeface="Arial" panose="020B0604020202020204" pitchFamily="34" charset="0"/>
                <a:cs typeface="Arial" panose="020B0604020202020204" pitchFamily="34" charset="0"/>
              </a:rPr>
              <a:t> + 2H</a:t>
            </a:r>
            <a:r>
              <a:rPr lang="pt-BR" sz="2000" baseline="-25000" dirty="0">
                <a:latin typeface="Arial" panose="020B0604020202020204" pitchFamily="34" charset="0"/>
                <a:cs typeface="Arial" panose="020B0604020202020204" pitchFamily="34" charset="0"/>
              </a:rPr>
              <a:t>2</a:t>
            </a:r>
            <a:r>
              <a:rPr lang="pt-BR" sz="2000" dirty="0">
                <a:latin typeface="Arial" panose="020B0604020202020204" pitchFamily="34" charset="0"/>
                <a:cs typeface="Arial" panose="020B0604020202020204" pitchFamily="34" charset="0"/>
              </a:rPr>
              <a:t>O</a:t>
            </a:r>
            <a:endParaRPr lang="cs-CZ" sz="2000" dirty="0">
              <a:latin typeface="Arial" panose="020B0604020202020204" pitchFamily="34" charset="0"/>
              <a:cs typeface="Arial" panose="020B0604020202020204" pitchFamily="34" charset="0"/>
            </a:endParaRPr>
          </a:p>
          <a:p>
            <a:pPr marL="0" indent="0">
              <a:buNone/>
            </a:pPr>
            <a:r>
              <a:rPr lang="cs-CZ" sz="2000" dirty="0">
                <a:latin typeface="Arial" panose="020B0604020202020204" pitchFamily="34" charset="0"/>
                <a:cs typeface="Arial" panose="020B0604020202020204" pitchFamily="34" charset="0"/>
              </a:rPr>
              <a:t>  Reakce cínu s lučavkou královskou probíhá z vzniku komplexní kyseliny </a:t>
            </a:r>
            <a:r>
              <a:rPr lang="cs-CZ" sz="2000" dirty="0" err="1">
                <a:latin typeface="Arial" panose="020B0604020202020204" pitchFamily="34" charset="0"/>
                <a:cs typeface="Arial" panose="020B0604020202020204" pitchFamily="34" charset="0"/>
              </a:rPr>
              <a:t>hexachlorocíničité</a:t>
            </a:r>
            <a:r>
              <a:rPr lang="cs-CZ" sz="2000" dirty="0">
                <a:latin typeface="Arial" panose="020B0604020202020204" pitchFamily="34" charset="0"/>
                <a:cs typeface="Arial" panose="020B0604020202020204" pitchFamily="34" charset="0"/>
              </a:rPr>
              <a:t>:</a:t>
            </a:r>
          </a:p>
          <a:p>
            <a:pPr marL="0" indent="0">
              <a:buNone/>
            </a:pPr>
            <a:r>
              <a:rPr lang="cs-CZ" sz="2000" dirty="0">
                <a:latin typeface="Arial" panose="020B0604020202020204" pitchFamily="34" charset="0"/>
                <a:cs typeface="Arial" panose="020B0604020202020204" pitchFamily="34" charset="0"/>
              </a:rPr>
              <a:t>		3Sn + 4HNO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+ 18HCl → 3H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[SnCl</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 + 4NO + 8H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pPr marL="0" indent="0" algn="just">
              <a:buNone/>
            </a:pPr>
            <a:endParaRPr lang="cs-CZ" sz="2000" dirty="0">
              <a:latin typeface="Arial" panose="020B0604020202020204" pitchFamily="34" charset="0"/>
              <a:cs typeface="Arial" panose="020B0604020202020204" pitchFamily="34" charset="0"/>
            </a:endParaRPr>
          </a:p>
          <a:p>
            <a:pPr marL="0" indent="0" algn="ctr">
              <a:buNone/>
            </a:pPr>
            <a:endParaRPr lang="cs-CZ" sz="2000" dirty="0">
              <a:latin typeface="Arial" panose="020B0604020202020204" pitchFamily="34" charset="0"/>
              <a:cs typeface="Arial" panose="020B0604020202020204" pitchFamily="34" charset="0"/>
            </a:endParaRPr>
          </a:p>
          <a:p>
            <a:pPr marL="0" indent="0" algn="ctr">
              <a:buNone/>
            </a:pPr>
            <a:endParaRPr lang="cs-CZ" sz="2000" dirty="0">
              <a:latin typeface="Arial" panose="020B0604020202020204" pitchFamily="34" charset="0"/>
              <a:cs typeface="Arial" panose="020B0604020202020204" pitchFamily="34" charset="0"/>
            </a:endParaRPr>
          </a:p>
          <a:p>
            <a:pPr marL="0" indent="0" eaLnBrk="1" hangingPunct="1">
              <a:buNone/>
            </a:pPr>
            <a:endParaRPr lang="cs-CZ" altLang="en-US" sz="2000" baseline="-25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65069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304800"/>
            <a:ext cx="8763000" cy="5016758"/>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Cín je amfoterní kov. Reakcí cínu s koncentrovanými alkalickými hydroxidy vznikají za horka alkalické </a:t>
            </a:r>
            <a:r>
              <a:rPr lang="cs-CZ" sz="2000" dirty="0" err="1">
                <a:latin typeface="Arial" panose="020B0604020202020204" pitchFamily="34" charset="0"/>
                <a:cs typeface="Arial" panose="020B0604020202020204" pitchFamily="34" charset="0"/>
              </a:rPr>
              <a:t>hexahydroxocíničitany</a:t>
            </a:r>
            <a:r>
              <a:rPr lang="cs-CZ" sz="2000" dirty="0">
                <a:latin typeface="Arial" panose="020B0604020202020204" pitchFamily="34" charset="0"/>
                <a:cs typeface="Arial" panose="020B0604020202020204" pitchFamily="34" charset="0"/>
              </a:rPr>
              <a:t>, za chladu </a:t>
            </a:r>
            <a:r>
              <a:rPr lang="cs-CZ" sz="2000" dirty="0" err="1">
                <a:latin typeface="Arial" panose="020B0604020202020204" pitchFamily="34" charset="0"/>
                <a:cs typeface="Arial" panose="020B0604020202020204" pitchFamily="34" charset="0"/>
              </a:rPr>
              <a:t>trihydroxocínatany</a:t>
            </a:r>
            <a:r>
              <a:rPr lang="cs-CZ" sz="2000" dirty="0">
                <a:latin typeface="Arial" panose="020B0604020202020204" pitchFamily="34" charset="0"/>
                <a:cs typeface="Arial" panose="020B0604020202020204" pitchFamily="34" charset="0"/>
              </a:rPr>
              <a:t>:</a:t>
            </a:r>
          </a:p>
          <a:p>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Sn</a:t>
            </a:r>
            <a:r>
              <a:rPr lang="cs-CZ" sz="2000" dirty="0">
                <a:latin typeface="Arial" panose="020B0604020202020204" pitchFamily="34" charset="0"/>
                <a:cs typeface="Arial" panose="020B0604020202020204" pitchFamily="34" charset="0"/>
              </a:rPr>
              <a:t> + 2NaOH + 4H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r>
              <a:rPr lang="cs-CZ" sz="2000" dirty="0" err="1">
                <a:latin typeface="Arial" panose="020B0604020202020204" pitchFamily="34" charset="0"/>
                <a:cs typeface="Arial" panose="020B0604020202020204" pitchFamily="34" charset="0"/>
              </a:rPr>
              <a:t>Sn</a:t>
            </a:r>
            <a:r>
              <a:rPr lang="cs-CZ" sz="2000" dirty="0">
                <a:latin typeface="Arial" panose="020B0604020202020204" pitchFamily="34" charset="0"/>
                <a:cs typeface="Arial" panose="020B0604020202020204" pitchFamily="34" charset="0"/>
              </a:rPr>
              <a:t>(OH)</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Sn</a:t>
            </a:r>
            <a:r>
              <a:rPr lang="cs-CZ" sz="2000" dirty="0">
                <a:latin typeface="Arial" panose="020B0604020202020204" pitchFamily="34" charset="0"/>
                <a:cs typeface="Arial" panose="020B0604020202020204" pitchFamily="34" charset="0"/>
              </a:rPr>
              <a:t> + </a:t>
            </a:r>
            <a:r>
              <a:rPr lang="cs-CZ" sz="2000" dirty="0" err="1">
                <a:latin typeface="Arial" panose="020B0604020202020204" pitchFamily="34" charset="0"/>
                <a:cs typeface="Arial" panose="020B0604020202020204" pitchFamily="34" charset="0"/>
              </a:rPr>
              <a:t>NaOH</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Na[</a:t>
            </a:r>
            <a:r>
              <a:rPr lang="cs-CZ" sz="2000" dirty="0" err="1">
                <a:latin typeface="Arial" panose="020B0604020202020204" pitchFamily="34" charset="0"/>
                <a:cs typeface="Arial" panose="020B0604020202020204" pitchFamily="34" charset="0"/>
              </a:rPr>
              <a:t>Sn</a:t>
            </a:r>
            <a:r>
              <a:rPr lang="cs-CZ" sz="2000" dirty="0">
                <a:latin typeface="Arial" panose="020B0604020202020204" pitchFamily="34" charset="0"/>
                <a:cs typeface="Arial" panose="020B0604020202020204" pitchFamily="34" charset="0"/>
              </a:rPr>
              <a:t>(OH)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Již za normální teploty se slučuje s </a:t>
            </a:r>
            <a:r>
              <a:rPr lang="cs-CZ" sz="2000" u="sng" dirty="0">
                <a:latin typeface="Arial" panose="020B0604020202020204" pitchFamily="34" charset="0"/>
                <a:cs typeface="Arial" panose="020B0604020202020204" pitchFamily="34" charset="0"/>
              </a:rPr>
              <a:t>chlorem</a:t>
            </a:r>
            <a:r>
              <a:rPr lang="cs-CZ" sz="2000" dirty="0">
                <a:latin typeface="Arial" panose="020B0604020202020204" pitchFamily="34" charset="0"/>
                <a:cs typeface="Arial" panose="020B0604020202020204" pitchFamily="34" charset="0"/>
              </a:rPr>
              <a:t> a </a:t>
            </a:r>
            <a:r>
              <a:rPr lang="cs-CZ" sz="2000" u="sng" dirty="0">
                <a:latin typeface="Arial" panose="020B0604020202020204" pitchFamily="34" charset="0"/>
                <a:cs typeface="Arial" panose="020B0604020202020204" pitchFamily="34" charset="0"/>
              </a:rPr>
              <a:t>bromem</a:t>
            </a:r>
            <a:r>
              <a:rPr lang="cs-CZ" sz="2000" dirty="0">
                <a:latin typeface="Arial" panose="020B0604020202020204" pitchFamily="34" charset="0"/>
                <a:cs typeface="Arial" panose="020B0604020202020204" pitchFamily="34" charset="0"/>
              </a:rPr>
              <a:t>, s </a:t>
            </a:r>
            <a:r>
              <a:rPr lang="cs-CZ" sz="2000" u="sng" dirty="0">
                <a:latin typeface="Arial" panose="020B0604020202020204" pitchFamily="34" charset="0"/>
                <a:cs typeface="Arial" panose="020B0604020202020204" pitchFamily="34" charset="0"/>
              </a:rPr>
              <a:t>jodem</a:t>
            </a:r>
            <a:r>
              <a:rPr lang="cs-CZ" sz="2000" dirty="0">
                <a:latin typeface="Arial" panose="020B0604020202020204" pitchFamily="34" charset="0"/>
                <a:cs typeface="Arial" panose="020B0604020202020204" pitchFamily="34" charset="0"/>
              </a:rPr>
              <a:t> reaguje až po zahřátí, s </a:t>
            </a:r>
            <a:r>
              <a:rPr lang="cs-CZ" sz="2000" u="sng" dirty="0">
                <a:latin typeface="Arial" panose="020B0604020202020204" pitchFamily="34" charset="0"/>
                <a:cs typeface="Arial" panose="020B0604020202020204" pitchFamily="34" charset="0"/>
              </a:rPr>
              <a:t>fluorem</a:t>
            </a:r>
            <a:r>
              <a:rPr lang="cs-CZ" sz="2000" dirty="0">
                <a:latin typeface="Arial" panose="020B0604020202020204" pitchFamily="34" charset="0"/>
                <a:cs typeface="Arial" panose="020B0604020202020204" pitchFamily="34" charset="0"/>
              </a:rPr>
              <a:t> se při teplotě nad 100°C prudce slučuje za vzniku plamene. Za zvýšené teploty ochotně reaguje se </a:t>
            </a:r>
            <a:r>
              <a:rPr lang="cs-CZ" sz="2000" u="sng" dirty="0">
                <a:latin typeface="Arial" panose="020B0604020202020204" pitchFamily="34" charset="0"/>
                <a:cs typeface="Arial" panose="020B0604020202020204" pitchFamily="34" charset="0"/>
              </a:rPr>
              <a:t>sírou</a:t>
            </a:r>
            <a:r>
              <a:rPr lang="cs-CZ" sz="2000" dirty="0">
                <a:latin typeface="Arial" panose="020B0604020202020204" pitchFamily="34" charset="0"/>
                <a:cs typeface="Arial" panose="020B0604020202020204" pitchFamily="34" charset="0"/>
              </a:rPr>
              <a:t>, </a:t>
            </a:r>
            <a:r>
              <a:rPr lang="cs-CZ" sz="2000" u="sng" dirty="0">
                <a:latin typeface="Arial" panose="020B0604020202020204" pitchFamily="34" charset="0"/>
                <a:cs typeface="Arial" panose="020B0604020202020204" pitchFamily="34" charset="0"/>
              </a:rPr>
              <a:t>selenem</a:t>
            </a:r>
            <a:r>
              <a:rPr lang="cs-CZ" sz="2000" dirty="0">
                <a:latin typeface="Arial" panose="020B0604020202020204" pitchFamily="34" charset="0"/>
                <a:cs typeface="Arial" panose="020B0604020202020204" pitchFamily="34" charset="0"/>
              </a:rPr>
              <a:t>, </a:t>
            </a:r>
            <a:r>
              <a:rPr lang="cs-CZ" sz="2000" u="sng" dirty="0">
                <a:latin typeface="Arial" panose="020B0604020202020204" pitchFamily="34" charset="0"/>
                <a:cs typeface="Arial" panose="020B0604020202020204" pitchFamily="34" charset="0"/>
              </a:rPr>
              <a:t>tellurem</a:t>
            </a:r>
            <a:r>
              <a:rPr lang="cs-CZ" sz="2000" dirty="0">
                <a:latin typeface="Arial" panose="020B0604020202020204" pitchFamily="34" charset="0"/>
                <a:cs typeface="Arial" panose="020B0604020202020204" pitchFamily="34" charset="0"/>
              </a:rPr>
              <a:t> a </a:t>
            </a:r>
            <a:r>
              <a:rPr lang="cs-CZ" sz="2000" u="sng" dirty="0">
                <a:latin typeface="Arial" panose="020B0604020202020204" pitchFamily="34" charset="0"/>
                <a:cs typeface="Arial" panose="020B0604020202020204" pitchFamily="34" charset="0"/>
              </a:rPr>
              <a:t>fosforem</a:t>
            </a:r>
            <a:r>
              <a:rPr lang="cs-CZ" sz="2000" dirty="0">
                <a:latin typeface="Arial" panose="020B0604020202020204" pitchFamily="34" charset="0"/>
                <a:cs typeface="Arial" panose="020B0604020202020204" pitchFamily="34" charset="0"/>
              </a:rPr>
              <a:t>.</a:t>
            </a:r>
          </a:p>
          <a:p>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V oxidačním stupni II má cín amfoterní charakter, v </a:t>
            </a:r>
            <a:r>
              <a:rPr lang="cs-CZ" sz="2000" dirty="0" err="1">
                <a:latin typeface="Arial" panose="020B0604020202020204" pitchFamily="34" charset="0"/>
                <a:cs typeface="Arial" panose="020B0604020202020204" pitchFamily="34" charset="0"/>
              </a:rPr>
              <a:t>ox</a:t>
            </a:r>
            <a:r>
              <a:rPr lang="cs-CZ" sz="2000" dirty="0">
                <a:latin typeface="Arial" panose="020B0604020202020204" pitchFamily="34" charset="0"/>
                <a:cs typeface="Arial" panose="020B0604020202020204" pitchFamily="34" charset="0"/>
              </a:rPr>
              <a:t>. stupni IV má charakter kyselý. Dvoumocný cín se v roztocích vyskytuje jako kation cínatý Sn</a:t>
            </a:r>
            <a:r>
              <a:rPr lang="cs-CZ" sz="2000" baseline="30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i jako anion </a:t>
            </a:r>
            <a:r>
              <a:rPr lang="cs-CZ" sz="2000" dirty="0" err="1">
                <a:latin typeface="Arial" panose="020B0604020202020204" pitchFamily="34" charset="0"/>
                <a:cs typeface="Arial" panose="020B0604020202020204" pitchFamily="34" charset="0"/>
              </a:rPr>
              <a:t>cínatanový</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Sn</a:t>
            </a:r>
            <a:r>
              <a:rPr lang="cs-CZ" sz="2000" dirty="0">
                <a:latin typeface="Arial" panose="020B0604020202020204" pitchFamily="34" charset="0"/>
                <a:cs typeface="Arial" panose="020B0604020202020204" pitchFamily="34" charset="0"/>
              </a:rPr>
              <a:t>(OH)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čtyřmocný cín je v roztocích ve formě kationu cíničitého Sn</a:t>
            </a:r>
            <a:r>
              <a:rPr lang="cs-CZ" sz="2000" baseline="30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a ve formě anionu </a:t>
            </a:r>
            <a:r>
              <a:rPr lang="cs-CZ" sz="2000" dirty="0" err="1">
                <a:latin typeface="Arial" panose="020B0604020202020204" pitchFamily="34" charset="0"/>
                <a:cs typeface="Arial" panose="020B0604020202020204" pitchFamily="34" charset="0"/>
              </a:rPr>
              <a:t>cíničitanového</a:t>
            </a:r>
            <a:r>
              <a:rPr lang="cs-CZ" sz="2000" dirty="0">
                <a:latin typeface="Arial" panose="020B0604020202020204" pitchFamily="34" charset="0"/>
                <a:cs typeface="Arial" panose="020B0604020202020204" pitchFamily="34" charset="0"/>
              </a:rPr>
              <a:t> (SnO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30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S</a:t>
            </a:r>
            <a:r>
              <a:rPr lang="en-GB" altLang="en-US" sz="2000" dirty="0" err="1">
                <a:latin typeface="Arial" panose="020B0604020202020204" pitchFamily="34" charset="0"/>
                <a:cs typeface="Arial" panose="020B0604020202020204" pitchFamily="34" charset="0"/>
              </a:rPr>
              <a:t>oli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cínaté</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jsou </a:t>
            </a:r>
            <a:r>
              <a:rPr lang="en-GB" altLang="en-US" sz="2000" dirty="0" err="1">
                <a:latin typeface="Arial" panose="020B0604020202020204" pitchFamily="34" charset="0"/>
                <a:cs typeface="Arial" panose="020B0604020202020204" pitchFamily="34" charset="0"/>
              </a:rPr>
              <a:t>silná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reduk</a:t>
            </a:r>
            <a:r>
              <a:rPr lang="cs-CZ" altLang="en-US" sz="2000" dirty="0">
                <a:latin typeface="Arial" panose="020B0604020202020204" pitchFamily="34" charset="0"/>
                <a:cs typeface="Arial" panose="020B0604020202020204" pitchFamily="34" charset="0"/>
              </a:rPr>
              <a:t>ční</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inidla</a:t>
            </a:r>
            <a:r>
              <a:rPr lang="cs-CZ" alt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V záporném oxidačním stavu -IV vystupuje cín ve </a:t>
            </a:r>
            <a:r>
              <a:rPr lang="cs-CZ" sz="2000" dirty="0" err="1">
                <a:latin typeface="Arial" panose="020B0604020202020204" pitchFamily="34" charset="0"/>
                <a:cs typeface="Arial" panose="020B0604020202020204" pitchFamily="34" charset="0"/>
              </a:rPr>
              <a:t>stannanu</a:t>
            </a:r>
            <a:r>
              <a:rPr lang="cs-CZ" sz="2000" dirty="0">
                <a:latin typeface="Arial" panose="020B0604020202020204" pitchFamily="34" charset="0"/>
                <a:cs typeface="Arial" panose="020B0604020202020204" pitchFamily="34" charset="0"/>
              </a:rPr>
              <a:t> SnH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9480945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idx="1"/>
          </p:nvPr>
        </p:nvSpPr>
        <p:spPr>
          <a:xfrm>
            <a:off x="152400" y="152400"/>
            <a:ext cx="8839200" cy="6553200"/>
          </a:xfrm>
        </p:spPr>
        <p:txBody>
          <a:bodyPr>
            <a:noAutofit/>
          </a:bodyPr>
          <a:lstStyle/>
          <a:p>
            <a:pPr marL="0" indent="0">
              <a:buNone/>
            </a:pPr>
            <a:r>
              <a:rPr lang="cs-CZ" sz="2000" b="1" dirty="0">
                <a:latin typeface="Arial" panose="020B0604020202020204" pitchFamily="34" charset="0"/>
                <a:cs typeface="Arial" panose="020B0604020202020204" pitchFamily="34" charset="0"/>
              </a:rPr>
              <a:t>Výroba </a:t>
            </a:r>
          </a:p>
          <a:p>
            <a:pPr marL="0" indent="0">
              <a:buNone/>
            </a:pPr>
            <a:r>
              <a:rPr lang="cs-CZ" sz="2000" dirty="0">
                <a:latin typeface="Arial" panose="020B0604020202020204" pitchFamily="34" charset="0"/>
                <a:cs typeface="Arial" panose="020B0604020202020204" pitchFamily="34" charset="0"/>
              </a:rPr>
              <a:t>redukcí </a:t>
            </a:r>
            <a:r>
              <a:rPr lang="cs-CZ" sz="2000" dirty="0" err="1">
                <a:latin typeface="Arial" panose="020B0604020202020204" pitchFamily="34" charset="0"/>
                <a:cs typeface="Arial" panose="020B0604020202020204" pitchFamily="34" charset="0"/>
              </a:rPr>
              <a:t>kassiteritu</a:t>
            </a:r>
            <a:r>
              <a:rPr lang="cs-CZ" sz="2000" dirty="0">
                <a:latin typeface="Arial" panose="020B0604020202020204" pitchFamily="34" charset="0"/>
                <a:cs typeface="Arial" panose="020B0604020202020204" pitchFamily="34" charset="0"/>
              </a:rPr>
              <a:t> uhlím</a:t>
            </a:r>
          </a:p>
          <a:p>
            <a:pPr marL="0" indent="0">
              <a:buNone/>
            </a:pPr>
            <a:r>
              <a:rPr lang="pl-PL" sz="2000" dirty="0">
                <a:latin typeface="Arial" panose="020B0604020202020204" pitchFamily="34" charset="0"/>
                <a:cs typeface="Arial" panose="020B0604020202020204" pitchFamily="34" charset="0"/>
              </a:rPr>
              <a:t>			SnO</a:t>
            </a:r>
            <a:r>
              <a:rPr lang="pl-PL" sz="2000" baseline="-25000" dirty="0">
                <a:latin typeface="Arial" panose="020B0604020202020204" pitchFamily="34" charset="0"/>
                <a:cs typeface="Arial" panose="020B0604020202020204" pitchFamily="34" charset="0"/>
              </a:rPr>
              <a:t>2</a:t>
            </a:r>
            <a:r>
              <a:rPr lang="pl-PL" sz="2000" dirty="0">
                <a:latin typeface="Arial" panose="020B0604020202020204" pitchFamily="34" charset="0"/>
                <a:cs typeface="Arial" panose="020B0604020202020204" pitchFamily="34" charset="0"/>
              </a:rPr>
              <a:t> + CO → SnO + CO</a:t>
            </a:r>
            <a:r>
              <a:rPr lang="pl-PL" sz="2000" baseline="-25000" dirty="0">
                <a:latin typeface="Arial" panose="020B0604020202020204" pitchFamily="34" charset="0"/>
                <a:cs typeface="Arial" panose="020B0604020202020204" pitchFamily="34" charset="0"/>
              </a:rPr>
              <a:t>2</a:t>
            </a:r>
            <a:br>
              <a:rPr lang="pl-PL" sz="2000" dirty="0">
                <a:latin typeface="Arial" panose="020B0604020202020204" pitchFamily="34" charset="0"/>
                <a:cs typeface="Arial" panose="020B0604020202020204" pitchFamily="34" charset="0"/>
              </a:rPr>
            </a:br>
            <a:r>
              <a:rPr lang="pl-PL" sz="2000" dirty="0">
                <a:latin typeface="Arial" panose="020B0604020202020204" pitchFamily="34" charset="0"/>
                <a:cs typeface="Arial" panose="020B0604020202020204" pitchFamily="34" charset="0"/>
              </a:rPr>
              <a:t>			SnO + CO → Sn + CO</a:t>
            </a:r>
            <a:r>
              <a:rPr lang="pl-PL" sz="2000" baseline="-25000" dirty="0">
                <a:latin typeface="Arial" panose="020B0604020202020204" pitchFamily="34" charset="0"/>
                <a:cs typeface="Arial" panose="020B0604020202020204" pitchFamily="34" charset="0"/>
              </a:rPr>
              <a:t>2</a:t>
            </a:r>
            <a:endParaRPr lang="cs-CZ" altLang="en-US" sz="2000" dirty="0">
              <a:latin typeface="Arial" panose="020B0604020202020204" pitchFamily="34" charset="0"/>
              <a:cs typeface="Arial" panose="020B0604020202020204" pitchFamily="34" charset="0"/>
            </a:endParaRPr>
          </a:p>
          <a:p>
            <a:pPr marL="0" indent="0">
              <a:buNone/>
            </a:pPr>
            <a:r>
              <a:rPr lang="cs-CZ" sz="2000" dirty="0">
                <a:latin typeface="Arial" panose="020B0604020202020204" pitchFamily="34" charset="0"/>
                <a:cs typeface="Arial" panose="020B0604020202020204" pitchFamily="34" charset="0"/>
              </a:rPr>
              <a:t>Surový cín se rafinuje na vysokou čistotu elektrolyticky, anodou je blok surového cínu.</a:t>
            </a:r>
          </a:p>
          <a:p>
            <a:pPr marL="0" indent="0" algn="just">
              <a:buNone/>
            </a:pPr>
            <a:endParaRPr lang="cs-CZ" altLang="en-US" sz="2000" dirty="0">
              <a:latin typeface="Arial" panose="020B0604020202020204" pitchFamily="34" charset="0"/>
              <a:cs typeface="Arial" panose="020B0604020202020204" pitchFamily="34" charset="0"/>
            </a:endParaRPr>
          </a:p>
          <a:p>
            <a:pPr marL="0" indent="0" algn="just">
              <a:buNone/>
            </a:pPr>
            <a:r>
              <a:rPr lang="cs-CZ" sz="2000" b="1" dirty="0">
                <a:latin typeface="Arial" panose="020B0604020202020204" pitchFamily="34" charset="0"/>
                <a:cs typeface="Arial" panose="020B0604020202020204" pitchFamily="34" charset="0"/>
              </a:rPr>
              <a:t>Využití</a:t>
            </a:r>
          </a:p>
          <a:p>
            <a:pPr marL="0" indent="0" algn="just">
              <a:buNone/>
            </a:pPr>
            <a:r>
              <a:rPr lang="cs-CZ" sz="2000" dirty="0">
                <a:latin typeface="Arial" panose="020B0604020202020204" pitchFamily="34" charset="0"/>
                <a:cs typeface="Arial" panose="020B0604020202020204" pitchFamily="34" charset="0"/>
              </a:rPr>
              <a:t>  Cín slouží k přípravě celé řady slitin, k výrobě staniolu a k pokovování plechů, zejména pro výrobu plechovek na konzervy (vysoká odolnost proti korozi a zdravotní nezávadnost). Největší podíl cínu </a:t>
            </a:r>
            <a:r>
              <a:rPr lang="cs-CZ" sz="2000" i="1" dirty="0">
                <a:latin typeface="Arial" panose="020B0604020202020204" pitchFamily="34" charset="0"/>
                <a:cs typeface="Arial" panose="020B0604020202020204" pitchFamily="34" charset="0"/>
              </a:rPr>
              <a:t>(35% světové spotřeby)</a:t>
            </a:r>
            <a:r>
              <a:rPr lang="cs-CZ" sz="2000" dirty="0">
                <a:latin typeface="Arial" panose="020B0604020202020204" pitchFamily="34" charset="0"/>
                <a:cs typeface="Arial" panose="020B0604020202020204" pitchFamily="34" charset="0"/>
              </a:rPr>
              <a:t> se využívá k výrobě pájek. V minulosti se používal i k výrobě nádobí (talíře, korbele) a dalších užitkových předmětů (svícny, medaile, liturgické předměty)</a:t>
            </a:r>
          </a:p>
          <a:p>
            <a:pPr marL="0" indent="0" algn="just">
              <a:buNone/>
            </a:pPr>
            <a:endParaRPr lang="cs-CZ" sz="2000" dirty="0">
              <a:latin typeface="Arial" panose="020B0604020202020204" pitchFamily="34" charset="0"/>
              <a:cs typeface="Arial" panose="020B0604020202020204" pitchFamily="34" charset="0"/>
            </a:endParaRPr>
          </a:p>
          <a:p>
            <a:pPr marL="0" indent="0" algn="just">
              <a:buNone/>
            </a:pPr>
            <a:endParaRPr lang="cs-CZ" sz="2000" dirty="0">
              <a:latin typeface="Arial" panose="020B0604020202020204" pitchFamily="34" charset="0"/>
              <a:cs typeface="Arial" panose="020B0604020202020204" pitchFamily="34" charset="0"/>
            </a:endParaRPr>
          </a:p>
          <a:p>
            <a:pPr marL="0" indent="0" algn="just">
              <a:buNone/>
            </a:pPr>
            <a:endParaRPr lang="cs-CZ" sz="2000" dirty="0">
              <a:latin typeface="Arial" panose="020B0604020202020204" pitchFamily="34" charset="0"/>
              <a:cs typeface="Arial" panose="020B0604020202020204" pitchFamily="34" charset="0"/>
            </a:endParaRPr>
          </a:p>
          <a:p>
            <a:pPr marL="0" indent="0" algn="just">
              <a:buNone/>
            </a:pPr>
            <a:r>
              <a:rPr lang="cs-CZ" sz="2000" dirty="0">
                <a:latin typeface="Arial" panose="020B0604020202020204" pitchFamily="34" charset="0"/>
                <a:cs typeface="Arial" panose="020B0604020202020204" pitchFamily="34" charset="0"/>
              </a:rPr>
              <a:t>Přírodní cín je směsí 10 stabilních a dvou nestabilních izotopů, nejvyšší podíl (32,59 %) zaujímá izotop </a:t>
            </a:r>
            <a:r>
              <a:rPr lang="cs-CZ" sz="2000" baseline="30000" dirty="0">
                <a:latin typeface="Arial" panose="020B0604020202020204" pitchFamily="34" charset="0"/>
                <a:cs typeface="Arial" panose="020B0604020202020204" pitchFamily="34" charset="0"/>
              </a:rPr>
              <a:t>120</a:t>
            </a:r>
            <a:r>
              <a:rPr lang="cs-CZ" sz="2000" dirty="0">
                <a:latin typeface="Arial" panose="020B0604020202020204" pitchFamily="34" charset="0"/>
                <a:cs typeface="Arial" panose="020B0604020202020204" pitchFamily="34" charset="0"/>
              </a:rPr>
              <a:t>Sn. </a:t>
            </a:r>
          </a:p>
          <a:p>
            <a:pPr marL="0" indent="0" algn="just">
              <a:buNone/>
            </a:pPr>
            <a:endParaRPr lang="cs-CZ"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58815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83342" y="914400"/>
            <a:ext cx="5486399" cy="3170099"/>
          </a:xfrm>
          <a:prstGeom prst="rect">
            <a:avLst/>
          </a:prstGeom>
        </p:spPr>
        <p:txBody>
          <a:bodyPr wrap="square">
            <a:spAutoFit/>
          </a:bodyPr>
          <a:lstStyle/>
          <a:p>
            <a:r>
              <a:rPr lang="cs-CZ" altLang="en-US" sz="2000" dirty="0" err="1">
                <a:latin typeface="Arial" panose="020B0604020202020204" pitchFamily="34" charset="0"/>
                <a:cs typeface="Arial" panose="020B0604020202020204" pitchFamily="34" charset="0"/>
              </a:rPr>
              <a:t>Př</a:t>
            </a:r>
            <a:r>
              <a:rPr lang="en-GB" altLang="en-US" sz="2000" dirty="0" err="1">
                <a:latin typeface="Arial" panose="020B0604020202020204" pitchFamily="34" charset="0"/>
                <a:cs typeface="Arial" panose="020B0604020202020204" pitchFamily="34" charset="0"/>
              </a:rPr>
              <a:t>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teplotách</a:t>
            </a:r>
            <a:r>
              <a:rPr lang="en-GB" altLang="en-US" sz="2000" dirty="0">
                <a:latin typeface="Arial" panose="020B0604020202020204" pitchFamily="34" charset="0"/>
                <a:cs typeface="Arial" panose="020B0604020202020204" pitchFamily="34" charset="0"/>
              </a:rPr>
              <a:t> pod 13</a:t>
            </a:r>
            <a:r>
              <a:rPr lang="cs-CZ" altLang="en-US" sz="2000" dirty="0">
                <a:latin typeface="Arial" panose="020B0604020202020204" pitchFamily="34" charset="0"/>
                <a:cs typeface="Arial" panose="020B0604020202020204" pitchFamily="34" charset="0"/>
              </a:rPr>
              <a:t> </a:t>
            </a:r>
            <a:r>
              <a:rPr lang="cs-CZ" altLang="en-US" sz="2000" baseline="30000" dirty="0">
                <a:latin typeface="Arial" panose="020B0604020202020204" pitchFamily="34" charset="0"/>
                <a:cs typeface="Arial" panose="020B0604020202020204" pitchFamily="34" charset="0"/>
              </a:rPr>
              <a:t>0</a:t>
            </a:r>
            <a:r>
              <a:rPr lang="en-GB" altLang="en-US" sz="2000" dirty="0">
                <a:latin typeface="Arial" panose="020B0604020202020204" pitchFamily="34" charset="0"/>
                <a:cs typeface="Arial" panose="020B0604020202020204" pitchFamily="34" charset="0"/>
              </a:rPr>
              <a:t>C </a:t>
            </a:r>
            <a:r>
              <a:rPr lang="en-GB" altLang="en-US" sz="2000" dirty="0" err="1">
                <a:latin typeface="Arial" panose="020B0604020202020204" pitchFamily="34" charset="0"/>
                <a:cs typeface="Arial" panose="020B0604020202020204" pitchFamily="34" charset="0"/>
              </a:rPr>
              <a:t>po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delší</a:t>
            </a:r>
            <a:r>
              <a:rPr lang="en-GB" altLang="en-US" sz="2000" dirty="0">
                <a:latin typeface="Arial" panose="020B0604020202020204" pitchFamily="34" charset="0"/>
                <a:cs typeface="Arial" panose="020B0604020202020204" pitchFamily="34" charset="0"/>
              </a:rPr>
              <a:t> dob</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vzniká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krychlová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šedá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modifikace</a:t>
            </a:r>
            <a:r>
              <a:rPr lang="en-GB" altLang="en-US" sz="2000" dirty="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α</a:t>
            </a:r>
            <a:r>
              <a:rPr lang="cs-CZ" sz="2000" dirty="0">
                <a:latin typeface="Arial" panose="020B0604020202020204" pitchFamily="34" charset="0"/>
                <a:cs typeface="Arial" panose="020B0604020202020204" pitchFamily="34" charset="0"/>
              </a:rPr>
              <a:t>). Ta</a:t>
            </a:r>
            <a:r>
              <a:rPr lang="el-GR"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je velmi křehká a cínové předměty postižené touto přeměnou se postupně rozpadají na prášek. Ochrana před cínovým morem spočívá v udržování předmětů v teplotách nad 13,2 °C. Prevencí užívanou v současnosti je místo čistého cínu používat jeho slitiny s malým množstvím antimonu nebo bismutu, které </a:t>
            </a:r>
          </a:p>
          <a:p>
            <a:r>
              <a:rPr lang="cs-CZ" sz="2000" dirty="0">
                <a:latin typeface="Arial" panose="020B0604020202020204" pitchFamily="34" charset="0"/>
                <a:cs typeface="Arial" panose="020B0604020202020204" pitchFamily="34" charset="0"/>
              </a:rPr>
              <a:t>brání rekrystalizaci.</a:t>
            </a:r>
          </a:p>
        </p:txBody>
      </p:sp>
      <p:sp>
        <p:nvSpPr>
          <p:cNvPr id="5" name="Obdélník 4"/>
          <p:cNvSpPr/>
          <p:nvPr/>
        </p:nvSpPr>
        <p:spPr>
          <a:xfrm>
            <a:off x="381000" y="4114800"/>
            <a:ext cx="8610600" cy="2554545"/>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   Cínový mor mohl být jednou z příčin </a:t>
            </a:r>
            <a:r>
              <a:rPr lang="cs-CZ" sz="2000" b="1" dirty="0">
                <a:latin typeface="Arial" panose="020B0604020202020204" pitchFamily="34" charset="0"/>
                <a:cs typeface="Arial" panose="020B0604020202020204" pitchFamily="34" charset="0"/>
              </a:rPr>
              <a:t>zkázy polární expedice Roberta </a:t>
            </a:r>
            <a:r>
              <a:rPr lang="cs-CZ" sz="2000" b="1" dirty="0" err="1">
                <a:latin typeface="Arial" panose="020B0604020202020204" pitchFamily="34" charset="0"/>
                <a:cs typeface="Arial" panose="020B0604020202020204" pitchFamily="34" charset="0"/>
              </a:rPr>
              <a:t>Scotta</a:t>
            </a: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v letech 1911–12. Plechovky s petrolejem, které obsahovala všechna depa zásob na zpáteční cestě, byly údajně sletovány cínem, který v mrazech povolil, takže se </a:t>
            </a:r>
            <a:r>
              <a:rPr lang="cs-CZ" sz="2000" dirty="0" err="1">
                <a:latin typeface="Arial" panose="020B0604020202020204" pitchFamily="34" charset="0"/>
                <a:cs typeface="Arial" panose="020B0604020202020204" pitchFamily="34" charset="0"/>
              </a:rPr>
              <a:t>Scottovi</a:t>
            </a:r>
            <a:r>
              <a:rPr lang="cs-CZ" sz="2000" dirty="0">
                <a:latin typeface="Arial" panose="020B0604020202020204" pitchFamily="34" charset="0"/>
                <a:cs typeface="Arial" panose="020B0604020202020204" pitchFamily="34" charset="0"/>
              </a:rPr>
              <a:t> a jeho mužům nedostávalo paliva. </a:t>
            </a:r>
          </a:p>
          <a:p>
            <a:r>
              <a:rPr lang="cs-CZ" sz="2000" dirty="0">
                <a:latin typeface="Arial" panose="020B0604020202020204" pitchFamily="34" charset="0"/>
                <a:cs typeface="Arial" panose="020B0604020202020204" pitchFamily="34" charset="0"/>
              </a:rPr>
              <a:t>   Podle některých teorií měl cínový mor podíl i na </a:t>
            </a:r>
            <a:r>
              <a:rPr lang="cs-CZ" sz="2000" b="1" dirty="0">
                <a:latin typeface="Arial" panose="020B0604020202020204" pitchFamily="34" charset="0"/>
                <a:cs typeface="Arial" panose="020B0604020202020204" pitchFamily="34" charset="0"/>
              </a:rPr>
              <a:t>zkáze Napoleonovy armády </a:t>
            </a:r>
            <a:r>
              <a:rPr lang="cs-CZ" sz="2000" dirty="0">
                <a:latin typeface="Arial" panose="020B0604020202020204" pitchFamily="34" charset="0"/>
                <a:cs typeface="Arial" panose="020B0604020202020204" pitchFamily="34" charset="0"/>
              </a:rPr>
              <a:t>v Rusku, kde vojákům upadaly cínové knoflíky z uniforem. Ty pak v mrazu neměly jít zapnout. Knoflíky však byly z cínových slitin, které by měly mrazu odolávat lépe.</a:t>
            </a:r>
          </a:p>
        </p:txBody>
      </p:sp>
      <p:pic>
        <p:nvPicPr>
          <p:cNvPr id="159746"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8281" y="750445"/>
            <a:ext cx="3429000" cy="3023885"/>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685800" y="222361"/>
            <a:ext cx="2240742" cy="523220"/>
          </a:xfrm>
          <a:prstGeom prst="rect">
            <a:avLst/>
          </a:prstGeom>
        </p:spPr>
        <p:txBody>
          <a:bodyPr wrap="none">
            <a:spAutoFit/>
          </a:bodyPr>
          <a:lstStyle/>
          <a:p>
            <a:r>
              <a:rPr lang="cs-CZ" altLang="en-US" sz="2800" b="1" dirty="0">
                <a:latin typeface="Arial" panose="020B0604020202020204" pitchFamily="34" charset="0"/>
                <a:cs typeface="Arial" panose="020B0604020202020204" pitchFamily="34" charset="0"/>
              </a:rPr>
              <a:t>C</a:t>
            </a:r>
            <a:r>
              <a:rPr lang="en-GB" altLang="en-US" sz="2800" b="1" dirty="0" err="1">
                <a:latin typeface="Arial" panose="020B0604020202020204" pitchFamily="34" charset="0"/>
                <a:cs typeface="Arial" panose="020B0604020202020204" pitchFamily="34" charset="0"/>
              </a:rPr>
              <a:t>ínový</a:t>
            </a:r>
            <a:r>
              <a:rPr lang="en-GB" altLang="en-US" sz="2800" b="1" dirty="0">
                <a:latin typeface="Arial" panose="020B0604020202020204" pitchFamily="34" charset="0"/>
                <a:cs typeface="Arial" panose="020B0604020202020204" pitchFamily="34" charset="0"/>
              </a:rPr>
              <a:t> </a:t>
            </a:r>
            <a:r>
              <a:rPr lang="en-GB" altLang="en-US" sz="2800" b="1" dirty="0" err="1">
                <a:latin typeface="Arial" panose="020B0604020202020204" pitchFamily="34" charset="0"/>
                <a:cs typeface="Arial" panose="020B0604020202020204" pitchFamily="34" charset="0"/>
              </a:rPr>
              <a:t>mor</a:t>
            </a:r>
            <a:endParaRPr lang="cs-CZ" sz="2800" dirty="0"/>
          </a:p>
        </p:txBody>
      </p:sp>
    </p:spTree>
    <p:extLst>
      <p:ext uri="{BB962C8B-B14F-4D97-AF65-F5344CB8AC3E}">
        <p14:creationId xmlns:p14="http://schemas.microsoft.com/office/powerpoint/2010/main" val="4761748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body" idx="1"/>
          </p:nvPr>
        </p:nvSpPr>
        <p:spPr>
          <a:xfrm>
            <a:off x="228600" y="152400"/>
            <a:ext cx="8763000" cy="6400800"/>
          </a:xfrm>
        </p:spPr>
        <p:txBody>
          <a:bodyPr>
            <a:normAutofit/>
          </a:bodyPr>
          <a:lstStyle/>
          <a:p>
            <a:pPr marL="0" indent="0" algn="ctr" eaLnBrk="1" hangingPunct="1">
              <a:buNone/>
            </a:pPr>
            <a:r>
              <a:rPr lang="en-GB" altLang="en-US" sz="2800" b="1" dirty="0" err="1">
                <a:latin typeface="Arial" panose="020B0604020202020204" pitchFamily="34" charset="0"/>
                <a:cs typeface="Arial" panose="020B0604020202020204" pitchFamily="34" charset="0"/>
              </a:rPr>
              <a:t>Olovo</a:t>
            </a:r>
            <a:endParaRPr lang="en-GB" altLang="en-US" sz="2800" dirty="0">
              <a:latin typeface="Arial" panose="020B0604020202020204" pitchFamily="34" charset="0"/>
              <a:cs typeface="Arial" panose="020B0604020202020204" pitchFamily="34" charset="0"/>
            </a:endParaRPr>
          </a:p>
          <a:p>
            <a:pPr marL="0" indent="0" algn="just">
              <a:buNone/>
            </a:pPr>
            <a:endParaRPr lang="cs-CZ" sz="2000" dirty="0">
              <a:latin typeface="Arial" panose="020B0604020202020204" pitchFamily="34" charset="0"/>
              <a:cs typeface="Arial" panose="020B0604020202020204" pitchFamily="34" charset="0"/>
            </a:endParaRPr>
          </a:p>
          <a:p>
            <a:pPr marL="0" indent="0" algn="just">
              <a:buNone/>
            </a:pPr>
            <a:r>
              <a:rPr lang="cs-CZ" sz="2000" dirty="0">
                <a:latin typeface="Arial" panose="020B0604020202020204" pitchFamily="34" charset="0"/>
                <a:cs typeface="Arial" panose="020B0604020202020204" pitchFamily="34" charset="0"/>
              </a:rPr>
              <a:t>je modrobílý, na čerstvém řezu lesklý, měkký kov. Povrch olova se na vzduchu rychle pokrývá vrstvičkou oxidu. V běžných minerálních kyselinách, s výjimkou horké zředěné kyseliny dusičné, se olovo nerozpouští, ale velice dobře je rozpustné v kyselině octové:</a:t>
            </a:r>
          </a:p>
          <a:p>
            <a:pPr marL="0" indent="0">
              <a:buNone/>
            </a:pPr>
            <a:r>
              <a:rPr lang="cs-CZ" sz="2000" dirty="0">
                <a:latin typeface="Arial" panose="020B0604020202020204" pitchFamily="34" charset="0"/>
                <a:cs typeface="Arial" panose="020B0604020202020204" pitchFamily="34" charset="0"/>
              </a:rPr>
              <a:t>		3Pb + 8HNO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3Pb(NO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+ 2NO + 4H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Pb</a:t>
            </a:r>
            <a:r>
              <a:rPr lang="cs-CZ" sz="2000" dirty="0">
                <a:latin typeface="Arial" panose="020B0604020202020204" pitchFamily="34" charset="0"/>
                <a:cs typeface="Arial" panose="020B0604020202020204" pitchFamily="34" charset="0"/>
              </a:rPr>
              <a:t> + 2CH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COOH → (CH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COO)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Pb + 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pPr marL="0" indent="0">
              <a:buNone/>
            </a:pPr>
            <a:r>
              <a:rPr lang="cs-CZ" sz="2000" dirty="0">
                <a:latin typeface="Arial" panose="020B0604020202020204" pitchFamily="34" charset="0"/>
                <a:cs typeface="Arial" panose="020B0604020202020204" pitchFamily="34" charset="0"/>
              </a:rPr>
              <a:t>Olovo je amfoterní, produktem reakce olova s alkalickými hydroxidy jsou alkalické </a:t>
            </a:r>
            <a:r>
              <a:rPr lang="cs-CZ" sz="2000" dirty="0" err="1">
                <a:latin typeface="Arial" panose="020B0604020202020204" pitchFamily="34" charset="0"/>
                <a:cs typeface="Arial" panose="020B0604020202020204" pitchFamily="34" charset="0"/>
              </a:rPr>
              <a:t>tetrahydroxolovnatany</a:t>
            </a:r>
            <a:r>
              <a:rPr lang="cs-CZ" sz="2000" dirty="0">
                <a:latin typeface="Arial" panose="020B0604020202020204" pitchFamily="34" charset="0"/>
                <a:cs typeface="Arial" panose="020B0604020202020204" pitchFamily="34" charset="0"/>
              </a:rPr>
              <a:t>:</a:t>
            </a:r>
          </a:p>
          <a:p>
            <a:pPr marL="0" indent="0">
              <a:buNone/>
            </a:pP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Pb</a:t>
            </a:r>
            <a:r>
              <a:rPr lang="cs-CZ" sz="2000" dirty="0">
                <a:latin typeface="Arial" panose="020B0604020202020204" pitchFamily="34" charset="0"/>
                <a:cs typeface="Arial" panose="020B0604020202020204" pitchFamily="34" charset="0"/>
              </a:rPr>
              <a:t> + 2NaOH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r>
              <a:rPr lang="cs-CZ" sz="2000" dirty="0" err="1">
                <a:latin typeface="Arial" panose="020B0604020202020204" pitchFamily="34" charset="0"/>
                <a:cs typeface="Arial" panose="020B0604020202020204" pitchFamily="34" charset="0"/>
              </a:rPr>
              <a:t>Pb</a:t>
            </a:r>
            <a:r>
              <a:rPr lang="cs-CZ" sz="2000" dirty="0">
                <a:latin typeface="Arial" panose="020B0604020202020204" pitchFamily="34" charset="0"/>
                <a:cs typeface="Arial" panose="020B0604020202020204" pitchFamily="34" charset="0"/>
              </a:rPr>
              <a:t>(OH)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pPr marL="0" indent="0">
              <a:buNone/>
            </a:pPr>
            <a:r>
              <a:rPr lang="cs-CZ" sz="2000" dirty="0">
                <a:latin typeface="Arial" panose="020B0604020202020204" pitchFamily="34" charset="0"/>
                <a:cs typeface="Arial" panose="020B0604020202020204" pitchFamily="34" charset="0"/>
              </a:rPr>
              <a:t>Za zvýšené teploty se přímo slučuje s halogeny a chalkogeny.</a:t>
            </a:r>
          </a:p>
          <a:p>
            <a:pPr marL="0" indent="0">
              <a:buNone/>
            </a:pPr>
            <a:endParaRPr lang="cs-CZ" sz="2000" dirty="0">
              <a:latin typeface="Arial" panose="020B0604020202020204" pitchFamily="34" charset="0"/>
              <a:cs typeface="Arial" panose="020B0604020202020204" pitchFamily="34" charset="0"/>
            </a:endParaRPr>
          </a:p>
          <a:p>
            <a:pPr marL="0" indent="0">
              <a:buNone/>
            </a:pPr>
            <a:r>
              <a:rPr lang="cs-CZ" sz="2000" dirty="0">
                <a:latin typeface="Arial" panose="020B0604020202020204" pitchFamily="34" charset="0"/>
                <a:cs typeface="Arial" panose="020B0604020202020204" pitchFamily="34" charset="0"/>
              </a:rPr>
              <a:t>Ve sloučeninách má olovo nejčastěji oxidační číslo II, sloučeniny olova v oxidačním stupni IV. velmi snadno hydrolyzují, jsou nestálé a působí jako silná oxidační činidla. </a:t>
            </a:r>
          </a:p>
          <a:p>
            <a:pPr marL="0" indent="0">
              <a:buNone/>
            </a:pPr>
            <a:r>
              <a:rPr lang="cs-CZ" sz="2000" dirty="0">
                <a:latin typeface="Arial" panose="020B0604020202020204" pitchFamily="34" charset="0"/>
                <a:cs typeface="Arial" panose="020B0604020202020204" pitchFamily="34" charset="0"/>
              </a:rPr>
              <a:t>Všechny rozpustné sloučeniny olova jsou jedovaté.</a:t>
            </a:r>
          </a:p>
          <a:p>
            <a:pPr marL="0" indent="0" algn="just">
              <a:buNone/>
            </a:pPr>
            <a:endParaRPr lang="en-GB" altLang="en-US" sz="2000" baseline="-25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1572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type="title"/>
          </p:nvPr>
        </p:nvSpPr>
        <p:spPr>
          <a:xfrm>
            <a:off x="457200" y="274638"/>
            <a:ext cx="8229600" cy="639762"/>
          </a:xfrm>
        </p:spPr>
        <p:txBody>
          <a:bodyPr>
            <a:normAutofit/>
          </a:bodyPr>
          <a:lstStyle/>
          <a:p>
            <a:r>
              <a:rPr lang="cs-CZ" sz="2800" b="1" dirty="0"/>
              <a:t>Sirné sloučeniny fosforu</a:t>
            </a:r>
          </a:p>
        </p:txBody>
      </p:sp>
      <p:sp>
        <p:nvSpPr>
          <p:cNvPr id="5" name="TextovéPole 4"/>
          <p:cNvSpPr txBox="1"/>
          <p:nvPr/>
        </p:nvSpPr>
        <p:spPr>
          <a:xfrm>
            <a:off x="364787" y="1295400"/>
            <a:ext cx="8763000" cy="5324535"/>
          </a:xfrm>
          <a:prstGeom prst="rect">
            <a:avLst/>
          </a:prstGeom>
          <a:noFill/>
        </p:spPr>
        <p:txBody>
          <a:bodyPr wrap="square" rtlCol="0">
            <a:spAutoFit/>
          </a:bodyPr>
          <a:lstStyle/>
          <a:p>
            <a:r>
              <a:rPr lang="cs-CZ" sz="2000" b="1" dirty="0" err="1">
                <a:latin typeface="Arial" panose="020B0604020202020204" pitchFamily="34" charset="0"/>
                <a:cs typeface="Arial" panose="020B0604020202020204" pitchFamily="34" charset="0"/>
              </a:rPr>
              <a:t>Trisulfid</a:t>
            </a:r>
            <a:r>
              <a:rPr lang="cs-CZ" sz="2000" b="1"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tetrafosforu</a:t>
            </a: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P</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S</a:t>
            </a:r>
            <a:r>
              <a:rPr lang="cs-CZ" sz="2000" baseline="-25000" dirty="0">
                <a:latin typeface="Arial" panose="020B0604020202020204" pitchFamily="34" charset="0"/>
                <a:cs typeface="Arial" panose="020B0604020202020204" pitchFamily="34" charset="0"/>
              </a:rPr>
              <a:t>3</a:t>
            </a:r>
          </a:p>
          <a:p>
            <a:r>
              <a:rPr lang="cs-CZ" sz="2000" dirty="0">
                <a:latin typeface="Arial" panose="020B0604020202020204" pitchFamily="34" charset="0"/>
                <a:cs typeface="Arial" panose="020B0604020202020204" pitchFamily="34" charset="0"/>
              </a:rPr>
              <a:t>  vzniká zahřátím odpovídajícího množství síry a bílého</a:t>
            </a:r>
          </a:p>
          <a:p>
            <a:r>
              <a:rPr lang="cs-CZ" sz="2000" dirty="0">
                <a:latin typeface="Arial" panose="020B0604020202020204" pitchFamily="34" charset="0"/>
                <a:cs typeface="Arial" panose="020B0604020202020204" pitchFamily="34" charset="0"/>
              </a:rPr>
              <a:t> nebo červeného fosforu. </a:t>
            </a:r>
          </a:p>
          <a:p>
            <a:endParaRPr lang="cs-CZ"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P</a:t>
            </a:r>
            <a:r>
              <a:rPr lang="en-US" sz="2000" baseline="-25000" dirty="0">
                <a:latin typeface="Arial" panose="020B0604020202020204" pitchFamily="34" charset="0"/>
                <a:cs typeface="Arial" panose="020B0604020202020204" pitchFamily="34" charset="0"/>
              </a:rPr>
              <a:t>4</a:t>
            </a:r>
            <a:r>
              <a:rPr lang="en-US" sz="2000" dirty="0">
                <a:latin typeface="Arial" panose="020B0604020202020204" pitchFamily="34" charset="0"/>
                <a:cs typeface="Arial" panose="020B0604020202020204" pitchFamily="34" charset="0"/>
              </a:rPr>
              <a:t>S</a:t>
            </a:r>
            <a:r>
              <a:rPr lang="en-US" sz="2000" baseline="-25000" dirty="0">
                <a:latin typeface="Arial" panose="020B0604020202020204" pitchFamily="34" charset="0"/>
                <a:cs typeface="Arial" panose="020B0604020202020204" pitchFamily="34" charset="0"/>
              </a:rPr>
              <a:t>3</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spolu s</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KClO</a:t>
            </a:r>
            <a:r>
              <a:rPr lang="cs-CZ" sz="2000" baseline="-25000" dirty="0">
                <a:latin typeface="Arial" panose="020B0604020202020204" pitchFamily="34" charset="0"/>
                <a:cs typeface="Arial" panose="020B0604020202020204" pitchFamily="34" charset="0"/>
              </a:rPr>
              <a:t>3 </a:t>
            </a:r>
            <a:r>
              <a:rPr lang="cs-CZ" sz="2000" dirty="0">
                <a:latin typeface="Arial" panose="020B0604020202020204" pitchFamily="34" charset="0"/>
                <a:cs typeface="Arial" panose="020B0604020202020204" pitchFamily="34" charset="0"/>
              </a:rPr>
              <a:t>jsou v hlavičkách zápalek které se vzněcují na jakékoli třecí ploše</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"strike-anywhere matches„</a:t>
            </a:r>
            <a:r>
              <a:rPr lang="cs-CZ" sz="2000" dirty="0">
                <a:latin typeface="Arial" panose="020B0604020202020204" pitchFamily="34" charset="0"/>
                <a:cs typeface="Arial" panose="020B0604020202020204" pitchFamily="34" charset="0"/>
              </a:rPr>
              <a:t>) – bouřlivá reakce </a:t>
            </a:r>
            <a:r>
              <a:rPr lang="en-US" sz="2000" dirty="0">
                <a:latin typeface="Arial" panose="020B0604020202020204" pitchFamily="34" charset="0"/>
                <a:cs typeface="Arial" panose="020B0604020202020204" pitchFamily="34" charset="0"/>
              </a:rPr>
              <a:t>P</a:t>
            </a:r>
            <a:r>
              <a:rPr lang="en-US" sz="2000" baseline="-25000" dirty="0">
                <a:latin typeface="Arial" panose="020B0604020202020204" pitchFamily="34" charset="0"/>
                <a:cs typeface="Arial" panose="020B0604020202020204" pitchFamily="34" charset="0"/>
              </a:rPr>
              <a:t>4</a:t>
            </a:r>
            <a:r>
              <a:rPr lang="en-US" sz="2000" dirty="0">
                <a:latin typeface="Arial" panose="020B0604020202020204" pitchFamily="34" charset="0"/>
                <a:cs typeface="Arial" panose="020B0604020202020204" pitchFamily="34" charset="0"/>
              </a:rPr>
              <a:t>S</a:t>
            </a:r>
            <a:r>
              <a:rPr lang="en-US" sz="2000" baseline="-25000" dirty="0">
                <a:latin typeface="Arial" panose="020B0604020202020204" pitchFamily="34" charset="0"/>
                <a:cs typeface="Arial" panose="020B0604020202020204" pitchFamily="34" charset="0"/>
              </a:rPr>
              <a:t>3</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s</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KClO</a:t>
            </a:r>
            <a:r>
              <a:rPr lang="cs-CZ" sz="2000" baseline="-25000" dirty="0">
                <a:latin typeface="Arial" panose="020B0604020202020204" pitchFamily="34" charset="0"/>
                <a:cs typeface="Arial" panose="020B0604020202020204" pitchFamily="34" charset="0"/>
              </a:rPr>
              <a:t>3 </a:t>
            </a:r>
            <a:endParaRPr lang="cs-CZ" sz="2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Nadbytek síry vede ke vzniku </a:t>
            </a:r>
            <a:r>
              <a:rPr lang="cs-CZ" sz="2000" b="1" dirty="0">
                <a:latin typeface="Arial" panose="020B0604020202020204" pitchFamily="34" charset="0"/>
                <a:cs typeface="Arial" panose="020B0604020202020204" pitchFamily="34" charset="0"/>
              </a:rPr>
              <a:t>dek</a:t>
            </a:r>
            <a:r>
              <a:rPr lang="en-US" sz="2000" b="1" dirty="0" err="1">
                <a:latin typeface="Arial" panose="020B0604020202020204" pitchFamily="34" charset="0"/>
                <a:cs typeface="Arial" panose="020B0604020202020204" pitchFamily="34" charset="0"/>
              </a:rPr>
              <a:t>asulfid</a:t>
            </a:r>
            <a:r>
              <a:rPr lang="cs-CZ" sz="2000" b="1" dirty="0">
                <a:latin typeface="Arial" panose="020B0604020202020204" pitchFamily="34" charset="0"/>
                <a:cs typeface="Arial" panose="020B0604020202020204" pitchFamily="34" charset="0"/>
              </a:rPr>
              <a:t>u </a:t>
            </a:r>
            <a:r>
              <a:rPr lang="cs-CZ" sz="2000" b="1" dirty="0" err="1">
                <a:latin typeface="Arial" panose="020B0604020202020204" pitchFamily="34" charset="0"/>
                <a:cs typeface="Arial" panose="020B0604020202020204" pitchFamily="34" charset="0"/>
              </a:rPr>
              <a:t>tetrafosforu</a:t>
            </a:r>
            <a:r>
              <a:rPr lang="en-US" sz="2000" b="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(P</a:t>
            </a:r>
            <a:r>
              <a:rPr lang="en-US" sz="2000" baseline="-25000" dirty="0">
                <a:latin typeface="Arial" panose="020B0604020202020204" pitchFamily="34" charset="0"/>
                <a:cs typeface="Arial" panose="020B0604020202020204" pitchFamily="34" charset="0"/>
              </a:rPr>
              <a:t>4</a:t>
            </a:r>
            <a:r>
              <a:rPr lang="en-US" sz="2000" dirty="0">
                <a:latin typeface="Arial" panose="020B0604020202020204" pitchFamily="34" charset="0"/>
                <a:cs typeface="Arial" panose="020B0604020202020204" pitchFamily="34" charset="0"/>
              </a:rPr>
              <a:t>S</a:t>
            </a:r>
            <a:r>
              <a:rPr lang="en-US" sz="2000" baseline="-25000" dirty="0">
                <a:latin typeface="Arial" panose="020B0604020202020204" pitchFamily="34" charset="0"/>
                <a:cs typeface="Arial" panose="020B0604020202020204" pitchFamily="34" charset="0"/>
              </a:rPr>
              <a:t>10</a:t>
            </a:r>
            <a:r>
              <a:rPr lang="en-US" sz="2000" dirty="0">
                <a:latin typeface="Arial" panose="020B0604020202020204" pitchFamily="34" charset="0"/>
                <a:cs typeface="Arial" panose="020B0604020202020204" pitchFamily="34" charset="0"/>
              </a:rPr>
              <a:t>)</a:t>
            </a:r>
            <a:endParaRPr lang="cs-CZ" sz="2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p:txBody>
      </p:sp>
      <p:pic>
        <p:nvPicPr>
          <p:cNvPr id="192514" name="Picture 2" descr="P4S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6600" y="609600"/>
            <a:ext cx="1361336" cy="1571029"/>
          </a:xfrm>
          <a:prstGeom prst="rect">
            <a:avLst/>
          </a:prstGeom>
          <a:noFill/>
          <a:extLst>
            <a:ext uri="{909E8E84-426E-40DD-AFC4-6F175D3DCCD1}">
              <a14:hiddenFill xmlns:a14="http://schemas.microsoft.com/office/drawing/2010/main">
                <a:solidFill>
                  <a:srgbClr val="FFFFFF"/>
                </a:solidFill>
              </a14:hiddenFill>
            </a:ext>
          </a:extLst>
        </p:spPr>
      </p:pic>
      <p:pic>
        <p:nvPicPr>
          <p:cNvPr id="192516" name="Picture 4" descr="Phosphorus decasulfide">
            <a:hlinkClick r:id="rId3" tooltip="Phosphorus decasulfid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3423" y="3581400"/>
            <a:ext cx="2363547" cy="23957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563" y="3389252"/>
            <a:ext cx="2160587" cy="173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2238" y="3389252"/>
            <a:ext cx="2160587" cy="173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9"/>
          <p:cNvSpPr txBox="1">
            <a:spLocks noChangeArrowheads="1"/>
          </p:cNvSpPr>
          <p:nvPr/>
        </p:nvSpPr>
        <p:spPr bwMode="auto">
          <a:xfrm>
            <a:off x="3932238" y="5238690"/>
            <a:ext cx="211949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eaLnBrk="1" hangingPunct="1"/>
            <a:r>
              <a:rPr lang="cs-CZ" altLang="en-US" sz="2000" baseline="0">
                <a:latin typeface="Arial" panose="020B0604020202020204" pitchFamily="34" charset="0"/>
                <a:cs typeface="Arial" panose="020B0604020202020204" pitchFamily="34" charset="0"/>
              </a:rPr>
              <a:t>„Safety matches“</a:t>
            </a:r>
          </a:p>
        </p:txBody>
      </p:sp>
      <p:sp>
        <p:nvSpPr>
          <p:cNvPr id="9" name="Text Box 10"/>
          <p:cNvSpPr txBox="1">
            <a:spLocks noChangeArrowheads="1"/>
          </p:cNvSpPr>
          <p:nvPr/>
        </p:nvSpPr>
        <p:spPr bwMode="auto">
          <a:xfrm>
            <a:off x="381000" y="5238690"/>
            <a:ext cx="324640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eaLnBrk="1" hangingPunct="1"/>
            <a:r>
              <a:rPr lang="cs-CZ" altLang="en-US" sz="2000" baseline="0" dirty="0">
                <a:latin typeface="Arial" panose="020B0604020202020204" pitchFamily="34" charset="0"/>
                <a:cs typeface="Arial" panose="020B0604020202020204" pitchFamily="34" charset="0"/>
              </a:rPr>
              <a:t>„Strike-</a:t>
            </a:r>
            <a:r>
              <a:rPr lang="cs-CZ" altLang="en-US" sz="2000" baseline="0" dirty="0" err="1">
                <a:latin typeface="Arial" panose="020B0604020202020204" pitchFamily="34" charset="0"/>
                <a:cs typeface="Arial" panose="020B0604020202020204" pitchFamily="34" charset="0"/>
              </a:rPr>
              <a:t>anywhere</a:t>
            </a:r>
            <a:r>
              <a:rPr lang="cs-CZ" altLang="en-US" sz="2000" baseline="0" dirty="0">
                <a:latin typeface="Arial" panose="020B0604020202020204" pitchFamily="34" charset="0"/>
                <a:cs typeface="Arial" panose="020B0604020202020204" pitchFamily="34" charset="0"/>
              </a:rPr>
              <a:t> </a:t>
            </a:r>
            <a:r>
              <a:rPr lang="cs-CZ" altLang="en-US" sz="2000" baseline="0" dirty="0" err="1">
                <a:latin typeface="Arial" panose="020B0604020202020204" pitchFamily="34" charset="0"/>
                <a:cs typeface="Arial" panose="020B0604020202020204" pitchFamily="34" charset="0"/>
              </a:rPr>
              <a:t>matches</a:t>
            </a:r>
            <a:r>
              <a:rPr lang="cs-CZ" altLang="en-US" sz="2000" baseline="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194484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381000"/>
            <a:ext cx="8839200" cy="2246769"/>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V přírodě se ryzí olovo nalézá velice vzácně, nejdůležitějším zdrojem olova jsou olověné rudy </a:t>
            </a:r>
            <a:r>
              <a:rPr lang="cs-CZ" sz="2000" b="1" dirty="0">
                <a:latin typeface="Arial" panose="020B0604020202020204" pitchFamily="34" charset="0"/>
                <a:cs typeface="Arial" panose="020B0604020202020204" pitchFamily="34" charset="0"/>
              </a:rPr>
              <a:t>galenit</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PbS</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cerusit</a:t>
            </a:r>
            <a:r>
              <a:rPr lang="cs-CZ" sz="2000" dirty="0">
                <a:latin typeface="Arial" panose="020B0604020202020204" pitchFamily="34" charset="0"/>
                <a:cs typeface="Arial" panose="020B0604020202020204" pitchFamily="34" charset="0"/>
              </a:rPr>
              <a:t> PbCO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anglesit</a:t>
            </a:r>
            <a:r>
              <a:rPr lang="cs-CZ" sz="2000" dirty="0">
                <a:latin typeface="Arial" panose="020B0604020202020204" pitchFamily="34" charset="0"/>
                <a:cs typeface="Arial" panose="020B0604020202020204" pitchFamily="34" charset="0"/>
              </a:rPr>
              <a:t> PbSO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jamesonit</a:t>
            </a:r>
            <a:r>
              <a:rPr lang="cs-CZ" sz="2000" dirty="0">
                <a:latin typeface="Arial" panose="020B0604020202020204" pitchFamily="34" charset="0"/>
                <a:cs typeface="Arial" panose="020B0604020202020204" pitchFamily="34" charset="0"/>
              </a:rPr>
              <a:t> Pb</a:t>
            </a:r>
            <a:r>
              <a:rPr lang="cs-CZ" sz="2000" baseline="-25000" dirty="0">
                <a:latin typeface="Arial" panose="020B0604020202020204" pitchFamily="34" charset="0"/>
                <a:cs typeface="Arial" panose="020B0604020202020204" pitchFamily="34" charset="0"/>
              </a:rPr>
              <a:t>5</a:t>
            </a:r>
            <a:r>
              <a:rPr lang="cs-CZ" sz="2000" dirty="0">
                <a:latin typeface="Arial" panose="020B0604020202020204" pitchFamily="34" charset="0"/>
                <a:cs typeface="Arial" panose="020B0604020202020204" pitchFamily="34" charset="0"/>
              </a:rPr>
              <a:t>FeSb</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S</a:t>
            </a:r>
            <a:r>
              <a:rPr lang="cs-CZ" sz="2000" baseline="-25000" dirty="0">
                <a:latin typeface="Arial" panose="020B0604020202020204" pitchFamily="34" charset="0"/>
                <a:cs typeface="Arial" panose="020B0604020202020204" pitchFamily="34" charset="0"/>
              </a:rPr>
              <a:t>14</a:t>
            </a:r>
            <a:r>
              <a:rPr lang="cs-CZ" sz="2000" dirty="0">
                <a:latin typeface="Arial" panose="020B0604020202020204" pitchFamily="34" charset="0"/>
                <a:cs typeface="Arial" panose="020B0604020202020204" pitchFamily="34" charset="0"/>
              </a:rPr>
              <a:t> a </a:t>
            </a:r>
            <a:r>
              <a:rPr lang="cs-CZ" sz="2000" b="1" dirty="0" err="1">
                <a:latin typeface="Arial" panose="020B0604020202020204" pitchFamily="34" charset="0"/>
                <a:cs typeface="Arial" panose="020B0604020202020204" pitchFamily="34" charset="0"/>
              </a:rPr>
              <a:t>boulangerit</a:t>
            </a:r>
            <a:r>
              <a:rPr lang="cs-CZ" sz="2000" dirty="0">
                <a:latin typeface="Arial" panose="020B0604020202020204" pitchFamily="34" charset="0"/>
                <a:cs typeface="Arial" panose="020B0604020202020204" pitchFamily="34" charset="0"/>
              </a:rPr>
              <a:t> Pb</a:t>
            </a:r>
            <a:r>
              <a:rPr lang="cs-CZ" sz="2000" baseline="-25000" dirty="0">
                <a:latin typeface="Arial" panose="020B0604020202020204" pitchFamily="34" charset="0"/>
                <a:cs typeface="Arial" panose="020B0604020202020204" pitchFamily="34" charset="0"/>
              </a:rPr>
              <a:t>5</a:t>
            </a:r>
            <a:r>
              <a:rPr lang="cs-CZ" sz="2000" dirty="0">
                <a:latin typeface="Arial" panose="020B0604020202020204" pitchFamily="34" charset="0"/>
                <a:cs typeface="Arial" panose="020B0604020202020204" pitchFamily="34" charset="0"/>
              </a:rPr>
              <a:t>Sb</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S</a:t>
            </a:r>
            <a:r>
              <a:rPr lang="cs-CZ" sz="2000" baseline="-25000" dirty="0">
                <a:latin typeface="Arial" panose="020B0604020202020204" pitchFamily="34" charset="0"/>
                <a:cs typeface="Arial" panose="020B0604020202020204" pitchFamily="34" charset="0"/>
              </a:rPr>
              <a:t>11</a:t>
            </a:r>
            <a:r>
              <a:rPr lang="cs-CZ" sz="2000" dirty="0">
                <a:latin typeface="Arial" panose="020B0604020202020204" pitchFamily="34" charset="0"/>
                <a:cs typeface="Arial" panose="020B0604020202020204" pitchFamily="34" charset="0"/>
              </a:rPr>
              <a:t>. </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Pro průmyslovou těžbu má rozhodující význam galenit, který se vyskytuje ve formě čoček ve vápencích, jako výplň krasových dutin i jako žíla nebo impregnační vrstva.</a:t>
            </a:r>
          </a:p>
        </p:txBody>
      </p:sp>
      <p:sp>
        <p:nvSpPr>
          <p:cNvPr id="5" name="Obdélník 4"/>
          <p:cNvSpPr/>
          <p:nvPr/>
        </p:nvSpPr>
        <p:spPr>
          <a:xfrm>
            <a:off x="152400" y="2819400"/>
            <a:ext cx="8763000" cy="1631216"/>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Výroba olova se nejčastěji provádí oxidací galenitu v olovářských konvertorech za vzniku </a:t>
            </a:r>
            <a:r>
              <a:rPr lang="cs-CZ" sz="2000" dirty="0" err="1">
                <a:latin typeface="Arial" panose="020B0604020202020204" pitchFamily="34" charset="0"/>
                <a:cs typeface="Arial" panose="020B0604020202020204" pitchFamily="34" charset="0"/>
              </a:rPr>
              <a:t>PbO</a:t>
            </a:r>
            <a:r>
              <a:rPr lang="cs-CZ" sz="2000" dirty="0">
                <a:latin typeface="Arial" panose="020B0604020202020204" pitchFamily="34" charset="0"/>
                <a:cs typeface="Arial" panose="020B0604020202020204" pitchFamily="34" charset="0"/>
              </a:rPr>
              <a:t> s jeho následnou redukcí pomocí oxidu uhelnatého v šachtové peci:</a:t>
            </a:r>
          </a:p>
          <a:p>
            <a:r>
              <a:rPr lang="cs-CZ" sz="2000" dirty="0">
                <a:latin typeface="Arial" panose="020B0604020202020204" pitchFamily="34" charset="0"/>
                <a:cs typeface="Arial" panose="020B0604020202020204" pitchFamily="34" charset="0"/>
              </a:rPr>
              <a:t>		2 </a:t>
            </a:r>
            <a:r>
              <a:rPr lang="cs-CZ" sz="2000" dirty="0" err="1">
                <a:latin typeface="Arial" panose="020B0604020202020204" pitchFamily="34" charset="0"/>
                <a:cs typeface="Arial" panose="020B0604020202020204" pitchFamily="34" charset="0"/>
              </a:rPr>
              <a:t>PbS</a:t>
            </a:r>
            <a:r>
              <a:rPr lang="cs-CZ" sz="2000" dirty="0">
                <a:latin typeface="Arial" panose="020B0604020202020204" pitchFamily="34" charset="0"/>
                <a:cs typeface="Arial" panose="020B0604020202020204" pitchFamily="34" charset="0"/>
              </a:rPr>
              <a:t> + 3 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 </a:t>
            </a:r>
            <a:r>
              <a:rPr lang="cs-CZ" sz="2000" dirty="0" err="1">
                <a:latin typeface="Arial" panose="020B0604020202020204" pitchFamily="34" charset="0"/>
                <a:cs typeface="Arial" panose="020B0604020202020204" pitchFamily="34" charset="0"/>
              </a:rPr>
              <a:t>PbO</a:t>
            </a:r>
            <a:r>
              <a:rPr lang="cs-CZ" sz="2000" dirty="0">
                <a:latin typeface="Arial" panose="020B0604020202020204" pitchFamily="34" charset="0"/>
                <a:cs typeface="Arial" panose="020B0604020202020204" pitchFamily="34" charset="0"/>
              </a:rPr>
              <a:t> + 2 SO</a:t>
            </a:r>
            <a:r>
              <a:rPr lang="cs-CZ" sz="2000" baseline="-25000" dirty="0">
                <a:latin typeface="Arial" panose="020B0604020202020204" pitchFamily="34" charset="0"/>
                <a:cs typeface="Arial" panose="020B0604020202020204" pitchFamily="34" charset="0"/>
              </a:rPr>
              <a:t>2</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PbO</a:t>
            </a:r>
            <a:r>
              <a:rPr lang="cs-CZ" sz="2000" dirty="0">
                <a:latin typeface="Arial" panose="020B0604020202020204" pitchFamily="34" charset="0"/>
                <a:cs typeface="Arial" panose="020B0604020202020204" pitchFamily="34" charset="0"/>
              </a:rPr>
              <a:t> + CO → </a:t>
            </a:r>
            <a:r>
              <a:rPr lang="cs-CZ" sz="2000" dirty="0" err="1">
                <a:latin typeface="Arial" panose="020B0604020202020204" pitchFamily="34" charset="0"/>
                <a:cs typeface="Arial" panose="020B0604020202020204" pitchFamily="34" charset="0"/>
              </a:rPr>
              <a:t>Pb</a:t>
            </a:r>
            <a:r>
              <a:rPr lang="cs-CZ" sz="2000" dirty="0">
                <a:latin typeface="Arial" panose="020B0604020202020204" pitchFamily="34" charset="0"/>
                <a:cs typeface="Arial" panose="020B0604020202020204" pitchFamily="34" charset="0"/>
              </a:rPr>
              <a:t> + CO</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p:txBody>
      </p:sp>
      <p:sp>
        <p:nvSpPr>
          <p:cNvPr id="6" name="Obdélník 5"/>
          <p:cNvSpPr/>
          <p:nvPr/>
        </p:nvSpPr>
        <p:spPr>
          <a:xfrm>
            <a:off x="228600" y="4648200"/>
            <a:ext cx="8610600" cy="1938992"/>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Olovo se např. používá k výrobě akumulátorů, jako konstrukční materiál v chemickém průmyslu, k výrobě krytů proti ionizujícímu záření a jako ochranný obal elektrických kabelů. Značný význam má olovo při výrobě munice a některých druhů </a:t>
            </a:r>
            <a:r>
              <a:rPr lang="cs-CZ" sz="2000" dirty="0" err="1">
                <a:latin typeface="Arial" panose="020B0604020202020204" pitchFamily="34" charset="0"/>
                <a:cs typeface="Arial" panose="020B0604020202020204" pitchFamily="34" charset="0"/>
              </a:rPr>
              <a:t>nízkotavitelných</a:t>
            </a:r>
            <a:r>
              <a:rPr lang="cs-CZ" sz="2000" dirty="0">
                <a:latin typeface="Arial" panose="020B0604020202020204" pitchFamily="34" charset="0"/>
                <a:cs typeface="Arial" panose="020B0604020202020204" pitchFamily="34" charset="0"/>
              </a:rPr>
              <a:t> pájek, ložiskových kovů i dalších slitin. V minulosti se olovo často používalo k výrobě vodovodního potrubí.</a:t>
            </a:r>
          </a:p>
        </p:txBody>
      </p:sp>
    </p:spTree>
    <p:extLst>
      <p:ext uri="{BB962C8B-B14F-4D97-AF65-F5344CB8AC3E}">
        <p14:creationId xmlns:p14="http://schemas.microsoft.com/office/powerpoint/2010/main" val="5784903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3352800"/>
            <a:ext cx="3039641" cy="3133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8724" name="Picture 4"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934789"/>
            <a:ext cx="4343400" cy="2548493"/>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274820" y="762000"/>
            <a:ext cx="8640580" cy="2554545"/>
          </a:xfrm>
          <a:prstGeom prst="rect">
            <a:avLst/>
          </a:prstGeom>
          <a:noFill/>
        </p:spPr>
        <p:txBody>
          <a:bodyPr wrap="square" rtlCol="0">
            <a:spAutoFit/>
          </a:bodyPr>
          <a:lstStyle/>
          <a:p>
            <a:r>
              <a:rPr lang="cs-CZ" sz="2000" dirty="0">
                <a:latin typeface="Arial" panose="020B0604020202020204" pitchFamily="34" charset="0"/>
                <a:cs typeface="Arial" panose="020B0604020202020204" pitchFamily="34" charset="0"/>
              </a:rPr>
              <a:t>Kontaminace pitné vody olovem z olověných trubek souvisí s její tvrdostí.</a:t>
            </a:r>
          </a:p>
          <a:p>
            <a:endParaRPr lang="cs-CZ" sz="2000" dirty="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Tvrdá voda</a:t>
            </a:r>
            <a:r>
              <a:rPr lang="cs-CZ" sz="2000" dirty="0">
                <a:latin typeface="Arial" panose="020B0604020202020204" pitchFamily="34" charset="0"/>
                <a:cs typeface="Arial" panose="020B0604020202020204" pitchFamily="34" charset="0"/>
              </a:rPr>
              <a:t>: vnitřní část potrubí se pokryje vrstvou vodního kamene, ke kontaminaci vody olovem nedochází.</a:t>
            </a:r>
          </a:p>
          <a:p>
            <a:endParaRPr lang="cs-CZ" sz="2000" dirty="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Měkká voda</a:t>
            </a:r>
            <a:r>
              <a:rPr lang="cs-CZ" sz="2000" dirty="0">
                <a:latin typeface="Arial" panose="020B0604020202020204" pitchFamily="34" charset="0"/>
                <a:cs typeface="Arial" panose="020B0604020202020204" pitchFamily="34" charset="0"/>
              </a:rPr>
              <a:t>: vnitřní část potrubí je v přímém kontaktu s vodou, ke kontaminaci vody olovem dochází i díky rozpuštěnému CO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(kyselina uhličitá).</a:t>
            </a:r>
          </a:p>
        </p:txBody>
      </p:sp>
    </p:spTree>
    <p:extLst>
      <p:ext uri="{BB962C8B-B14F-4D97-AF65-F5344CB8AC3E}">
        <p14:creationId xmlns:p14="http://schemas.microsoft.com/office/powerpoint/2010/main" val="16268817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52400" y="152400"/>
            <a:ext cx="8839200" cy="6247864"/>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Olověný akumulátor</a:t>
            </a:r>
            <a:r>
              <a:rPr lang="cs-CZ" sz="2000" dirty="0">
                <a:latin typeface="Arial" panose="020B0604020202020204" pitchFamily="34" charset="0"/>
                <a:cs typeface="Arial" panose="020B0604020202020204" pitchFamily="34" charset="0"/>
              </a:rPr>
              <a:t> </a:t>
            </a:r>
          </a:p>
          <a:p>
            <a:pPr algn="just"/>
            <a:r>
              <a:rPr lang="cs-CZ" sz="2000" dirty="0">
                <a:latin typeface="Arial" panose="020B0604020202020204" pitchFamily="34" charset="0"/>
                <a:cs typeface="Arial" panose="020B0604020202020204" pitchFamily="34" charset="0"/>
              </a:rPr>
              <a:t>  je sekundární galvanický článek s elektrodami na bázi olova, jehož elektrolytem je kyselina sírová. </a:t>
            </a:r>
          </a:p>
          <a:p>
            <a:pPr algn="just"/>
            <a:r>
              <a:rPr lang="cs-CZ" sz="2000" dirty="0">
                <a:latin typeface="Arial" panose="020B0604020202020204" pitchFamily="34" charset="0"/>
                <a:cs typeface="Arial" panose="020B0604020202020204" pitchFamily="34" charset="0"/>
              </a:rPr>
              <a:t>   V nabitém stavu aktivní hmotu záporné elektrody tvoří houbovité olovo (</a:t>
            </a:r>
            <a:r>
              <a:rPr lang="cs-CZ" sz="2000" dirty="0" err="1">
                <a:latin typeface="Arial" panose="020B0604020202020204" pitchFamily="34" charset="0"/>
                <a:cs typeface="Arial" panose="020B0604020202020204" pitchFamily="34" charset="0"/>
              </a:rPr>
              <a:t>Pb</a:t>
            </a:r>
            <a:r>
              <a:rPr lang="cs-CZ" sz="2000" dirty="0">
                <a:latin typeface="Arial" panose="020B0604020202020204" pitchFamily="34" charset="0"/>
                <a:cs typeface="Arial" panose="020B0604020202020204" pitchFamily="34" charset="0"/>
              </a:rPr>
              <a:t>), u kladné elektrody je to oxid </a:t>
            </a:r>
            <a:r>
              <a:rPr lang="cs-CZ" sz="2000" dirty="0" err="1">
                <a:latin typeface="Arial" panose="020B0604020202020204" pitchFamily="34" charset="0"/>
                <a:cs typeface="Arial" panose="020B0604020202020204" pitchFamily="34" charset="0"/>
              </a:rPr>
              <a:t>olovičitý</a:t>
            </a:r>
            <a:r>
              <a:rPr lang="cs-CZ" sz="2000" dirty="0">
                <a:latin typeface="Arial" panose="020B0604020202020204" pitchFamily="34" charset="0"/>
                <a:cs typeface="Arial" panose="020B0604020202020204" pitchFamily="34" charset="0"/>
              </a:rPr>
              <a:t> (PbO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Elektrolytem v olověných akumulátorech je vodou zředěná kyselina sírová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o koncentraci přibližně 35 % </a:t>
            </a:r>
            <a:r>
              <a:rPr lang="cs-CZ" sz="2000" dirty="0" err="1">
                <a:latin typeface="Arial" panose="020B0604020202020204" pitchFamily="34" charset="0"/>
                <a:cs typeface="Arial" panose="020B0604020202020204" pitchFamily="34" charset="0"/>
              </a:rPr>
              <a:t>obj</a:t>
            </a:r>
            <a:r>
              <a:rPr lang="cs-CZ" sz="2000" dirty="0">
                <a:latin typeface="Arial" panose="020B0604020202020204" pitchFamily="34" charset="0"/>
                <a:cs typeface="Arial" panose="020B0604020202020204" pitchFamily="34" charset="0"/>
              </a:rPr>
              <a:t>. u plně nabitého akumulátoru. Tento roztok může být z technických důvodů nasáknutý do vaty ze skelných vláken (AGM) nebo ztužený do formy gelu. </a:t>
            </a:r>
          </a:p>
          <a:p>
            <a:pPr algn="just"/>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Celková reakce vybíjení: </a:t>
            </a:r>
          </a:p>
          <a:p>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Pb</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PbO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2PbSO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Na záporné elektrodě:   </a:t>
            </a:r>
            <a:r>
              <a:rPr lang="cs-CZ" sz="2000" dirty="0" err="1">
                <a:latin typeface="Arial" panose="020B0604020202020204" pitchFamily="34" charset="0"/>
                <a:cs typeface="Arial" panose="020B0604020202020204" pitchFamily="34" charset="0"/>
              </a:rPr>
              <a:t>Pb</a:t>
            </a:r>
            <a:r>
              <a:rPr lang="cs-CZ" sz="2000" dirty="0">
                <a:latin typeface="Arial" panose="020B0604020202020204" pitchFamily="34" charset="0"/>
                <a:cs typeface="Arial" panose="020B0604020202020204" pitchFamily="34" charset="0"/>
              </a:rPr>
              <a:t> + SO</a:t>
            </a:r>
            <a:r>
              <a:rPr lang="cs-CZ" sz="2000" baseline="-25000" dirty="0">
                <a:latin typeface="Arial" panose="020B0604020202020204" pitchFamily="34" charset="0"/>
                <a:cs typeface="Arial" panose="020B0604020202020204" pitchFamily="34" charset="0"/>
              </a:rPr>
              <a:t>4</a:t>
            </a:r>
            <a:r>
              <a:rPr lang="cs-CZ" sz="2000" baseline="30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PbSO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+ 2e</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Na kladné elektrodě:   PbO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+ 4H</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 SO</a:t>
            </a:r>
            <a:r>
              <a:rPr lang="cs-CZ" sz="2000" baseline="-25000" dirty="0">
                <a:latin typeface="Arial" panose="020B0604020202020204" pitchFamily="34" charset="0"/>
                <a:cs typeface="Arial" panose="020B0604020202020204" pitchFamily="34" charset="0"/>
              </a:rPr>
              <a:t>4</a:t>
            </a:r>
            <a:r>
              <a:rPr lang="cs-CZ" sz="2000" baseline="30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+ 2e</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 PbSO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Při nabíjení probíhají uvedené reakce opačným směrem. Vybíjení akumulátoru probíhá také samovolně bez připojení k elektrickému obvodu – samovybíjením. Rychlost samovybíjení je zhruba 3-20% kapacity za měsíc. </a:t>
            </a:r>
          </a:p>
        </p:txBody>
      </p:sp>
      <p:pic>
        <p:nvPicPr>
          <p:cNvPr id="165891" name="Picture 3" descr="Photo-CarBattery.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2819400"/>
            <a:ext cx="1663886" cy="1590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74005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566972"/>
            <a:ext cx="4138725" cy="2965150"/>
          </a:xfrm>
          <a:prstGeom prst="rect">
            <a:avLst/>
          </a:prstGeom>
          <a:noFill/>
          <a:extLst>
            <a:ext uri="{909E8E84-426E-40DD-AFC4-6F175D3DCCD1}">
              <a14:hiddenFill xmlns:a14="http://schemas.microsoft.com/office/drawing/2010/main">
                <a:solidFill>
                  <a:srgbClr val="FFFFFF"/>
                </a:solidFill>
              </a14:hiddenFill>
            </a:ext>
          </a:extLst>
        </p:spPr>
      </p:pic>
      <p:pic>
        <p:nvPicPr>
          <p:cNvPr id="160772" name="Picture 4" descr="Zobrazit zdrojový obrá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3566972"/>
            <a:ext cx="4318083" cy="3055778"/>
          </a:xfrm>
          <a:prstGeom prst="rect">
            <a:avLst/>
          </a:prstGeom>
          <a:noFill/>
          <a:extLst>
            <a:ext uri="{909E8E84-426E-40DD-AFC4-6F175D3DCCD1}">
              <a14:hiddenFill xmlns:a14="http://schemas.microsoft.com/office/drawing/2010/main">
                <a:solidFill>
                  <a:srgbClr val="FFFFFF"/>
                </a:solidFill>
              </a14:hiddenFill>
            </a:ext>
          </a:extLst>
        </p:spPr>
      </p:pic>
      <p:pic>
        <p:nvPicPr>
          <p:cNvPr id="160774" name="Picture 6" descr="Zobrazit zdrojový obráze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flipV="1">
            <a:off x="5105400" y="381000"/>
            <a:ext cx="3757725" cy="2414632"/>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228600" y="380999"/>
            <a:ext cx="4495800" cy="954107"/>
          </a:xfrm>
          <a:prstGeom prst="rect">
            <a:avLst/>
          </a:prstGeom>
          <a:noFill/>
        </p:spPr>
        <p:txBody>
          <a:bodyPr wrap="square" rtlCol="0">
            <a:spAutoFit/>
          </a:bodyPr>
          <a:lstStyle/>
          <a:p>
            <a:pPr algn="ctr"/>
            <a:r>
              <a:rPr lang="cs-CZ" sz="2800" b="1" dirty="0">
                <a:latin typeface="Arial" panose="020B0604020202020204" pitchFamily="34" charset="0"/>
                <a:cs typeface="Arial" panose="020B0604020202020204" pitchFamily="34" charset="0"/>
              </a:rPr>
              <a:t>Odhad provenience měděných artefaktů</a:t>
            </a:r>
          </a:p>
        </p:txBody>
      </p:sp>
      <p:sp>
        <p:nvSpPr>
          <p:cNvPr id="6" name="TextovéPole 5"/>
          <p:cNvSpPr txBox="1"/>
          <p:nvPr/>
        </p:nvSpPr>
        <p:spPr>
          <a:xfrm>
            <a:off x="381000" y="1828800"/>
            <a:ext cx="4102405" cy="400110"/>
          </a:xfrm>
          <a:prstGeom prst="rect">
            <a:avLst/>
          </a:prstGeom>
          <a:noFill/>
        </p:spPr>
        <p:txBody>
          <a:bodyPr wrap="none" rtlCol="0">
            <a:spAutoFit/>
          </a:bodyPr>
          <a:lstStyle/>
          <a:p>
            <a:r>
              <a:rPr lang="cs-CZ" sz="2000" dirty="0">
                <a:latin typeface="Arial" panose="020B0604020202020204" pitchFamily="34" charset="0"/>
                <a:cs typeface="Arial" panose="020B0604020202020204" pitchFamily="34" charset="0"/>
              </a:rPr>
              <a:t>- na základě poměru izotopů olova</a:t>
            </a:r>
          </a:p>
        </p:txBody>
      </p:sp>
    </p:spTree>
    <p:extLst>
      <p:ext uri="{BB962C8B-B14F-4D97-AF65-F5344CB8AC3E}">
        <p14:creationId xmlns:p14="http://schemas.microsoft.com/office/powerpoint/2010/main" val="24444820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53940BB-F2CD-5C09-F123-96211B0808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0550" y="3925272"/>
            <a:ext cx="4743450" cy="28279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anklinexpeditioncans">
            <a:extLst>
              <a:ext uri="{FF2B5EF4-FFF2-40B4-BE49-F238E27FC236}">
                <a16:creationId xmlns:a16="http://schemas.microsoft.com/office/drawing/2014/main" id="{B8CD9C62-084E-1AE0-DF38-F044846CC4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0307" y="4194357"/>
            <a:ext cx="1181099" cy="78425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C711175D-E5E9-3314-384C-2A60E7AE1D36}"/>
              </a:ext>
            </a:extLst>
          </p:cNvPr>
          <p:cNvSpPr txBox="1"/>
          <p:nvPr/>
        </p:nvSpPr>
        <p:spPr>
          <a:xfrm>
            <a:off x="114300" y="778037"/>
            <a:ext cx="8915400" cy="3416320"/>
          </a:xfrm>
          <a:prstGeom prst="rect">
            <a:avLst/>
          </a:prstGeom>
          <a:noFill/>
        </p:spPr>
        <p:txBody>
          <a:bodyPr wrap="square">
            <a:spAutoFit/>
          </a:bodyPr>
          <a:lstStyle/>
          <a:p>
            <a:pPr algn="just"/>
            <a:r>
              <a:rPr lang="cs-CZ" dirty="0"/>
              <a:t>   V roce 1845 vypluly z Anglie lodě </a:t>
            </a:r>
            <a:r>
              <a:rPr lang="cs-CZ" i="1" dirty="0" err="1"/>
              <a:t>Erebus</a:t>
            </a:r>
            <a:r>
              <a:rPr lang="cs-CZ" dirty="0"/>
              <a:t> a </a:t>
            </a:r>
            <a:r>
              <a:rPr lang="cs-CZ" i="1" dirty="0" err="1"/>
              <a:t>Terror</a:t>
            </a:r>
            <a:r>
              <a:rPr lang="cs-CZ" dirty="0"/>
              <a:t> pod velením sira Johna Franklina hledat Severozápadní průjezd. K pobřeží Severní Ameriky dorazilo 129 mužů se zásobami na 3 roky. Část jídla byla v plechových konzervách, uzavřených olovnatou pájkou. Novinkou bylo destilační zařízení sloužící výrobě sladké vody, kde část potrubí byla vyrobena z olova. </a:t>
            </a:r>
            <a:r>
              <a:rPr lang="cs-CZ" b="0" i="0" dirty="0">
                <a:solidFill>
                  <a:srgbClr val="202122"/>
                </a:solidFill>
                <a:effectLst/>
              </a:rPr>
              <a:t>Franklinovi muži přezimovali na </a:t>
            </a:r>
            <a:r>
              <a:rPr lang="cs-CZ" b="0" i="0" dirty="0" err="1">
                <a:solidFill>
                  <a:srgbClr val="202122"/>
                </a:solidFill>
                <a:effectLst/>
              </a:rPr>
              <a:t>Beecheyho</a:t>
            </a:r>
            <a:r>
              <a:rPr lang="cs-CZ" b="0" i="0" dirty="0">
                <a:solidFill>
                  <a:srgbClr val="202122"/>
                </a:solidFill>
                <a:effectLst/>
              </a:rPr>
              <a:t> ostrově, kde zemřeli a byli pohřbeni tři členové posádky. Obě lodi se v září 1846 zasekly v ledovém příkrovu u Ostrova krále Viléma, </a:t>
            </a:r>
            <a:r>
              <a:rPr lang="cs-CZ" dirty="0">
                <a:solidFill>
                  <a:srgbClr val="202122"/>
                </a:solidFill>
              </a:rPr>
              <a:t>z</a:t>
            </a:r>
            <a:r>
              <a:rPr lang="cs-CZ" b="0" i="0" dirty="0">
                <a:solidFill>
                  <a:srgbClr val="202122"/>
                </a:solidFill>
                <a:effectLst/>
              </a:rPr>
              <a:t>de expedice přezimovala dvě zimy. Zemřela zde velká část posádky, včetně Johna Franklina. Podle svědectví Eskymáků se zbytek mužů vydal na jih, všichni však postupně zahynuli. Později byly nalezeny kosterní pozůstatky se stopami řezání (kanibalismus).</a:t>
            </a:r>
          </a:p>
          <a:p>
            <a:pPr algn="just"/>
            <a:r>
              <a:rPr lang="cs-CZ" dirty="0"/>
              <a:t>   V nalezených pozůstatcích byla zjištěna zvýšená hladina olova, svědčící o chronické otravě, zřejmě z destilačního zařízení či méně pravděpodobně z konzerv (stejné konzervy byly v té době užívány i na jiných lodích bez problémů).</a:t>
            </a:r>
          </a:p>
        </p:txBody>
      </p:sp>
      <p:pic>
        <p:nvPicPr>
          <p:cNvPr id="1032" name="Picture 8" descr="The Lost Franklin Expedition | Explorers Podcast">
            <a:extLst>
              <a:ext uri="{FF2B5EF4-FFF2-40B4-BE49-F238E27FC236}">
                <a16:creationId xmlns:a16="http://schemas.microsoft.com/office/drawing/2014/main" id="{862D9AA0-28B5-E88E-2986-21786656DB7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14" y="4225925"/>
            <a:ext cx="360685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p of Franklin Expedition in Arctic">
            <a:extLst>
              <a:ext uri="{FF2B5EF4-FFF2-40B4-BE49-F238E27FC236}">
                <a16:creationId xmlns:a16="http://schemas.microsoft.com/office/drawing/2014/main" id="{09F0505A-FA48-E1D8-2312-24CCA97F183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300" y="4296566"/>
            <a:ext cx="1124969" cy="869230"/>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9B1CB674-34B3-477F-BB7E-1C0D576B58AA}"/>
              </a:ext>
            </a:extLst>
          </p:cNvPr>
          <p:cNvSpPr txBox="1"/>
          <p:nvPr/>
        </p:nvSpPr>
        <p:spPr>
          <a:xfrm>
            <a:off x="376239" y="214163"/>
            <a:ext cx="4572000" cy="461665"/>
          </a:xfrm>
          <a:prstGeom prst="rect">
            <a:avLst/>
          </a:prstGeom>
          <a:noFill/>
        </p:spPr>
        <p:txBody>
          <a:bodyPr wrap="square">
            <a:spAutoFit/>
          </a:bodyPr>
          <a:lstStyle/>
          <a:p>
            <a:r>
              <a:rPr lang="cs-CZ" sz="2400" b="1" dirty="0"/>
              <a:t>Franklinova expedice</a:t>
            </a:r>
          </a:p>
        </p:txBody>
      </p:sp>
      <p:pic>
        <p:nvPicPr>
          <p:cNvPr id="1034" name="Picture 10" descr="Franklin Expedition remains still elude searchers in Arctic | The Star">
            <a:extLst>
              <a:ext uri="{FF2B5EF4-FFF2-40B4-BE49-F238E27FC236}">
                <a16:creationId xmlns:a16="http://schemas.microsoft.com/office/drawing/2014/main" id="{6BF629BF-EA0B-D25F-7AC5-2BBD619CAC7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300" y="5268005"/>
            <a:ext cx="907000" cy="1339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735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209" y="3663856"/>
            <a:ext cx="4467321" cy="3005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6" descr="http://image.slidesharecdn.com/chapter7powerpointle-090610200322-phpapp01/95/chapter-7-powerpoint-le-30-728.jpg?cb=124466429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2600" y="3200400"/>
            <a:ext cx="2319169" cy="17393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http://www.isolife.nl/images/C3-C4-plants.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600" y="5037305"/>
            <a:ext cx="2472386" cy="1685243"/>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609600" y="500390"/>
            <a:ext cx="4147930" cy="523220"/>
          </a:xfrm>
          <a:prstGeom prst="rect">
            <a:avLst/>
          </a:prstGeom>
          <a:noFill/>
        </p:spPr>
        <p:txBody>
          <a:bodyPr wrap="none" rtlCol="0">
            <a:spAutoFit/>
          </a:bodyPr>
          <a:lstStyle/>
          <a:p>
            <a:r>
              <a:rPr lang="cs-CZ" sz="2800" b="1" dirty="0"/>
              <a:t>Frakcionace izotopů uhlíku</a:t>
            </a:r>
          </a:p>
        </p:txBody>
      </p:sp>
      <p:sp>
        <p:nvSpPr>
          <p:cNvPr id="3" name="Obdélník 2"/>
          <p:cNvSpPr/>
          <p:nvPr/>
        </p:nvSpPr>
        <p:spPr>
          <a:xfrm>
            <a:off x="290208" y="1180240"/>
            <a:ext cx="8625191" cy="2246769"/>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Kinetický izotopový efekt </a:t>
            </a:r>
            <a:r>
              <a:rPr lang="cs-CZ" sz="2000" dirty="0">
                <a:latin typeface="Arial" panose="020B0604020202020204" pitchFamily="34" charset="0"/>
                <a:cs typeface="Arial" panose="020B0604020202020204" pitchFamily="34" charset="0"/>
              </a:rPr>
              <a:t>je spojen s nepřímými, ireverzibilními procesy jako je evaporace, difuse, disociační reakce. Je následkem různých rychlostí přesunu různých </a:t>
            </a:r>
            <a:r>
              <a:rPr lang="cs-CZ" sz="2000" dirty="0" err="1">
                <a:latin typeface="Arial" panose="020B0604020202020204" pitchFamily="34" charset="0"/>
                <a:cs typeface="Arial" panose="020B0604020202020204" pitchFamily="34" charset="0"/>
              </a:rPr>
              <a:t>izotopomerů</a:t>
            </a:r>
            <a:r>
              <a:rPr lang="cs-CZ" sz="2000" dirty="0">
                <a:latin typeface="Arial" panose="020B0604020202020204" pitchFamily="34" charset="0"/>
                <a:cs typeface="Arial" panose="020B0604020202020204" pitchFamily="34" charset="0"/>
              </a:rPr>
              <a:t> (např. </a:t>
            </a:r>
            <a:r>
              <a:rPr lang="cs-CZ" sz="2000" baseline="30000" dirty="0">
                <a:latin typeface="Arial" panose="020B0604020202020204" pitchFamily="34" charset="0"/>
                <a:cs typeface="Arial" panose="020B0604020202020204" pitchFamily="34" charset="0"/>
              </a:rPr>
              <a:t>12</a:t>
            </a:r>
            <a:r>
              <a:rPr lang="cs-CZ" sz="2000" dirty="0">
                <a:latin typeface="Arial" panose="020B0604020202020204" pitchFamily="34" charset="0"/>
                <a:cs typeface="Arial" panose="020B0604020202020204" pitchFamily="34" charset="0"/>
              </a:rPr>
              <a:t>CO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nebo </a:t>
            </a:r>
            <a:r>
              <a:rPr lang="cs-CZ" sz="2000" baseline="30000" dirty="0">
                <a:latin typeface="Arial" panose="020B0604020202020204" pitchFamily="34" charset="0"/>
                <a:cs typeface="Arial" panose="020B0604020202020204" pitchFamily="34" charset="0"/>
              </a:rPr>
              <a:t>13</a:t>
            </a:r>
            <a:r>
              <a:rPr lang="cs-CZ" sz="2000" dirty="0">
                <a:latin typeface="Arial" panose="020B0604020202020204" pitchFamily="34" charset="0"/>
                <a:cs typeface="Arial" panose="020B0604020202020204" pitchFamily="34" charset="0"/>
              </a:rPr>
              <a:t>CO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t>
            </a:r>
          </a:p>
          <a:p>
            <a:r>
              <a:rPr lang="cs-CZ" sz="2000" b="1" dirty="0">
                <a:latin typeface="Arial" panose="020B0604020202020204" pitchFamily="34" charset="0"/>
                <a:cs typeface="Arial" panose="020B0604020202020204" pitchFamily="34" charset="0"/>
              </a:rPr>
              <a:t>Rovnovážný (termodynamický) izotopový efekt </a:t>
            </a:r>
            <a:r>
              <a:rPr lang="cs-CZ" sz="2000" dirty="0">
                <a:latin typeface="Arial" panose="020B0604020202020204" pitchFamily="34" charset="0"/>
                <a:cs typeface="Arial" panose="020B0604020202020204" pitchFamily="34" charset="0"/>
              </a:rPr>
              <a:t>je způsoben vlivem hmotnosti na termodynamické vlastnosti molekul, tzn. vliv hmotnosti na pevnost vazeb v chemické sloučenině. Molekuly obsahující těžký izotop jsou stabilnější než molekuly s lehkým izotopem.</a:t>
            </a:r>
          </a:p>
        </p:txBody>
      </p:sp>
    </p:spTree>
    <p:extLst>
      <p:ext uri="{BB962C8B-B14F-4D97-AF65-F5344CB8AC3E}">
        <p14:creationId xmlns:p14="http://schemas.microsoft.com/office/powerpoint/2010/main" val="32048225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81000" y="762000"/>
            <a:ext cx="7924800" cy="4708981"/>
          </a:xfrm>
          <a:prstGeom prst="rect">
            <a:avLst/>
          </a:prstGeom>
          <a:noFill/>
        </p:spPr>
        <p:txBody>
          <a:bodyPr wrap="square" rtlCol="0">
            <a:spAutoFit/>
          </a:bodyPr>
          <a:lstStyle/>
          <a:p>
            <a:r>
              <a:rPr lang="cs-CZ" sz="2000" b="1" dirty="0">
                <a:latin typeface="Arial" panose="020B0604020202020204" pitchFamily="34" charset="0"/>
                <a:cs typeface="Arial" panose="020B0604020202020204" pitchFamily="34" charset="0"/>
              </a:rPr>
              <a:t>C3 rostliny</a:t>
            </a:r>
          </a:p>
          <a:p>
            <a:r>
              <a:rPr lang="cs-CZ" sz="2000" dirty="0">
                <a:latin typeface="Arial" panose="020B0604020202020204" pitchFamily="34" charset="0"/>
                <a:cs typeface="Arial" panose="020B0604020202020204" pitchFamily="34" charset="0"/>
              </a:rPr>
              <a:t>   ječmen, pšenice, brambory, cukrová řepa, </a:t>
            </a:r>
          </a:p>
          <a:p>
            <a:endParaRPr lang="cs-CZ" sz="2000" dirty="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C4 rostliny</a:t>
            </a:r>
          </a:p>
          <a:p>
            <a:r>
              <a:rPr lang="cs-CZ" sz="2000" dirty="0">
                <a:latin typeface="Arial" panose="020B0604020202020204" pitchFamily="34" charset="0"/>
                <a:cs typeface="Arial" panose="020B0604020202020204" pitchFamily="34" charset="0"/>
              </a:rPr>
              <a:t>    kukuřice, cukrová třtina</a:t>
            </a:r>
          </a:p>
          <a:p>
            <a:endParaRPr lang="cs-CZ" sz="2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Analýza poměru izotopů </a:t>
            </a:r>
            <a:r>
              <a:rPr lang="cs-CZ" sz="2000" baseline="30000" dirty="0">
                <a:latin typeface="Arial" panose="020B0604020202020204" pitchFamily="34" charset="0"/>
                <a:cs typeface="Arial" panose="020B0604020202020204" pitchFamily="34" charset="0"/>
              </a:rPr>
              <a:t>13</a:t>
            </a:r>
            <a:r>
              <a:rPr lang="cs-CZ" sz="2000" dirty="0">
                <a:latin typeface="Arial" panose="020B0604020202020204" pitchFamily="34" charset="0"/>
                <a:cs typeface="Arial" panose="020B0604020202020204" pitchFamily="34" charset="0"/>
              </a:rPr>
              <a:t>C/</a:t>
            </a:r>
            <a:r>
              <a:rPr lang="cs-CZ" sz="2000" baseline="30000" dirty="0">
                <a:latin typeface="Arial" panose="020B0604020202020204" pitchFamily="34" charset="0"/>
                <a:cs typeface="Arial" panose="020B0604020202020204" pitchFamily="34" charset="0"/>
              </a:rPr>
              <a:t>12</a:t>
            </a:r>
            <a:r>
              <a:rPr lang="cs-CZ" sz="2000" dirty="0">
                <a:latin typeface="Arial" panose="020B0604020202020204" pitchFamily="34" charset="0"/>
                <a:cs typeface="Arial" panose="020B0604020202020204" pitchFamily="34" charset="0"/>
              </a:rPr>
              <a:t>C umožňuje:</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1. odlišení řepného a třtinového cukru, identifikace jejich směsi.</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2. učení původu lihu</a:t>
            </a:r>
          </a:p>
          <a:p>
            <a:r>
              <a:rPr lang="cs-CZ" sz="2000" dirty="0">
                <a:latin typeface="Arial" panose="020B0604020202020204" pitchFamily="34" charset="0"/>
                <a:cs typeface="Arial" panose="020B0604020202020204" pitchFamily="34" charset="0"/>
              </a:rPr>
              <a:t>                                  a) kukuřice, cukrová třtina  </a:t>
            </a:r>
          </a:p>
          <a:p>
            <a:r>
              <a:rPr lang="cs-CZ" sz="2000" dirty="0">
                <a:latin typeface="Arial" panose="020B0604020202020204" pitchFamily="34" charset="0"/>
                <a:cs typeface="Arial" panose="020B0604020202020204" pitchFamily="34" charset="0"/>
              </a:rPr>
              <a:t>		        b) obilí, brambory, cukrová řepa</a:t>
            </a:r>
          </a:p>
          <a:p>
            <a:r>
              <a:rPr lang="cs-CZ" sz="2000" dirty="0">
                <a:latin typeface="Arial" panose="020B0604020202020204" pitchFamily="34" charset="0"/>
                <a:cs typeface="Arial" panose="020B0604020202020204" pitchFamily="34" charset="0"/>
              </a:rPr>
              <a:t>		        c) ropa (syntetický líh)</a:t>
            </a:r>
          </a:p>
        </p:txBody>
      </p:sp>
      <p:sp>
        <p:nvSpPr>
          <p:cNvPr id="4" name="TextovéPole 3"/>
          <p:cNvSpPr txBox="1"/>
          <p:nvPr/>
        </p:nvSpPr>
        <p:spPr>
          <a:xfrm>
            <a:off x="533400" y="5486400"/>
            <a:ext cx="5028941" cy="400110"/>
          </a:xfrm>
          <a:prstGeom prst="rect">
            <a:avLst/>
          </a:prstGeom>
          <a:noFill/>
        </p:spPr>
        <p:txBody>
          <a:bodyPr wrap="none" rtlCol="0">
            <a:spAutoFit/>
          </a:bodyPr>
          <a:lstStyle/>
          <a:p>
            <a:r>
              <a:rPr lang="cs-CZ" sz="2000" dirty="0">
                <a:latin typeface="Arial" panose="020B0604020202020204" pitchFamily="34" charset="0"/>
                <a:cs typeface="Arial" panose="020B0604020202020204" pitchFamily="34" charset="0"/>
              </a:rPr>
              <a:t>Ropa obsahuje jen nepatné množství </a:t>
            </a:r>
            <a:r>
              <a:rPr lang="cs-CZ" sz="2000" baseline="30000" dirty="0">
                <a:latin typeface="Arial" panose="020B0604020202020204" pitchFamily="34" charset="0"/>
                <a:cs typeface="Arial" panose="020B0604020202020204" pitchFamily="34" charset="0"/>
              </a:rPr>
              <a:t>13</a:t>
            </a:r>
            <a:r>
              <a:rPr lang="cs-CZ" sz="2000" dirty="0">
                <a:latin typeface="Arial" panose="020B0604020202020204" pitchFamily="34" charset="0"/>
                <a:cs typeface="Arial" panose="020B0604020202020204" pitchFamily="34" charset="0"/>
              </a:rPr>
              <a:t>C.</a:t>
            </a:r>
          </a:p>
        </p:txBody>
      </p:sp>
      <p:pic>
        <p:nvPicPr>
          <p:cNvPr id="152582" name="Picture 6" descr="Zobrazit zdrojový obrá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1461977"/>
            <a:ext cx="32004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52584" name="Picture 8" descr="Zobrazit zdrojový obráze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4114800"/>
            <a:ext cx="1536502" cy="230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19722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Fig.2.png (1167×105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3429000"/>
            <a:ext cx="3512509" cy="317272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chrono.qub.ac.uk/Research/IRMS/Fig.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3096802"/>
            <a:ext cx="5486400" cy="35097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ttp://www.paleopatologia.it/immagini/articoli/144_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1422231"/>
            <a:ext cx="3479800" cy="1433679"/>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204281" y="406568"/>
            <a:ext cx="7035900" cy="1631216"/>
          </a:xfrm>
          <a:prstGeom prst="rect">
            <a:avLst/>
          </a:prstGeom>
          <a:noFill/>
        </p:spPr>
        <p:txBody>
          <a:bodyPr wrap="none" rtlCol="0">
            <a:spAutoFit/>
          </a:bodyPr>
          <a:lstStyle/>
          <a:p>
            <a:r>
              <a:rPr lang="cs-CZ" sz="2000" dirty="0">
                <a:latin typeface="Arial" panose="020B0604020202020204" pitchFamily="34" charset="0"/>
                <a:cs typeface="Arial" panose="020B0604020202020204" pitchFamily="34" charset="0"/>
              </a:rPr>
              <a:t>Analýza izotopů uhlíku a dusíku v kolagenu kostí umožňuje: </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1. odhad pozice jedince v potravním řetězci</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2. odhad způsobu obživy lidských populací</a:t>
            </a:r>
          </a:p>
        </p:txBody>
      </p:sp>
    </p:spTree>
    <p:extLst>
      <p:ext uri="{BB962C8B-B14F-4D97-AF65-F5344CB8AC3E}">
        <p14:creationId xmlns:p14="http://schemas.microsoft.com/office/powerpoint/2010/main" val="6848622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
          <p:cNvSpPr txBox="1">
            <a:spLocks noChangeArrowheads="1"/>
          </p:cNvSpPr>
          <p:nvPr/>
        </p:nvSpPr>
        <p:spPr bwMode="auto">
          <a:xfrm>
            <a:off x="21116" y="76200"/>
            <a:ext cx="9122404"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92" tIns="46795" rIns="89992" bIns="46795"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eaLnBrk="1" hangingPunct="1">
              <a:buClrTx/>
              <a:buFontTx/>
              <a:buNone/>
            </a:pPr>
            <a:r>
              <a:rPr lang="cs-CZ" altLang="cs-CZ" sz="2800" b="1" dirty="0">
                <a:solidFill>
                  <a:srgbClr val="000000"/>
                </a:solidFill>
                <a:cs typeface="Arial" panose="020B0604020202020204" pitchFamily="34" charset="0"/>
              </a:rPr>
              <a:t>Datování s využitím izotopu uhlíku </a:t>
            </a:r>
            <a:r>
              <a:rPr lang="cs-CZ" altLang="cs-CZ" sz="2800" b="1" baseline="30000" dirty="0">
                <a:solidFill>
                  <a:srgbClr val="000000"/>
                </a:solidFill>
                <a:cs typeface="Arial" panose="020B0604020202020204" pitchFamily="34" charset="0"/>
              </a:rPr>
              <a:t>14</a:t>
            </a:r>
            <a:r>
              <a:rPr lang="cs-CZ" altLang="cs-CZ" sz="2800" b="1" dirty="0">
                <a:solidFill>
                  <a:srgbClr val="000000"/>
                </a:solidFill>
                <a:cs typeface="Arial" panose="020B0604020202020204" pitchFamily="34" charset="0"/>
              </a:rPr>
              <a:t>C</a:t>
            </a:r>
          </a:p>
        </p:txBody>
      </p:sp>
      <p:pic>
        <p:nvPicPr>
          <p:cNvPr id="51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65" y="908050"/>
            <a:ext cx="4039763" cy="580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124" name="Text Box 3"/>
          <p:cNvSpPr txBox="1">
            <a:spLocks noChangeArrowheads="1"/>
          </p:cNvSpPr>
          <p:nvPr/>
        </p:nvSpPr>
        <p:spPr bwMode="auto">
          <a:xfrm>
            <a:off x="4427553" y="908049"/>
            <a:ext cx="4465168" cy="3141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92" tIns="46795" rIns="89992" bIns="46795">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hangingPunct="1">
              <a:buClrTx/>
              <a:buFontTx/>
              <a:buNone/>
            </a:pPr>
            <a:endParaRPr lang="cs-CZ" altLang="cs-CZ" dirty="0">
              <a:solidFill>
                <a:srgbClr val="000000"/>
              </a:solidFill>
            </a:endParaRPr>
          </a:p>
          <a:p>
            <a:pPr eaLnBrk="1" hangingPunct="1">
              <a:buClrTx/>
              <a:buFontTx/>
              <a:buNone/>
            </a:pPr>
            <a:r>
              <a:rPr lang="cs-CZ" altLang="cs-CZ" dirty="0">
                <a:solidFill>
                  <a:srgbClr val="000000"/>
                </a:solidFill>
              </a:rPr>
              <a:t>Izotop </a:t>
            </a:r>
            <a:r>
              <a:rPr lang="cs-CZ" altLang="cs-CZ" baseline="30000" dirty="0">
                <a:solidFill>
                  <a:srgbClr val="000000"/>
                </a:solidFill>
              </a:rPr>
              <a:t>14</a:t>
            </a:r>
            <a:r>
              <a:rPr lang="cs-CZ" altLang="cs-CZ" dirty="0">
                <a:solidFill>
                  <a:srgbClr val="000000"/>
                </a:solidFill>
              </a:rPr>
              <a:t>C vzniká v horních vrstvách atmosféry;</a:t>
            </a:r>
          </a:p>
          <a:p>
            <a:pPr eaLnBrk="1" hangingPunct="1">
              <a:buClrTx/>
              <a:buFontTx/>
              <a:buNone/>
            </a:pPr>
            <a:r>
              <a:rPr lang="cs-CZ" altLang="cs-CZ" dirty="0">
                <a:solidFill>
                  <a:srgbClr val="000000"/>
                </a:solidFill>
              </a:rPr>
              <a:t>Odtud přechází do živých organismů a ukládá se v nich po dobu jejich života;</a:t>
            </a:r>
          </a:p>
          <a:p>
            <a:pPr eaLnBrk="1" hangingPunct="1">
              <a:buClrTx/>
              <a:buFontTx/>
              <a:buNone/>
            </a:pPr>
            <a:r>
              <a:rPr lang="cs-CZ" altLang="cs-CZ" dirty="0">
                <a:solidFill>
                  <a:srgbClr val="000000"/>
                </a:solidFill>
              </a:rPr>
              <a:t>Do flóry vlivem fotosyntézy, do fauny stravou;</a:t>
            </a:r>
          </a:p>
          <a:p>
            <a:pPr eaLnBrk="1" hangingPunct="1">
              <a:buClrTx/>
              <a:buFontTx/>
              <a:buNone/>
            </a:pPr>
            <a:r>
              <a:rPr lang="cs-CZ" altLang="cs-CZ" dirty="0">
                <a:solidFill>
                  <a:srgbClr val="000000"/>
                </a:solidFill>
              </a:rPr>
              <a:t>Po úmrtí organismu se v něm izotop </a:t>
            </a:r>
            <a:r>
              <a:rPr lang="cs-CZ" altLang="cs-CZ" baseline="30000" dirty="0">
                <a:solidFill>
                  <a:srgbClr val="000000"/>
                </a:solidFill>
              </a:rPr>
              <a:t>14</a:t>
            </a:r>
            <a:r>
              <a:rPr lang="cs-CZ" altLang="cs-CZ" dirty="0">
                <a:solidFill>
                  <a:srgbClr val="000000"/>
                </a:solidFill>
              </a:rPr>
              <a:t>C přestane ukládat a dochází k jeho pozvolnému rozpadu;</a:t>
            </a:r>
          </a:p>
          <a:p>
            <a:pPr eaLnBrk="1" hangingPunct="1">
              <a:buClrTx/>
              <a:buFontTx/>
              <a:buNone/>
            </a:pPr>
            <a:endParaRPr lang="cs-CZ" altLang="cs-CZ" dirty="0">
              <a:solidFill>
                <a:srgbClr val="000000"/>
              </a:solidFill>
            </a:endParaRPr>
          </a:p>
        </p:txBody>
      </p:sp>
      <p:pic>
        <p:nvPicPr>
          <p:cNvPr id="44034" name="Picture 2" descr="https://aisforarchaeology.files.wordpress.com/2010/02/decay.gif?w=47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52" y="3975587"/>
            <a:ext cx="4335447" cy="2737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54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228600" y="228600"/>
            <a:ext cx="8763000" cy="6400800"/>
          </a:xfrm>
        </p:spPr>
        <p:txBody>
          <a:bodyPr>
            <a:noAutofit/>
          </a:bodyPr>
          <a:lstStyle/>
          <a:p>
            <a:pPr marL="0" indent="0" algn="ctr" eaLnBrk="1" hangingPunct="1">
              <a:buNone/>
            </a:pPr>
            <a:r>
              <a:rPr lang="en-GB" altLang="en-US" b="1" dirty="0">
                <a:latin typeface="Arial" panose="020B0604020202020204" pitchFamily="34" charset="0"/>
                <a:cs typeface="Arial" panose="020B0604020202020204" pitchFamily="34" charset="0"/>
              </a:rPr>
              <a:t>K</a:t>
            </a:r>
            <a:r>
              <a:rPr lang="cs-CZ" altLang="en-US" b="1" dirty="0">
                <a:latin typeface="Arial" panose="020B0604020202020204" pitchFamily="34" charset="0"/>
                <a:cs typeface="Arial" panose="020B0604020202020204" pitchFamily="34" charset="0"/>
              </a:rPr>
              <a:t>ř</a:t>
            </a:r>
            <a:r>
              <a:rPr lang="en-GB" altLang="en-US" b="1" dirty="0" err="1">
                <a:latin typeface="Arial" panose="020B0604020202020204" pitchFamily="34" charset="0"/>
                <a:cs typeface="Arial" panose="020B0604020202020204" pitchFamily="34" charset="0"/>
              </a:rPr>
              <a:t>emík</a:t>
            </a:r>
            <a:endParaRPr lang="en-GB" altLang="en-US" dirty="0">
              <a:latin typeface="Arial" panose="020B0604020202020204" pitchFamily="34" charset="0"/>
              <a:cs typeface="Arial" panose="020B0604020202020204" pitchFamily="34" charset="0"/>
            </a:endParaRPr>
          </a:p>
          <a:p>
            <a:pPr marL="0" indent="0">
              <a:buNone/>
            </a:pPr>
            <a:r>
              <a:rPr lang="cs-CZ" sz="2000" dirty="0">
                <a:latin typeface="Arial" panose="020B0604020202020204" pitchFamily="34" charset="0"/>
                <a:cs typeface="Arial" panose="020B0604020202020204" pitchFamily="34" charset="0"/>
              </a:rPr>
              <a:t>  Modrošedá</a:t>
            </a:r>
            <a:r>
              <a:rPr 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až</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č</a:t>
            </a:r>
            <a:r>
              <a:rPr lang="en-GB" altLang="en-US" sz="2000" dirty="0">
                <a:latin typeface="Arial" panose="020B0604020202020204" pitchFamily="34" charset="0"/>
                <a:cs typeface="Arial" panose="020B0604020202020204" pitchFamily="34" charset="0"/>
              </a:rPr>
              <a:t>ern</a:t>
            </a:r>
            <a:r>
              <a:rPr lang="cs-CZ" altLang="en-US" sz="2000" dirty="0">
                <a:latin typeface="Arial" panose="020B0604020202020204" pitchFamily="34" charset="0"/>
                <a:cs typeface="Arial" panose="020B0604020202020204" pitchFamily="34" charset="0"/>
              </a:rPr>
              <a:t>á</a:t>
            </a:r>
            <a:r>
              <a:rPr lang="cs-CZ" sz="2000" dirty="0">
                <a:latin typeface="Arial" panose="020B0604020202020204" pitchFamily="34" charset="0"/>
                <a:cs typeface="Arial" panose="020B0604020202020204" pitchFamily="34" charset="0"/>
              </a:rPr>
              <a:t> křehká, značně tvrdá látka. Za vysokých teplot je křemík značně reaktivní prvek, který tvoří sloučeniny s 64 stabilními prvky periodické soustavy. Křemík se vyznačuje mimořádně vysokou afinitou ke kyslíku a je proto schopen redukovat některé kovy (např. chrom) z jejich oxidů. </a:t>
            </a:r>
            <a:r>
              <a:rPr lang="cs-CZ" altLang="en-US" sz="2000" dirty="0">
                <a:latin typeface="Arial" panose="020B0604020202020204" pitchFamily="34" charset="0"/>
                <a:cs typeface="Arial" panose="020B0604020202020204" pitchFamily="34" charset="0"/>
              </a:rPr>
              <a:t>V</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kyslíku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vyšších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teplot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ho</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í</a:t>
            </a:r>
            <a:r>
              <a:rPr lang="cs-CZ" sz="2000" dirty="0">
                <a:latin typeface="Arial" panose="020B0604020202020204" pitchFamily="34" charset="0"/>
                <a:cs typeface="Arial" panose="020B0604020202020204" pitchFamily="34" charset="0"/>
              </a:rPr>
              <a:t>.</a:t>
            </a:r>
          </a:p>
          <a:p>
            <a:pPr marL="0" indent="0">
              <a:buNone/>
            </a:pPr>
            <a:r>
              <a:rPr lang="cs-CZ" sz="2000" dirty="0">
                <a:latin typeface="Arial" panose="020B0604020202020204" pitchFamily="34" charset="0"/>
                <a:cs typeface="Arial" panose="020B0604020202020204" pitchFamily="34" charset="0"/>
              </a:rPr>
              <a:t>   Sloučeniny křemíku s kyslíkem jsou velmi stabilní, naopak sloučeniny křemíku s ostatními prvky jsou obvykle nestabilní a rychle se rozkládají.</a:t>
            </a:r>
          </a:p>
          <a:p>
            <a:pPr marL="0" indent="0">
              <a:buNone/>
            </a:pPr>
            <a:r>
              <a:rPr lang="cs-CZ" altLang="en-US" sz="2000" dirty="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kyselinami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vyjma</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HF</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nereaguje</a:t>
            </a:r>
            <a:r>
              <a:rPr lang="en-GB" alt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dobře reaguje se směsí koncentrovaných kyselin fluorovodíkové a dusičné za vzniku komplexní kyseliny </a:t>
            </a:r>
            <a:r>
              <a:rPr lang="cs-CZ" sz="2000" dirty="0" err="1">
                <a:latin typeface="Arial" panose="020B0604020202020204" pitchFamily="34" charset="0"/>
                <a:cs typeface="Arial" panose="020B0604020202020204" pitchFamily="34" charset="0"/>
              </a:rPr>
              <a:t>hexafluorokřemičité</a:t>
            </a:r>
            <a:r>
              <a:rPr lang="cs-CZ" sz="2000" dirty="0">
                <a:latin typeface="Arial" panose="020B0604020202020204" pitchFamily="34" charset="0"/>
                <a:cs typeface="Arial" panose="020B0604020202020204" pitchFamily="34" charset="0"/>
              </a:rPr>
              <a:t>:</a:t>
            </a:r>
          </a:p>
          <a:p>
            <a:pPr marL="0" indent="0">
              <a:buNone/>
            </a:pPr>
            <a:r>
              <a:rPr lang="cs-CZ" sz="2000" dirty="0">
                <a:latin typeface="Arial" panose="020B0604020202020204" pitchFamily="34" charset="0"/>
                <a:cs typeface="Arial" panose="020B0604020202020204" pitchFamily="34" charset="0"/>
              </a:rPr>
              <a:t>	3Si + 4HNO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+ 18HF → 3H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[SiF</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 + 4NO + 8H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pPr marL="0" indent="0">
              <a:buNone/>
            </a:pPr>
            <a:r>
              <a:rPr lang="cs-CZ" sz="2000" dirty="0">
                <a:latin typeface="Arial" panose="020B0604020202020204" pitchFamily="34" charset="0"/>
                <a:cs typeface="Arial" panose="020B0604020202020204" pitchFamily="34" charset="0"/>
              </a:rPr>
              <a:t>V přítomnosti silných oxidačních činidel reaguje obdobně se samotnou koncentrovanou kyselinou </a:t>
            </a:r>
            <a:r>
              <a:rPr lang="cs-CZ" sz="2000" dirty="0" err="1">
                <a:latin typeface="Arial" panose="020B0604020202020204" pitchFamily="34" charset="0"/>
                <a:cs typeface="Arial" panose="020B0604020202020204" pitchFamily="34" charset="0"/>
              </a:rPr>
              <a:t>fluorovodíkov</a:t>
            </a:r>
            <a:r>
              <a:rPr lang="en-US" sz="2000" dirty="0">
                <a:latin typeface="Arial" panose="020B0604020202020204" pitchFamily="34" charset="0"/>
                <a:cs typeface="Arial" panose="020B0604020202020204" pitchFamily="34" charset="0"/>
              </a:rPr>
              <a:t>o</a:t>
            </a:r>
            <a:r>
              <a:rPr lang="cs-CZ" sz="2000" dirty="0">
                <a:latin typeface="Arial" panose="020B0604020202020204" pitchFamily="34" charset="0"/>
                <a:cs typeface="Arial" panose="020B0604020202020204" pitchFamily="34" charset="0"/>
              </a:rPr>
              <a:t>u:</a:t>
            </a:r>
          </a:p>
          <a:p>
            <a:pPr marL="0" indent="0">
              <a:buNone/>
            </a:pPr>
            <a:r>
              <a:rPr lang="cs-CZ" sz="2000" dirty="0">
                <a:latin typeface="Arial" panose="020B0604020202020204" pitchFamily="34" charset="0"/>
                <a:cs typeface="Arial" panose="020B0604020202020204" pitchFamily="34" charset="0"/>
              </a:rPr>
              <a:t>		3Si + 18HF + 2KClO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[SiF</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 + 2KCl + 6H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		Si + 6HF + KNO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[SiF</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 + 2KNO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s </a:t>
            </a:r>
            <a:r>
              <a:rPr lang="en-GB" altLang="en-US" sz="2000" dirty="0" err="1">
                <a:latin typeface="Arial" panose="020B0604020202020204" pitchFamily="34" charset="0"/>
                <a:cs typeface="Arial" panose="020B0604020202020204" pitchFamily="34" charset="0"/>
              </a:rPr>
              <a:t>hydroxidy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varu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poskytuje</a:t>
            </a:r>
            <a:r>
              <a:rPr lang="en-GB" altLang="en-US" sz="2000" dirty="0">
                <a:latin typeface="Arial" panose="020B0604020202020204" pitchFamily="34" charset="0"/>
                <a:cs typeface="Arial" panose="020B0604020202020204" pitchFamily="34" charset="0"/>
              </a:rPr>
              <a:t> k</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emi</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itany</a:t>
            </a:r>
            <a:r>
              <a:rPr lang="en-GB" altLang="en-US" sz="2000" dirty="0">
                <a:latin typeface="Arial" panose="020B0604020202020204" pitchFamily="34" charset="0"/>
                <a:cs typeface="Arial" panose="020B0604020202020204" pitchFamily="34" charset="0"/>
              </a:rPr>
              <a:t>: </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Si + 2OH </a:t>
            </a:r>
            <a:r>
              <a:rPr lang="en-GB" altLang="en-US" sz="2000" b="1" baseline="30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SiO</a:t>
            </a:r>
            <a:r>
              <a:rPr lang="en-GB" altLang="en-US" sz="2000" baseline="-25000" dirty="0">
                <a:latin typeface="Arial" panose="020B0604020202020204" pitchFamily="34" charset="0"/>
                <a:cs typeface="Arial" panose="020B0604020202020204" pitchFamily="34" charset="0"/>
              </a:rPr>
              <a:t>3</a:t>
            </a:r>
            <a:r>
              <a:rPr lang="en-GB" altLang="en-US" sz="2000" b="1" baseline="30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+ 2H</a:t>
            </a:r>
            <a:r>
              <a:rPr lang="en-GB" altLang="en-US" sz="2000" baseline="-25000" dirty="0">
                <a:latin typeface="Arial" panose="020B0604020202020204" pitchFamily="34" charset="0"/>
                <a:cs typeface="Arial" panose="020B0604020202020204" pitchFamily="34" charset="0"/>
              </a:rPr>
              <a:t>2</a:t>
            </a:r>
            <a:endParaRPr lang="cs-CZ" altLang="en-US" sz="2000" baseline="-25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390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type="body" idx="1"/>
          </p:nvPr>
        </p:nvSpPr>
        <p:spPr>
          <a:xfrm>
            <a:off x="76200" y="228600"/>
            <a:ext cx="8915400" cy="6553200"/>
          </a:xfrm>
        </p:spPr>
        <p:txBody>
          <a:bodyPr>
            <a:normAutofit lnSpcReduction="10000"/>
          </a:bodyPr>
          <a:lstStyle/>
          <a:p>
            <a:pPr algn="ctr">
              <a:buNone/>
            </a:pPr>
            <a:r>
              <a:rPr lang="cs-CZ" sz="2800" b="1" dirty="0">
                <a:latin typeface="Arial" panose="020B0604020202020204" pitchFamily="34" charset="0"/>
                <a:cs typeface="Arial" panose="020B0604020202020204" pitchFamily="34" charset="0"/>
              </a:rPr>
              <a:t>Sirné sloučeniny </a:t>
            </a:r>
            <a:r>
              <a:rPr lang="cs-CZ" altLang="en-US" sz="2800" b="1" dirty="0">
                <a:latin typeface="Arial" panose="020B0604020202020204" pitchFamily="34" charset="0"/>
                <a:cs typeface="Arial" panose="020B0604020202020204" pitchFamily="34" charset="0"/>
              </a:rPr>
              <a:t>arsenu</a:t>
            </a:r>
            <a:r>
              <a:rPr lang="en-GB" altLang="en-US" sz="2800" b="1" dirty="0">
                <a:latin typeface="Arial" panose="020B0604020202020204" pitchFamily="34" charset="0"/>
                <a:cs typeface="Arial" panose="020B0604020202020204" pitchFamily="34" charset="0"/>
              </a:rPr>
              <a:t> </a:t>
            </a: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b="1" dirty="0">
                <a:latin typeface="Arial" panose="020B0604020202020204" pitchFamily="34" charset="0"/>
                <a:cs typeface="Arial" panose="020B0604020202020204" pitchFamily="34" charset="0"/>
              </a:rPr>
              <a:t>As</a:t>
            </a:r>
            <a:r>
              <a:rPr lang="en-GB" altLang="en-US" sz="2000" b="1" baseline="-25000" dirty="0">
                <a:latin typeface="Arial" panose="020B0604020202020204" pitchFamily="34" charset="0"/>
                <a:cs typeface="Arial" panose="020B0604020202020204" pitchFamily="34" charset="0"/>
              </a:rPr>
              <a:t>4</a:t>
            </a:r>
            <a:r>
              <a:rPr lang="en-GB" altLang="en-US" sz="2000" b="1" dirty="0">
                <a:latin typeface="Arial" panose="020B0604020202020204" pitchFamily="34" charset="0"/>
                <a:cs typeface="Arial" panose="020B0604020202020204" pitchFamily="34" charset="0"/>
              </a:rPr>
              <a:t>S</a:t>
            </a:r>
            <a:r>
              <a:rPr lang="en-GB" altLang="en-US" sz="2000" b="1"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realgar</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b="1" dirty="0">
                <a:latin typeface="Arial" panose="020B0604020202020204" pitchFamily="34" charset="0"/>
                <a:cs typeface="Arial" panose="020B0604020202020204" pitchFamily="34" charset="0"/>
              </a:rPr>
              <a:t>As</a:t>
            </a:r>
            <a:r>
              <a:rPr lang="en-GB" altLang="en-US" sz="2000" b="1" baseline="-25000" dirty="0">
                <a:latin typeface="Arial" panose="020B0604020202020204" pitchFamily="34" charset="0"/>
                <a:cs typeface="Arial" panose="020B0604020202020204" pitchFamily="34" charset="0"/>
              </a:rPr>
              <a:t>2</a:t>
            </a:r>
            <a:r>
              <a:rPr lang="en-GB" altLang="en-US" sz="2000" b="1" dirty="0">
                <a:latin typeface="Arial" panose="020B0604020202020204" pitchFamily="34" charset="0"/>
                <a:cs typeface="Arial" panose="020B0604020202020204" pitchFamily="34" charset="0"/>
              </a:rPr>
              <a:t>S</a:t>
            </a:r>
            <a:r>
              <a:rPr lang="en-GB" altLang="en-US" sz="2000" b="1"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auripigment</a:t>
            </a:r>
            <a:r>
              <a:rPr lang="en-GB" altLang="en-US" sz="2000" dirty="0">
                <a:latin typeface="Arial" panose="020B0604020202020204" pitchFamily="34" charset="0"/>
                <a:cs typeface="Arial" panose="020B0604020202020204" pitchFamily="34" charset="0"/>
              </a:rPr>
              <a:t>,  </a:t>
            </a: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b="1"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b="1"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b="1" dirty="0" err="1">
                <a:latin typeface="Arial" panose="020B0604020202020204" pitchFamily="34" charset="0"/>
                <a:cs typeface="Arial" panose="020B0604020202020204" pitchFamily="34" charset="0"/>
              </a:rPr>
              <a:t>FeAsS</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arsenopyrit</a:t>
            </a:r>
            <a:endParaRPr lang="cs-CZ" altLang="en-US" sz="2000" dirty="0">
              <a:latin typeface="Arial" panose="020B0604020202020204" pitchFamily="34" charset="0"/>
              <a:cs typeface="Arial" panose="020B0604020202020204" pitchFamily="34" charset="0"/>
            </a:endParaRPr>
          </a:p>
          <a:p>
            <a:pPr>
              <a:lnSpc>
                <a:spcPct val="90000"/>
              </a:lnSpc>
              <a:buNone/>
            </a:pPr>
            <a:endParaRPr lang="cs-CZ" sz="2000" dirty="0">
              <a:latin typeface="Arial" panose="020B0604020202020204" pitchFamily="34" charset="0"/>
              <a:cs typeface="Arial" panose="020B0604020202020204" pitchFamily="34" charset="0"/>
            </a:endParaRPr>
          </a:p>
          <a:p>
            <a:pPr>
              <a:lnSpc>
                <a:spcPct val="90000"/>
              </a:lnSpc>
              <a:buNone/>
            </a:pPr>
            <a:r>
              <a:rPr lang="cs-CZ" sz="2000" dirty="0">
                <a:latin typeface="Arial" panose="020B0604020202020204" pitchFamily="34" charset="0"/>
                <a:cs typeface="Arial" panose="020B0604020202020204" pitchFamily="34" charset="0"/>
              </a:rPr>
              <a:t>ruda arsenu, </a:t>
            </a:r>
            <a:r>
              <a:rPr lang="cs-CZ" altLang="en-US" sz="2000" dirty="0">
                <a:latin typeface="Arial" panose="020B0604020202020204" pitchFamily="34" charset="0"/>
                <a:cs typeface="Arial" panose="020B0604020202020204" pitchFamily="34" charset="0"/>
              </a:rPr>
              <a:t>As se vyrábí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tepelným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rozkladem</a:t>
            </a:r>
            <a:r>
              <a:rPr lang="en-GB" altLang="en-US" sz="2000" dirty="0">
                <a:latin typeface="Arial" panose="020B0604020202020204" pitchFamily="34" charset="0"/>
                <a:cs typeface="Arial" panose="020B0604020202020204" pitchFamily="34" charset="0"/>
              </a:rPr>
              <a:t> :</a:t>
            </a:r>
          </a:p>
          <a:p>
            <a:pPr>
              <a:lnSpc>
                <a:spcPct val="90000"/>
              </a:lnSpc>
              <a:buNone/>
            </a:pPr>
            <a:r>
              <a:rPr lang="cs-CZ" altLang="en-US" sz="2000" dirty="0">
                <a:latin typeface="Arial" panose="020B0604020202020204" pitchFamily="34" charset="0"/>
                <a:cs typeface="Arial" panose="020B0604020202020204" pitchFamily="34" charset="0"/>
              </a:rPr>
              <a:t>				</a:t>
            </a:r>
          </a:p>
          <a:p>
            <a:pPr>
              <a:lnSpc>
                <a:spcPct val="90000"/>
              </a:lnSpc>
              <a:buNone/>
            </a:pP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FeAsS</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FeS</a:t>
            </a:r>
            <a:r>
              <a:rPr lang="en-GB" altLang="en-US" sz="2000" dirty="0">
                <a:latin typeface="Arial" panose="020B0604020202020204" pitchFamily="34" charset="0"/>
                <a:cs typeface="Arial" panose="020B0604020202020204" pitchFamily="34" charset="0"/>
              </a:rPr>
              <a:t> + As</a:t>
            </a:r>
            <a:r>
              <a:rPr lang="en-GB" altLang="en-US" sz="2000" dirty="0">
                <a:latin typeface="Arial" panose="020B0604020202020204" pitchFamily="34" charset="0"/>
                <a:cs typeface="Arial" panose="020B0604020202020204" pitchFamily="34" charset="0"/>
                <a:sym typeface="Symbol" pitchFamily="18" charset="2"/>
              </a:rPr>
              <a:t></a:t>
            </a:r>
            <a:endParaRPr lang="cs-CZ" altLang="en-US" sz="2000" dirty="0">
              <a:latin typeface="Arial" panose="020B0604020202020204" pitchFamily="34" charset="0"/>
              <a:cs typeface="Arial" panose="020B0604020202020204" pitchFamily="34" charset="0"/>
              <a:sym typeface="Symbol" pitchFamily="18" charset="2"/>
            </a:endParaRPr>
          </a:p>
          <a:p>
            <a:pPr>
              <a:buNone/>
            </a:pPr>
            <a:r>
              <a:rPr lang="cs-CZ" sz="2000" dirty="0">
                <a:latin typeface="Arial" panose="020B0604020202020204" pitchFamily="34" charset="0"/>
                <a:cs typeface="Arial" panose="020B0604020202020204" pitchFamily="34" charset="0"/>
              </a:rPr>
              <a:t> </a:t>
            </a: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p:txBody>
      </p:sp>
      <p:pic>
        <p:nvPicPr>
          <p:cNvPr id="176130" name="Picture 2"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17528" y="930802"/>
            <a:ext cx="2146300" cy="1648358"/>
          </a:xfrm>
          <a:prstGeom prst="rect">
            <a:avLst/>
          </a:prstGeom>
          <a:noFill/>
          <a:extLst>
            <a:ext uri="{909E8E84-426E-40DD-AFC4-6F175D3DCCD1}">
              <a14:hiddenFill xmlns:a14="http://schemas.microsoft.com/office/drawing/2010/main">
                <a:solidFill>
                  <a:srgbClr val="FFFFFF"/>
                </a:solidFill>
              </a14:hiddenFill>
            </a:ext>
          </a:extLst>
        </p:spPr>
      </p:pic>
      <p:pic>
        <p:nvPicPr>
          <p:cNvPr id="176132" name="Picture 4"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853" y="901619"/>
            <a:ext cx="1971675" cy="1819275"/>
          </a:xfrm>
          <a:prstGeom prst="rect">
            <a:avLst/>
          </a:prstGeom>
          <a:noFill/>
          <a:extLst>
            <a:ext uri="{909E8E84-426E-40DD-AFC4-6F175D3DCCD1}">
              <a14:hiddenFill xmlns:a14="http://schemas.microsoft.com/office/drawing/2010/main">
                <a:solidFill>
                  <a:srgbClr val="FFFFFF"/>
                </a:solidFill>
              </a14:hiddenFill>
            </a:ext>
          </a:extLst>
        </p:spPr>
      </p:pic>
      <p:pic>
        <p:nvPicPr>
          <p:cNvPr id="17613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3792" y="1319599"/>
            <a:ext cx="1393392" cy="1147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6135" name="Picture 7" descr="Sample of arsenic trisulfide as orpiment minera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8327" y="3276600"/>
            <a:ext cx="1855501" cy="1391626"/>
          </a:xfrm>
          <a:prstGeom prst="rect">
            <a:avLst/>
          </a:prstGeom>
          <a:noFill/>
          <a:extLst>
            <a:ext uri="{909E8E84-426E-40DD-AFC4-6F175D3DCCD1}">
              <a14:hiddenFill xmlns:a14="http://schemas.microsoft.com/office/drawing/2010/main">
                <a:solidFill>
                  <a:srgbClr val="FFFFFF"/>
                </a:solidFill>
              </a14:hiddenFill>
            </a:ext>
          </a:extLst>
        </p:spPr>
      </p:pic>
      <p:pic>
        <p:nvPicPr>
          <p:cNvPr id="17613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3696477"/>
            <a:ext cx="2352675"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291830" y="3352800"/>
            <a:ext cx="2994346" cy="369332"/>
          </a:xfrm>
          <a:prstGeom prst="rect">
            <a:avLst/>
          </a:prstGeom>
          <a:noFill/>
        </p:spPr>
        <p:txBody>
          <a:bodyPr wrap="none" rtlCol="0">
            <a:spAutoFit/>
          </a:bodyPr>
          <a:lstStyle/>
          <a:p>
            <a:r>
              <a:rPr lang="cs-CZ" dirty="0"/>
              <a:t>V malířství jako </a:t>
            </a:r>
            <a:r>
              <a:rPr lang="cs-CZ" dirty="0">
                <a:solidFill>
                  <a:srgbClr val="FFFF00"/>
                </a:solidFill>
              </a:rPr>
              <a:t>žlutý</a:t>
            </a:r>
            <a:r>
              <a:rPr lang="cs-CZ" dirty="0"/>
              <a:t> pigment.</a:t>
            </a:r>
          </a:p>
        </p:txBody>
      </p:sp>
      <p:sp>
        <p:nvSpPr>
          <p:cNvPr id="9" name="TextovéPole 8"/>
          <p:cNvSpPr txBox="1"/>
          <p:nvPr/>
        </p:nvSpPr>
        <p:spPr>
          <a:xfrm>
            <a:off x="123162" y="1570315"/>
            <a:ext cx="2496709" cy="646331"/>
          </a:xfrm>
          <a:prstGeom prst="rect">
            <a:avLst/>
          </a:prstGeom>
          <a:noFill/>
        </p:spPr>
        <p:txBody>
          <a:bodyPr wrap="none" rtlCol="0">
            <a:spAutoFit/>
          </a:bodyPr>
          <a:lstStyle/>
          <a:p>
            <a:r>
              <a:rPr lang="cs-CZ" dirty="0"/>
              <a:t>V malířství jako</a:t>
            </a:r>
            <a:r>
              <a:rPr lang="cs-CZ" dirty="0">
                <a:solidFill>
                  <a:srgbClr val="FF0000"/>
                </a:solidFill>
              </a:rPr>
              <a:t> červený  </a:t>
            </a:r>
          </a:p>
          <a:p>
            <a:r>
              <a:rPr lang="cs-CZ" dirty="0"/>
              <a:t>pigment.</a:t>
            </a:r>
          </a:p>
        </p:txBody>
      </p:sp>
      <p:pic>
        <p:nvPicPr>
          <p:cNvPr id="176138" name="Picture 10" descr="Zobrazit zdrojový obrázek"/>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34200" y="5029200"/>
            <a:ext cx="1713385" cy="1570603"/>
          </a:xfrm>
          <a:prstGeom prst="rect">
            <a:avLst/>
          </a:prstGeom>
          <a:noFill/>
          <a:extLst>
            <a:ext uri="{909E8E84-426E-40DD-AFC4-6F175D3DCCD1}">
              <a14:hiddenFill xmlns:a14="http://schemas.microsoft.com/office/drawing/2010/main">
                <a:solidFill>
                  <a:srgbClr val="FFFFFF"/>
                </a:solidFill>
              </a14:hiddenFill>
            </a:ext>
          </a:extLst>
        </p:spPr>
      </p:pic>
      <p:pic>
        <p:nvPicPr>
          <p:cNvPr id="176140" name="Picture 12" descr="Zobrazit zdrojový obráze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67184" y="2982606"/>
            <a:ext cx="2273042" cy="1979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03164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228600"/>
            <a:ext cx="8763000" cy="6555641"/>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Při teplotě 400°C reaguje amorfní křemík s vodní párou za vzniku oxidu křemičitého SiO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p>
          <a:p>
            <a:r>
              <a:rPr lang="cs-CZ" sz="2000" dirty="0">
                <a:latin typeface="Arial" panose="020B0604020202020204" pitchFamily="34" charset="0"/>
                <a:cs typeface="Arial" panose="020B0604020202020204" pitchFamily="34" charset="0"/>
              </a:rPr>
              <a:t>		Si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SiO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Již za laboratorní teploty prudce reaguje s halogenidy </a:t>
            </a:r>
            <a:r>
              <a:rPr lang="cs-CZ" sz="2000" dirty="0" err="1">
                <a:latin typeface="Arial" panose="020B0604020202020204" pitchFamily="34" charset="0"/>
                <a:cs typeface="Arial" panose="020B0604020202020204" pitchFamily="34" charset="0"/>
              </a:rPr>
              <a:t>nitrosylu</a:t>
            </a:r>
            <a:r>
              <a:rPr lang="cs-CZ" sz="2000" dirty="0">
                <a:latin typeface="Arial" panose="020B0604020202020204" pitchFamily="34" charset="0"/>
                <a:cs typeface="Arial" panose="020B0604020202020204" pitchFamily="34" charset="0"/>
              </a:rPr>
              <a:t>:</a:t>
            </a:r>
          </a:p>
          <a:p>
            <a:r>
              <a:rPr lang="cs-CZ" sz="2000" dirty="0">
                <a:latin typeface="Arial" panose="020B0604020202020204" pitchFamily="34" charset="0"/>
                <a:cs typeface="Arial" panose="020B0604020202020204" pitchFamily="34" charset="0"/>
              </a:rPr>
              <a:t>		Si + 4(NO)Cl → SiCl</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+ 4NO</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Podobně jako uhlík je i křemík schopen tvořit řetězce </a:t>
            </a:r>
            <a:r>
              <a:rPr lang="en-US" sz="2000" dirty="0">
                <a:latin typeface="Arial" panose="020B0604020202020204" pitchFamily="34" charset="0"/>
                <a:cs typeface="Arial" panose="020B0604020202020204" pitchFamily="34" charset="0"/>
              </a:rPr>
              <a:t>(</a:t>
            </a:r>
            <a:r>
              <a:rPr lang="cs-CZ" sz="2000" b="1" dirty="0">
                <a:latin typeface="Arial" panose="020B0604020202020204" pitchFamily="34" charset="0"/>
                <a:cs typeface="Arial" panose="020B0604020202020204" pitchFamily="34" charset="0"/>
              </a:rPr>
              <a:t>silany</a:t>
            </a:r>
            <a:r>
              <a:rPr lang="en-US" sz="2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Křemíkové řetězce jsou méně stabilní, než uhlíkové. Křemík, na rozdíl od uhlíku, není schopen v řetězcích tvořit dvojné a trojné vazby. </a:t>
            </a:r>
          </a:p>
          <a:p>
            <a:r>
              <a:rPr lang="cs-CZ" sz="2000" dirty="0">
                <a:latin typeface="Arial" panose="020B0604020202020204" pitchFamily="34" charset="0"/>
                <a:cs typeface="Arial" panose="020B0604020202020204" pitchFamily="34" charset="0"/>
              </a:rPr>
              <a:t>Velmi stabilní řetězce naopak tvoří </a:t>
            </a:r>
            <a:r>
              <a:rPr lang="cs-CZ" sz="2000" b="1" dirty="0" err="1">
                <a:latin typeface="Arial" panose="020B0604020202020204" pitchFamily="34" charset="0"/>
                <a:cs typeface="Arial" panose="020B0604020202020204" pitchFamily="34" charset="0"/>
              </a:rPr>
              <a:t>siloxany</a:t>
            </a:r>
            <a:r>
              <a:rPr lang="cs-CZ" sz="2000" dirty="0">
                <a:latin typeface="Arial" panose="020B0604020202020204" pitchFamily="34" charset="0"/>
                <a:cs typeface="Arial" panose="020B0604020202020204" pitchFamily="34" charset="0"/>
              </a:rPr>
              <a:t>, pro které je charakteristická vazba Si-O-Si.</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V přírodě se křemík vyskytuje výhradně ve sloučeninách, ve kterých vystupuje v oxidačním čísle IV, vzácně též II. </a:t>
            </a:r>
          </a:p>
          <a:p>
            <a:r>
              <a:rPr lang="cs-CZ" sz="2000" dirty="0">
                <a:latin typeface="Arial" panose="020B0604020202020204" pitchFamily="34" charset="0"/>
                <a:cs typeface="Arial" panose="020B0604020202020204" pitchFamily="34" charset="0"/>
              </a:rPr>
              <a:t>   Přírodní křemík je směsí 3 stabilních izotopů (</a:t>
            </a:r>
            <a:r>
              <a:rPr lang="cs-CZ" sz="2000" i="1" dirty="0">
                <a:latin typeface="Arial" panose="020B0604020202020204" pitchFamily="34" charset="0"/>
                <a:cs typeface="Arial" panose="020B0604020202020204" pitchFamily="34" charset="0"/>
              </a:rPr>
              <a:t>92,2% izotopu 28, 4,7% křemíku 29 a 3,1% křemíku 30</a:t>
            </a:r>
            <a:r>
              <a:rPr lang="cs-CZ" sz="2000" dirty="0">
                <a:latin typeface="Arial" panose="020B0604020202020204" pitchFamily="34" charset="0"/>
                <a:cs typeface="Arial" panose="020B0604020202020204" pitchFamily="34" charset="0"/>
              </a:rPr>
              <a:t>). Uměle připraveno dalších sedm nestabilních izotopů křemíku.</a:t>
            </a:r>
          </a:p>
          <a:p>
            <a:r>
              <a:rPr lang="cs-CZ" sz="2000" dirty="0">
                <a:latin typeface="Arial" panose="020B0604020202020204" pitchFamily="34" charset="0"/>
                <a:cs typeface="Arial" panose="020B0604020202020204" pitchFamily="34" charset="0"/>
              </a:rPr>
              <a:t>  Křemík je po kyslíku druhý nejrozšířenější chemický prvek na Zemi. Obsah křemíku v zemské kůře je 26 </a:t>
            </a:r>
            <a:r>
              <a:rPr lang="en-US" sz="2000" dirty="0" err="1">
                <a:latin typeface="Arial" panose="020B0604020202020204" pitchFamily="34" charset="0"/>
                <a:cs typeface="Arial" panose="020B0604020202020204" pitchFamily="34" charset="0"/>
              </a:rPr>
              <a:t>hm</a:t>
            </a:r>
            <a:r>
              <a:rPr lang="cs-CZ" sz="2000" dirty="0">
                <a:latin typeface="Arial" panose="020B0604020202020204" pitchFamily="34" charset="0"/>
                <a:cs typeface="Arial" panose="020B0604020202020204" pitchFamily="34" charset="0"/>
              </a:rPr>
              <a:t>%. Nejdůležitějším minerálem křemíku je křemen - SiO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t>
            </a:r>
          </a:p>
          <a:p>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85115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228600"/>
            <a:ext cx="8763000" cy="6555641"/>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Výroba křemíku </a:t>
            </a:r>
          </a:p>
          <a:p>
            <a:endParaRPr lang="cs-CZ" sz="2000" b="1" dirty="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   pro metalurgické použití </a:t>
            </a:r>
            <a:r>
              <a:rPr lang="cs-CZ" sz="2000" dirty="0">
                <a:latin typeface="Arial" panose="020B0604020202020204" pitchFamily="34" charset="0"/>
                <a:cs typeface="Arial" panose="020B0604020202020204" pitchFamily="34" charset="0"/>
              </a:rPr>
              <a:t>spočívá v redukci taveniny oxidu křemičitého SiO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uhlíkem v elektrické obloukové peci při teplotě 2000 °C za přítomnosti železa jako katalyzátoru. Termická redukce uhlíkem probíhá v několika stupních, průběh redukce oxidu křemičitého popisují rovnice:</a:t>
            </a:r>
          </a:p>
          <a:p>
            <a:r>
              <a:rPr lang="cs-CZ" sz="2000" dirty="0">
                <a:latin typeface="Arial" panose="020B0604020202020204" pitchFamily="34" charset="0"/>
                <a:cs typeface="Arial" panose="020B0604020202020204" pitchFamily="34" charset="0"/>
              </a:rPr>
              <a:t>		SiO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C → </a:t>
            </a:r>
            <a:r>
              <a:rPr lang="cs-CZ" sz="2000" dirty="0" err="1">
                <a:latin typeface="Arial" panose="020B0604020202020204" pitchFamily="34" charset="0"/>
                <a:cs typeface="Arial" panose="020B0604020202020204" pitchFamily="34" charset="0"/>
              </a:rPr>
              <a:t>SiO</a:t>
            </a:r>
            <a:r>
              <a:rPr lang="cs-CZ" sz="2000" dirty="0">
                <a:latin typeface="Arial" panose="020B0604020202020204" pitchFamily="34" charset="0"/>
                <a:cs typeface="Arial" panose="020B0604020202020204" pitchFamily="34" charset="0"/>
              </a:rPr>
              <a:t> + CO </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SiO</a:t>
            </a:r>
            <a:r>
              <a:rPr lang="cs-CZ" sz="2000" dirty="0">
                <a:latin typeface="Arial" panose="020B0604020202020204" pitchFamily="34" charset="0"/>
                <a:cs typeface="Arial" panose="020B0604020202020204" pitchFamily="34" charset="0"/>
              </a:rPr>
              <a:t> + 2C → </a:t>
            </a:r>
            <a:r>
              <a:rPr lang="cs-CZ" sz="2000" dirty="0" err="1">
                <a:latin typeface="Arial" panose="020B0604020202020204" pitchFamily="34" charset="0"/>
                <a:cs typeface="Arial" panose="020B0604020202020204" pitchFamily="34" charset="0"/>
              </a:rPr>
              <a:t>SiC</a:t>
            </a:r>
            <a:r>
              <a:rPr lang="cs-CZ" sz="2000" dirty="0">
                <a:latin typeface="Arial" panose="020B0604020202020204" pitchFamily="34" charset="0"/>
                <a:cs typeface="Arial" panose="020B0604020202020204" pitchFamily="34" charset="0"/>
              </a:rPr>
              <a:t> + CO </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		2SiC + SiO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3Si + 2CO</a:t>
            </a:r>
          </a:p>
          <a:p>
            <a:endParaRPr lang="cs-CZ" sz="2000" dirty="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   pro výrobu polovodičů </a:t>
            </a:r>
            <a:r>
              <a:rPr lang="cs-CZ" sz="2000" dirty="0">
                <a:latin typeface="Arial" panose="020B0604020202020204" pitchFamily="34" charset="0"/>
                <a:cs typeface="Arial" panose="020B0604020202020204" pitchFamily="34" charset="0"/>
              </a:rPr>
              <a:t>se provádí redukcí halogenidů křemíku pomocí </a:t>
            </a:r>
            <a:r>
              <a:rPr lang="cs-CZ" sz="2000" u="sng" dirty="0">
                <a:latin typeface="Arial" panose="020B0604020202020204" pitchFamily="34" charset="0"/>
                <a:cs typeface="Arial" panose="020B0604020202020204" pitchFamily="34" charset="0"/>
              </a:rPr>
              <a:t>hořčíku</a:t>
            </a:r>
            <a:r>
              <a:rPr lang="cs-CZ" sz="2000" dirty="0">
                <a:latin typeface="Arial" panose="020B0604020202020204" pitchFamily="34" charset="0"/>
                <a:cs typeface="Arial" panose="020B0604020202020204" pitchFamily="34" charset="0"/>
              </a:rPr>
              <a:t>, </a:t>
            </a:r>
            <a:r>
              <a:rPr lang="cs-CZ" sz="2000" u="sng" dirty="0">
                <a:latin typeface="Arial" panose="020B0604020202020204" pitchFamily="34" charset="0"/>
                <a:cs typeface="Arial" panose="020B0604020202020204" pitchFamily="34" charset="0"/>
              </a:rPr>
              <a:t>zinku</a:t>
            </a:r>
            <a:r>
              <a:rPr lang="cs-CZ" sz="2000" dirty="0">
                <a:latin typeface="Arial" panose="020B0604020202020204" pitchFamily="34" charset="0"/>
                <a:cs typeface="Arial" panose="020B0604020202020204" pitchFamily="34" charset="0"/>
              </a:rPr>
              <a:t> nebo </a:t>
            </a:r>
            <a:r>
              <a:rPr lang="cs-CZ" sz="2000" u="sng" dirty="0">
                <a:latin typeface="Arial" panose="020B0604020202020204" pitchFamily="34" charset="0"/>
                <a:cs typeface="Arial" panose="020B0604020202020204" pitchFamily="34" charset="0"/>
              </a:rPr>
              <a:t>hliníku</a:t>
            </a:r>
            <a:r>
              <a:rPr lang="cs-CZ" sz="2000" dirty="0">
                <a:latin typeface="Arial" panose="020B0604020202020204" pitchFamily="34" charset="0"/>
                <a:cs typeface="Arial" panose="020B0604020202020204" pitchFamily="34" charset="0"/>
              </a:rPr>
              <a:t>. Pro výrobu polovodičů se křemík dále rafinuje na velmi vysokou čistotu.</a:t>
            </a:r>
          </a:p>
          <a:p>
            <a:endParaRPr lang="cs-CZ" sz="2000" dirty="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Rafinace křemíku pro výrobu polovodičů</a:t>
            </a:r>
          </a:p>
          <a:p>
            <a:r>
              <a:rPr lang="cs-CZ" sz="2000" b="1" dirty="0">
                <a:latin typeface="Arial" panose="020B0604020202020204" pitchFamily="34" charset="0"/>
                <a:cs typeface="Arial" panose="020B0604020202020204" pitchFamily="34" charset="0"/>
              </a:rPr>
              <a:t> </a:t>
            </a:r>
          </a:p>
          <a:p>
            <a:r>
              <a:rPr lang="cs-CZ" sz="2000" b="1"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Siemensův</a:t>
            </a:r>
            <a:r>
              <a:rPr lang="cs-CZ" sz="2000" b="1" dirty="0">
                <a:latin typeface="Arial" panose="020B0604020202020204" pitchFamily="34" charset="0"/>
                <a:cs typeface="Arial" panose="020B0604020202020204" pitchFamily="34" charset="0"/>
              </a:rPr>
              <a:t> postup</a:t>
            </a:r>
            <a:r>
              <a:rPr lang="cs-CZ" sz="2000" dirty="0">
                <a:latin typeface="Arial" panose="020B0604020202020204" pitchFamily="34" charset="0"/>
                <a:cs typeface="Arial" panose="020B0604020202020204" pitchFamily="34" charset="0"/>
              </a:rPr>
              <a:t>:  působení chlorovodíku na surový křemík ve fluidním reaktoru za vzniku </a:t>
            </a:r>
            <a:r>
              <a:rPr lang="cs-CZ" sz="2000" dirty="0" err="1">
                <a:latin typeface="Arial" panose="020B0604020202020204" pitchFamily="34" charset="0"/>
                <a:cs typeface="Arial" panose="020B0604020202020204" pitchFamily="34" charset="0"/>
              </a:rPr>
              <a:t>trichlorsilanu</a:t>
            </a:r>
            <a:r>
              <a:rPr lang="cs-CZ" sz="2000" dirty="0">
                <a:latin typeface="Arial" panose="020B0604020202020204" pitchFamily="34" charset="0"/>
                <a:cs typeface="Arial" panose="020B0604020202020204" pitchFamily="34" charset="0"/>
              </a:rPr>
              <a:t> HSiCl</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t>
            </a:r>
          </a:p>
          <a:p>
            <a:r>
              <a:rPr lang="cs-CZ" sz="2000" dirty="0">
                <a:latin typeface="Arial" panose="020B0604020202020204" pitchFamily="34" charset="0"/>
                <a:cs typeface="Arial" panose="020B0604020202020204" pitchFamily="34" charset="0"/>
              </a:rPr>
              <a:t>			Si + 3HCl → HSiCl</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Těkavý </a:t>
            </a:r>
            <a:r>
              <a:rPr lang="cs-CZ" sz="2000" dirty="0" err="1">
                <a:latin typeface="Arial" panose="020B0604020202020204" pitchFamily="34" charset="0"/>
                <a:cs typeface="Arial" panose="020B0604020202020204" pitchFamily="34" charset="0"/>
              </a:rPr>
              <a:t>trichlorsilan</a:t>
            </a:r>
            <a:r>
              <a:rPr lang="cs-CZ" sz="2000" dirty="0">
                <a:latin typeface="Arial" panose="020B0604020202020204" pitchFamily="34" charset="0"/>
                <a:cs typeface="Arial" panose="020B0604020202020204" pitchFamily="34" charset="0"/>
              </a:rPr>
              <a:t> se po rafinaci destilací termicky rozkládá v redukčním prostředí při teplotě okolo 1100°C a posléze krystalizuje.</a:t>
            </a:r>
          </a:p>
        </p:txBody>
      </p:sp>
    </p:spTree>
    <p:extLst>
      <p:ext uri="{BB962C8B-B14F-4D97-AF65-F5344CB8AC3E}">
        <p14:creationId xmlns:p14="http://schemas.microsoft.com/office/powerpoint/2010/main" val="2799669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28600" y="228600"/>
            <a:ext cx="8686800" cy="4401205"/>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Rafinace křemíku pro výrobu polovodičů</a:t>
            </a:r>
          </a:p>
          <a:p>
            <a:r>
              <a:rPr lang="cs-CZ" sz="2000" b="1" dirty="0">
                <a:latin typeface="Arial" panose="020B0604020202020204" pitchFamily="34" charset="0"/>
                <a:cs typeface="Arial" panose="020B0604020202020204" pitchFamily="34" charset="0"/>
              </a:rPr>
              <a:t> </a:t>
            </a:r>
          </a:p>
          <a:p>
            <a:r>
              <a:rPr lang="cs-CZ" sz="2000" b="1"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DuPontův</a:t>
            </a:r>
            <a:r>
              <a:rPr lang="cs-CZ" sz="2000" b="1" dirty="0">
                <a:latin typeface="Arial" panose="020B0604020202020204" pitchFamily="34" charset="0"/>
                <a:cs typeface="Arial" panose="020B0604020202020204" pitchFamily="34" charset="0"/>
              </a:rPr>
              <a:t> postup: </a:t>
            </a:r>
            <a:r>
              <a:rPr lang="cs-CZ" sz="2000" dirty="0">
                <a:latin typeface="Arial" panose="020B0604020202020204" pitchFamily="34" charset="0"/>
                <a:cs typeface="Arial" panose="020B0604020202020204" pitchFamily="34" charset="0"/>
              </a:rPr>
              <a:t> tepelný rozklad chloridu křemičitého na vysoce čistém zinku při teplotě 950 °C.</a:t>
            </a:r>
          </a:p>
          <a:p>
            <a:r>
              <a:rPr lang="cs-CZ" sz="2000" b="1" dirty="0">
                <a:latin typeface="Arial" panose="020B0604020202020204" pitchFamily="34" charset="0"/>
                <a:cs typeface="Arial" panose="020B0604020202020204" pitchFamily="34" charset="0"/>
              </a:rPr>
              <a:t>  Destilace </a:t>
            </a:r>
            <a:r>
              <a:rPr lang="cs-CZ" sz="2000" b="1" dirty="0" err="1">
                <a:latin typeface="Arial" panose="020B0604020202020204" pitchFamily="34" charset="0"/>
                <a:cs typeface="Arial" panose="020B0604020202020204" pitchFamily="34" charset="0"/>
              </a:rPr>
              <a:t>trisilanu</a:t>
            </a: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Si</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H</a:t>
            </a:r>
            <a:r>
              <a:rPr lang="cs-CZ" sz="2000" baseline="-25000" dirty="0">
                <a:latin typeface="Arial" panose="020B0604020202020204" pitchFamily="34" charset="0"/>
                <a:cs typeface="Arial" panose="020B0604020202020204" pitchFamily="34" charset="0"/>
              </a:rPr>
              <a:t>8</a:t>
            </a:r>
            <a:r>
              <a:rPr lang="cs-CZ" sz="2000" dirty="0">
                <a:latin typeface="Arial" panose="020B0604020202020204" pitchFamily="34" charset="0"/>
                <a:cs typeface="Arial" panose="020B0604020202020204" pitchFamily="34" charset="0"/>
              </a:rPr>
              <a:t>. </a:t>
            </a:r>
          </a:p>
          <a:p>
            <a:r>
              <a:rPr lang="cs-CZ" sz="2000" b="1" dirty="0">
                <a:latin typeface="Arial" panose="020B0604020202020204" pitchFamily="34" charset="0"/>
                <a:cs typeface="Arial" panose="020B0604020202020204" pitchFamily="34" charset="0"/>
              </a:rPr>
              <a:t>  Zonální tavení </a:t>
            </a:r>
            <a:r>
              <a:rPr lang="cs-CZ" sz="2000" dirty="0">
                <a:latin typeface="Arial" panose="020B0604020202020204" pitchFamily="34" charset="0"/>
                <a:cs typeface="Arial" panose="020B0604020202020204" pitchFamily="34" charset="0"/>
              </a:rPr>
              <a:t>křemíkových ingotů pomocí vysokofrekvenčního ohřevu.</a:t>
            </a:r>
          </a:p>
          <a:p>
            <a:endParaRPr lang="cs-CZ" sz="2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Využití </a:t>
            </a:r>
          </a:p>
          <a:p>
            <a:r>
              <a:rPr lang="cs-CZ" sz="2000" dirty="0">
                <a:latin typeface="Arial" panose="020B0604020202020204" pitchFamily="34" charset="0"/>
                <a:cs typeface="Arial" panose="020B0604020202020204" pitchFamily="34" charset="0"/>
              </a:rPr>
              <a:t>   pro výrobu polovodičů. Volbou vhodných podmínek, je možné vyrobit monokrystalické, polykrystalické a amorfní </a:t>
            </a:r>
            <a:r>
              <a:rPr lang="cs-CZ" sz="2000" dirty="0" err="1">
                <a:latin typeface="Arial" panose="020B0604020202020204" pitchFamily="34" charset="0"/>
                <a:cs typeface="Arial" panose="020B0604020202020204" pitchFamily="34" charset="0"/>
              </a:rPr>
              <a:t>fotovoltaické</a:t>
            </a:r>
            <a:r>
              <a:rPr lang="cs-CZ" sz="2000" dirty="0">
                <a:latin typeface="Arial" panose="020B0604020202020204" pitchFamily="34" charset="0"/>
                <a:cs typeface="Arial" panose="020B0604020202020204" pitchFamily="34" charset="0"/>
              </a:rPr>
              <a:t> křemíkové články. Amorfní křemíkové FV články využívají zejména progresivní trubicové </a:t>
            </a:r>
            <a:r>
              <a:rPr lang="cs-CZ" sz="2000" dirty="0" err="1">
                <a:latin typeface="Arial" panose="020B0604020202020204" pitchFamily="34" charset="0"/>
                <a:cs typeface="Arial" panose="020B0604020202020204" pitchFamily="34" charset="0"/>
              </a:rPr>
              <a:t>fotovoltaické</a:t>
            </a:r>
            <a:r>
              <a:rPr lang="cs-CZ" sz="2000" dirty="0">
                <a:latin typeface="Arial" panose="020B0604020202020204" pitchFamily="34" charset="0"/>
                <a:cs typeface="Arial" panose="020B0604020202020204" pitchFamily="34" charset="0"/>
              </a:rPr>
              <a:t> panely.</a:t>
            </a:r>
          </a:p>
        </p:txBody>
      </p:sp>
    </p:spTree>
    <p:extLst>
      <p:ext uri="{BB962C8B-B14F-4D97-AF65-F5344CB8AC3E}">
        <p14:creationId xmlns:p14="http://schemas.microsoft.com/office/powerpoint/2010/main" val="27280798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228600" y="228600"/>
            <a:ext cx="8763000" cy="6477000"/>
          </a:xfrm>
        </p:spPr>
        <p:txBody>
          <a:bodyPr>
            <a:normAutofit lnSpcReduction="10000"/>
          </a:bodyPr>
          <a:lstStyle/>
          <a:p>
            <a:pPr marL="0" indent="0" algn="ctr" eaLnBrk="1" hangingPunct="1">
              <a:buNone/>
            </a:pPr>
            <a:r>
              <a:rPr lang="en-GB" altLang="en-US" b="1" dirty="0">
                <a:latin typeface="Arial" panose="020B0604020202020204" pitchFamily="34" charset="0"/>
                <a:cs typeface="Arial" panose="020B0604020202020204" pitchFamily="34" charset="0"/>
              </a:rPr>
              <a:t>Germanium</a:t>
            </a:r>
            <a:endParaRPr lang="en-GB" altLang="en-US" dirty="0">
              <a:latin typeface="Arial" panose="020B0604020202020204" pitchFamily="34" charset="0"/>
              <a:cs typeface="Arial" panose="020B0604020202020204" pitchFamily="34" charset="0"/>
            </a:endParaRPr>
          </a:p>
          <a:p>
            <a:pPr marL="0" indent="0" algn="just">
              <a:buNone/>
            </a:pPr>
            <a:r>
              <a:rPr lang="cs-CZ" sz="2000" dirty="0">
                <a:latin typeface="Arial" panose="020B0604020202020204" pitchFamily="34" charset="0"/>
                <a:cs typeface="Arial" panose="020B0604020202020204" pitchFamily="34" charset="0"/>
              </a:rPr>
              <a:t>   šedobílá, lesklá a křehká látka. Krystalizuje v krychlové soustavě, působením velmi vysokých tlaků vzniká čtverečná modifikace.</a:t>
            </a:r>
          </a:p>
          <a:p>
            <a:pPr marL="0" indent="0" algn="just">
              <a:buNone/>
            </a:pPr>
            <a:r>
              <a:rPr lang="cs-CZ" sz="2000" dirty="0">
                <a:latin typeface="Arial" panose="020B0604020202020204" pitchFamily="34" charset="0"/>
                <a:cs typeface="Arial" panose="020B0604020202020204" pitchFamily="34" charset="0"/>
              </a:rPr>
              <a:t>   Na vzduchu je germanium za normální teploty stálé, s kyslíkem se pomalu slučuje za vzniku bílého oxidu germaničitého GeO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až při teplotě přes 250°C, při zahřátí na teplotu 700 °C probíhá reakce s kyslíkem za vzniku plamene. S vodíkem a dusíkem se přímo neslučuje. Při teplotě 100°C hoří v atmosféře fluoru za vzniku fluoridu germaničitého GeF</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se sírou se přímo slučuje až za teplot nad 1000 °C na sulfid germaničitý GeS</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ale se selenem reaguje již při teplotě 500 °C za vzniku selenidu </a:t>
            </a:r>
            <a:r>
              <a:rPr lang="cs-CZ" sz="2000" dirty="0" err="1">
                <a:latin typeface="Arial" panose="020B0604020202020204" pitchFamily="34" charset="0"/>
                <a:cs typeface="Arial" panose="020B0604020202020204" pitchFamily="34" charset="0"/>
              </a:rPr>
              <a:t>germanatého</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GeSe</a:t>
            </a:r>
            <a:r>
              <a:rPr lang="cs-CZ" sz="2000" dirty="0">
                <a:latin typeface="Arial" panose="020B0604020202020204" pitchFamily="34" charset="0"/>
                <a:cs typeface="Arial" panose="020B0604020202020204" pitchFamily="34" charset="0"/>
              </a:rPr>
              <a:t>. Obdobně probíhá i reakce s tellurem.</a:t>
            </a:r>
          </a:p>
          <a:p>
            <a:pPr marL="0" indent="0" algn="just">
              <a:buNone/>
            </a:pPr>
            <a:r>
              <a:rPr lang="cs-CZ" sz="2000" dirty="0">
                <a:latin typeface="Arial" panose="020B0604020202020204" pitchFamily="34" charset="0"/>
                <a:cs typeface="Arial" panose="020B0604020202020204" pitchFamily="34" charset="0"/>
              </a:rPr>
              <a:t>   Sloučeniny germania v oxidačním stupni II jsou nestabilní a snadno přecházejí na oxidační číslo IV. Výskyt kationu Ge</a:t>
            </a:r>
            <a:r>
              <a:rPr lang="cs-CZ" sz="2000" baseline="30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v roztocích není příliš obvyklý, obvykle se vyskytuje ve formě anionu (GeO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30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Vytváří i koordinační sloučeniny, např. kyselina </a:t>
            </a:r>
            <a:r>
              <a:rPr lang="cs-CZ" sz="2000" dirty="0" err="1">
                <a:latin typeface="Arial" panose="020B0604020202020204" pitchFamily="34" charset="0"/>
                <a:cs typeface="Arial" panose="020B0604020202020204" pitchFamily="34" charset="0"/>
              </a:rPr>
              <a:t>hexaflurogermaničitá</a:t>
            </a:r>
            <a:r>
              <a:rPr lang="cs-CZ" sz="2000" dirty="0">
                <a:latin typeface="Arial" panose="020B0604020202020204" pitchFamily="34" charset="0"/>
                <a:cs typeface="Arial" panose="020B0604020202020204" pitchFamily="34" charset="0"/>
              </a:rPr>
              <a:t>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GeF</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 a její soli </a:t>
            </a:r>
            <a:r>
              <a:rPr lang="cs-CZ" sz="2000" dirty="0" err="1">
                <a:latin typeface="Arial" panose="020B0604020202020204" pitchFamily="34" charset="0"/>
                <a:cs typeface="Arial" panose="020B0604020202020204" pitchFamily="34" charset="0"/>
              </a:rPr>
              <a:t>hexafluorogermaničitany</a:t>
            </a:r>
            <a:r>
              <a:rPr lang="cs-CZ" sz="2000" dirty="0">
                <a:latin typeface="Arial" panose="020B0604020202020204" pitchFamily="34" charset="0"/>
                <a:cs typeface="Arial" panose="020B0604020202020204" pitchFamily="34" charset="0"/>
              </a:rPr>
              <a:t>. </a:t>
            </a:r>
          </a:p>
          <a:p>
            <a:pPr marL="0" indent="0" algn="just">
              <a:buNone/>
            </a:pPr>
            <a:r>
              <a:rPr lang="cs-CZ" sz="2000" dirty="0">
                <a:latin typeface="Arial" panose="020B0604020202020204" pitchFamily="34" charset="0"/>
                <a:cs typeface="Arial" panose="020B0604020202020204" pitchFamily="34" charset="0"/>
              </a:rPr>
              <a:t>   Zvláštností germania je záporné oxidační číslo -IV. Vyskytuje se v celé řadě těkavých </a:t>
            </a:r>
            <a:r>
              <a:rPr lang="cs-CZ" sz="2000" u="sng" dirty="0" err="1">
                <a:latin typeface="Arial" panose="020B0604020202020204" pitchFamily="34" charset="0"/>
                <a:cs typeface="Arial" panose="020B0604020202020204" pitchFamily="34" charset="0"/>
              </a:rPr>
              <a:t>germanů</a:t>
            </a:r>
            <a:r>
              <a:rPr lang="cs-CZ" sz="2000" dirty="0">
                <a:latin typeface="Arial" panose="020B0604020202020204" pitchFamily="34" charset="0"/>
                <a:cs typeface="Arial" panose="020B0604020202020204" pitchFamily="34" charset="0"/>
              </a:rPr>
              <a:t> obecného vzorce Ge</a:t>
            </a:r>
            <a:r>
              <a:rPr lang="cs-CZ" sz="2000" baseline="-25000" dirty="0">
                <a:latin typeface="Arial" panose="020B0604020202020204" pitchFamily="34" charset="0"/>
                <a:cs typeface="Arial" panose="020B0604020202020204" pitchFamily="34" charset="0"/>
              </a:rPr>
              <a:t>n</a:t>
            </a:r>
            <a:r>
              <a:rPr lang="cs-CZ" sz="2000" dirty="0">
                <a:latin typeface="Arial" panose="020B0604020202020204" pitchFamily="34" charset="0"/>
                <a:cs typeface="Arial" panose="020B0604020202020204" pitchFamily="34" charset="0"/>
              </a:rPr>
              <a:t>H</a:t>
            </a:r>
            <a:r>
              <a:rPr lang="cs-CZ" sz="2000" baseline="-25000" dirty="0">
                <a:latin typeface="Arial" panose="020B0604020202020204" pitchFamily="34" charset="0"/>
                <a:cs typeface="Arial" panose="020B0604020202020204" pitchFamily="34" charset="0"/>
              </a:rPr>
              <a:t>2n + 2</a:t>
            </a:r>
            <a:r>
              <a:rPr lang="cs-CZ" sz="2000" dirty="0">
                <a:latin typeface="Arial" panose="020B0604020202020204" pitchFamily="34" charset="0"/>
                <a:cs typeface="Arial" panose="020B0604020202020204" pitchFamily="34" charset="0"/>
              </a:rPr>
              <a:t>, od </a:t>
            </a:r>
            <a:r>
              <a:rPr lang="cs-CZ" sz="2000" dirty="0" err="1">
                <a:latin typeface="Arial" panose="020B0604020202020204" pitchFamily="34" charset="0"/>
                <a:cs typeface="Arial" panose="020B0604020202020204" pitchFamily="34" charset="0"/>
              </a:rPr>
              <a:t>germanu</a:t>
            </a:r>
            <a:r>
              <a:rPr lang="cs-CZ" sz="2000" dirty="0">
                <a:latin typeface="Arial" panose="020B0604020202020204" pitchFamily="34" charset="0"/>
                <a:cs typeface="Arial" panose="020B0604020202020204" pitchFamily="34" charset="0"/>
              </a:rPr>
              <a:t> GeH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se odvozují </a:t>
            </a:r>
            <a:r>
              <a:rPr lang="cs-CZ" sz="2000" u="sng" dirty="0" err="1">
                <a:latin typeface="Arial" panose="020B0604020202020204" pitchFamily="34" charset="0"/>
                <a:cs typeface="Arial" panose="020B0604020202020204" pitchFamily="34" charset="0"/>
              </a:rPr>
              <a:t>germanidy</a:t>
            </a:r>
            <a:r>
              <a:rPr lang="cs-CZ" sz="2000" dirty="0">
                <a:latin typeface="Arial" panose="020B0604020202020204" pitchFamily="34" charset="0"/>
                <a:cs typeface="Arial" panose="020B0604020202020204" pitchFamily="34" charset="0"/>
              </a:rPr>
              <a:t>. Záporné oxidační číslo -IV má kromě germania v celé periodické soustavě již pouze uhlík a křemík.</a:t>
            </a:r>
          </a:p>
        </p:txBody>
      </p:sp>
    </p:spTree>
    <p:extLst>
      <p:ext uri="{BB962C8B-B14F-4D97-AF65-F5344CB8AC3E}">
        <p14:creationId xmlns:p14="http://schemas.microsoft.com/office/powerpoint/2010/main" val="4445260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32945" y="152400"/>
            <a:ext cx="8839200" cy="6555641"/>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V běžných zředěných kyselinách se nerozpouští, dobře rozpustné je v horké koncentrované kyselině sírové za vzniku síranu germaničitého:</a:t>
            </a:r>
          </a:p>
          <a:p>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Ge</a:t>
            </a:r>
            <a:r>
              <a:rPr lang="cs-CZ" sz="2000" dirty="0">
                <a:latin typeface="Arial" panose="020B0604020202020204" pitchFamily="34" charset="0"/>
                <a:cs typeface="Arial" panose="020B0604020202020204" pitchFamily="34" charset="0"/>
              </a:rPr>
              <a:t> + 4H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a:t>
            </a:r>
            <a:r>
              <a:rPr lang="cs-CZ" sz="2000" dirty="0" err="1">
                <a:latin typeface="Arial" panose="020B0604020202020204" pitchFamily="34" charset="0"/>
                <a:cs typeface="Arial" panose="020B0604020202020204" pitchFamily="34" charset="0"/>
              </a:rPr>
              <a:t>Ge</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+ 2SO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+ 4H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r>
              <a:rPr lang="cs-CZ" sz="2000" dirty="0">
                <a:latin typeface="Arial" panose="020B0604020202020204" pitchFamily="34" charset="0"/>
                <a:cs typeface="Arial" panose="020B0604020202020204" pitchFamily="34" charset="0"/>
              </a:rPr>
              <a:t>Reakce germania s koncentrovanou kyselinou dusičnou probíhá pomalu za vzniku oxidu germaničitého:</a:t>
            </a:r>
          </a:p>
          <a:p>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Ge</a:t>
            </a:r>
            <a:r>
              <a:rPr lang="cs-CZ" sz="2000" dirty="0">
                <a:latin typeface="Arial" panose="020B0604020202020204" pitchFamily="34" charset="0"/>
                <a:cs typeface="Arial" panose="020B0604020202020204" pitchFamily="34" charset="0"/>
              </a:rPr>
              <a:t> + 4HNO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GeO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+ 4NO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r>
              <a:rPr lang="cs-CZ" sz="2000" dirty="0">
                <a:latin typeface="Arial" panose="020B0604020202020204" pitchFamily="34" charset="0"/>
                <a:cs typeface="Arial" panose="020B0604020202020204" pitchFamily="34" charset="0"/>
              </a:rPr>
              <a:t>Reakce germania s lučavkou královskou probíhá za vzniku těkavého kapalného chloridu germaničitého:</a:t>
            </a:r>
          </a:p>
          <a:p>
            <a:r>
              <a:rPr lang="cs-CZ" sz="2000" dirty="0">
                <a:latin typeface="Arial" panose="020B0604020202020204" pitchFamily="34" charset="0"/>
                <a:cs typeface="Arial" panose="020B0604020202020204" pitchFamily="34" charset="0"/>
              </a:rPr>
              <a:t>		3Ge + 4HNO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+ 12HCl → 3GeCl</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+ 4NO + 8H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r>
              <a:rPr lang="cs-CZ" sz="2000" dirty="0">
                <a:latin typeface="Arial" panose="020B0604020202020204" pitchFamily="34" charset="0"/>
                <a:cs typeface="Arial" panose="020B0604020202020204" pitchFamily="34" charset="0"/>
              </a:rPr>
              <a:t>S kyselinou </a:t>
            </a:r>
            <a:r>
              <a:rPr lang="cs-CZ" sz="2000" dirty="0" err="1">
                <a:latin typeface="Arial" panose="020B0604020202020204" pitchFamily="34" charset="0"/>
                <a:cs typeface="Arial" panose="020B0604020202020204" pitchFamily="34" charset="0"/>
              </a:rPr>
              <a:t>flurovodíkovou</a:t>
            </a:r>
            <a:r>
              <a:rPr lang="cs-CZ" sz="2000" dirty="0">
                <a:latin typeface="Arial" panose="020B0604020202020204" pitchFamily="34" charset="0"/>
                <a:cs typeface="Arial" panose="020B0604020202020204" pitchFamily="34" charset="0"/>
              </a:rPr>
              <a:t> nereaguje, ale s kapalným </a:t>
            </a:r>
            <a:r>
              <a:rPr lang="cs-CZ" sz="2000" dirty="0" err="1">
                <a:latin typeface="Arial" panose="020B0604020202020204" pitchFamily="34" charset="0"/>
                <a:cs typeface="Arial" panose="020B0604020202020204" pitchFamily="34" charset="0"/>
              </a:rPr>
              <a:t>flurovodíkem</a:t>
            </a:r>
            <a:r>
              <a:rPr lang="cs-CZ" sz="2000" dirty="0">
                <a:latin typeface="Arial" panose="020B0604020202020204" pitchFamily="34" charset="0"/>
                <a:cs typeface="Arial" panose="020B0604020202020204" pitchFamily="34" charset="0"/>
              </a:rPr>
              <a:t> tvoří fluorid </a:t>
            </a:r>
            <a:r>
              <a:rPr lang="cs-CZ" sz="2000" dirty="0" err="1">
                <a:latin typeface="Arial" panose="020B0604020202020204" pitchFamily="34" charset="0"/>
                <a:cs typeface="Arial" panose="020B0604020202020204" pitchFamily="34" charset="0"/>
              </a:rPr>
              <a:t>germanatý</a:t>
            </a:r>
            <a:r>
              <a:rPr lang="cs-CZ" sz="2000" dirty="0">
                <a:latin typeface="Arial" panose="020B0604020202020204" pitchFamily="34" charset="0"/>
                <a:cs typeface="Arial" panose="020B0604020202020204" pitchFamily="34" charset="0"/>
              </a:rPr>
              <a:t>:</a:t>
            </a:r>
          </a:p>
          <a:p>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Ge</a:t>
            </a:r>
            <a:r>
              <a:rPr lang="cs-CZ" sz="2000" dirty="0">
                <a:latin typeface="Arial" panose="020B0604020202020204" pitchFamily="34" charset="0"/>
                <a:cs typeface="Arial" panose="020B0604020202020204" pitchFamily="34" charset="0"/>
              </a:rPr>
              <a:t> + 2HF → GeF</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S amoniakem reaguje při teplotě přes 650°C za vzniku nitridu:</a:t>
            </a:r>
          </a:p>
          <a:p>
            <a:r>
              <a:rPr lang="cs-CZ" sz="2000" dirty="0">
                <a:latin typeface="Arial" panose="020B0604020202020204" pitchFamily="34" charset="0"/>
                <a:cs typeface="Arial" panose="020B0604020202020204" pitchFamily="34" charset="0"/>
              </a:rPr>
              <a:t>			3Ge + 4NH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Ge</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N</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+ 6H</a:t>
            </a:r>
            <a:r>
              <a:rPr lang="cs-CZ" sz="2000" baseline="-25000" dirty="0">
                <a:latin typeface="Arial" panose="020B0604020202020204" pitchFamily="34" charset="0"/>
                <a:cs typeface="Arial" panose="020B0604020202020204" pitchFamily="34" charset="0"/>
              </a:rPr>
              <a:t>2</a:t>
            </a:r>
          </a:p>
          <a:p>
            <a:r>
              <a:rPr lang="cs-CZ" sz="2000" dirty="0">
                <a:latin typeface="Arial" panose="020B0604020202020204" pitchFamily="34" charset="0"/>
                <a:cs typeface="Arial" panose="020B0604020202020204" pitchFamily="34" charset="0"/>
              </a:rPr>
              <a:t>Za přítomnosti silných oxidačních činidel ochotně reaguje se zředěnými alkalickými hydroxidy za vzniku </a:t>
            </a:r>
            <a:r>
              <a:rPr lang="cs-CZ" sz="2000" dirty="0" err="1">
                <a:latin typeface="Arial" panose="020B0604020202020204" pitchFamily="34" charset="0"/>
                <a:cs typeface="Arial" panose="020B0604020202020204" pitchFamily="34" charset="0"/>
              </a:rPr>
              <a:t>germaničitanů</a:t>
            </a:r>
            <a:r>
              <a:rPr lang="cs-CZ" sz="2000" dirty="0">
                <a:latin typeface="Arial" panose="020B0604020202020204" pitchFamily="34" charset="0"/>
                <a:cs typeface="Arial" panose="020B0604020202020204" pitchFamily="34" charset="0"/>
              </a:rPr>
              <a:t>:</a:t>
            </a:r>
          </a:p>
          <a:p>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Ge</a:t>
            </a:r>
            <a:r>
              <a:rPr lang="cs-CZ" sz="2000" dirty="0">
                <a:latin typeface="Arial" panose="020B0604020202020204" pitchFamily="34" charset="0"/>
                <a:cs typeface="Arial" panose="020B0604020202020204" pitchFamily="34" charset="0"/>
              </a:rPr>
              <a:t> + 2NaOH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GeO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Ge</a:t>
            </a:r>
            <a:r>
              <a:rPr lang="cs-CZ" sz="2000" dirty="0">
                <a:latin typeface="Arial" panose="020B0604020202020204" pitchFamily="34" charset="0"/>
                <a:cs typeface="Arial" panose="020B0604020202020204" pitchFamily="34" charset="0"/>
              </a:rPr>
              <a:t> + 2KOH + </a:t>
            </a:r>
            <a:r>
              <a:rPr lang="cs-CZ" sz="2000" dirty="0" err="1">
                <a:latin typeface="Arial" panose="020B0604020202020204" pitchFamily="34" charset="0"/>
                <a:cs typeface="Arial" panose="020B0604020202020204" pitchFamily="34" charset="0"/>
              </a:rPr>
              <a:t>KClO</a:t>
            </a:r>
            <a:r>
              <a:rPr lang="cs-CZ" sz="2000" dirty="0">
                <a:latin typeface="Arial" panose="020B0604020202020204" pitchFamily="34" charset="0"/>
                <a:cs typeface="Arial" panose="020B0604020202020204" pitchFamily="34" charset="0"/>
              </a:rPr>
              <a:t> → K</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GeO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a:t>
            </a:r>
            <a:r>
              <a:rPr lang="cs-CZ" sz="2000" dirty="0" err="1">
                <a:latin typeface="Arial" panose="020B0604020202020204" pitchFamily="34" charset="0"/>
                <a:cs typeface="Arial" panose="020B0604020202020204" pitchFamily="34" charset="0"/>
              </a:rPr>
              <a:t>KCl</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p>
          <a:p>
            <a:r>
              <a:rPr lang="cs-CZ" sz="2000" dirty="0">
                <a:latin typeface="Arial" panose="020B0604020202020204" pitchFamily="34" charset="0"/>
                <a:cs typeface="Arial" panose="020B0604020202020204" pitchFamily="34" charset="0"/>
              </a:rPr>
              <a:t>S koncentrovanými hydroxidy tvoří v přítomnosti oxidačních činidel </a:t>
            </a:r>
            <a:r>
              <a:rPr lang="cs-CZ" sz="2000" dirty="0" err="1">
                <a:latin typeface="Arial" panose="020B0604020202020204" pitchFamily="34" charset="0"/>
                <a:cs typeface="Arial" panose="020B0604020202020204" pitchFamily="34" charset="0"/>
              </a:rPr>
              <a:t>hexahydroxogermaničitany</a:t>
            </a:r>
            <a:r>
              <a:rPr lang="cs-CZ" sz="2000" dirty="0">
                <a:latin typeface="Arial" panose="020B0604020202020204" pitchFamily="34" charset="0"/>
                <a:cs typeface="Arial" panose="020B0604020202020204" pitchFamily="34" charset="0"/>
              </a:rPr>
              <a:t>:</a:t>
            </a:r>
          </a:p>
          <a:p>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Ge</a:t>
            </a:r>
            <a:r>
              <a:rPr lang="cs-CZ" sz="2000" dirty="0">
                <a:latin typeface="Arial" panose="020B0604020202020204" pitchFamily="34" charset="0"/>
                <a:cs typeface="Arial" panose="020B0604020202020204" pitchFamily="34" charset="0"/>
              </a:rPr>
              <a:t> + 2NaOH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r>
              <a:rPr lang="cs-CZ" sz="2000" dirty="0" err="1">
                <a:latin typeface="Arial" panose="020B0604020202020204" pitchFamily="34" charset="0"/>
                <a:cs typeface="Arial" panose="020B0604020202020204" pitchFamily="34" charset="0"/>
              </a:rPr>
              <a:t>Ge</a:t>
            </a:r>
            <a:r>
              <a:rPr lang="cs-CZ" sz="2000" dirty="0">
                <a:latin typeface="Arial" panose="020B0604020202020204" pitchFamily="34" charset="0"/>
                <a:cs typeface="Arial" panose="020B0604020202020204" pitchFamily="34" charset="0"/>
              </a:rPr>
              <a:t>(OH)</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3314736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52400" y="152400"/>
            <a:ext cx="8534400" cy="6247864"/>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Výroba</a:t>
            </a:r>
          </a:p>
          <a:p>
            <a:r>
              <a:rPr lang="cs-CZ" sz="2000" dirty="0">
                <a:latin typeface="Arial" panose="020B0604020202020204" pitchFamily="34" charset="0"/>
                <a:cs typeface="Arial" panose="020B0604020202020204" pitchFamily="34" charset="0"/>
              </a:rPr>
              <a:t>  zpracováním odpadních produktů z výroby zinku nebo z popela některých druhů uhlí.</a:t>
            </a:r>
          </a:p>
          <a:p>
            <a:r>
              <a:rPr lang="cs-CZ" sz="2000" dirty="0">
                <a:latin typeface="Arial" panose="020B0604020202020204" pitchFamily="34" charset="0"/>
                <a:cs typeface="Arial" panose="020B0604020202020204" pitchFamily="34" charset="0"/>
              </a:rPr>
              <a:t>       Odpadní prach z pražení zinkových rud se louhuje kyselinou sírovou, germanium přejde do roztoku, ze kterého se cementací práškovým zinkem vysráží, sraženina se podrobí chloraci, germanium přejde na těkavý chlorid germaničitý GeCl</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který se redukuje zinkem na kovové germanium:</a:t>
            </a:r>
          </a:p>
          <a:p>
            <a:r>
              <a:rPr lang="cs-CZ" sz="2000" dirty="0">
                <a:latin typeface="Arial" panose="020B0604020202020204" pitchFamily="34" charset="0"/>
                <a:cs typeface="Arial" panose="020B0604020202020204" pitchFamily="34" charset="0"/>
              </a:rPr>
              <a:t>			GeCl</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+ 2 </a:t>
            </a:r>
            <a:r>
              <a:rPr lang="cs-CZ" sz="2000" dirty="0" err="1">
                <a:latin typeface="Arial" panose="020B0604020202020204" pitchFamily="34" charset="0"/>
                <a:cs typeface="Arial" panose="020B0604020202020204" pitchFamily="34" charset="0"/>
              </a:rPr>
              <a:t>Zn</a:t>
            </a:r>
            <a:r>
              <a:rPr lang="cs-CZ" sz="2000" dirty="0">
                <a:latin typeface="Arial" panose="020B0604020202020204" pitchFamily="34" charset="0"/>
                <a:cs typeface="Arial" panose="020B0604020202020204" pitchFamily="34" charset="0"/>
              </a:rPr>
              <a:t> → </a:t>
            </a:r>
            <a:r>
              <a:rPr lang="cs-CZ" sz="2000" dirty="0" err="1">
                <a:latin typeface="Arial" panose="020B0604020202020204" pitchFamily="34" charset="0"/>
                <a:cs typeface="Arial" panose="020B0604020202020204" pitchFamily="34" charset="0"/>
              </a:rPr>
              <a:t>Ge</a:t>
            </a:r>
            <a:r>
              <a:rPr lang="cs-CZ" sz="2000" dirty="0">
                <a:latin typeface="Arial" panose="020B0604020202020204" pitchFamily="34" charset="0"/>
                <a:cs typeface="Arial" panose="020B0604020202020204" pitchFamily="34" charset="0"/>
              </a:rPr>
              <a:t> + 2 ZnCl</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     Při výrobě germania z popela se jemný popílek z elektrostatických odlučovačů nejprve přetaví v cyklonové peci a následně se destiluje v prostředí chlorovodíku za vzniku těkavého GeCl</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Chlorid germaničitý se několikanásobnou destilací zbaví příměsí arsenu a poté se podrobí hydrataci, při které vzniká oxid germaničitý GeO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Kovové germanium se z bezvodého oxidu vyredukuje při teplotě 600-700°C vodíkem nebo uhlím v elektrické peci:</a:t>
            </a:r>
          </a:p>
          <a:p>
            <a:r>
              <a:rPr lang="cs-CZ" sz="2000" dirty="0">
                <a:latin typeface="Arial" panose="020B0604020202020204" pitchFamily="34" charset="0"/>
                <a:cs typeface="Arial" panose="020B0604020202020204" pitchFamily="34" charset="0"/>
              </a:rPr>
              <a:t>			GeO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+ 2C → </a:t>
            </a:r>
            <a:r>
              <a:rPr lang="cs-CZ" sz="2000" dirty="0" err="1">
                <a:latin typeface="Arial" panose="020B0604020202020204" pitchFamily="34" charset="0"/>
                <a:cs typeface="Arial" panose="020B0604020202020204" pitchFamily="34" charset="0"/>
              </a:rPr>
              <a:t>Ge</a:t>
            </a:r>
            <a:r>
              <a:rPr lang="cs-CZ" sz="2000" dirty="0">
                <a:latin typeface="Arial" panose="020B0604020202020204" pitchFamily="34" charset="0"/>
                <a:cs typeface="Arial" panose="020B0604020202020204" pitchFamily="34" charset="0"/>
              </a:rPr>
              <a:t> + 2CO </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			GeO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C → </a:t>
            </a:r>
            <a:r>
              <a:rPr lang="cs-CZ" sz="2000" dirty="0" err="1">
                <a:latin typeface="Arial" panose="020B0604020202020204" pitchFamily="34" charset="0"/>
                <a:cs typeface="Arial" panose="020B0604020202020204" pitchFamily="34" charset="0"/>
              </a:rPr>
              <a:t>Ge</a:t>
            </a:r>
            <a:r>
              <a:rPr lang="cs-CZ" sz="2000" dirty="0">
                <a:latin typeface="Arial" panose="020B0604020202020204" pitchFamily="34" charset="0"/>
                <a:cs typeface="Arial" panose="020B0604020202020204" pitchFamily="34" charset="0"/>
              </a:rPr>
              <a:t> +CO</a:t>
            </a:r>
            <a:r>
              <a:rPr lang="cs-CZ" sz="2000" baseline="-25000" dirty="0">
                <a:latin typeface="Arial" panose="020B0604020202020204" pitchFamily="34" charset="0"/>
                <a:cs typeface="Arial" panose="020B0604020202020204" pitchFamily="34" charset="0"/>
              </a:rPr>
              <a:t>2</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			GeO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a:t>
            </a:r>
            <a:r>
              <a:rPr lang="cs-CZ" sz="2000" dirty="0" err="1">
                <a:latin typeface="Arial" panose="020B0604020202020204" pitchFamily="34" charset="0"/>
                <a:cs typeface="Arial" panose="020B0604020202020204" pitchFamily="34" charset="0"/>
              </a:rPr>
              <a:t>Ge</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r>
              <a:rPr lang="cs-CZ" sz="2000" dirty="0">
                <a:latin typeface="Arial" panose="020B0604020202020204" pitchFamily="34" charset="0"/>
                <a:cs typeface="Arial" panose="020B0604020202020204" pitchFamily="34" charset="0"/>
              </a:rPr>
              <a:t>Surové kovové germanium se čistí zonální rafinací podobně jako křemík.</a:t>
            </a:r>
          </a:p>
        </p:txBody>
      </p:sp>
    </p:spTree>
    <p:extLst>
      <p:ext uri="{BB962C8B-B14F-4D97-AF65-F5344CB8AC3E}">
        <p14:creationId xmlns:p14="http://schemas.microsoft.com/office/powerpoint/2010/main" val="14302895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28600" y="228600"/>
            <a:ext cx="8610600" cy="2862322"/>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Využití</a:t>
            </a:r>
          </a:p>
          <a:p>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Germanium má vlastnosti polovodiče, díky tomu má značný význam v elektrotechnice. </a:t>
            </a: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Přírodní germanium je směsí pěti stabilních izotopů, v přírodě je s podílem 36,5 % nejrozšířenějším izotopem </a:t>
            </a:r>
            <a:r>
              <a:rPr lang="cs-CZ" sz="2000" baseline="30000" dirty="0">
                <a:latin typeface="Arial" panose="020B0604020202020204" pitchFamily="34" charset="0"/>
                <a:cs typeface="Arial" panose="020B0604020202020204" pitchFamily="34" charset="0"/>
              </a:rPr>
              <a:t>74</a:t>
            </a:r>
            <a:r>
              <a:rPr lang="cs-CZ" sz="2000" dirty="0">
                <a:latin typeface="Arial" panose="020B0604020202020204" pitchFamily="34" charset="0"/>
                <a:cs typeface="Arial" panose="020B0604020202020204" pitchFamily="34" charset="0"/>
              </a:rPr>
              <a:t>Ge. </a:t>
            </a:r>
          </a:p>
        </p:txBody>
      </p:sp>
    </p:spTree>
    <p:extLst>
      <p:ext uri="{BB962C8B-B14F-4D97-AF65-F5344CB8AC3E}">
        <p14:creationId xmlns:p14="http://schemas.microsoft.com/office/powerpoint/2010/main" val="31295795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idx="1"/>
          </p:nvPr>
        </p:nvSpPr>
        <p:spPr>
          <a:xfrm>
            <a:off x="152400" y="152400"/>
            <a:ext cx="8839200" cy="6629400"/>
          </a:xfrm>
        </p:spPr>
        <p:txBody>
          <a:bodyPr>
            <a:normAutofit/>
          </a:bodyPr>
          <a:lstStyle/>
          <a:p>
            <a:pPr marL="0" indent="0" algn="ctr" eaLnBrk="1" hangingPunct="1">
              <a:buNone/>
            </a:pPr>
            <a:r>
              <a:rPr lang="en-GB" altLang="en-US" b="1" dirty="0" err="1">
                <a:latin typeface="Arial" panose="020B0604020202020204" pitchFamily="34" charset="0"/>
                <a:cs typeface="Arial" panose="020B0604020202020204" pitchFamily="34" charset="0"/>
              </a:rPr>
              <a:t>Cín</a:t>
            </a:r>
            <a:endParaRPr lang="en-GB" altLang="en-US" dirty="0">
              <a:latin typeface="Arial" panose="020B0604020202020204" pitchFamily="34" charset="0"/>
              <a:cs typeface="Arial" panose="020B0604020202020204" pitchFamily="34" charset="0"/>
            </a:endParaRPr>
          </a:p>
          <a:p>
            <a:pPr marL="0" indent="0" algn="just">
              <a:buNone/>
            </a:pPr>
            <a:r>
              <a:rPr lang="cs-CZ" sz="2000" dirty="0">
                <a:latin typeface="Arial" panose="020B0604020202020204" pitchFamily="34" charset="0"/>
                <a:cs typeface="Arial" panose="020B0604020202020204" pitchFamily="34" charset="0"/>
              </a:rPr>
              <a:t>  je stříbrně bílý, lesklý, </a:t>
            </a:r>
            <a:r>
              <a:rPr lang="en-GB" altLang="en-US" sz="2000" dirty="0" err="1">
                <a:latin typeface="Arial" panose="020B0604020202020204" pitchFamily="34" charset="0"/>
                <a:cs typeface="Arial" panose="020B0604020202020204" pitchFamily="34" charset="0"/>
              </a:rPr>
              <a:t>tažný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folie</a:t>
            </a:r>
            <a:r>
              <a:rPr lang="en-GB" altLang="en-US" sz="2000" dirty="0">
                <a:latin typeface="Arial" panose="020B0604020202020204" pitchFamily="34" charset="0"/>
                <a:cs typeface="Arial" panose="020B0604020202020204" pitchFamily="34" charset="0"/>
              </a:rPr>
              <a:t> - </a:t>
            </a:r>
            <a:r>
              <a:rPr lang="en-GB" altLang="en-US" sz="2000" u="sng" dirty="0" err="1">
                <a:latin typeface="Arial" panose="020B0604020202020204" pitchFamily="34" charset="0"/>
                <a:cs typeface="Arial" panose="020B0604020202020204" pitchFamily="34" charset="0"/>
              </a:rPr>
              <a:t>staniol</a:t>
            </a:r>
            <a:r>
              <a:rPr lang="en-GB" altLang="en-US" sz="2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a velmi měkký kov. Existují dvě alotropické modifikace cínu, </a:t>
            </a:r>
            <a:r>
              <a:rPr lang="el-GR" sz="2000" dirty="0">
                <a:latin typeface="Arial" panose="020B0604020202020204" pitchFamily="34" charset="0"/>
                <a:cs typeface="Arial" panose="020B0604020202020204" pitchFamily="34" charset="0"/>
              </a:rPr>
              <a:t>α-</a:t>
            </a:r>
            <a:r>
              <a:rPr lang="cs-CZ" sz="2000" dirty="0" err="1">
                <a:latin typeface="Arial" panose="020B0604020202020204" pitchFamily="34" charset="0"/>
                <a:cs typeface="Arial" panose="020B0604020202020204" pitchFamily="34" charset="0"/>
              </a:rPr>
              <a:t>Sn</a:t>
            </a:r>
            <a:r>
              <a:rPr lang="cs-CZ" sz="2000" dirty="0">
                <a:latin typeface="Arial" panose="020B0604020202020204" pitchFamily="34" charset="0"/>
                <a:cs typeface="Arial" panose="020B0604020202020204" pitchFamily="34" charset="0"/>
              </a:rPr>
              <a:t> krystaluje při teplotě pod 13 °C v kubické soustavě, při teplotě vyšší krystaluje </a:t>
            </a:r>
            <a:r>
              <a:rPr lang="el-GR" sz="2000" dirty="0">
                <a:latin typeface="Arial" panose="020B0604020202020204" pitchFamily="34" charset="0"/>
                <a:cs typeface="Arial" panose="020B0604020202020204" pitchFamily="34" charset="0"/>
              </a:rPr>
              <a:t>β-</a:t>
            </a:r>
            <a:r>
              <a:rPr lang="cs-CZ" sz="2000" dirty="0" err="1">
                <a:latin typeface="Arial" panose="020B0604020202020204" pitchFamily="34" charset="0"/>
                <a:cs typeface="Arial" panose="020B0604020202020204" pitchFamily="34" charset="0"/>
              </a:rPr>
              <a:t>Sn</a:t>
            </a:r>
            <a:r>
              <a:rPr lang="cs-CZ" sz="2000" dirty="0">
                <a:latin typeface="Arial" panose="020B0604020202020204" pitchFamily="34" charset="0"/>
                <a:cs typeface="Arial" panose="020B0604020202020204" pitchFamily="34" charset="0"/>
              </a:rPr>
              <a:t> v soustavě tetragonální, </a:t>
            </a:r>
            <a:r>
              <a:rPr lang="en-GB" altLang="en-US" sz="2000" dirty="0" err="1">
                <a:latin typeface="Arial" panose="020B0604020202020204" pitchFamily="34" charset="0"/>
                <a:cs typeface="Arial" panose="020B0604020202020204" pitchFamily="34" charset="0"/>
              </a:rPr>
              <a:t>nad</a:t>
            </a:r>
            <a:r>
              <a:rPr lang="en-GB" altLang="en-US" sz="2000" dirty="0">
                <a:latin typeface="Arial" panose="020B0604020202020204" pitchFamily="34" charset="0"/>
                <a:cs typeface="Arial" panose="020B0604020202020204" pitchFamily="34" charset="0"/>
              </a:rPr>
              <a:t> 161</a:t>
            </a:r>
            <a:r>
              <a:rPr lang="cs-CZ" altLang="en-US" sz="2000" dirty="0">
                <a:latin typeface="Arial" panose="020B0604020202020204" pitchFamily="34" charset="0"/>
                <a:cs typeface="Arial" panose="020B0604020202020204" pitchFamily="34" charset="0"/>
              </a:rPr>
              <a:t> </a:t>
            </a:r>
            <a:r>
              <a:rPr lang="cs-CZ" altLang="en-US" sz="2000" baseline="30000" dirty="0">
                <a:latin typeface="Arial" panose="020B0604020202020204" pitchFamily="34" charset="0"/>
                <a:cs typeface="Arial" panose="020B0604020202020204" pitchFamily="34" charset="0"/>
              </a:rPr>
              <a:t>0</a:t>
            </a:r>
            <a:r>
              <a:rPr lang="en-GB" altLang="en-US" sz="2000" dirty="0">
                <a:latin typeface="Arial" panose="020B0604020202020204" pitchFamily="34" charset="0"/>
                <a:cs typeface="Arial" panose="020B0604020202020204" pitchFamily="34" charset="0"/>
              </a:rPr>
              <a:t>C</a:t>
            </a:r>
            <a:r>
              <a:rPr lang="cs-CZ" altLang="en-US" sz="2000" dirty="0">
                <a:latin typeface="Arial" panose="020B0604020202020204" pitchFamily="34" charset="0"/>
                <a:cs typeface="Arial" panose="020B0604020202020204" pitchFamily="34" charset="0"/>
              </a:rPr>
              <a:t> se objevuje </a:t>
            </a:r>
            <a:r>
              <a:rPr lang="en-GB" altLang="en-US" sz="2000" dirty="0">
                <a:latin typeface="Arial" panose="020B0604020202020204" pitchFamily="34" charset="0"/>
                <a:cs typeface="Arial" panose="020B0604020202020204" pitchFamily="34" charset="0"/>
              </a:rPr>
              <a:t>t</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etí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modifikace</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cín</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koso</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tvere</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ný</a:t>
            </a:r>
            <a:r>
              <a:rPr lang="cs-CZ" altLang="en-US" sz="2000" dirty="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γ-</a:t>
            </a:r>
            <a:r>
              <a:rPr lang="cs-CZ" sz="2000" dirty="0" err="1">
                <a:latin typeface="Arial" panose="020B0604020202020204" pitchFamily="34" charset="0"/>
                <a:cs typeface="Arial" panose="020B0604020202020204" pitchFamily="34" charset="0"/>
              </a:rPr>
              <a:t>Sn</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endParaRPr lang="cs-CZ" sz="2000" dirty="0">
              <a:latin typeface="Arial" panose="020B0604020202020204" pitchFamily="34" charset="0"/>
              <a:cs typeface="Arial" panose="020B0604020202020204" pitchFamily="34" charset="0"/>
            </a:endParaRPr>
          </a:p>
          <a:p>
            <a:pPr marL="0" indent="0" algn="just">
              <a:buNone/>
            </a:pPr>
            <a:r>
              <a:rPr lang="cs-CZ" sz="2000" dirty="0">
                <a:latin typeface="Arial" panose="020B0604020202020204" pitchFamily="34" charset="0"/>
                <a:cs typeface="Arial" panose="020B0604020202020204" pitchFamily="34" charset="0"/>
              </a:rPr>
              <a:t>   Na vzduchu i ve vodě je cín stálý. Dobře se rozpouští ve zředěné kyselině chlorovodíkové za vzniku chloridu cínatého a vodíku, v koncentrované kyselině chlorovodíkové reaguje cín za vzniku kyseliny </a:t>
            </a:r>
            <a:r>
              <a:rPr lang="cs-CZ" sz="2000" dirty="0" err="1">
                <a:latin typeface="Arial" panose="020B0604020202020204" pitchFamily="34" charset="0"/>
                <a:cs typeface="Arial" panose="020B0604020202020204" pitchFamily="34" charset="0"/>
              </a:rPr>
              <a:t>trichlorcínaté</a:t>
            </a:r>
            <a:r>
              <a:rPr lang="cs-CZ" sz="2000" dirty="0">
                <a:latin typeface="Arial" panose="020B0604020202020204" pitchFamily="34" charset="0"/>
                <a:cs typeface="Arial" panose="020B0604020202020204" pitchFamily="34" charset="0"/>
              </a:rPr>
              <a:t>. V koncentrované kyselině dusičné se rozpouští za vzniku oxidu cíničitého, se zředěnou kyselinou dusičnou reaguje za vzniku dusičnanu cínatého, v koncentrované kyselině sírové vzniká síran cínatý:</a:t>
            </a:r>
          </a:p>
          <a:p>
            <a:pPr marL="0" indent="0" algn="ctr">
              <a:buNone/>
            </a:pPr>
            <a:r>
              <a:rPr lang="pt-BR" sz="2000" dirty="0">
                <a:latin typeface="Arial" panose="020B0604020202020204" pitchFamily="34" charset="0"/>
                <a:cs typeface="Arial" panose="020B0604020202020204" pitchFamily="34" charset="0"/>
              </a:rPr>
              <a:t>Sn + 2HCl → SnCl</a:t>
            </a:r>
            <a:r>
              <a:rPr lang="pt-BR" sz="2000" baseline="-25000" dirty="0">
                <a:latin typeface="Arial" panose="020B0604020202020204" pitchFamily="34" charset="0"/>
                <a:cs typeface="Arial" panose="020B0604020202020204" pitchFamily="34" charset="0"/>
              </a:rPr>
              <a:t>2</a:t>
            </a:r>
            <a:r>
              <a:rPr lang="pt-BR" sz="2000" dirty="0">
                <a:latin typeface="Arial" panose="020B0604020202020204" pitchFamily="34" charset="0"/>
                <a:cs typeface="Arial" panose="020B0604020202020204" pitchFamily="34" charset="0"/>
              </a:rPr>
              <a:t> + H</a:t>
            </a:r>
            <a:r>
              <a:rPr lang="pt-BR" sz="2000" baseline="-25000" dirty="0">
                <a:latin typeface="Arial" panose="020B0604020202020204" pitchFamily="34" charset="0"/>
                <a:cs typeface="Arial" panose="020B0604020202020204" pitchFamily="34" charset="0"/>
              </a:rPr>
              <a:t>2</a:t>
            </a:r>
            <a:br>
              <a:rPr lang="pt-BR" sz="2000" dirty="0">
                <a:latin typeface="Arial" panose="020B0604020202020204" pitchFamily="34" charset="0"/>
                <a:cs typeface="Arial" panose="020B0604020202020204" pitchFamily="34" charset="0"/>
              </a:rPr>
            </a:br>
            <a:r>
              <a:rPr lang="pt-BR" sz="2000" dirty="0">
                <a:latin typeface="Arial" panose="020B0604020202020204" pitchFamily="34" charset="0"/>
                <a:cs typeface="Arial" panose="020B0604020202020204" pitchFamily="34" charset="0"/>
              </a:rPr>
              <a:t>Sn + 3HCl → H[SnCl</a:t>
            </a:r>
            <a:r>
              <a:rPr lang="pt-BR" sz="2000" baseline="-25000" dirty="0">
                <a:latin typeface="Arial" panose="020B0604020202020204" pitchFamily="34" charset="0"/>
                <a:cs typeface="Arial" panose="020B0604020202020204" pitchFamily="34" charset="0"/>
              </a:rPr>
              <a:t>3</a:t>
            </a:r>
            <a:r>
              <a:rPr lang="pt-BR" sz="2000" dirty="0">
                <a:latin typeface="Arial" panose="020B0604020202020204" pitchFamily="34" charset="0"/>
                <a:cs typeface="Arial" panose="020B0604020202020204" pitchFamily="34" charset="0"/>
              </a:rPr>
              <a:t>] + H</a:t>
            </a:r>
            <a:r>
              <a:rPr lang="pt-BR" sz="2000" baseline="-25000" dirty="0">
                <a:latin typeface="Arial" panose="020B0604020202020204" pitchFamily="34" charset="0"/>
                <a:cs typeface="Arial" panose="020B0604020202020204" pitchFamily="34" charset="0"/>
              </a:rPr>
              <a:t>2</a:t>
            </a:r>
            <a:br>
              <a:rPr lang="pt-BR" sz="2000" dirty="0">
                <a:latin typeface="Arial" panose="020B0604020202020204" pitchFamily="34" charset="0"/>
                <a:cs typeface="Arial" panose="020B0604020202020204" pitchFamily="34" charset="0"/>
              </a:rPr>
            </a:br>
            <a:r>
              <a:rPr lang="pt-BR" sz="2000" dirty="0">
                <a:latin typeface="Arial" panose="020B0604020202020204" pitchFamily="34" charset="0"/>
                <a:cs typeface="Arial" panose="020B0604020202020204" pitchFamily="34" charset="0"/>
              </a:rPr>
              <a:t>3Sn + 4HNO</a:t>
            </a:r>
            <a:r>
              <a:rPr lang="pt-BR" sz="2000" baseline="-25000" dirty="0">
                <a:latin typeface="Arial" panose="020B0604020202020204" pitchFamily="34" charset="0"/>
                <a:cs typeface="Arial" panose="020B0604020202020204" pitchFamily="34" charset="0"/>
              </a:rPr>
              <a:t>3</a:t>
            </a:r>
            <a:r>
              <a:rPr lang="pt-BR" sz="2000" dirty="0">
                <a:latin typeface="Arial" panose="020B0604020202020204" pitchFamily="34" charset="0"/>
                <a:cs typeface="Arial" panose="020B0604020202020204" pitchFamily="34" charset="0"/>
              </a:rPr>
              <a:t> + 3xH</a:t>
            </a:r>
            <a:r>
              <a:rPr lang="pt-BR" sz="2000" baseline="-25000" dirty="0">
                <a:latin typeface="Arial" panose="020B0604020202020204" pitchFamily="34" charset="0"/>
                <a:cs typeface="Arial" panose="020B0604020202020204" pitchFamily="34" charset="0"/>
              </a:rPr>
              <a:t>2</a:t>
            </a:r>
            <a:r>
              <a:rPr lang="pt-BR" sz="2000" dirty="0">
                <a:latin typeface="Arial" panose="020B0604020202020204" pitchFamily="34" charset="0"/>
                <a:cs typeface="Arial" panose="020B0604020202020204" pitchFamily="34" charset="0"/>
              </a:rPr>
              <a:t>O → 3SnO</a:t>
            </a:r>
            <a:r>
              <a:rPr lang="pt-BR" sz="2000" baseline="-25000" dirty="0">
                <a:latin typeface="Arial" panose="020B0604020202020204" pitchFamily="34" charset="0"/>
                <a:cs typeface="Arial" panose="020B0604020202020204" pitchFamily="34" charset="0"/>
              </a:rPr>
              <a:t>2</a:t>
            </a:r>
            <a:r>
              <a:rPr lang="pt-BR" sz="2000" dirty="0">
                <a:latin typeface="Arial" panose="020B0604020202020204" pitchFamily="34" charset="0"/>
                <a:cs typeface="Arial" panose="020B0604020202020204" pitchFamily="34" charset="0"/>
              </a:rPr>
              <a:t>·xH</a:t>
            </a:r>
            <a:r>
              <a:rPr lang="pt-BR" sz="2000" baseline="-25000" dirty="0">
                <a:latin typeface="Arial" panose="020B0604020202020204" pitchFamily="34" charset="0"/>
                <a:cs typeface="Arial" panose="020B0604020202020204" pitchFamily="34" charset="0"/>
              </a:rPr>
              <a:t>2</a:t>
            </a:r>
            <a:r>
              <a:rPr lang="pt-BR" sz="2000" dirty="0">
                <a:latin typeface="Arial" panose="020B0604020202020204" pitchFamily="34" charset="0"/>
                <a:cs typeface="Arial" panose="020B0604020202020204" pitchFamily="34" charset="0"/>
              </a:rPr>
              <a:t>O + 4NO + 2H</a:t>
            </a:r>
            <a:r>
              <a:rPr lang="pt-BR" sz="2000" baseline="-25000" dirty="0">
                <a:latin typeface="Arial" panose="020B0604020202020204" pitchFamily="34" charset="0"/>
                <a:cs typeface="Arial" panose="020B0604020202020204" pitchFamily="34" charset="0"/>
              </a:rPr>
              <a:t>2</a:t>
            </a:r>
            <a:r>
              <a:rPr lang="pt-BR" sz="2000" dirty="0">
                <a:latin typeface="Arial" panose="020B0604020202020204" pitchFamily="34" charset="0"/>
                <a:cs typeface="Arial" panose="020B0604020202020204" pitchFamily="34" charset="0"/>
              </a:rPr>
              <a:t>O</a:t>
            </a:r>
            <a:br>
              <a:rPr lang="pt-BR" sz="2000" dirty="0">
                <a:latin typeface="Arial" panose="020B0604020202020204" pitchFamily="34" charset="0"/>
                <a:cs typeface="Arial" panose="020B0604020202020204" pitchFamily="34" charset="0"/>
              </a:rPr>
            </a:br>
            <a:r>
              <a:rPr lang="pt-BR" sz="2000" dirty="0">
                <a:latin typeface="Arial" panose="020B0604020202020204" pitchFamily="34" charset="0"/>
                <a:cs typeface="Arial" panose="020B0604020202020204" pitchFamily="34" charset="0"/>
              </a:rPr>
              <a:t>4Sn + 10HNO</a:t>
            </a:r>
            <a:r>
              <a:rPr lang="pt-BR" sz="2000" baseline="-25000" dirty="0">
                <a:latin typeface="Arial" panose="020B0604020202020204" pitchFamily="34" charset="0"/>
                <a:cs typeface="Arial" panose="020B0604020202020204" pitchFamily="34" charset="0"/>
              </a:rPr>
              <a:t>3</a:t>
            </a:r>
            <a:r>
              <a:rPr lang="pt-BR" sz="2000" dirty="0">
                <a:latin typeface="Arial" panose="020B0604020202020204" pitchFamily="34" charset="0"/>
                <a:cs typeface="Arial" panose="020B0604020202020204" pitchFamily="34" charset="0"/>
              </a:rPr>
              <a:t> → 4Sn(NO</a:t>
            </a:r>
            <a:r>
              <a:rPr lang="pt-BR" sz="2000" baseline="-25000" dirty="0">
                <a:latin typeface="Arial" panose="020B0604020202020204" pitchFamily="34" charset="0"/>
                <a:cs typeface="Arial" panose="020B0604020202020204" pitchFamily="34" charset="0"/>
              </a:rPr>
              <a:t>3</a:t>
            </a:r>
            <a:r>
              <a:rPr lang="pt-BR" sz="2000" dirty="0">
                <a:latin typeface="Arial" panose="020B0604020202020204" pitchFamily="34" charset="0"/>
                <a:cs typeface="Arial" panose="020B0604020202020204" pitchFamily="34" charset="0"/>
              </a:rPr>
              <a:t>)</a:t>
            </a:r>
            <a:r>
              <a:rPr lang="pt-BR" sz="2000" baseline="-25000" dirty="0">
                <a:latin typeface="Arial" panose="020B0604020202020204" pitchFamily="34" charset="0"/>
                <a:cs typeface="Arial" panose="020B0604020202020204" pitchFamily="34" charset="0"/>
              </a:rPr>
              <a:t>2</a:t>
            </a:r>
            <a:r>
              <a:rPr lang="pt-BR" sz="2000" dirty="0">
                <a:latin typeface="Arial" panose="020B0604020202020204" pitchFamily="34" charset="0"/>
                <a:cs typeface="Arial" panose="020B0604020202020204" pitchFamily="34" charset="0"/>
              </a:rPr>
              <a:t> + NH</a:t>
            </a:r>
            <a:r>
              <a:rPr lang="pt-BR" sz="2000" baseline="-25000" dirty="0">
                <a:latin typeface="Arial" panose="020B0604020202020204" pitchFamily="34" charset="0"/>
                <a:cs typeface="Arial" panose="020B0604020202020204" pitchFamily="34" charset="0"/>
              </a:rPr>
              <a:t>4</a:t>
            </a:r>
            <a:r>
              <a:rPr lang="pt-BR" sz="2000" dirty="0">
                <a:latin typeface="Arial" panose="020B0604020202020204" pitchFamily="34" charset="0"/>
                <a:cs typeface="Arial" panose="020B0604020202020204" pitchFamily="34" charset="0"/>
              </a:rPr>
              <a:t>NO</a:t>
            </a:r>
            <a:r>
              <a:rPr lang="pt-BR" sz="2000" baseline="-25000" dirty="0">
                <a:latin typeface="Arial" panose="020B0604020202020204" pitchFamily="34" charset="0"/>
                <a:cs typeface="Arial" panose="020B0604020202020204" pitchFamily="34" charset="0"/>
              </a:rPr>
              <a:t>3</a:t>
            </a:r>
            <a:r>
              <a:rPr lang="pt-BR" sz="2000" dirty="0">
                <a:latin typeface="Arial" panose="020B0604020202020204" pitchFamily="34" charset="0"/>
                <a:cs typeface="Arial" panose="020B0604020202020204" pitchFamily="34" charset="0"/>
              </a:rPr>
              <a:t> + 3H</a:t>
            </a:r>
            <a:r>
              <a:rPr lang="pt-BR" sz="2000" baseline="-25000" dirty="0">
                <a:latin typeface="Arial" panose="020B0604020202020204" pitchFamily="34" charset="0"/>
                <a:cs typeface="Arial" panose="020B0604020202020204" pitchFamily="34" charset="0"/>
              </a:rPr>
              <a:t>2</a:t>
            </a:r>
            <a:r>
              <a:rPr lang="pt-BR" sz="2000" dirty="0">
                <a:latin typeface="Arial" panose="020B0604020202020204" pitchFamily="34" charset="0"/>
                <a:cs typeface="Arial" panose="020B0604020202020204" pitchFamily="34" charset="0"/>
              </a:rPr>
              <a:t>O</a:t>
            </a:r>
            <a:br>
              <a:rPr lang="pt-BR" sz="2000" dirty="0">
                <a:latin typeface="Arial" panose="020B0604020202020204" pitchFamily="34" charset="0"/>
                <a:cs typeface="Arial" panose="020B0604020202020204" pitchFamily="34" charset="0"/>
              </a:rPr>
            </a:br>
            <a:r>
              <a:rPr lang="pt-BR" sz="2000" dirty="0">
                <a:latin typeface="Arial" panose="020B0604020202020204" pitchFamily="34" charset="0"/>
                <a:cs typeface="Arial" panose="020B0604020202020204" pitchFamily="34" charset="0"/>
              </a:rPr>
              <a:t>Sn + 2H</a:t>
            </a:r>
            <a:r>
              <a:rPr lang="pt-BR" sz="2000" baseline="-25000" dirty="0">
                <a:latin typeface="Arial" panose="020B0604020202020204" pitchFamily="34" charset="0"/>
                <a:cs typeface="Arial" panose="020B0604020202020204" pitchFamily="34" charset="0"/>
              </a:rPr>
              <a:t>2</a:t>
            </a:r>
            <a:r>
              <a:rPr lang="pt-BR" sz="2000" dirty="0">
                <a:latin typeface="Arial" panose="020B0604020202020204" pitchFamily="34" charset="0"/>
                <a:cs typeface="Arial" panose="020B0604020202020204" pitchFamily="34" charset="0"/>
              </a:rPr>
              <a:t>SO</a:t>
            </a:r>
            <a:r>
              <a:rPr lang="pt-BR" sz="2000" baseline="-25000" dirty="0">
                <a:latin typeface="Arial" panose="020B0604020202020204" pitchFamily="34" charset="0"/>
                <a:cs typeface="Arial" panose="020B0604020202020204" pitchFamily="34" charset="0"/>
              </a:rPr>
              <a:t>4</a:t>
            </a:r>
            <a:r>
              <a:rPr lang="pt-BR" sz="2000" dirty="0">
                <a:latin typeface="Arial" panose="020B0604020202020204" pitchFamily="34" charset="0"/>
                <a:cs typeface="Arial" panose="020B0604020202020204" pitchFamily="34" charset="0"/>
              </a:rPr>
              <a:t> → SnSO</a:t>
            </a:r>
            <a:r>
              <a:rPr lang="pt-BR" sz="2000" baseline="-25000" dirty="0">
                <a:latin typeface="Arial" panose="020B0604020202020204" pitchFamily="34" charset="0"/>
                <a:cs typeface="Arial" panose="020B0604020202020204" pitchFamily="34" charset="0"/>
              </a:rPr>
              <a:t>4</a:t>
            </a:r>
            <a:r>
              <a:rPr lang="pt-BR" sz="2000" dirty="0">
                <a:latin typeface="Arial" panose="020B0604020202020204" pitchFamily="34" charset="0"/>
                <a:cs typeface="Arial" panose="020B0604020202020204" pitchFamily="34" charset="0"/>
              </a:rPr>
              <a:t> + SO</a:t>
            </a:r>
            <a:r>
              <a:rPr lang="pt-BR" sz="2000" baseline="-25000" dirty="0">
                <a:latin typeface="Arial" panose="020B0604020202020204" pitchFamily="34" charset="0"/>
                <a:cs typeface="Arial" panose="020B0604020202020204" pitchFamily="34" charset="0"/>
              </a:rPr>
              <a:t>2</a:t>
            </a:r>
            <a:r>
              <a:rPr lang="pt-BR" sz="2000" dirty="0">
                <a:latin typeface="Arial" panose="020B0604020202020204" pitchFamily="34" charset="0"/>
                <a:cs typeface="Arial" panose="020B0604020202020204" pitchFamily="34" charset="0"/>
              </a:rPr>
              <a:t> + 2H</a:t>
            </a:r>
            <a:r>
              <a:rPr lang="pt-BR" sz="2000" baseline="-25000" dirty="0">
                <a:latin typeface="Arial" panose="020B0604020202020204" pitchFamily="34" charset="0"/>
                <a:cs typeface="Arial" panose="020B0604020202020204" pitchFamily="34" charset="0"/>
              </a:rPr>
              <a:t>2</a:t>
            </a:r>
            <a:r>
              <a:rPr lang="pt-BR" sz="2000" dirty="0">
                <a:latin typeface="Arial" panose="020B0604020202020204" pitchFamily="34" charset="0"/>
                <a:cs typeface="Arial" panose="020B0604020202020204" pitchFamily="34" charset="0"/>
              </a:rPr>
              <a:t>O</a:t>
            </a:r>
            <a:endParaRPr lang="cs-CZ" sz="2000" dirty="0">
              <a:latin typeface="Arial" panose="020B0604020202020204" pitchFamily="34" charset="0"/>
              <a:cs typeface="Arial" panose="020B0604020202020204" pitchFamily="34" charset="0"/>
            </a:endParaRPr>
          </a:p>
          <a:p>
            <a:pPr marL="0" indent="0">
              <a:buNone/>
            </a:pPr>
            <a:r>
              <a:rPr lang="cs-CZ" sz="2000" dirty="0">
                <a:latin typeface="Arial" panose="020B0604020202020204" pitchFamily="34" charset="0"/>
                <a:cs typeface="Arial" panose="020B0604020202020204" pitchFamily="34" charset="0"/>
              </a:rPr>
              <a:t>  Reakce cínu s lučavkou královskou probíhá z vzniku komplexní kyseliny </a:t>
            </a:r>
            <a:r>
              <a:rPr lang="cs-CZ" sz="2000" dirty="0" err="1">
                <a:latin typeface="Arial" panose="020B0604020202020204" pitchFamily="34" charset="0"/>
                <a:cs typeface="Arial" panose="020B0604020202020204" pitchFamily="34" charset="0"/>
              </a:rPr>
              <a:t>hexachlorocíničité</a:t>
            </a:r>
            <a:r>
              <a:rPr lang="cs-CZ" sz="2000" dirty="0">
                <a:latin typeface="Arial" panose="020B0604020202020204" pitchFamily="34" charset="0"/>
                <a:cs typeface="Arial" panose="020B0604020202020204" pitchFamily="34" charset="0"/>
              </a:rPr>
              <a:t>:</a:t>
            </a:r>
          </a:p>
          <a:p>
            <a:pPr marL="0" indent="0">
              <a:buNone/>
            </a:pPr>
            <a:r>
              <a:rPr lang="cs-CZ" sz="2000" dirty="0">
                <a:latin typeface="Arial" panose="020B0604020202020204" pitchFamily="34" charset="0"/>
                <a:cs typeface="Arial" panose="020B0604020202020204" pitchFamily="34" charset="0"/>
              </a:rPr>
              <a:t>		3Sn + 4HNO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+ 18HCl → 3H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[SnCl</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 + 4NO + 8H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pPr marL="0" indent="0" algn="just">
              <a:buNone/>
            </a:pPr>
            <a:endParaRPr lang="cs-CZ" sz="2000" dirty="0">
              <a:latin typeface="Arial" panose="020B0604020202020204" pitchFamily="34" charset="0"/>
              <a:cs typeface="Arial" panose="020B0604020202020204" pitchFamily="34" charset="0"/>
            </a:endParaRPr>
          </a:p>
          <a:p>
            <a:pPr marL="0" indent="0" algn="ctr">
              <a:buNone/>
            </a:pPr>
            <a:endParaRPr lang="cs-CZ" sz="2000" dirty="0">
              <a:latin typeface="Arial" panose="020B0604020202020204" pitchFamily="34" charset="0"/>
              <a:cs typeface="Arial" panose="020B0604020202020204" pitchFamily="34" charset="0"/>
            </a:endParaRPr>
          </a:p>
          <a:p>
            <a:pPr marL="0" indent="0" algn="ctr">
              <a:buNone/>
            </a:pPr>
            <a:endParaRPr lang="cs-CZ" sz="2000" dirty="0">
              <a:latin typeface="Arial" panose="020B0604020202020204" pitchFamily="34" charset="0"/>
              <a:cs typeface="Arial" panose="020B0604020202020204" pitchFamily="34" charset="0"/>
            </a:endParaRPr>
          </a:p>
          <a:p>
            <a:pPr marL="0" indent="0" eaLnBrk="1" hangingPunct="1">
              <a:buNone/>
            </a:pPr>
            <a:endParaRPr lang="cs-CZ" altLang="en-US" sz="2000" baseline="-25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83897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304800"/>
            <a:ext cx="8763000" cy="5016758"/>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Cín je amfoterní kov. Reakcí cínu s koncentrovanými alkalickými hydroxidy vznikají za horka alkalické </a:t>
            </a:r>
            <a:r>
              <a:rPr lang="cs-CZ" sz="2000" dirty="0" err="1">
                <a:latin typeface="Arial" panose="020B0604020202020204" pitchFamily="34" charset="0"/>
                <a:cs typeface="Arial" panose="020B0604020202020204" pitchFamily="34" charset="0"/>
              </a:rPr>
              <a:t>hexahydroxocíničitany</a:t>
            </a:r>
            <a:r>
              <a:rPr lang="cs-CZ" sz="2000" dirty="0">
                <a:latin typeface="Arial" panose="020B0604020202020204" pitchFamily="34" charset="0"/>
                <a:cs typeface="Arial" panose="020B0604020202020204" pitchFamily="34" charset="0"/>
              </a:rPr>
              <a:t>, za chladu </a:t>
            </a:r>
            <a:r>
              <a:rPr lang="cs-CZ" sz="2000" dirty="0" err="1">
                <a:latin typeface="Arial" panose="020B0604020202020204" pitchFamily="34" charset="0"/>
                <a:cs typeface="Arial" panose="020B0604020202020204" pitchFamily="34" charset="0"/>
              </a:rPr>
              <a:t>trihydroxocínatany</a:t>
            </a:r>
            <a:r>
              <a:rPr lang="cs-CZ" sz="2000" dirty="0">
                <a:latin typeface="Arial" panose="020B0604020202020204" pitchFamily="34" charset="0"/>
                <a:cs typeface="Arial" panose="020B0604020202020204" pitchFamily="34" charset="0"/>
              </a:rPr>
              <a:t>:</a:t>
            </a:r>
          </a:p>
          <a:p>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Sn</a:t>
            </a:r>
            <a:r>
              <a:rPr lang="cs-CZ" sz="2000" dirty="0">
                <a:latin typeface="Arial" panose="020B0604020202020204" pitchFamily="34" charset="0"/>
                <a:cs typeface="Arial" panose="020B0604020202020204" pitchFamily="34" charset="0"/>
              </a:rPr>
              <a:t> + 2NaOH + 4H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r>
              <a:rPr lang="cs-CZ" sz="2000" dirty="0" err="1">
                <a:latin typeface="Arial" panose="020B0604020202020204" pitchFamily="34" charset="0"/>
                <a:cs typeface="Arial" panose="020B0604020202020204" pitchFamily="34" charset="0"/>
              </a:rPr>
              <a:t>Sn</a:t>
            </a:r>
            <a:r>
              <a:rPr lang="cs-CZ" sz="2000" dirty="0">
                <a:latin typeface="Arial" panose="020B0604020202020204" pitchFamily="34" charset="0"/>
                <a:cs typeface="Arial" panose="020B0604020202020204" pitchFamily="34" charset="0"/>
              </a:rPr>
              <a:t>(OH)</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Sn</a:t>
            </a:r>
            <a:r>
              <a:rPr lang="cs-CZ" sz="2000" dirty="0">
                <a:latin typeface="Arial" panose="020B0604020202020204" pitchFamily="34" charset="0"/>
                <a:cs typeface="Arial" panose="020B0604020202020204" pitchFamily="34" charset="0"/>
              </a:rPr>
              <a:t> + </a:t>
            </a:r>
            <a:r>
              <a:rPr lang="cs-CZ" sz="2000" dirty="0" err="1">
                <a:latin typeface="Arial" panose="020B0604020202020204" pitchFamily="34" charset="0"/>
                <a:cs typeface="Arial" panose="020B0604020202020204" pitchFamily="34" charset="0"/>
              </a:rPr>
              <a:t>NaOH</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Na[</a:t>
            </a:r>
            <a:r>
              <a:rPr lang="cs-CZ" sz="2000" dirty="0" err="1">
                <a:latin typeface="Arial" panose="020B0604020202020204" pitchFamily="34" charset="0"/>
                <a:cs typeface="Arial" panose="020B0604020202020204" pitchFamily="34" charset="0"/>
              </a:rPr>
              <a:t>Sn</a:t>
            </a:r>
            <a:r>
              <a:rPr lang="cs-CZ" sz="2000" dirty="0">
                <a:latin typeface="Arial" panose="020B0604020202020204" pitchFamily="34" charset="0"/>
                <a:cs typeface="Arial" panose="020B0604020202020204" pitchFamily="34" charset="0"/>
              </a:rPr>
              <a:t>(OH)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Již za normální teploty se slučuje s chlorem a bromem, s jodem reaguje až po zahřátí, s fluorem se při teplotě nad 100°C prudce slučuje za vzniku plamene. Za zvýšené teploty ochotně reaguje se sírou, selenem, tellurem a fosforem.</a:t>
            </a:r>
          </a:p>
          <a:p>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V oxidačním stupni II má cín amfoterní charakter, v </a:t>
            </a:r>
            <a:r>
              <a:rPr lang="cs-CZ" sz="2000" dirty="0" err="1">
                <a:latin typeface="Arial" panose="020B0604020202020204" pitchFamily="34" charset="0"/>
                <a:cs typeface="Arial" panose="020B0604020202020204" pitchFamily="34" charset="0"/>
              </a:rPr>
              <a:t>ox</a:t>
            </a:r>
            <a:r>
              <a:rPr lang="cs-CZ" sz="2000" dirty="0">
                <a:latin typeface="Arial" panose="020B0604020202020204" pitchFamily="34" charset="0"/>
                <a:cs typeface="Arial" panose="020B0604020202020204" pitchFamily="34" charset="0"/>
              </a:rPr>
              <a:t>. stupni IV má charakter kyselý. Dvoumocný cín se v roztocích vyskytuje jako kation cínatý Sn</a:t>
            </a:r>
            <a:r>
              <a:rPr lang="cs-CZ" sz="2000" baseline="30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i jako anion </a:t>
            </a:r>
            <a:r>
              <a:rPr lang="cs-CZ" sz="2000" dirty="0" err="1">
                <a:latin typeface="Arial" panose="020B0604020202020204" pitchFamily="34" charset="0"/>
                <a:cs typeface="Arial" panose="020B0604020202020204" pitchFamily="34" charset="0"/>
              </a:rPr>
              <a:t>cínatanový</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Sn</a:t>
            </a:r>
            <a:r>
              <a:rPr lang="cs-CZ" sz="2000" dirty="0">
                <a:latin typeface="Arial" panose="020B0604020202020204" pitchFamily="34" charset="0"/>
                <a:cs typeface="Arial" panose="020B0604020202020204" pitchFamily="34" charset="0"/>
              </a:rPr>
              <a:t>(OH)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čtyřmocný cín je v roztocích ve formě kationu cíničitého Sn</a:t>
            </a:r>
            <a:r>
              <a:rPr lang="cs-CZ" sz="2000" baseline="30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a ve formě anionu </a:t>
            </a:r>
            <a:r>
              <a:rPr lang="cs-CZ" sz="2000" dirty="0" err="1">
                <a:latin typeface="Arial" panose="020B0604020202020204" pitchFamily="34" charset="0"/>
                <a:cs typeface="Arial" panose="020B0604020202020204" pitchFamily="34" charset="0"/>
              </a:rPr>
              <a:t>cíničitanového</a:t>
            </a:r>
            <a:r>
              <a:rPr lang="cs-CZ" sz="2000" dirty="0">
                <a:latin typeface="Arial" panose="020B0604020202020204" pitchFamily="34" charset="0"/>
                <a:cs typeface="Arial" panose="020B0604020202020204" pitchFamily="34" charset="0"/>
              </a:rPr>
              <a:t> (SnO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30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S</a:t>
            </a:r>
            <a:r>
              <a:rPr lang="en-GB" altLang="en-US" sz="2000" dirty="0" err="1">
                <a:latin typeface="Arial" panose="020B0604020202020204" pitchFamily="34" charset="0"/>
                <a:cs typeface="Arial" panose="020B0604020202020204" pitchFamily="34" charset="0"/>
              </a:rPr>
              <a:t>oli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cínaté</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jsou </a:t>
            </a:r>
            <a:r>
              <a:rPr lang="en-GB" altLang="en-US" sz="2000" dirty="0" err="1">
                <a:latin typeface="Arial" panose="020B0604020202020204" pitchFamily="34" charset="0"/>
                <a:cs typeface="Arial" panose="020B0604020202020204" pitchFamily="34" charset="0"/>
              </a:rPr>
              <a:t>silná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reduk</a:t>
            </a:r>
            <a:r>
              <a:rPr lang="cs-CZ" altLang="en-US" sz="2000" dirty="0">
                <a:latin typeface="Arial" panose="020B0604020202020204" pitchFamily="34" charset="0"/>
                <a:cs typeface="Arial" panose="020B0604020202020204" pitchFamily="34" charset="0"/>
              </a:rPr>
              <a:t>ční</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inidla</a:t>
            </a:r>
            <a:r>
              <a:rPr lang="cs-CZ" alt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V záporném oxidačním stavu -IV vystupuje cín ve </a:t>
            </a:r>
            <a:r>
              <a:rPr lang="cs-CZ" sz="2000" dirty="0" err="1">
                <a:latin typeface="Arial" panose="020B0604020202020204" pitchFamily="34" charset="0"/>
                <a:cs typeface="Arial" panose="020B0604020202020204" pitchFamily="34" charset="0"/>
              </a:rPr>
              <a:t>stannanu</a:t>
            </a:r>
            <a:r>
              <a:rPr lang="cs-CZ" sz="2000" dirty="0">
                <a:latin typeface="Arial" panose="020B0604020202020204" pitchFamily="34" charset="0"/>
                <a:cs typeface="Arial" panose="020B0604020202020204" pitchFamily="34" charset="0"/>
              </a:rPr>
              <a:t> SnH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5218292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idx="1"/>
          </p:nvPr>
        </p:nvSpPr>
        <p:spPr>
          <a:xfrm>
            <a:off x="152400" y="152400"/>
            <a:ext cx="8839200" cy="6553200"/>
          </a:xfrm>
        </p:spPr>
        <p:txBody>
          <a:bodyPr>
            <a:noAutofit/>
          </a:bodyPr>
          <a:lstStyle/>
          <a:p>
            <a:pPr marL="0" indent="0">
              <a:buNone/>
            </a:pPr>
            <a:r>
              <a:rPr lang="cs-CZ" sz="2000" b="1" dirty="0">
                <a:latin typeface="Arial" panose="020B0604020202020204" pitchFamily="34" charset="0"/>
                <a:cs typeface="Arial" panose="020B0604020202020204" pitchFamily="34" charset="0"/>
              </a:rPr>
              <a:t>Výroba </a:t>
            </a:r>
          </a:p>
          <a:p>
            <a:pPr marL="0" indent="0">
              <a:buNone/>
            </a:pPr>
            <a:r>
              <a:rPr lang="cs-CZ" sz="2000" dirty="0">
                <a:latin typeface="Arial" panose="020B0604020202020204" pitchFamily="34" charset="0"/>
                <a:cs typeface="Arial" panose="020B0604020202020204" pitchFamily="34" charset="0"/>
              </a:rPr>
              <a:t>redukcí </a:t>
            </a:r>
            <a:r>
              <a:rPr lang="cs-CZ" sz="2000" dirty="0" err="1">
                <a:latin typeface="Arial" panose="020B0604020202020204" pitchFamily="34" charset="0"/>
                <a:cs typeface="Arial" panose="020B0604020202020204" pitchFamily="34" charset="0"/>
              </a:rPr>
              <a:t>kassiteritu</a:t>
            </a:r>
            <a:r>
              <a:rPr lang="cs-CZ" sz="2000" dirty="0">
                <a:latin typeface="Arial" panose="020B0604020202020204" pitchFamily="34" charset="0"/>
                <a:cs typeface="Arial" panose="020B0604020202020204" pitchFamily="34" charset="0"/>
              </a:rPr>
              <a:t> uhlím</a:t>
            </a:r>
          </a:p>
          <a:p>
            <a:pPr marL="0" indent="0">
              <a:buNone/>
            </a:pPr>
            <a:r>
              <a:rPr lang="pl-PL" sz="2000" dirty="0">
                <a:latin typeface="Arial" panose="020B0604020202020204" pitchFamily="34" charset="0"/>
                <a:cs typeface="Arial" panose="020B0604020202020204" pitchFamily="34" charset="0"/>
              </a:rPr>
              <a:t>			SnO</a:t>
            </a:r>
            <a:r>
              <a:rPr lang="pl-PL" sz="2000" baseline="-25000" dirty="0">
                <a:latin typeface="Arial" panose="020B0604020202020204" pitchFamily="34" charset="0"/>
                <a:cs typeface="Arial" panose="020B0604020202020204" pitchFamily="34" charset="0"/>
              </a:rPr>
              <a:t>2</a:t>
            </a:r>
            <a:r>
              <a:rPr lang="pl-PL" sz="2000" dirty="0">
                <a:latin typeface="Arial" panose="020B0604020202020204" pitchFamily="34" charset="0"/>
                <a:cs typeface="Arial" panose="020B0604020202020204" pitchFamily="34" charset="0"/>
              </a:rPr>
              <a:t> + CO → SnO + CO</a:t>
            </a:r>
            <a:r>
              <a:rPr lang="pl-PL" sz="2000" baseline="-25000" dirty="0">
                <a:latin typeface="Arial" panose="020B0604020202020204" pitchFamily="34" charset="0"/>
                <a:cs typeface="Arial" panose="020B0604020202020204" pitchFamily="34" charset="0"/>
              </a:rPr>
              <a:t>2</a:t>
            </a:r>
            <a:br>
              <a:rPr lang="pl-PL" sz="2000" dirty="0">
                <a:latin typeface="Arial" panose="020B0604020202020204" pitchFamily="34" charset="0"/>
                <a:cs typeface="Arial" panose="020B0604020202020204" pitchFamily="34" charset="0"/>
              </a:rPr>
            </a:br>
            <a:r>
              <a:rPr lang="pl-PL" sz="2000" dirty="0">
                <a:latin typeface="Arial" panose="020B0604020202020204" pitchFamily="34" charset="0"/>
                <a:cs typeface="Arial" panose="020B0604020202020204" pitchFamily="34" charset="0"/>
              </a:rPr>
              <a:t>			SnO + CO → Sn + CO</a:t>
            </a:r>
            <a:r>
              <a:rPr lang="pl-PL" sz="2000" baseline="-25000" dirty="0">
                <a:latin typeface="Arial" panose="020B0604020202020204" pitchFamily="34" charset="0"/>
                <a:cs typeface="Arial" panose="020B0604020202020204" pitchFamily="34" charset="0"/>
              </a:rPr>
              <a:t>2</a:t>
            </a:r>
            <a:endParaRPr lang="cs-CZ" altLang="en-US" sz="2000" dirty="0">
              <a:latin typeface="Arial" panose="020B0604020202020204" pitchFamily="34" charset="0"/>
              <a:cs typeface="Arial" panose="020B0604020202020204" pitchFamily="34" charset="0"/>
            </a:endParaRPr>
          </a:p>
          <a:p>
            <a:pPr marL="0" indent="0">
              <a:buNone/>
            </a:pPr>
            <a:r>
              <a:rPr lang="cs-CZ" sz="2000" dirty="0">
                <a:latin typeface="Arial" panose="020B0604020202020204" pitchFamily="34" charset="0"/>
                <a:cs typeface="Arial" panose="020B0604020202020204" pitchFamily="34" charset="0"/>
              </a:rPr>
              <a:t>Surový cín se rafinuje na vysokou čistotu elektrolyticky, anodou je blok surového cínu.</a:t>
            </a:r>
          </a:p>
          <a:p>
            <a:pPr marL="0" indent="0" algn="just">
              <a:buNone/>
            </a:pPr>
            <a:endParaRPr lang="cs-CZ" altLang="en-US" sz="2000" dirty="0">
              <a:latin typeface="Arial" panose="020B0604020202020204" pitchFamily="34" charset="0"/>
              <a:cs typeface="Arial" panose="020B0604020202020204" pitchFamily="34" charset="0"/>
            </a:endParaRPr>
          </a:p>
          <a:p>
            <a:pPr marL="0" indent="0" algn="just">
              <a:buNone/>
            </a:pPr>
            <a:r>
              <a:rPr lang="cs-CZ" sz="2000" b="1" dirty="0">
                <a:latin typeface="Arial" panose="020B0604020202020204" pitchFamily="34" charset="0"/>
                <a:cs typeface="Arial" panose="020B0604020202020204" pitchFamily="34" charset="0"/>
              </a:rPr>
              <a:t>Využití</a:t>
            </a:r>
          </a:p>
          <a:p>
            <a:pPr marL="0" indent="0" algn="just">
              <a:buNone/>
            </a:pPr>
            <a:r>
              <a:rPr lang="cs-CZ" sz="2000" dirty="0">
                <a:latin typeface="Arial" panose="020B0604020202020204" pitchFamily="34" charset="0"/>
                <a:cs typeface="Arial" panose="020B0604020202020204" pitchFamily="34" charset="0"/>
              </a:rPr>
              <a:t>  Cín slouží k přípravě celé řady slitin, k výrobě staniolu a k pokovování plechů, zejména pro výrobu plechovek na konzervy (vysoká odolnost proti korozi a zdravotní nezávadnost). Největší podíl cínu </a:t>
            </a:r>
            <a:r>
              <a:rPr lang="cs-CZ" sz="2000" i="1" dirty="0">
                <a:latin typeface="Arial" panose="020B0604020202020204" pitchFamily="34" charset="0"/>
                <a:cs typeface="Arial" panose="020B0604020202020204" pitchFamily="34" charset="0"/>
              </a:rPr>
              <a:t>(35% světové spotřeby)</a:t>
            </a:r>
            <a:r>
              <a:rPr lang="cs-CZ" sz="2000" dirty="0">
                <a:latin typeface="Arial" panose="020B0604020202020204" pitchFamily="34" charset="0"/>
                <a:cs typeface="Arial" panose="020B0604020202020204" pitchFamily="34" charset="0"/>
              </a:rPr>
              <a:t> se využívá k výrobě pájek. V minulosti se používal i k výrobě nádobí (talíře, korbele) a dalších užitkových předmětů (svícny, medaile, liturgické předměty)</a:t>
            </a:r>
          </a:p>
          <a:p>
            <a:pPr marL="0" indent="0" algn="just">
              <a:buNone/>
            </a:pPr>
            <a:endParaRPr lang="cs-CZ" sz="2000" dirty="0">
              <a:latin typeface="Arial" panose="020B0604020202020204" pitchFamily="34" charset="0"/>
              <a:cs typeface="Arial" panose="020B0604020202020204" pitchFamily="34" charset="0"/>
            </a:endParaRPr>
          </a:p>
          <a:p>
            <a:pPr marL="0" indent="0" algn="just">
              <a:buNone/>
            </a:pPr>
            <a:endParaRPr lang="cs-CZ" sz="2000" dirty="0">
              <a:latin typeface="Arial" panose="020B0604020202020204" pitchFamily="34" charset="0"/>
              <a:cs typeface="Arial" panose="020B0604020202020204" pitchFamily="34" charset="0"/>
            </a:endParaRPr>
          </a:p>
          <a:p>
            <a:pPr marL="0" indent="0" algn="just">
              <a:buNone/>
            </a:pPr>
            <a:endParaRPr lang="cs-CZ" sz="2000" dirty="0">
              <a:latin typeface="Arial" panose="020B0604020202020204" pitchFamily="34" charset="0"/>
              <a:cs typeface="Arial" panose="020B0604020202020204" pitchFamily="34" charset="0"/>
            </a:endParaRPr>
          </a:p>
          <a:p>
            <a:pPr marL="0" indent="0" algn="just">
              <a:buNone/>
            </a:pPr>
            <a:r>
              <a:rPr lang="cs-CZ" sz="2000" dirty="0">
                <a:latin typeface="Arial" panose="020B0604020202020204" pitchFamily="34" charset="0"/>
                <a:cs typeface="Arial" panose="020B0604020202020204" pitchFamily="34" charset="0"/>
              </a:rPr>
              <a:t>Přírodní cín je směsí 10 stabilních a dvou nestabilních izotopů, nejvyšší podíl (32,59 %) zaujímá izotop </a:t>
            </a:r>
            <a:r>
              <a:rPr lang="cs-CZ" sz="2000" baseline="30000" dirty="0">
                <a:latin typeface="Arial" panose="020B0604020202020204" pitchFamily="34" charset="0"/>
                <a:cs typeface="Arial" panose="020B0604020202020204" pitchFamily="34" charset="0"/>
              </a:rPr>
              <a:t>120</a:t>
            </a:r>
            <a:r>
              <a:rPr lang="cs-CZ" sz="2000" dirty="0">
                <a:latin typeface="Arial" panose="020B0604020202020204" pitchFamily="34" charset="0"/>
                <a:cs typeface="Arial" panose="020B0604020202020204" pitchFamily="34" charset="0"/>
              </a:rPr>
              <a:t>Sn. </a:t>
            </a:r>
          </a:p>
          <a:p>
            <a:pPr marL="0" indent="0" algn="just">
              <a:buNone/>
            </a:pPr>
            <a:endParaRPr lang="cs-CZ"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9014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28600" y="533400"/>
            <a:ext cx="8686800" cy="3170099"/>
          </a:xfrm>
          <a:prstGeom prst="rect">
            <a:avLst/>
          </a:prstGeom>
        </p:spPr>
        <p:txBody>
          <a:bodyPr wrap="square">
            <a:spAutoFit/>
          </a:bodyPr>
          <a:lstStyle/>
          <a:p>
            <a:r>
              <a:rPr lang="en-GB" altLang="en-US" sz="2000" b="1" dirty="0">
                <a:latin typeface="Arial" panose="020B0604020202020204" pitchFamily="34" charset="0"/>
                <a:cs typeface="Arial" panose="020B0604020202020204" pitchFamily="34" charset="0"/>
              </a:rPr>
              <a:t>As</a:t>
            </a:r>
            <a:r>
              <a:rPr lang="en-GB" altLang="en-US" sz="2000" b="1" baseline="-25000" dirty="0">
                <a:latin typeface="Arial" panose="020B0604020202020204" pitchFamily="34" charset="0"/>
                <a:cs typeface="Arial" panose="020B0604020202020204" pitchFamily="34" charset="0"/>
              </a:rPr>
              <a:t>2</a:t>
            </a:r>
            <a:r>
              <a:rPr lang="en-GB" altLang="en-US" sz="2000" b="1" dirty="0">
                <a:latin typeface="Arial" panose="020B0604020202020204" pitchFamily="34" charset="0"/>
                <a:cs typeface="Arial" panose="020B0604020202020204" pitchFamily="34" charset="0"/>
              </a:rPr>
              <a:t>S</a:t>
            </a:r>
            <a:r>
              <a:rPr lang="en-GB" altLang="en-US" sz="2000" b="1" baseline="-25000" dirty="0">
                <a:latin typeface="Arial" panose="020B0604020202020204" pitchFamily="34" charset="0"/>
                <a:cs typeface="Arial" panose="020B0604020202020204" pitchFamily="34" charset="0"/>
              </a:rPr>
              <a:t>5</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a:p>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sulfid</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aseni</a:t>
            </a:r>
            <a:r>
              <a:rPr lang="cs-CZ" altLang="en-US" sz="2000" dirty="0">
                <a:latin typeface="Arial" panose="020B0604020202020204" pitchFamily="34" charset="0"/>
                <a:cs typeface="Arial" panose="020B0604020202020204" pitchFamily="34" charset="0"/>
              </a:rPr>
              <a:t>č</a:t>
            </a:r>
            <a:r>
              <a:rPr lang="en-GB" altLang="en-US" sz="2000" dirty="0">
                <a:latin typeface="Arial" panose="020B0604020202020204" pitchFamily="34" charset="0"/>
                <a:cs typeface="Arial" panose="020B0604020202020204" pitchFamily="34" charset="0"/>
              </a:rPr>
              <a:t>n</a:t>
            </a:r>
            <a:r>
              <a:rPr lang="cs-CZ" altLang="en-US" sz="2000" dirty="0">
                <a:latin typeface="Arial" panose="020B0604020202020204" pitchFamily="34" charset="0"/>
                <a:cs typeface="Arial" panose="020B0604020202020204" pitchFamily="34" charset="0"/>
              </a:rPr>
              <a:t>ý, struktura není známá.</a:t>
            </a:r>
          </a:p>
          <a:p>
            <a:endParaRPr lang="cs-CZ" altLang="en-US" sz="2000" dirty="0">
              <a:latin typeface="Arial" panose="020B0604020202020204" pitchFamily="34" charset="0"/>
              <a:cs typeface="Arial" panose="020B0604020202020204" pitchFamily="34" charset="0"/>
            </a:endParaRPr>
          </a:p>
          <a:p>
            <a:endParaRPr lang="cs-CZ" altLang="en-US" sz="2000" dirty="0">
              <a:latin typeface="Arial" panose="020B0604020202020204" pitchFamily="34" charset="0"/>
              <a:cs typeface="Arial" panose="020B0604020202020204" pitchFamily="34" charset="0"/>
            </a:endParaRPr>
          </a:p>
          <a:p>
            <a:r>
              <a:rPr lang="cs-CZ" altLang="en-US" sz="2000" dirty="0">
                <a:latin typeface="Arial" panose="020B0604020202020204" pitchFamily="34" charset="0"/>
                <a:cs typeface="Arial" panose="020B0604020202020204" pitchFamily="34" charset="0"/>
              </a:rPr>
              <a:t>Sulfid arsenitý a </a:t>
            </a:r>
            <a:r>
              <a:rPr lang="en-GB" altLang="en-US" sz="2000" dirty="0" err="1">
                <a:latin typeface="Arial" panose="020B0604020202020204" pitchFamily="34" charset="0"/>
                <a:cs typeface="Arial" panose="020B0604020202020204" pitchFamily="34" charset="0"/>
              </a:rPr>
              <a:t>sulfid</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aseni</a:t>
            </a:r>
            <a:r>
              <a:rPr lang="cs-CZ" altLang="en-US" sz="2000" dirty="0">
                <a:latin typeface="Arial" panose="020B0604020202020204" pitchFamily="34" charset="0"/>
                <a:cs typeface="Arial" panose="020B0604020202020204" pitchFamily="34" charset="0"/>
              </a:rPr>
              <a:t>č</a:t>
            </a:r>
            <a:r>
              <a:rPr lang="en-GB" altLang="en-US" sz="2000" dirty="0">
                <a:latin typeface="Arial" panose="020B0604020202020204" pitchFamily="34" charset="0"/>
                <a:cs typeface="Arial" panose="020B0604020202020204" pitchFamily="34" charset="0"/>
              </a:rPr>
              <a:t>n</a:t>
            </a:r>
            <a:r>
              <a:rPr lang="cs-CZ" altLang="en-US" sz="2000" dirty="0">
                <a:latin typeface="Arial" panose="020B0604020202020204" pitchFamily="34" charset="0"/>
                <a:cs typeface="Arial" panose="020B0604020202020204" pitchFamily="34" charset="0"/>
              </a:rPr>
              <a:t>ý se rozpouštějí v roztocích sulfidů za tvorby </a:t>
            </a:r>
            <a:r>
              <a:rPr lang="cs-CZ" altLang="en-US" sz="2000" dirty="0" err="1">
                <a:latin typeface="Arial" panose="020B0604020202020204" pitchFamily="34" charset="0"/>
                <a:cs typeface="Arial" panose="020B0604020202020204" pitchFamily="34" charset="0"/>
              </a:rPr>
              <a:t>thioarsenitanů</a:t>
            </a:r>
            <a:r>
              <a:rPr lang="cs-CZ" altLang="en-US" sz="2000" dirty="0">
                <a:latin typeface="Arial" panose="020B0604020202020204" pitchFamily="34" charset="0"/>
                <a:cs typeface="Arial" panose="020B0604020202020204" pitchFamily="34" charset="0"/>
              </a:rPr>
              <a:t> a </a:t>
            </a:r>
            <a:r>
              <a:rPr lang="cs-CZ" altLang="en-US" sz="2000" dirty="0" err="1">
                <a:latin typeface="Arial" panose="020B0604020202020204" pitchFamily="34" charset="0"/>
                <a:cs typeface="Arial" panose="020B0604020202020204" pitchFamily="34" charset="0"/>
              </a:rPr>
              <a:t>thioarseničnanů</a:t>
            </a:r>
            <a:r>
              <a:rPr lang="cs-CZ" altLang="en-US" sz="2000" dirty="0">
                <a:latin typeface="Arial" panose="020B0604020202020204" pitchFamily="34" charset="0"/>
                <a:cs typeface="Arial" panose="020B0604020202020204" pitchFamily="34" charset="0"/>
              </a:rPr>
              <a:t>. </a:t>
            </a:r>
            <a:endParaRPr lang="en-GB" altLang="en-US" sz="2000" dirty="0">
              <a:latin typeface="Arial" panose="020B0604020202020204" pitchFamily="34" charset="0"/>
              <a:cs typeface="Arial" panose="020B0604020202020204" pitchFamily="34" charset="0"/>
            </a:endParaRPr>
          </a:p>
          <a:p>
            <a:pPr algn="ctr"/>
            <a:endParaRPr lang="cs-CZ" altLang="en-US" sz="2000" dirty="0">
              <a:latin typeface="Arial" panose="020B0604020202020204" pitchFamily="34" charset="0"/>
              <a:cs typeface="Arial" panose="020B0604020202020204" pitchFamily="34" charset="0"/>
            </a:endParaRPr>
          </a:p>
          <a:p>
            <a:pPr algn="ctr"/>
            <a:r>
              <a:rPr lang="en-GB" altLang="en-US" sz="2000" dirty="0">
                <a:latin typeface="Arial" panose="020B0604020202020204" pitchFamily="34" charset="0"/>
                <a:cs typeface="Arial" panose="020B0604020202020204" pitchFamily="34" charset="0"/>
              </a:rPr>
              <a:t>As</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S</a:t>
            </a:r>
            <a:r>
              <a:rPr lang="en-GB" altLang="en-US" sz="2000" baseline="-25000" dirty="0">
                <a:latin typeface="Arial" panose="020B0604020202020204" pitchFamily="34" charset="0"/>
                <a:cs typeface="Arial" panose="020B0604020202020204" pitchFamily="34" charset="0"/>
              </a:rPr>
              <a:t>3</a:t>
            </a:r>
            <a:r>
              <a:rPr lang="cs-CZ" altLang="en-US" sz="2000" dirty="0">
                <a:latin typeface="Arial" panose="020B0604020202020204" pitchFamily="34" charset="0"/>
                <a:cs typeface="Arial" panose="020B0604020202020204" pitchFamily="34" charset="0"/>
              </a:rPr>
              <a:t> </a:t>
            </a:r>
            <a:r>
              <a:rPr lang="en-US" altLang="en-US" sz="2000" dirty="0">
                <a:latin typeface="Arial" panose="020B0604020202020204" pitchFamily="34" charset="0"/>
                <a:cs typeface="Arial" panose="020B0604020202020204" pitchFamily="34" charset="0"/>
              </a:rPr>
              <a:t>+ 6 SH</a:t>
            </a:r>
            <a:r>
              <a:rPr lang="en-US" altLang="en-US" sz="2000" baseline="30000" dirty="0">
                <a:latin typeface="Arial" panose="020B0604020202020204" pitchFamily="34" charset="0"/>
                <a:cs typeface="Arial" panose="020B0604020202020204" pitchFamily="34" charset="0"/>
              </a:rPr>
              <a:t>-</a:t>
            </a:r>
            <a:r>
              <a:rPr lang="en-US"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 2 </a:t>
            </a:r>
            <a:r>
              <a:rPr lang="en-GB" altLang="en-US" sz="2000" dirty="0">
                <a:latin typeface="Arial" panose="020B0604020202020204" pitchFamily="34" charset="0"/>
                <a:cs typeface="Arial" panose="020B0604020202020204" pitchFamily="34" charset="0"/>
              </a:rPr>
              <a:t>AsS</a:t>
            </a:r>
            <a:r>
              <a:rPr lang="en-GB" altLang="en-US" sz="2000" baseline="-25000" dirty="0">
                <a:latin typeface="Arial" panose="020B0604020202020204" pitchFamily="34" charset="0"/>
                <a:cs typeface="Arial" panose="020B0604020202020204" pitchFamily="34" charset="0"/>
              </a:rPr>
              <a:t>3</a:t>
            </a:r>
            <a:r>
              <a:rPr lang="en-GB" altLang="en-US" sz="2000" baseline="30000" dirty="0">
                <a:latin typeface="Arial" panose="020B0604020202020204" pitchFamily="34" charset="0"/>
                <a:cs typeface="Arial" panose="020B0604020202020204" pitchFamily="34" charset="0"/>
              </a:rPr>
              <a:t>3-</a:t>
            </a:r>
            <a:r>
              <a:rPr lang="cs-CZ" altLang="en-US" sz="2000" dirty="0">
                <a:latin typeface="Arial" panose="020B0604020202020204" pitchFamily="34" charset="0"/>
                <a:cs typeface="Arial" panose="020B0604020202020204" pitchFamily="34" charset="0"/>
              </a:rPr>
              <a:t> </a:t>
            </a:r>
            <a:r>
              <a:rPr lang="en-US" altLang="en-US" sz="2000" dirty="0">
                <a:latin typeface="Arial" panose="020B0604020202020204" pitchFamily="34" charset="0"/>
                <a:cs typeface="Arial" panose="020B0604020202020204" pitchFamily="34" charset="0"/>
              </a:rPr>
              <a:t>+ 3 H</a:t>
            </a:r>
            <a:r>
              <a:rPr lang="en-US" altLang="en-US" sz="2000" baseline="-25000" dirty="0">
                <a:latin typeface="Arial" panose="020B0604020202020204" pitchFamily="34" charset="0"/>
                <a:cs typeface="Arial" panose="020B0604020202020204" pitchFamily="34" charset="0"/>
              </a:rPr>
              <a:t>2</a:t>
            </a:r>
            <a:r>
              <a:rPr lang="en-US" altLang="en-US" sz="2000" dirty="0">
                <a:latin typeface="Arial" panose="020B0604020202020204" pitchFamily="34" charset="0"/>
                <a:cs typeface="Arial" panose="020B0604020202020204" pitchFamily="34" charset="0"/>
              </a:rPr>
              <a:t>S</a:t>
            </a:r>
          </a:p>
          <a:p>
            <a:pPr algn="ctr"/>
            <a:r>
              <a:rPr lang="en-GB" altLang="en-US" sz="2000" dirty="0">
                <a:latin typeface="Arial" panose="020B0604020202020204" pitchFamily="34" charset="0"/>
                <a:cs typeface="Arial" panose="020B0604020202020204" pitchFamily="34" charset="0"/>
              </a:rPr>
              <a:t>As</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S</a:t>
            </a:r>
            <a:r>
              <a:rPr lang="en-GB" altLang="en-US" sz="2000" baseline="-25000" dirty="0">
                <a:latin typeface="Arial" panose="020B0604020202020204" pitchFamily="34" charset="0"/>
                <a:cs typeface="Arial" panose="020B0604020202020204" pitchFamily="34" charset="0"/>
              </a:rPr>
              <a:t>5</a:t>
            </a:r>
            <a:r>
              <a:rPr lang="cs-CZ" altLang="en-US" sz="2000" dirty="0">
                <a:latin typeface="Arial" panose="020B0604020202020204" pitchFamily="34" charset="0"/>
                <a:cs typeface="Arial" panose="020B0604020202020204" pitchFamily="34" charset="0"/>
              </a:rPr>
              <a:t> </a:t>
            </a:r>
            <a:r>
              <a:rPr lang="en-US" altLang="en-US" sz="2000" dirty="0">
                <a:latin typeface="Arial" panose="020B0604020202020204" pitchFamily="34" charset="0"/>
                <a:cs typeface="Arial" panose="020B0604020202020204" pitchFamily="34" charset="0"/>
              </a:rPr>
              <a:t>+ 6 SH</a:t>
            </a:r>
            <a:r>
              <a:rPr lang="en-US" altLang="en-US" sz="2000" baseline="30000" dirty="0">
                <a:latin typeface="Arial" panose="020B0604020202020204" pitchFamily="34" charset="0"/>
                <a:cs typeface="Arial" panose="020B0604020202020204" pitchFamily="34" charset="0"/>
              </a:rPr>
              <a:t>-</a:t>
            </a:r>
            <a:r>
              <a:rPr lang="en-US"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 2 </a:t>
            </a:r>
            <a:r>
              <a:rPr lang="en-GB" altLang="en-US" sz="2000" dirty="0">
                <a:latin typeface="Arial" panose="020B0604020202020204" pitchFamily="34" charset="0"/>
                <a:cs typeface="Arial" panose="020B0604020202020204" pitchFamily="34" charset="0"/>
              </a:rPr>
              <a:t>AsS</a:t>
            </a:r>
            <a:r>
              <a:rPr lang="en-GB" altLang="en-US" sz="2000" baseline="-25000" dirty="0">
                <a:latin typeface="Arial" panose="020B0604020202020204" pitchFamily="34" charset="0"/>
                <a:cs typeface="Arial" panose="020B0604020202020204" pitchFamily="34" charset="0"/>
              </a:rPr>
              <a:t>4</a:t>
            </a:r>
            <a:r>
              <a:rPr lang="en-GB" altLang="en-US" sz="2000" baseline="30000" dirty="0">
                <a:latin typeface="Arial" panose="020B0604020202020204" pitchFamily="34" charset="0"/>
                <a:cs typeface="Arial" panose="020B0604020202020204" pitchFamily="34" charset="0"/>
              </a:rPr>
              <a:t>3-</a:t>
            </a:r>
            <a:r>
              <a:rPr lang="cs-CZ" altLang="en-US" sz="2000" dirty="0">
                <a:latin typeface="Arial" panose="020B0604020202020204" pitchFamily="34" charset="0"/>
                <a:cs typeface="Arial" panose="020B0604020202020204" pitchFamily="34" charset="0"/>
              </a:rPr>
              <a:t> </a:t>
            </a:r>
            <a:r>
              <a:rPr lang="en-US" altLang="en-US" sz="2000" dirty="0">
                <a:latin typeface="Arial" panose="020B0604020202020204" pitchFamily="34" charset="0"/>
                <a:cs typeface="Arial" panose="020B0604020202020204" pitchFamily="34" charset="0"/>
              </a:rPr>
              <a:t>+ 3 H</a:t>
            </a:r>
            <a:r>
              <a:rPr lang="en-US" altLang="en-US" sz="2000" baseline="-25000" dirty="0">
                <a:latin typeface="Arial" panose="020B0604020202020204" pitchFamily="34" charset="0"/>
                <a:cs typeface="Arial" panose="020B0604020202020204" pitchFamily="34" charset="0"/>
              </a:rPr>
              <a:t>2</a:t>
            </a:r>
            <a:r>
              <a:rPr lang="en-US" altLang="en-US" sz="2000" dirty="0">
                <a:latin typeface="Arial" panose="020B0604020202020204" pitchFamily="34" charset="0"/>
                <a:cs typeface="Arial" panose="020B0604020202020204" pitchFamily="34" charset="0"/>
              </a:rPr>
              <a:t>S</a:t>
            </a:r>
            <a:endParaRPr lang="cs-CZ" altLang="en-US" sz="2000" dirty="0">
              <a:latin typeface="Arial" panose="020B0604020202020204" pitchFamily="34" charset="0"/>
              <a:cs typeface="Arial" panose="020B0604020202020204" pitchFamily="34" charset="0"/>
            </a:endParaRPr>
          </a:p>
          <a:p>
            <a:pPr algn="ctr"/>
            <a:endParaRPr lang="cs-CZ"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14248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46361" y="556419"/>
            <a:ext cx="4638782" cy="563562"/>
          </a:xfrm>
        </p:spPr>
        <p:txBody>
          <a:bodyPr>
            <a:normAutofit fontScale="90000"/>
          </a:bodyPr>
          <a:lstStyle/>
          <a:p>
            <a:r>
              <a:rPr lang="en-US" sz="2800" b="1" dirty="0">
                <a:latin typeface="Arial" panose="020B0604020202020204" pitchFamily="34" charset="0"/>
                <a:cs typeface="Arial" panose="020B0604020202020204" pitchFamily="34" charset="0"/>
              </a:rPr>
              <a:t>Organic</a:t>
            </a:r>
            <a:r>
              <a:rPr lang="cs-CZ" sz="2800" b="1" dirty="0" err="1">
                <a:latin typeface="Arial" panose="020B0604020202020204" pitchFamily="34" charset="0"/>
                <a:cs typeface="Arial" panose="020B0604020202020204" pitchFamily="34" charset="0"/>
              </a:rPr>
              <a:t>ké</a:t>
            </a:r>
            <a:r>
              <a:rPr lang="cs-CZ" sz="2800" b="1" dirty="0">
                <a:latin typeface="Arial" panose="020B0604020202020204" pitchFamily="34" charset="0"/>
                <a:cs typeface="Arial" panose="020B0604020202020204" pitchFamily="34" charset="0"/>
              </a:rPr>
              <a:t> sloučeniny cínu</a:t>
            </a:r>
          </a:p>
        </p:txBody>
      </p:sp>
      <p:sp>
        <p:nvSpPr>
          <p:cNvPr id="4" name="Obdélník 3"/>
          <p:cNvSpPr/>
          <p:nvPr/>
        </p:nvSpPr>
        <p:spPr>
          <a:xfrm>
            <a:off x="204134" y="5521999"/>
            <a:ext cx="5129866" cy="1015663"/>
          </a:xfrm>
          <a:prstGeom prst="rect">
            <a:avLst/>
          </a:prstGeom>
        </p:spPr>
        <p:txBody>
          <a:bodyPr wrap="square">
            <a:spAutoFit/>
          </a:bodyPr>
          <a:lstStyle/>
          <a:p>
            <a:r>
              <a:rPr lang="cs-CZ" sz="2000" b="1" dirty="0" err="1">
                <a:latin typeface="Arial" panose="020B0604020202020204" pitchFamily="34" charset="0"/>
                <a:cs typeface="Arial" panose="020B0604020202020204" pitchFamily="34" charset="0"/>
              </a:rPr>
              <a:t>Tributylcínoxid</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TBTO, </a:t>
            </a:r>
            <a:r>
              <a:rPr lang="cs-CZ" sz="2000" b="1" dirty="0" err="1">
                <a:latin typeface="Arial" panose="020B0604020202020204" pitchFamily="34" charset="0"/>
                <a:cs typeface="Arial" panose="020B0604020202020204" pitchFamily="34" charset="0"/>
              </a:rPr>
              <a:t>Lastanox</a:t>
            </a:r>
            <a:r>
              <a:rPr lang="cs-CZ" sz="2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biocid</a:t>
            </a:r>
          </a:p>
          <a:p>
            <a:r>
              <a:rPr lang="cs-CZ" sz="2000" dirty="0">
                <a:latin typeface="Arial" panose="020B0604020202020204" pitchFamily="34" charset="0"/>
                <a:cs typeface="Arial" panose="020B0604020202020204" pitchFamily="34" charset="0"/>
              </a:rPr>
              <a:t>(fungicid a </a:t>
            </a:r>
            <a:r>
              <a:rPr lang="cs-CZ" sz="2000" dirty="0" err="1">
                <a:latin typeface="Arial" panose="020B0604020202020204" pitchFamily="34" charset="0"/>
                <a:cs typeface="Arial" panose="020B0604020202020204" pitchFamily="34" charset="0"/>
              </a:rPr>
              <a:t>moluskocid</a:t>
            </a:r>
            <a:r>
              <a:rPr lang="cs-CZ" sz="2000" dirty="0">
                <a:latin typeface="Arial" panose="020B0604020202020204" pitchFamily="34" charset="0"/>
                <a:cs typeface="Arial" panose="020B0604020202020204" pitchFamily="34" charset="0"/>
              </a:rPr>
              <a:t>), zejména k ochraně dřeva. </a:t>
            </a:r>
          </a:p>
        </p:txBody>
      </p:sp>
      <p:pic>
        <p:nvPicPr>
          <p:cNvPr id="43010" name="Picture 2" descr="https://upload.wikimedia.org/wikipedia/commons/thumb/1/10/Tributyltin_hydride.svg/1024px-Tributyltin_hydride.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3258" y="556419"/>
            <a:ext cx="1930024" cy="1535112"/>
          </a:xfrm>
          <a:prstGeom prst="rect">
            <a:avLst/>
          </a:prstGeom>
          <a:noFill/>
          <a:extLst>
            <a:ext uri="{909E8E84-426E-40DD-AFC4-6F175D3DCCD1}">
              <a14:hiddenFill xmlns:a14="http://schemas.microsoft.com/office/drawing/2010/main">
                <a:solidFill>
                  <a:srgbClr val="FFFFFF"/>
                </a:solidFill>
              </a14:hiddenFill>
            </a:ext>
          </a:extLst>
        </p:spPr>
      </p:pic>
      <p:pic>
        <p:nvPicPr>
          <p:cNvPr id="43012" name="Picture 4" descr="Strukturní vzorec tetrabutylcín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1980" y="2234803"/>
            <a:ext cx="2504602" cy="1279525"/>
          </a:xfrm>
          <a:prstGeom prst="rect">
            <a:avLst/>
          </a:prstGeom>
          <a:noFill/>
          <a:extLst>
            <a:ext uri="{909E8E84-426E-40DD-AFC4-6F175D3DCCD1}">
              <a14:hiddenFill xmlns:a14="http://schemas.microsoft.com/office/drawing/2010/main">
                <a:solidFill>
                  <a:srgbClr val="FFFFFF"/>
                </a:solidFill>
              </a14:hiddenFill>
            </a:ext>
          </a:extLst>
        </p:spPr>
      </p:pic>
      <p:pic>
        <p:nvPicPr>
          <p:cNvPr id="43014" name="Picture 6" descr="Tributyltin oxid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5638800"/>
            <a:ext cx="3453466" cy="782063"/>
          </a:xfrm>
          <a:prstGeom prst="rect">
            <a:avLst/>
          </a:prstGeom>
          <a:noFill/>
          <a:extLst>
            <a:ext uri="{909E8E84-426E-40DD-AFC4-6F175D3DCCD1}">
              <a14:hiddenFill xmlns:a14="http://schemas.microsoft.com/office/drawing/2010/main">
                <a:solidFill>
                  <a:srgbClr val="FFFFFF"/>
                </a:solidFill>
              </a14:hiddenFill>
            </a:ext>
          </a:extLst>
        </p:spPr>
      </p:pic>
      <p:pic>
        <p:nvPicPr>
          <p:cNvPr id="43016" name="Picture 8" descr="Azocycloti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9800" y="3459822"/>
            <a:ext cx="2031159" cy="1930348"/>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168174" y="3990439"/>
            <a:ext cx="4972203" cy="707886"/>
          </a:xfrm>
          <a:prstGeom prst="rect">
            <a:avLst/>
          </a:prstGeom>
        </p:spPr>
        <p:txBody>
          <a:bodyPr wrap="square">
            <a:spAutoFit/>
          </a:bodyPr>
          <a:lstStyle/>
          <a:p>
            <a:r>
              <a:rPr lang="cs-CZ" sz="2000" b="1" dirty="0" err="1">
                <a:latin typeface="Arial" panose="020B0604020202020204" pitchFamily="34" charset="0"/>
                <a:cs typeface="Arial" panose="020B0604020202020204" pitchFamily="34" charset="0"/>
              </a:rPr>
              <a:t>Azocyklotin</a:t>
            </a:r>
            <a:r>
              <a:rPr lang="cs-CZ" sz="2000" dirty="0">
                <a:latin typeface="Arial" panose="020B0604020202020204" pitchFamily="34" charset="0"/>
                <a:cs typeface="Arial" panose="020B0604020202020204" pitchFamily="34" charset="0"/>
              </a:rPr>
              <a:t> je </a:t>
            </a:r>
            <a:r>
              <a:rPr lang="cs-CZ" sz="2000" dirty="0" err="1">
                <a:latin typeface="Arial" panose="020B0604020202020204" pitchFamily="34" charset="0"/>
                <a:cs typeface="Arial" panose="020B0604020202020204" pitchFamily="34" charset="0"/>
              </a:rPr>
              <a:t>organocínová</a:t>
            </a:r>
            <a:r>
              <a:rPr lang="cs-CZ" sz="2000" dirty="0">
                <a:latin typeface="Arial" panose="020B0604020202020204" pitchFamily="34" charset="0"/>
                <a:cs typeface="Arial" panose="020B0604020202020204" pitchFamily="34" charset="0"/>
              </a:rPr>
              <a:t> sloučenina používaná jako akaricid (proti sviluškám). </a:t>
            </a:r>
          </a:p>
        </p:txBody>
      </p:sp>
      <p:sp>
        <p:nvSpPr>
          <p:cNvPr id="8" name="Obdélník 7"/>
          <p:cNvSpPr/>
          <p:nvPr/>
        </p:nvSpPr>
        <p:spPr>
          <a:xfrm>
            <a:off x="217251" y="1752600"/>
            <a:ext cx="4972203" cy="1323439"/>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Alkylované sloučeniny cínu</a:t>
            </a:r>
            <a:r>
              <a:rPr lang="cs-CZ" sz="2000" dirty="0">
                <a:latin typeface="Arial" panose="020B0604020202020204" pitchFamily="34" charset="0"/>
                <a:cs typeface="Arial" panose="020B0604020202020204" pitchFamily="34" charset="0"/>
              </a:rPr>
              <a:t>:  prekurzory pro velké množství organických sloučenin cínu, které se používají jako stabilizátory pro PVC, biocidy a fungicidy.</a:t>
            </a:r>
          </a:p>
        </p:txBody>
      </p:sp>
    </p:spTree>
    <p:extLst>
      <p:ext uri="{BB962C8B-B14F-4D97-AF65-F5344CB8AC3E}">
        <p14:creationId xmlns:p14="http://schemas.microsoft.com/office/powerpoint/2010/main" val="17214431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body" idx="1"/>
          </p:nvPr>
        </p:nvSpPr>
        <p:spPr>
          <a:xfrm>
            <a:off x="228600" y="152400"/>
            <a:ext cx="8763000" cy="6400800"/>
          </a:xfrm>
        </p:spPr>
        <p:txBody>
          <a:bodyPr>
            <a:normAutofit/>
          </a:bodyPr>
          <a:lstStyle/>
          <a:p>
            <a:pPr marL="0" indent="0" algn="ctr" eaLnBrk="1" hangingPunct="1">
              <a:buNone/>
            </a:pPr>
            <a:r>
              <a:rPr lang="en-GB" altLang="en-US" sz="2800" b="1" dirty="0" err="1">
                <a:latin typeface="Arial" panose="020B0604020202020204" pitchFamily="34" charset="0"/>
                <a:cs typeface="Arial" panose="020B0604020202020204" pitchFamily="34" charset="0"/>
              </a:rPr>
              <a:t>Olovo</a:t>
            </a:r>
            <a:endParaRPr lang="en-GB" altLang="en-US" sz="2800" dirty="0">
              <a:latin typeface="Arial" panose="020B0604020202020204" pitchFamily="34" charset="0"/>
              <a:cs typeface="Arial" panose="020B0604020202020204" pitchFamily="34" charset="0"/>
            </a:endParaRPr>
          </a:p>
          <a:p>
            <a:pPr marL="0" indent="0" algn="just">
              <a:buNone/>
            </a:pPr>
            <a:endParaRPr lang="cs-CZ" sz="2000" dirty="0">
              <a:latin typeface="Arial" panose="020B0604020202020204" pitchFamily="34" charset="0"/>
              <a:cs typeface="Arial" panose="020B0604020202020204" pitchFamily="34" charset="0"/>
            </a:endParaRPr>
          </a:p>
          <a:p>
            <a:pPr marL="0" indent="0" algn="just">
              <a:buNone/>
            </a:pPr>
            <a:r>
              <a:rPr lang="cs-CZ" sz="2000" dirty="0">
                <a:latin typeface="Arial" panose="020B0604020202020204" pitchFamily="34" charset="0"/>
                <a:cs typeface="Arial" panose="020B0604020202020204" pitchFamily="34" charset="0"/>
              </a:rPr>
              <a:t>je modrobílý, na čerstvém řezu lesklý, měkký kov. Povrch olova se na vzduchu rychle pokrývá vrstvičkou oxidu. V běžných minerálních kyselinách, s výjimkou horké zředěné kyseliny dusičné, se olovo nerozpouští, ale velice dobře je rozpustné v kyselině octové:</a:t>
            </a:r>
          </a:p>
          <a:p>
            <a:pPr marL="0" indent="0">
              <a:buNone/>
            </a:pPr>
            <a:r>
              <a:rPr lang="cs-CZ" sz="2000" dirty="0">
                <a:latin typeface="Arial" panose="020B0604020202020204" pitchFamily="34" charset="0"/>
                <a:cs typeface="Arial" panose="020B0604020202020204" pitchFamily="34" charset="0"/>
              </a:rPr>
              <a:t>		3Pb + 8HNO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3Pb(NO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+ 2NO + 4H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Pb</a:t>
            </a:r>
            <a:r>
              <a:rPr lang="cs-CZ" sz="2000" dirty="0">
                <a:latin typeface="Arial" panose="020B0604020202020204" pitchFamily="34" charset="0"/>
                <a:cs typeface="Arial" panose="020B0604020202020204" pitchFamily="34" charset="0"/>
              </a:rPr>
              <a:t> + 2CH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COOH → (CH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COO)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Pb + 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pPr marL="0" indent="0" algn="just">
              <a:buNone/>
            </a:pPr>
            <a:r>
              <a:rPr lang="cs-CZ" sz="2000" dirty="0">
                <a:latin typeface="Arial" panose="020B0604020202020204" pitchFamily="34" charset="0"/>
                <a:cs typeface="Arial" panose="020B0604020202020204" pitchFamily="34" charset="0"/>
              </a:rPr>
              <a:t>Olovo je amfoterní, produktem reakce olova s alkalickými hydroxidy jsou alkalické </a:t>
            </a:r>
            <a:r>
              <a:rPr lang="cs-CZ" sz="2000" dirty="0" err="1">
                <a:latin typeface="Arial" panose="020B0604020202020204" pitchFamily="34" charset="0"/>
                <a:cs typeface="Arial" panose="020B0604020202020204" pitchFamily="34" charset="0"/>
              </a:rPr>
              <a:t>tetrahydroxolovnatany</a:t>
            </a:r>
            <a:r>
              <a:rPr lang="cs-CZ" sz="2000" dirty="0">
                <a:latin typeface="Arial" panose="020B0604020202020204" pitchFamily="34" charset="0"/>
                <a:cs typeface="Arial" panose="020B0604020202020204" pitchFamily="34" charset="0"/>
              </a:rPr>
              <a:t>:</a:t>
            </a:r>
          </a:p>
          <a:p>
            <a:pPr marL="0" indent="0">
              <a:buNone/>
            </a:pP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Pb</a:t>
            </a:r>
            <a:r>
              <a:rPr lang="cs-CZ" sz="2000" dirty="0">
                <a:latin typeface="Arial" panose="020B0604020202020204" pitchFamily="34" charset="0"/>
                <a:cs typeface="Arial" panose="020B0604020202020204" pitchFamily="34" charset="0"/>
              </a:rPr>
              <a:t> + 2NaOH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r>
              <a:rPr lang="cs-CZ" sz="2000" dirty="0" err="1">
                <a:latin typeface="Arial" panose="020B0604020202020204" pitchFamily="34" charset="0"/>
                <a:cs typeface="Arial" panose="020B0604020202020204" pitchFamily="34" charset="0"/>
              </a:rPr>
              <a:t>Pb</a:t>
            </a:r>
            <a:r>
              <a:rPr lang="cs-CZ" sz="2000" dirty="0">
                <a:latin typeface="Arial" panose="020B0604020202020204" pitchFamily="34" charset="0"/>
                <a:cs typeface="Arial" panose="020B0604020202020204" pitchFamily="34" charset="0"/>
              </a:rPr>
              <a:t>(OH)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pPr marL="0" indent="0">
              <a:buNone/>
            </a:pPr>
            <a:r>
              <a:rPr lang="cs-CZ" sz="2000" dirty="0">
                <a:latin typeface="Arial" panose="020B0604020202020204" pitchFamily="34" charset="0"/>
                <a:cs typeface="Arial" panose="020B0604020202020204" pitchFamily="34" charset="0"/>
              </a:rPr>
              <a:t>Za zvýšené teploty se přímo slučuje s halogeny a chalkogeny.</a:t>
            </a:r>
          </a:p>
          <a:p>
            <a:pPr marL="0" indent="0">
              <a:buNone/>
            </a:pPr>
            <a:endParaRPr lang="cs-CZ" sz="2000" dirty="0">
              <a:latin typeface="Arial" panose="020B0604020202020204" pitchFamily="34" charset="0"/>
              <a:cs typeface="Arial" panose="020B0604020202020204" pitchFamily="34" charset="0"/>
            </a:endParaRPr>
          </a:p>
          <a:p>
            <a:pPr marL="0" indent="0" algn="just">
              <a:buNone/>
            </a:pPr>
            <a:r>
              <a:rPr lang="cs-CZ" sz="2000" dirty="0">
                <a:latin typeface="Arial" panose="020B0604020202020204" pitchFamily="34" charset="0"/>
                <a:cs typeface="Arial" panose="020B0604020202020204" pitchFamily="34" charset="0"/>
              </a:rPr>
              <a:t>Ve sloučeninách má olovo nejčastěji oxidační číslo II, sloučeniny olova v oxidačním stupni IV. velmi snadno hydrolyzují, jsou nestálé a působí jako silná oxidační činidla. </a:t>
            </a:r>
          </a:p>
        </p:txBody>
      </p:sp>
    </p:spTree>
    <p:extLst>
      <p:ext uri="{BB962C8B-B14F-4D97-AF65-F5344CB8AC3E}">
        <p14:creationId xmlns:p14="http://schemas.microsoft.com/office/powerpoint/2010/main" val="6478370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381000"/>
            <a:ext cx="8686800" cy="2062103"/>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V přírodě se ryzí olovo nalézá velice vzácně, nejdůležitějším zdrojem olova jsou olověné rudy </a:t>
            </a:r>
            <a:r>
              <a:rPr lang="cs-CZ" sz="2000" b="1" dirty="0">
                <a:latin typeface="Arial" panose="020B0604020202020204" pitchFamily="34" charset="0"/>
                <a:cs typeface="Arial" panose="020B0604020202020204" pitchFamily="34" charset="0"/>
              </a:rPr>
              <a:t>galenit</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PbS</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cerusit</a:t>
            </a:r>
            <a:r>
              <a:rPr lang="cs-CZ" sz="2000" dirty="0">
                <a:latin typeface="Arial" panose="020B0604020202020204" pitchFamily="34" charset="0"/>
                <a:cs typeface="Arial" panose="020B0604020202020204" pitchFamily="34" charset="0"/>
              </a:rPr>
              <a:t> PbCO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anglesit</a:t>
            </a:r>
            <a:r>
              <a:rPr lang="cs-CZ" sz="2000" dirty="0">
                <a:latin typeface="Arial" panose="020B0604020202020204" pitchFamily="34" charset="0"/>
                <a:cs typeface="Arial" panose="020B0604020202020204" pitchFamily="34" charset="0"/>
              </a:rPr>
              <a:t> PbSO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jamesonit</a:t>
            </a:r>
            <a:r>
              <a:rPr lang="cs-CZ" sz="2000" dirty="0">
                <a:latin typeface="Arial" panose="020B0604020202020204" pitchFamily="34" charset="0"/>
                <a:cs typeface="Arial" panose="020B0604020202020204" pitchFamily="34" charset="0"/>
              </a:rPr>
              <a:t> Pb</a:t>
            </a:r>
            <a:r>
              <a:rPr lang="cs-CZ" sz="2000" baseline="-25000" dirty="0">
                <a:latin typeface="Arial" panose="020B0604020202020204" pitchFamily="34" charset="0"/>
                <a:cs typeface="Arial" panose="020B0604020202020204" pitchFamily="34" charset="0"/>
              </a:rPr>
              <a:t>5</a:t>
            </a:r>
            <a:r>
              <a:rPr lang="cs-CZ" sz="2000" dirty="0">
                <a:latin typeface="Arial" panose="020B0604020202020204" pitchFamily="34" charset="0"/>
                <a:cs typeface="Arial" panose="020B0604020202020204" pitchFamily="34" charset="0"/>
              </a:rPr>
              <a:t>FeSb</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S</a:t>
            </a:r>
            <a:r>
              <a:rPr lang="cs-CZ" sz="2000" baseline="-25000" dirty="0">
                <a:latin typeface="Arial" panose="020B0604020202020204" pitchFamily="34" charset="0"/>
                <a:cs typeface="Arial" panose="020B0604020202020204" pitchFamily="34" charset="0"/>
              </a:rPr>
              <a:t>14</a:t>
            </a:r>
            <a:r>
              <a:rPr lang="cs-CZ" sz="2000" dirty="0">
                <a:latin typeface="Arial" panose="020B0604020202020204" pitchFamily="34" charset="0"/>
                <a:cs typeface="Arial" panose="020B0604020202020204" pitchFamily="34" charset="0"/>
              </a:rPr>
              <a:t> a </a:t>
            </a:r>
            <a:r>
              <a:rPr lang="cs-CZ" sz="2000" b="1" dirty="0" err="1">
                <a:latin typeface="Arial" panose="020B0604020202020204" pitchFamily="34" charset="0"/>
                <a:cs typeface="Arial" panose="020B0604020202020204" pitchFamily="34" charset="0"/>
              </a:rPr>
              <a:t>boulangerit</a:t>
            </a:r>
            <a:r>
              <a:rPr lang="cs-CZ" sz="2000" dirty="0">
                <a:latin typeface="Arial" panose="020B0604020202020204" pitchFamily="34" charset="0"/>
                <a:cs typeface="Arial" panose="020B0604020202020204" pitchFamily="34" charset="0"/>
              </a:rPr>
              <a:t> Pb</a:t>
            </a:r>
            <a:r>
              <a:rPr lang="cs-CZ" sz="2000" baseline="-25000" dirty="0">
                <a:latin typeface="Arial" panose="020B0604020202020204" pitchFamily="34" charset="0"/>
                <a:cs typeface="Arial" panose="020B0604020202020204" pitchFamily="34" charset="0"/>
              </a:rPr>
              <a:t>5</a:t>
            </a:r>
            <a:r>
              <a:rPr lang="cs-CZ" sz="2000" dirty="0">
                <a:latin typeface="Arial" panose="020B0604020202020204" pitchFamily="34" charset="0"/>
                <a:cs typeface="Arial" panose="020B0604020202020204" pitchFamily="34" charset="0"/>
              </a:rPr>
              <a:t>Sb</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S</a:t>
            </a:r>
            <a:r>
              <a:rPr lang="cs-CZ" sz="2000" baseline="-25000" dirty="0">
                <a:latin typeface="Arial" panose="020B0604020202020204" pitchFamily="34" charset="0"/>
                <a:cs typeface="Arial" panose="020B0604020202020204" pitchFamily="34" charset="0"/>
              </a:rPr>
              <a:t>11</a:t>
            </a:r>
            <a:r>
              <a:rPr lang="cs-CZ" sz="2000" dirty="0">
                <a:latin typeface="Arial" panose="020B0604020202020204" pitchFamily="34" charset="0"/>
                <a:cs typeface="Arial" panose="020B0604020202020204" pitchFamily="34" charset="0"/>
              </a:rPr>
              <a:t>. </a:t>
            </a:r>
          </a:p>
          <a:p>
            <a:endParaRPr lang="cs-CZ" sz="8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Pro průmyslovou těžbu má rozhodující význam galenit, který se vyskytuje ve formě čoček ve vápencích, jako výplň krasových dutin i jako žíla nebo impregnační vrstva.</a:t>
            </a:r>
          </a:p>
        </p:txBody>
      </p:sp>
      <p:sp>
        <p:nvSpPr>
          <p:cNvPr id="5" name="Obdélník 4"/>
          <p:cNvSpPr/>
          <p:nvPr/>
        </p:nvSpPr>
        <p:spPr>
          <a:xfrm>
            <a:off x="152400" y="2819400"/>
            <a:ext cx="8763000" cy="1323439"/>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Výroba olova se nejčastěji provádí oxidací galenitu v konvertorech za vzniku </a:t>
            </a:r>
            <a:r>
              <a:rPr lang="cs-CZ" sz="2000" dirty="0" err="1">
                <a:latin typeface="Arial" panose="020B0604020202020204" pitchFamily="34" charset="0"/>
                <a:cs typeface="Arial" panose="020B0604020202020204" pitchFamily="34" charset="0"/>
              </a:rPr>
              <a:t>PbO</a:t>
            </a:r>
            <a:r>
              <a:rPr lang="cs-CZ" sz="2000" dirty="0">
                <a:latin typeface="Arial" panose="020B0604020202020204" pitchFamily="34" charset="0"/>
                <a:cs typeface="Arial" panose="020B0604020202020204" pitchFamily="34" charset="0"/>
              </a:rPr>
              <a:t> s jeho následnou redukcí pomocí oxidu uhelnatého v šachtové peci:</a:t>
            </a:r>
          </a:p>
          <a:p>
            <a:r>
              <a:rPr lang="cs-CZ" sz="2000" dirty="0">
                <a:latin typeface="Arial" panose="020B0604020202020204" pitchFamily="34" charset="0"/>
                <a:cs typeface="Arial" panose="020B0604020202020204" pitchFamily="34" charset="0"/>
              </a:rPr>
              <a:t>		2 </a:t>
            </a:r>
            <a:r>
              <a:rPr lang="cs-CZ" sz="2000" dirty="0" err="1">
                <a:latin typeface="Arial" panose="020B0604020202020204" pitchFamily="34" charset="0"/>
                <a:cs typeface="Arial" panose="020B0604020202020204" pitchFamily="34" charset="0"/>
              </a:rPr>
              <a:t>PbS</a:t>
            </a:r>
            <a:r>
              <a:rPr lang="cs-CZ" sz="2000" dirty="0">
                <a:latin typeface="Arial" panose="020B0604020202020204" pitchFamily="34" charset="0"/>
                <a:cs typeface="Arial" panose="020B0604020202020204" pitchFamily="34" charset="0"/>
              </a:rPr>
              <a:t> + 3 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 </a:t>
            </a:r>
            <a:r>
              <a:rPr lang="cs-CZ" sz="2000" dirty="0" err="1">
                <a:latin typeface="Arial" panose="020B0604020202020204" pitchFamily="34" charset="0"/>
                <a:cs typeface="Arial" panose="020B0604020202020204" pitchFamily="34" charset="0"/>
              </a:rPr>
              <a:t>PbO</a:t>
            </a:r>
            <a:r>
              <a:rPr lang="cs-CZ" sz="2000" dirty="0">
                <a:latin typeface="Arial" panose="020B0604020202020204" pitchFamily="34" charset="0"/>
                <a:cs typeface="Arial" panose="020B0604020202020204" pitchFamily="34" charset="0"/>
              </a:rPr>
              <a:t> + 2 SO</a:t>
            </a:r>
            <a:r>
              <a:rPr lang="cs-CZ" sz="2000" baseline="-25000" dirty="0">
                <a:latin typeface="Arial" panose="020B0604020202020204" pitchFamily="34" charset="0"/>
                <a:cs typeface="Arial" panose="020B0604020202020204" pitchFamily="34" charset="0"/>
              </a:rPr>
              <a:t>2</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PbO</a:t>
            </a:r>
            <a:r>
              <a:rPr lang="cs-CZ" sz="2000" dirty="0">
                <a:latin typeface="Arial" panose="020B0604020202020204" pitchFamily="34" charset="0"/>
                <a:cs typeface="Arial" panose="020B0604020202020204" pitchFamily="34" charset="0"/>
              </a:rPr>
              <a:t> + CO → </a:t>
            </a:r>
            <a:r>
              <a:rPr lang="cs-CZ" sz="2000" dirty="0" err="1">
                <a:latin typeface="Arial" panose="020B0604020202020204" pitchFamily="34" charset="0"/>
                <a:cs typeface="Arial" panose="020B0604020202020204" pitchFamily="34" charset="0"/>
              </a:rPr>
              <a:t>Pb</a:t>
            </a:r>
            <a:r>
              <a:rPr lang="cs-CZ" sz="2000" dirty="0">
                <a:latin typeface="Arial" panose="020B0604020202020204" pitchFamily="34" charset="0"/>
                <a:cs typeface="Arial" panose="020B0604020202020204" pitchFamily="34" charset="0"/>
              </a:rPr>
              <a:t> + CO</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p:txBody>
      </p:sp>
      <p:sp>
        <p:nvSpPr>
          <p:cNvPr id="6" name="Obdélník 5"/>
          <p:cNvSpPr/>
          <p:nvPr/>
        </p:nvSpPr>
        <p:spPr>
          <a:xfrm>
            <a:off x="228600" y="4648200"/>
            <a:ext cx="8610600" cy="1938992"/>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Olovo se např. používá k výrobě akumulátorů, jako konstrukční materiál v chemickém průmyslu, k výrobě krytů proti ionizujícímu záření a jako ochranný obal elektrických kabelů. Značný význam má olovo při výrobě munice a některých druhů </a:t>
            </a:r>
            <a:r>
              <a:rPr lang="cs-CZ" sz="2000" dirty="0" err="1">
                <a:latin typeface="Arial" panose="020B0604020202020204" pitchFamily="34" charset="0"/>
                <a:cs typeface="Arial" panose="020B0604020202020204" pitchFamily="34" charset="0"/>
              </a:rPr>
              <a:t>nízkotavitelných</a:t>
            </a:r>
            <a:r>
              <a:rPr lang="cs-CZ" sz="2000" dirty="0">
                <a:latin typeface="Arial" panose="020B0604020202020204" pitchFamily="34" charset="0"/>
                <a:cs typeface="Arial" panose="020B0604020202020204" pitchFamily="34" charset="0"/>
              </a:rPr>
              <a:t> pájek, ložiskových kovů i dalších slitin. V minulosti se olovo často používalo k výrobě vodovodního potrubí.</a:t>
            </a:r>
          </a:p>
        </p:txBody>
      </p:sp>
    </p:spTree>
    <p:extLst>
      <p:ext uri="{BB962C8B-B14F-4D97-AF65-F5344CB8AC3E}">
        <p14:creationId xmlns:p14="http://schemas.microsoft.com/office/powerpoint/2010/main" val="33425466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52400" y="152400"/>
            <a:ext cx="8839200" cy="6247864"/>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Olověný akumulátor</a:t>
            </a:r>
            <a:r>
              <a:rPr lang="cs-CZ" sz="2000" dirty="0">
                <a:latin typeface="Arial" panose="020B0604020202020204" pitchFamily="34" charset="0"/>
                <a:cs typeface="Arial" panose="020B0604020202020204" pitchFamily="34" charset="0"/>
              </a:rPr>
              <a:t> </a:t>
            </a:r>
          </a:p>
          <a:p>
            <a:pPr algn="just"/>
            <a:r>
              <a:rPr lang="cs-CZ" sz="2000" dirty="0">
                <a:latin typeface="Arial" panose="020B0604020202020204" pitchFamily="34" charset="0"/>
                <a:cs typeface="Arial" panose="020B0604020202020204" pitchFamily="34" charset="0"/>
              </a:rPr>
              <a:t>  je sekundární galvanický článek s elektrodami na bázi olova, jehož elektrolytem je kyselina sírová. </a:t>
            </a:r>
          </a:p>
          <a:p>
            <a:pPr algn="just"/>
            <a:r>
              <a:rPr lang="cs-CZ" sz="2000" dirty="0">
                <a:latin typeface="Arial" panose="020B0604020202020204" pitchFamily="34" charset="0"/>
                <a:cs typeface="Arial" panose="020B0604020202020204" pitchFamily="34" charset="0"/>
              </a:rPr>
              <a:t>   V nabitém stavu aktivní hmotu záporné elektrody tvoří houbovité olovo (</a:t>
            </a:r>
            <a:r>
              <a:rPr lang="cs-CZ" sz="2000" dirty="0" err="1">
                <a:latin typeface="Arial" panose="020B0604020202020204" pitchFamily="34" charset="0"/>
                <a:cs typeface="Arial" panose="020B0604020202020204" pitchFamily="34" charset="0"/>
              </a:rPr>
              <a:t>Pb</a:t>
            </a:r>
            <a:r>
              <a:rPr lang="cs-CZ" sz="2000" dirty="0">
                <a:latin typeface="Arial" panose="020B0604020202020204" pitchFamily="34" charset="0"/>
                <a:cs typeface="Arial" panose="020B0604020202020204" pitchFamily="34" charset="0"/>
              </a:rPr>
              <a:t>), u kladné elektrody je to oxid </a:t>
            </a:r>
            <a:r>
              <a:rPr lang="cs-CZ" sz="2000" dirty="0" err="1">
                <a:latin typeface="Arial" panose="020B0604020202020204" pitchFamily="34" charset="0"/>
                <a:cs typeface="Arial" panose="020B0604020202020204" pitchFamily="34" charset="0"/>
              </a:rPr>
              <a:t>olovičitý</a:t>
            </a:r>
            <a:r>
              <a:rPr lang="cs-CZ" sz="2000" dirty="0">
                <a:latin typeface="Arial" panose="020B0604020202020204" pitchFamily="34" charset="0"/>
                <a:cs typeface="Arial" panose="020B0604020202020204" pitchFamily="34" charset="0"/>
              </a:rPr>
              <a:t> (PbO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Elektrolytem v olověných akumulátorech je vodou zředěná kyselina sírová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o koncentraci přibližně 35 % </a:t>
            </a:r>
            <a:r>
              <a:rPr lang="cs-CZ" sz="2000" dirty="0" err="1">
                <a:latin typeface="Arial" panose="020B0604020202020204" pitchFamily="34" charset="0"/>
                <a:cs typeface="Arial" panose="020B0604020202020204" pitchFamily="34" charset="0"/>
              </a:rPr>
              <a:t>obj</a:t>
            </a:r>
            <a:r>
              <a:rPr lang="cs-CZ" sz="2000" dirty="0">
                <a:latin typeface="Arial" panose="020B0604020202020204" pitchFamily="34" charset="0"/>
                <a:cs typeface="Arial" panose="020B0604020202020204" pitchFamily="34" charset="0"/>
              </a:rPr>
              <a:t>. u plně nabitého akumulátoru. Tento roztok může být z technických důvodů nasáknutý do vaty ze skelných vláken (AGM) nebo ztužený do formy gelu. </a:t>
            </a:r>
          </a:p>
          <a:p>
            <a:pPr algn="just"/>
            <a:endParaRPr lang="cs-CZ" sz="2000" dirty="0">
              <a:latin typeface="Arial" panose="020B0604020202020204" pitchFamily="34" charset="0"/>
              <a:cs typeface="Arial" panose="020B0604020202020204" pitchFamily="34" charset="0"/>
            </a:endParaRPr>
          </a:p>
          <a:p>
            <a:r>
              <a:rPr lang="cs-CZ" sz="2000" i="1" dirty="0">
                <a:latin typeface="Arial" panose="020B0604020202020204" pitchFamily="34" charset="0"/>
                <a:cs typeface="Arial" panose="020B0604020202020204" pitchFamily="34" charset="0"/>
              </a:rPr>
              <a:t>Celková reakce vybíjení</a:t>
            </a:r>
            <a:r>
              <a:rPr lang="cs-CZ" sz="2000" dirty="0">
                <a:latin typeface="Arial" panose="020B0604020202020204" pitchFamily="34" charset="0"/>
                <a:cs typeface="Arial" panose="020B0604020202020204" pitchFamily="34" charset="0"/>
              </a:rPr>
              <a:t>: </a:t>
            </a:r>
          </a:p>
          <a:p>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Pb</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PbO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2PbSO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Na záporné elektrodě:   </a:t>
            </a:r>
            <a:r>
              <a:rPr lang="cs-CZ" sz="2000" dirty="0" err="1">
                <a:latin typeface="Arial" panose="020B0604020202020204" pitchFamily="34" charset="0"/>
                <a:cs typeface="Arial" panose="020B0604020202020204" pitchFamily="34" charset="0"/>
              </a:rPr>
              <a:t>Pb</a:t>
            </a:r>
            <a:r>
              <a:rPr lang="cs-CZ" sz="2000" dirty="0">
                <a:latin typeface="Arial" panose="020B0604020202020204" pitchFamily="34" charset="0"/>
                <a:cs typeface="Arial" panose="020B0604020202020204" pitchFamily="34" charset="0"/>
              </a:rPr>
              <a:t> + SO</a:t>
            </a:r>
            <a:r>
              <a:rPr lang="cs-CZ" sz="2000" baseline="-25000" dirty="0">
                <a:latin typeface="Arial" panose="020B0604020202020204" pitchFamily="34" charset="0"/>
                <a:cs typeface="Arial" panose="020B0604020202020204" pitchFamily="34" charset="0"/>
              </a:rPr>
              <a:t>4</a:t>
            </a:r>
            <a:r>
              <a:rPr lang="cs-CZ" sz="2000" baseline="30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PbSO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+ 2e</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Na kladné elektrodě:   PbO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+ 4H</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 SO</a:t>
            </a:r>
            <a:r>
              <a:rPr lang="cs-CZ" sz="2000" baseline="-25000" dirty="0">
                <a:latin typeface="Arial" panose="020B0604020202020204" pitchFamily="34" charset="0"/>
                <a:cs typeface="Arial" panose="020B0604020202020204" pitchFamily="34" charset="0"/>
              </a:rPr>
              <a:t>4</a:t>
            </a:r>
            <a:r>
              <a:rPr lang="cs-CZ" sz="2000" baseline="30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+ 2e</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 PbSO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Při nabíjení probíhají uvedené reakce opačným směrem. Vybíjení akumulátoru probíhá také samovolně bez připojení k elektrickému obvodu – samovybíjením. Rychlost samovybíjení je zhruba 3-20% kapacity za měsíc. </a:t>
            </a:r>
          </a:p>
        </p:txBody>
      </p:sp>
      <p:pic>
        <p:nvPicPr>
          <p:cNvPr id="165891" name="Picture 3" descr="Photo-CarBattery.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2819400"/>
            <a:ext cx="1663886" cy="1590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58761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1066800"/>
            <a:ext cx="8686800" cy="1015663"/>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Tetraethylolovo</a:t>
            </a:r>
            <a:r>
              <a:rPr lang="cs-CZ" sz="2000" dirty="0">
                <a:latin typeface="Arial" panose="020B0604020202020204" pitchFamily="34" charset="0"/>
                <a:cs typeface="Arial" panose="020B0604020202020204" pitchFamily="34" charset="0"/>
              </a:rPr>
              <a:t> je organokovová sloučenina, která se používala jako antidetonační přísada do motorových benzínů (zpomaluje hoření benzínu a zvyšuje jeho oktanové číslo).</a:t>
            </a:r>
          </a:p>
        </p:txBody>
      </p:sp>
      <p:sp>
        <p:nvSpPr>
          <p:cNvPr id="5" name="TextovéPole 4"/>
          <p:cNvSpPr txBox="1"/>
          <p:nvPr/>
        </p:nvSpPr>
        <p:spPr>
          <a:xfrm>
            <a:off x="228600" y="304800"/>
            <a:ext cx="4960012" cy="523220"/>
          </a:xfrm>
          <a:prstGeom prst="rect">
            <a:avLst/>
          </a:prstGeom>
          <a:noFill/>
        </p:spPr>
        <p:txBody>
          <a:bodyPr wrap="none" rtlCol="0">
            <a:spAutoFit/>
          </a:bodyPr>
          <a:lstStyle/>
          <a:p>
            <a:r>
              <a:rPr lang="cs-CZ" sz="2800" b="1" dirty="0">
                <a:latin typeface="Arial" panose="020B0604020202020204" pitchFamily="34" charset="0"/>
                <a:cs typeface="Arial" panose="020B0604020202020204" pitchFamily="34" charset="0"/>
              </a:rPr>
              <a:t>Organické sloučeniny olova</a:t>
            </a:r>
          </a:p>
        </p:txBody>
      </p:sp>
      <p:pic>
        <p:nvPicPr>
          <p:cNvPr id="59394"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6602" y="2390239"/>
            <a:ext cx="2538396" cy="1645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7519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400"/>
            <a:ext cx="7784406" cy="6465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5446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2" name="Picture 6"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438400"/>
            <a:ext cx="7120647" cy="4047087"/>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533400" y="838200"/>
            <a:ext cx="5943600" cy="553998"/>
          </a:xfrm>
          <a:prstGeom prst="rect">
            <a:avLst/>
          </a:prstGeom>
        </p:spPr>
        <p:txBody>
          <a:bodyPr wrap="square">
            <a:spAutoFit/>
          </a:bodyPr>
          <a:lstStyle/>
          <a:p>
            <a:r>
              <a:rPr lang="cs-CZ" b="1" u="sng" dirty="0">
                <a:latin typeface="Arial" panose="020B0604020202020204" pitchFamily="34" charset="0"/>
                <a:cs typeface="Arial" panose="020B0604020202020204" pitchFamily="34" charset="0"/>
              </a:rPr>
              <a:t>Všechny rozpustné sloučeniny olova jsou jedovaté.</a:t>
            </a:r>
          </a:p>
          <a:p>
            <a:pPr algn="just"/>
            <a:endParaRPr lang="en-GB" altLang="en-US" baseline="-25000" dirty="0">
              <a:latin typeface="Arial" panose="020B0604020202020204" pitchFamily="34" charset="0"/>
              <a:cs typeface="Arial" panose="020B0604020202020204" pitchFamily="34" charset="0"/>
            </a:endParaRPr>
          </a:p>
        </p:txBody>
      </p:sp>
      <p:pic>
        <p:nvPicPr>
          <p:cNvPr id="60426" name="Picture 10" descr="Zobrazit zdrojový obrá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609600"/>
            <a:ext cx="2277990" cy="2009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84227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3352800"/>
            <a:ext cx="3039641" cy="3133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8724" name="Picture 4"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934789"/>
            <a:ext cx="4343400" cy="2548493"/>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274820" y="762000"/>
            <a:ext cx="8640580" cy="2554545"/>
          </a:xfrm>
          <a:prstGeom prst="rect">
            <a:avLst/>
          </a:prstGeom>
          <a:noFill/>
        </p:spPr>
        <p:txBody>
          <a:bodyPr wrap="square" rtlCol="0">
            <a:spAutoFit/>
          </a:bodyPr>
          <a:lstStyle/>
          <a:p>
            <a:r>
              <a:rPr lang="cs-CZ" sz="2000" dirty="0">
                <a:latin typeface="Arial" panose="020B0604020202020204" pitchFamily="34" charset="0"/>
                <a:cs typeface="Arial" panose="020B0604020202020204" pitchFamily="34" charset="0"/>
              </a:rPr>
              <a:t>Kontaminace pitné vody olovem z olověných trubek souvisí s její tvrdostí.</a:t>
            </a:r>
          </a:p>
          <a:p>
            <a:endParaRPr lang="cs-CZ" sz="2000" dirty="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Tvrdá voda</a:t>
            </a:r>
            <a:r>
              <a:rPr lang="cs-CZ" sz="2000" dirty="0">
                <a:latin typeface="Arial" panose="020B0604020202020204" pitchFamily="34" charset="0"/>
                <a:cs typeface="Arial" panose="020B0604020202020204" pitchFamily="34" charset="0"/>
              </a:rPr>
              <a:t>: vnitřní část potrubí se pokryje vrstvou vodního kamene, ke kontaminaci vody olovem nedochází.</a:t>
            </a:r>
          </a:p>
          <a:p>
            <a:endParaRPr lang="cs-CZ" sz="2000" dirty="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Měkká voda</a:t>
            </a:r>
            <a:r>
              <a:rPr lang="cs-CZ" sz="2000" dirty="0">
                <a:latin typeface="Arial" panose="020B0604020202020204" pitchFamily="34" charset="0"/>
                <a:cs typeface="Arial" panose="020B0604020202020204" pitchFamily="34" charset="0"/>
              </a:rPr>
              <a:t>: vnitřní část potrubí je v přímém kontaktu s vodou, ke kontaminaci vody olovem dochází i díky rozpuštěnému CO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(kyselina uhličitá).</a:t>
            </a:r>
          </a:p>
        </p:txBody>
      </p:sp>
    </p:spTree>
    <p:extLst>
      <p:ext uri="{BB962C8B-B14F-4D97-AF65-F5344CB8AC3E}">
        <p14:creationId xmlns:p14="http://schemas.microsoft.com/office/powerpoint/2010/main" val="4432932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http://4.bp.blogspot.com/-MmHBvSVX_yc/Uw5KIkmyxlI/AAAAAAAAELE/N7m9XwHGOWM/s1600/LeadConcentrationsRomanSkeletons-Montgomeryetal20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774970"/>
            <a:ext cx="8192517" cy="5949815"/>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647511" y="196334"/>
            <a:ext cx="2164375" cy="400110"/>
          </a:xfrm>
          <a:prstGeom prst="rect">
            <a:avLst/>
          </a:prstGeom>
          <a:noFill/>
        </p:spPr>
        <p:txBody>
          <a:bodyPr wrap="none" rtlCol="0">
            <a:spAutoFit/>
          </a:bodyPr>
          <a:lstStyle/>
          <a:p>
            <a:r>
              <a:rPr lang="cs-CZ" sz="2000" b="1" dirty="0">
                <a:latin typeface="Arial" panose="020B0604020202020204" pitchFamily="34" charset="0"/>
                <a:cs typeface="Arial" panose="020B0604020202020204" pitchFamily="34" charset="0"/>
              </a:rPr>
              <a:t>Olovo v kostech</a:t>
            </a:r>
          </a:p>
        </p:txBody>
      </p:sp>
    </p:spTree>
    <p:extLst>
      <p:ext uri="{BB962C8B-B14F-4D97-AF65-F5344CB8AC3E}">
        <p14:creationId xmlns:p14="http://schemas.microsoft.com/office/powerpoint/2010/main" val="9607655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566972"/>
            <a:ext cx="4138725" cy="2965150"/>
          </a:xfrm>
          <a:prstGeom prst="rect">
            <a:avLst/>
          </a:prstGeom>
          <a:noFill/>
          <a:extLst>
            <a:ext uri="{909E8E84-426E-40DD-AFC4-6F175D3DCCD1}">
              <a14:hiddenFill xmlns:a14="http://schemas.microsoft.com/office/drawing/2010/main">
                <a:solidFill>
                  <a:srgbClr val="FFFFFF"/>
                </a:solidFill>
              </a14:hiddenFill>
            </a:ext>
          </a:extLst>
        </p:spPr>
      </p:pic>
      <p:pic>
        <p:nvPicPr>
          <p:cNvPr id="160772" name="Picture 4" descr="Zobrazit zdrojový obrá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3566972"/>
            <a:ext cx="4318083" cy="3055778"/>
          </a:xfrm>
          <a:prstGeom prst="rect">
            <a:avLst/>
          </a:prstGeom>
          <a:noFill/>
          <a:extLst>
            <a:ext uri="{909E8E84-426E-40DD-AFC4-6F175D3DCCD1}">
              <a14:hiddenFill xmlns:a14="http://schemas.microsoft.com/office/drawing/2010/main">
                <a:solidFill>
                  <a:srgbClr val="FFFFFF"/>
                </a:solidFill>
              </a14:hiddenFill>
            </a:ext>
          </a:extLst>
        </p:spPr>
      </p:pic>
      <p:pic>
        <p:nvPicPr>
          <p:cNvPr id="160774" name="Picture 6" descr="Zobrazit zdrojový obráze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flipV="1">
            <a:off x="5105400" y="381000"/>
            <a:ext cx="3757725" cy="2414632"/>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228600" y="380999"/>
            <a:ext cx="4495800" cy="954107"/>
          </a:xfrm>
          <a:prstGeom prst="rect">
            <a:avLst/>
          </a:prstGeom>
          <a:noFill/>
        </p:spPr>
        <p:txBody>
          <a:bodyPr wrap="square" rtlCol="0">
            <a:spAutoFit/>
          </a:bodyPr>
          <a:lstStyle/>
          <a:p>
            <a:pPr algn="ctr"/>
            <a:r>
              <a:rPr lang="cs-CZ" sz="2800" b="1" dirty="0">
                <a:latin typeface="Arial" panose="020B0604020202020204" pitchFamily="34" charset="0"/>
                <a:cs typeface="Arial" panose="020B0604020202020204" pitchFamily="34" charset="0"/>
              </a:rPr>
              <a:t>Odhad provenience měděných artefaktů</a:t>
            </a:r>
          </a:p>
        </p:txBody>
      </p:sp>
      <p:sp>
        <p:nvSpPr>
          <p:cNvPr id="6" name="TextovéPole 5"/>
          <p:cNvSpPr txBox="1"/>
          <p:nvPr/>
        </p:nvSpPr>
        <p:spPr>
          <a:xfrm>
            <a:off x="381000" y="1828800"/>
            <a:ext cx="4102405" cy="400110"/>
          </a:xfrm>
          <a:prstGeom prst="rect">
            <a:avLst/>
          </a:prstGeom>
          <a:noFill/>
        </p:spPr>
        <p:txBody>
          <a:bodyPr wrap="none" rtlCol="0">
            <a:spAutoFit/>
          </a:bodyPr>
          <a:lstStyle/>
          <a:p>
            <a:r>
              <a:rPr lang="cs-CZ" sz="2000" dirty="0">
                <a:latin typeface="Arial" panose="020B0604020202020204" pitchFamily="34" charset="0"/>
                <a:cs typeface="Arial" panose="020B0604020202020204" pitchFamily="34" charset="0"/>
              </a:rPr>
              <a:t>- na základě poměru izotopů olova</a:t>
            </a:r>
          </a:p>
        </p:txBody>
      </p:sp>
    </p:spTree>
    <p:extLst>
      <p:ext uri="{BB962C8B-B14F-4D97-AF65-F5344CB8AC3E}">
        <p14:creationId xmlns:p14="http://schemas.microsoft.com/office/powerpoint/2010/main" val="26390350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type="body" idx="1"/>
          </p:nvPr>
        </p:nvSpPr>
        <p:spPr>
          <a:xfrm>
            <a:off x="76200" y="1219200"/>
            <a:ext cx="8915400" cy="5257800"/>
          </a:xfrm>
        </p:spPr>
        <p:txBody>
          <a:bodyPr>
            <a:normAutofit/>
          </a:bodyPr>
          <a:lstStyle/>
          <a:p>
            <a:pPr marL="0" indent="0" eaLnBrk="1" hangingPunct="1">
              <a:buNone/>
            </a:pPr>
            <a:r>
              <a:rPr lang="en-GB" altLang="en-US" sz="2000" b="1" dirty="0" err="1">
                <a:latin typeface="Arial" panose="020B0604020202020204" pitchFamily="34" charset="0"/>
                <a:cs typeface="Arial" panose="020B0604020202020204" pitchFamily="34" charset="0"/>
              </a:rPr>
              <a:t>Antimon</a:t>
            </a:r>
            <a:r>
              <a:rPr lang="cs-CZ" altLang="en-US" sz="2000" b="1" dirty="0" err="1">
                <a:latin typeface="Arial" panose="020B0604020202020204" pitchFamily="34" charset="0"/>
                <a:cs typeface="Arial" panose="020B0604020202020204" pitchFamily="34" charset="0"/>
              </a:rPr>
              <a:t>it</a:t>
            </a:r>
            <a:r>
              <a:rPr lang="cs-CZ" altLang="en-US" sz="2000" b="1"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Sb</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S</a:t>
            </a:r>
            <a:r>
              <a:rPr lang="en-GB" altLang="en-US" sz="2000" baseline="-25000" dirty="0">
                <a:latin typeface="Arial" panose="020B0604020202020204" pitchFamily="34" charset="0"/>
                <a:cs typeface="Arial" panose="020B0604020202020204" pitchFamily="34" charset="0"/>
              </a:rPr>
              <a:t>3</a:t>
            </a:r>
            <a:endParaRPr lang="cs-CZ" altLang="en-US" sz="2000" baseline="-25000"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b="1" dirty="0">
              <a:latin typeface="Arial" panose="020B0604020202020204" pitchFamily="34" charset="0"/>
              <a:cs typeface="Arial" panose="020B0604020202020204" pitchFamily="34" charset="0"/>
            </a:endParaRPr>
          </a:p>
          <a:p>
            <a:pPr>
              <a:lnSpc>
                <a:spcPct val="90000"/>
              </a:lnSpc>
              <a:buNone/>
            </a:pPr>
            <a:endParaRPr lang="cs-CZ" altLang="en-US" sz="2000" b="1" dirty="0">
              <a:latin typeface="Arial" panose="020B0604020202020204" pitchFamily="34" charset="0"/>
              <a:cs typeface="Arial" panose="020B0604020202020204" pitchFamily="34" charset="0"/>
            </a:endParaRPr>
          </a:p>
          <a:p>
            <a:pPr>
              <a:lnSpc>
                <a:spcPct val="90000"/>
              </a:lnSpc>
              <a:buNone/>
            </a:pPr>
            <a:endParaRPr lang="cs-CZ" altLang="en-US" sz="2000" b="1" dirty="0">
              <a:latin typeface="Arial" panose="020B0604020202020204" pitchFamily="34" charset="0"/>
              <a:cs typeface="Arial" panose="020B0604020202020204" pitchFamily="34" charset="0"/>
            </a:endParaRPr>
          </a:p>
          <a:p>
            <a:pPr>
              <a:lnSpc>
                <a:spcPct val="90000"/>
              </a:lnSpc>
              <a:buNone/>
            </a:pPr>
            <a:r>
              <a:rPr lang="cs-CZ" altLang="en-US" sz="2000" b="1" dirty="0" err="1">
                <a:latin typeface="Arial" panose="020B0604020202020204" pitchFamily="34" charset="0"/>
                <a:cs typeface="Arial" panose="020B0604020202020204" pitchFamily="34" charset="0"/>
              </a:rPr>
              <a:t>Tetrathioantimoničnan</a:t>
            </a:r>
            <a:r>
              <a:rPr lang="cs-CZ" altLang="en-US" sz="2000" b="1" dirty="0">
                <a:latin typeface="Arial" panose="020B0604020202020204" pitchFamily="34" charset="0"/>
                <a:cs typeface="Arial" panose="020B0604020202020204" pitchFamily="34" charset="0"/>
              </a:rPr>
              <a:t> sodný </a:t>
            </a:r>
            <a:r>
              <a:rPr lang="cs-CZ" altLang="en-US" sz="2000" dirty="0">
                <a:latin typeface="Arial" panose="020B0604020202020204" pitchFamily="34" charset="0"/>
                <a:cs typeface="Arial" panose="020B0604020202020204" pitchFamily="34" charset="0"/>
              </a:rPr>
              <a:t>Na</a:t>
            </a:r>
            <a:r>
              <a:rPr lang="cs-CZ" altLang="en-US" sz="2000" baseline="-25000" dirty="0">
                <a:latin typeface="Arial" panose="020B0604020202020204" pitchFamily="34" charset="0"/>
                <a:cs typeface="Arial" panose="020B0604020202020204" pitchFamily="34" charset="0"/>
              </a:rPr>
              <a:t>3</a:t>
            </a:r>
            <a:r>
              <a:rPr lang="cs-CZ" altLang="en-US" sz="2000" dirty="0">
                <a:latin typeface="Arial" panose="020B0604020202020204" pitchFamily="34" charset="0"/>
                <a:cs typeface="Arial" panose="020B0604020202020204" pitchFamily="34" charset="0"/>
              </a:rPr>
              <a:t>SbS</a:t>
            </a:r>
            <a:r>
              <a:rPr lang="cs-CZ" altLang="en-US" sz="2000" baseline="-25000" dirty="0">
                <a:latin typeface="Arial" panose="020B0604020202020204" pitchFamily="34" charset="0"/>
                <a:cs typeface="Arial" panose="020B0604020202020204" pitchFamily="34" charset="0"/>
              </a:rPr>
              <a:t>4</a:t>
            </a:r>
          </a:p>
          <a:p>
            <a:pPr marL="0" indent="0" eaLnBrk="1" hangingPunct="1">
              <a:buNone/>
            </a:pPr>
            <a:endParaRPr lang="cs-CZ" altLang="en-US" sz="2000" b="1" dirty="0">
              <a:latin typeface="Arial" panose="020B0604020202020204" pitchFamily="34" charset="0"/>
              <a:cs typeface="Arial" panose="020B0604020202020204" pitchFamily="34" charset="0"/>
            </a:endParaRPr>
          </a:p>
          <a:p>
            <a:pPr marL="0" indent="0">
              <a:buNone/>
            </a:pPr>
            <a:r>
              <a:rPr lang="cs-CZ" altLang="en-US" sz="2000" dirty="0" err="1">
                <a:latin typeface="Arial" panose="020B0604020202020204" pitchFamily="34" charset="0"/>
                <a:cs typeface="Arial" panose="020B0604020202020204" pitchFamily="34" charset="0"/>
              </a:rPr>
              <a:t>Sb</a:t>
            </a:r>
            <a:r>
              <a:rPr lang="en-US"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S</a:t>
            </a:r>
            <a:r>
              <a:rPr lang="cs-CZ" altLang="en-US" sz="2000" baseline="-25000" dirty="0">
                <a:latin typeface="Arial" panose="020B0604020202020204" pitchFamily="34" charset="0"/>
                <a:cs typeface="Arial" panose="020B0604020202020204" pitchFamily="34" charset="0"/>
              </a:rPr>
              <a:t>3</a:t>
            </a:r>
            <a:r>
              <a:rPr lang="cs-CZ" altLang="en-US" sz="2000" dirty="0">
                <a:latin typeface="Arial" panose="020B0604020202020204" pitchFamily="34" charset="0"/>
                <a:cs typeface="Arial" panose="020B0604020202020204" pitchFamily="34" charset="0"/>
              </a:rPr>
              <a:t> </a:t>
            </a:r>
            <a:r>
              <a:rPr lang="en-US" altLang="en-US" sz="2000" dirty="0">
                <a:latin typeface="Arial" panose="020B0604020202020204" pitchFamily="34" charset="0"/>
                <a:cs typeface="Arial" panose="020B0604020202020204" pitchFamily="34" charset="0"/>
              </a:rPr>
              <a:t>+ 6 S + </a:t>
            </a:r>
            <a:r>
              <a:rPr lang="en-US" altLang="en-US" sz="2000" dirty="0" err="1">
                <a:latin typeface="Arial" panose="020B0604020202020204" pitchFamily="34" charset="0"/>
                <a:cs typeface="Arial" panose="020B0604020202020204" pitchFamily="34" charset="0"/>
              </a:rPr>
              <a:t>NaOH</a:t>
            </a:r>
            <a:r>
              <a:rPr lang="en-US"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US"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Na</a:t>
            </a:r>
            <a:r>
              <a:rPr lang="cs-CZ" altLang="en-US" sz="2000" baseline="-25000" dirty="0">
                <a:latin typeface="Arial" panose="020B0604020202020204" pitchFamily="34" charset="0"/>
                <a:cs typeface="Arial" panose="020B0604020202020204" pitchFamily="34" charset="0"/>
              </a:rPr>
              <a:t>3</a:t>
            </a:r>
            <a:r>
              <a:rPr lang="cs-CZ" altLang="en-US" sz="2000" dirty="0">
                <a:latin typeface="Arial" panose="020B0604020202020204" pitchFamily="34" charset="0"/>
                <a:cs typeface="Arial" panose="020B0604020202020204" pitchFamily="34" charset="0"/>
              </a:rPr>
              <a:t>SbS</a:t>
            </a:r>
            <a:r>
              <a:rPr lang="cs-CZ" altLang="en-US" sz="2000" baseline="-25000" dirty="0">
                <a:latin typeface="Arial" panose="020B0604020202020204" pitchFamily="34" charset="0"/>
                <a:cs typeface="Arial" panose="020B0604020202020204" pitchFamily="34" charset="0"/>
              </a:rPr>
              <a:t>4</a:t>
            </a:r>
            <a:r>
              <a:rPr lang="en-US" altLang="en-US" sz="2000" dirty="0">
                <a:latin typeface="Arial" panose="020B0604020202020204" pitchFamily="34" charset="0"/>
                <a:cs typeface="Arial" panose="020B0604020202020204" pitchFamily="34" charset="0"/>
              </a:rPr>
              <a:t> + Na</a:t>
            </a:r>
            <a:r>
              <a:rPr lang="en-US" altLang="en-US" sz="2000" baseline="-25000" dirty="0">
                <a:latin typeface="Arial" panose="020B0604020202020204" pitchFamily="34" charset="0"/>
                <a:cs typeface="Arial" panose="020B0604020202020204" pitchFamily="34" charset="0"/>
              </a:rPr>
              <a:t>2</a:t>
            </a:r>
            <a:r>
              <a:rPr lang="en-US" altLang="en-US" sz="2000" dirty="0">
                <a:latin typeface="Arial" panose="020B0604020202020204" pitchFamily="34" charset="0"/>
                <a:cs typeface="Arial" panose="020B0604020202020204" pitchFamily="34" charset="0"/>
              </a:rPr>
              <a:t>SO</a:t>
            </a:r>
            <a:r>
              <a:rPr lang="en-US" altLang="en-US" sz="2000" baseline="-25000" dirty="0">
                <a:latin typeface="Arial" panose="020B0604020202020204" pitchFamily="34" charset="0"/>
                <a:cs typeface="Arial" panose="020B0604020202020204" pitchFamily="34" charset="0"/>
              </a:rPr>
              <a:t>4</a:t>
            </a:r>
            <a:r>
              <a:rPr lang="en-US" altLang="en-US" sz="2000" dirty="0">
                <a:latin typeface="Arial" panose="020B0604020202020204" pitchFamily="34" charset="0"/>
                <a:cs typeface="Arial" panose="020B0604020202020204" pitchFamily="34" charset="0"/>
              </a:rPr>
              <a:t> + 4 H</a:t>
            </a:r>
            <a:r>
              <a:rPr lang="en-US" altLang="en-US" sz="2000" baseline="-25000" dirty="0">
                <a:latin typeface="Arial" panose="020B0604020202020204" pitchFamily="34" charset="0"/>
                <a:cs typeface="Arial" panose="020B0604020202020204" pitchFamily="34" charset="0"/>
              </a:rPr>
              <a:t>2</a:t>
            </a:r>
            <a:r>
              <a:rPr lang="en-US" altLang="en-US" sz="2000" dirty="0">
                <a:latin typeface="Arial" panose="020B0604020202020204" pitchFamily="34" charset="0"/>
                <a:cs typeface="Arial" panose="020B0604020202020204" pitchFamily="34" charset="0"/>
              </a:rPr>
              <a:t>O</a:t>
            </a:r>
            <a:endParaRPr lang="cs-CZ" altLang="en-US" sz="2000" dirty="0">
              <a:latin typeface="Arial" panose="020B0604020202020204" pitchFamily="34" charset="0"/>
              <a:cs typeface="Arial" panose="020B0604020202020204" pitchFamily="34" charset="0"/>
            </a:endParaRPr>
          </a:p>
          <a:p>
            <a:pPr marL="0" indent="0" eaLnBrk="1" hangingPunct="1">
              <a:buNone/>
            </a:pPr>
            <a:endParaRPr lang="cs-CZ" altLang="en-US" sz="2000" b="1" dirty="0">
              <a:latin typeface="Arial" panose="020B0604020202020204" pitchFamily="34" charset="0"/>
              <a:cs typeface="Arial" panose="020B0604020202020204" pitchFamily="34" charset="0"/>
            </a:endParaRPr>
          </a:p>
          <a:p>
            <a:pPr marL="0" indent="0" eaLnBrk="1" hangingPunct="1">
              <a:buNone/>
            </a:pPr>
            <a:endParaRPr lang="cs-CZ" altLang="en-US" sz="2000" b="1" dirty="0">
              <a:latin typeface="Arial" panose="020B0604020202020204" pitchFamily="34" charset="0"/>
              <a:cs typeface="Arial" panose="020B0604020202020204" pitchFamily="34" charset="0"/>
            </a:endParaRPr>
          </a:p>
          <a:p>
            <a:pPr marL="0" indent="0" eaLnBrk="1" hangingPunct="1">
              <a:buNone/>
            </a:pPr>
            <a:endParaRPr lang="en-GB" altLang="en-US" sz="2000" b="1" dirty="0">
              <a:latin typeface="Arial" panose="020B0604020202020204" pitchFamily="34" charset="0"/>
              <a:cs typeface="Arial" panose="020B0604020202020204" pitchFamily="34" charset="0"/>
            </a:endParaRPr>
          </a:p>
          <a:p>
            <a:pPr marL="0" indent="0" eaLnBrk="1" hangingPunct="1">
              <a:buNone/>
            </a:pPr>
            <a:r>
              <a:rPr lang="en-GB" altLang="en-US" sz="2000" b="1" dirty="0" err="1">
                <a:latin typeface="Arial" panose="020B0604020202020204" pitchFamily="34" charset="0"/>
                <a:cs typeface="Arial" panose="020B0604020202020204" pitchFamily="34" charset="0"/>
              </a:rPr>
              <a:t>Bismut</a:t>
            </a:r>
            <a:r>
              <a:rPr lang="cs-CZ" altLang="en-US" sz="2000" b="1" dirty="0" err="1">
                <a:latin typeface="Arial" panose="020B0604020202020204" pitchFamily="34" charset="0"/>
                <a:cs typeface="Arial" panose="020B0604020202020204" pitchFamily="34" charset="0"/>
              </a:rPr>
              <a:t>init</a:t>
            </a:r>
            <a:r>
              <a:rPr lang="cs-CZ" altLang="en-US" sz="2000" b="1"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Bi</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S</a:t>
            </a:r>
            <a:r>
              <a:rPr lang="en-GB" altLang="en-US" sz="2000" baseline="-25000" dirty="0">
                <a:latin typeface="Arial" panose="020B0604020202020204" pitchFamily="34" charset="0"/>
                <a:cs typeface="Arial" panose="020B0604020202020204" pitchFamily="34" charset="0"/>
              </a:rPr>
              <a:t>3</a:t>
            </a: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p:txBody>
      </p:sp>
      <p:pic>
        <p:nvPicPr>
          <p:cNvPr id="45058" name="Picture 2"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99594" y="1371600"/>
            <a:ext cx="2214033" cy="1660525"/>
          </a:xfrm>
          <a:prstGeom prst="rect">
            <a:avLst/>
          </a:prstGeom>
          <a:noFill/>
          <a:extLst>
            <a:ext uri="{909E8E84-426E-40DD-AFC4-6F175D3DCCD1}">
              <a14:hiddenFill xmlns:a14="http://schemas.microsoft.com/office/drawing/2010/main">
                <a:solidFill>
                  <a:srgbClr val="FFFFFF"/>
                </a:solidFill>
              </a14:hiddenFill>
            </a:ext>
          </a:extLst>
        </p:spPr>
      </p:pic>
      <p:pic>
        <p:nvPicPr>
          <p:cNvPr id="45060" name="Picture 4" descr="Zobrazit zdrojový obrá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4572000"/>
            <a:ext cx="2716423" cy="1803705"/>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1093082" y="152400"/>
            <a:ext cx="6673623" cy="523220"/>
          </a:xfrm>
          <a:prstGeom prst="rect">
            <a:avLst/>
          </a:prstGeom>
        </p:spPr>
        <p:txBody>
          <a:bodyPr wrap="none">
            <a:spAutoFit/>
          </a:bodyPr>
          <a:lstStyle/>
          <a:p>
            <a:pPr algn="ctr">
              <a:buNone/>
            </a:pPr>
            <a:r>
              <a:rPr lang="cs-CZ" sz="2800" b="1" dirty="0">
                <a:latin typeface="Arial" panose="020B0604020202020204" pitchFamily="34" charset="0"/>
                <a:cs typeface="Arial" panose="020B0604020202020204" pitchFamily="34" charset="0"/>
              </a:rPr>
              <a:t>Sirné sloučeniny </a:t>
            </a:r>
            <a:r>
              <a:rPr lang="cs-CZ" altLang="en-US" sz="2800" b="1" dirty="0">
                <a:latin typeface="Arial" panose="020B0604020202020204" pitchFamily="34" charset="0"/>
                <a:cs typeface="Arial" panose="020B0604020202020204" pitchFamily="34" charset="0"/>
              </a:rPr>
              <a:t>antimonu a bismutu</a:t>
            </a:r>
            <a:r>
              <a:rPr lang="en-GB" altLang="en-US" sz="28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208940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457200" y="274638"/>
            <a:ext cx="8229600" cy="792162"/>
          </a:xfrm>
        </p:spPr>
        <p:txBody>
          <a:bodyPr>
            <a:normAutofit/>
          </a:bodyPr>
          <a:lstStyle/>
          <a:p>
            <a:pPr eaLnBrk="1" hangingPunct="1"/>
            <a:r>
              <a:rPr lang="en-GB" altLang="en-US" sz="3200" b="1" dirty="0" err="1"/>
              <a:t>Hydridy</a:t>
            </a:r>
            <a:endParaRPr lang="cs-CZ" altLang="en-US" sz="3200" b="1" dirty="0"/>
          </a:p>
        </p:txBody>
      </p:sp>
      <p:sp>
        <p:nvSpPr>
          <p:cNvPr id="14340" name="Rectangle 3"/>
          <p:cNvSpPr>
            <a:spLocks noGrp="1" noChangeArrowheads="1"/>
          </p:cNvSpPr>
          <p:nvPr>
            <p:ph type="body" idx="1"/>
          </p:nvPr>
        </p:nvSpPr>
        <p:spPr>
          <a:xfrm>
            <a:off x="381000" y="1295400"/>
            <a:ext cx="8534400" cy="4525963"/>
          </a:xfrm>
        </p:spPr>
        <p:txBody>
          <a:bodyPr>
            <a:normAutofit/>
          </a:bodyPr>
          <a:lstStyle/>
          <a:p>
            <a:pPr marL="0" indent="0" eaLnBrk="1" hangingPunct="1">
              <a:buNone/>
            </a:pPr>
            <a:r>
              <a:rPr lang="en-GB" altLang="en-US" sz="2400" b="1" dirty="0" err="1">
                <a:latin typeface="Times New Roman" pitchFamily="18" charset="0"/>
              </a:rPr>
              <a:t>Uhlík</a:t>
            </a:r>
            <a:r>
              <a:rPr lang="en-GB" altLang="en-US" sz="2400" b="1" dirty="0">
                <a:latin typeface="Times New Roman" pitchFamily="18" charset="0"/>
              </a:rPr>
              <a:t>:</a:t>
            </a:r>
            <a:endParaRPr lang="en-GB" altLang="en-US" sz="2400" u="sng" dirty="0">
              <a:latin typeface="Times New Roman" pitchFamily="18" charset="0"/>
            </a:endParaRPr>
          </a:p>
          <a:p>
            <a:pPr eaLnBrk="1" hangingPunct="1">
              <a:buFont typeface="Wingdings" pitchFamily="2" charset="2"/>
              <a:buNone/>
            </a:pPr>
            <a:r>
              <a:rPr lang="cs-CZ" altLang="en-US" sz="2400" dirty="0">
                <a:latin typeface="Times New Roman" pitchFamily="18" charset="0"/>
              </a:rPr>
              <a:t>	</a:t>
            </a:r>
            <a:r>
              <a:rPr lang="en-US" altLang="en-US" sz="2400" dirty="0">
                <a:latin typeface="Times New Roman" pitchFamily="18" charset="0"/>
              </a:rPr>
              <a:t>      </a:t>
            </a:r>
            <a:r>
              <a:rPr lang="en-GB" altLang="en-US" sz="2000" dirty="0" err="1">
                <a:latin typeface="Arial" panose="020B0604020202020204" pitchFamily="34" charset="0"/>
                <a:cs typeface="Arial" panose="020B0604020202020204" pitchFamily="34" charset="0"/>
              </a:rPr>
              <a:t>Uhlovodíky</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jejich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deriváty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studuje</a:t>
            </a:r>
            <a:r>
              <a:rPr lang="en-GB" altLang="en-US" sz="2000" dirty="0">
                <a:latin typeface="Arial" panose="020B0604020202020204" pitchFamily="34" charset="0"/>
                <a:cs typeface="Arial" panose="020B0604020202020204" pitchFamily="34" charset="0"/>
              </a:rPr>
              <a:t> </a:t>
            </a:r>
            <a:r>
              <a:rPr lang="en-GB" altLang="en-US" sz="2000" i="1" u="sng" dirty="0">
                <a:latin typeface="Arial" panose="020B0604020202020204" pitchFamily="34" charset="0"/>
                <a:cs typeface="Arial" panose="020B0604020202020204" pitchFamily="34" charset="0"/>
              </a:rPr>
              <a:t>org</a:t>
            </a:r>
            <a:r>
              <a:rPr lang="en-US" altLang="en-US" sz="2000" i="1" u="sng" dirty="0" err="1">
                <a:latin typeface="Arial" panose="020B0604020202020204" pitchFamily="34" charset="0"/>
                <a:cs typeface="Arial" panose="020B0604020202020204" pitchFamily="34" charset="0"/>
              </a:rPr>
              <a:t>anic</a:t>
            </a:r>
            <a:r>
              <a:rPr lang="cs-CZ" altLang="en-US" sz="2000" i="1" u="sng" dirty="0" err="1">
                <a:latin typeface="Arial" panose="020B0604020202020204" pitchFamily="34" charset="0"/>
                <a:cs typeface="Arial" panose="020B0604020202020204" pitchFamily="34" charset="0"/>
              </a:rPr>
              <a:t>ká</a:t>
            </a:r>
            <a:r>
              <a:rPr lang="en-GB" altLang="en-US" sz="2000" i="1" u="sng" dirty="0">
                <a:latin typeface="Arial" panose="020B0604020202020204" pitchFamily="34" charset="0"/>
                <a:cs typeface="Arial" panose="020B0604020202020204" pitchFamily="34" charset="0"/>
              </a:rPr>
              <a:t> </a:t>
            </a:r>
            <a:r>
              <a:rPr lang="en-GB" altLang="en-US" sz="2000" i="1" u="sng" dirty="0" err="1">
                <a:latin typeface="Arial" panose="020B0604020202020204" pitchFamily="34" charset="0"/>
                <a:cs typeface="Arial" panose="020B0604020202020204" pitchFamily="34" charset="0"/>
              </a:rPr>
              <a:t>chemie</a:t>
            </a:r>
            <a:r>
              <a:rPr lang="en-US" altLang="en-US" sz="2000" dirty="0">
                <a:latin typeface="Arial" panose="020B0604020202020204" pitchFamily="34" charset="0"/>
                <a:cs typeface="Arial" panose="020B0604020202020204" pitchFamily="34" charset="0"/>
              </a:rPr>
              <a:t>.</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400" dirty="0">
                <a:latin typeface="Times New Roman" pitchFamily="18" charset="0"/>
              </a:rPr>
              <a:t>	</a:t>
            </a:r>
          </a:p>
        </p:txBody>
      </p:sp>
      <p:pic>
        <p:nvPicPr>
          <p:cNvPr id="73730"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514600"/>
            <a:ext cx="69088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7274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4"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76200"/>
            <a:ext cx="6303526" cy="472764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712997"/>
            <a:ext cx="2539246" cy="1901756"/>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152400" y="4675761"/>
            <a:ext cx="6172200" cy="1938992"/>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Krakování</a:t>
            </a:r>
            <a:r>
              <a:rPr lang="cs-CZ" sz="2000" dirty="0">
                <a:latin typeface="Arial" panose="020B0604020202020204" pitchFamily="34" charset="0"/>
                <a:cs typeface="Arial" panose="020B0604020202020204" pitchFamily="34" charset="0"/>
              </a:rPr>
              <a:t>  ropy je tepelný rozklad uhlovodíků s delším řetězcem na uhlovodíky s kratším řetězcem. Dochází ke štěpení vazeb C-C a vznikají kapalné a plynné uhlovodíky s menším počtem atomů uhlíku v řetězci. Probíhá buď za vysoké teploty, nebo za zvýšené teploty a přítomnosti katalyzátoru. </a:t>
            </a:r>
          </a:p>
        </p:txBody>
      </p:sp>
    </p:spTree>
    <p:extLst>
      <p:ext uri="{BB962C8B-B14F-4D97-AF65-F5344CB8AC3E}">
        <p14:creationId xmlns:p14="http://schemas.microsoft.com/office/powerpoint/2010/main" val="35599788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228600"/>
            <a:ext cx="8915400" cy="3016210"/>
          </a:xfrm>
          <a:prstGeom prst="rect">
            <a:avLst/>
          </a:prstGeom>
        </p:spPr>
        <p:txBody>
          <a:bodyPr wrap="square">
            <a:spAutoFit/>
          </a:bodyPr>
          <a:lstStyle/>
          <a:p>
            <a:r>
              <a:rPr lang="en-GB" altLang="en-US" sz="2000" b="1" dirty="0" err="1">
                <a:latin typeface="Arial" panose="020B0604020202020204" pitchFamily="34" charset="0"/>
                <a:cs typeface="Arial" panose="020B0604020202020204" pitchFamily="34" charset="0"/>
              </a:rPr>
              <a:t>Methan</a:t>
            </a:r>
            <a:r>
              <a:rPr lang="en-GB" altLang="en-US" sz="2000" dirty="0">
                <a:latin typeface="Arial" panose="020B0604020202020204" pitchFamily="34" charset="0"/>
                <a:cs typeface="Arial" panose="020B0604020202020204" pitchFamily="34" charset="0"/>
              </a:rPr>
              <a:t> </a:t>
            </a:r>
            <a:r>
              <a:rPr lang="en-GB" altLang="en-US" sz="2000" b="1" dirty="0">
                <a:latin typeface="Arial" panose="020B0604020202020204" pitchFamily="34" charset="0"/>
                <a:cs typeface="Arial" panose="020B0604020202020204" pitchFamily="34" charset="0"/>
              </a:rPr>
              <a:t>CH</a:t>
            </a:r>
            <a:r>
              <a:rPr lang="en-GB" altLang="en-US" sz="2000" b="1" baseline="-25000" dirty="0">
                <a:latin typeface="Arial" panose="020B0604020202020204" pitchFamily="34" charset="0"/>
                <a:cs typeface="Arial" panose="020B0604020202020204" pitchFamily="34" charset="0"/>
              </a:rPr>
              <a:t>4</a:t>
            </a:r>
            <a:r>
              <a:rPr lang="en-GB" altLang="en-US" sz="2000" b="1" dirty="0">
                <a:latin typeface="Arial" panose="020B0604020202020204" pitchFamily="34" charset="0"/>
                <a:cs typeface="Arial" panose="020B0604020202020204" pitchFamily="34" charset="0"/>
              </a:rPr>
              <a:t>, </a:t>
            </a:r>
            <a:endParaRPr lang="cs-CZ" altLang="en-US" sz="2000" b="1" dirty="0">
              <a:latin typeface="Arial" panose="020B0604020202020204" pitchFamily="34" charset="0"/>
              <a:cs typeface="Arial" panose="020B0604020202020204" pitchFamily="34" charset="0"/>
            </a:endParaRPr>
          </a:p>
          <a:p>
            <a:endParaRPr lang="cs-CZ" altLang="en-US" sz="2000" b="1" dirty="0">
              <a:latin typeface="Arial" panose="020B0604020202020204" pitchFamily="34" charset="0"/>
              <a:cs typeface="Arial" panose="020B0604020202020204" pitchFamily="34" charset="0"/>
            </a:endParaRPr>
          </a:p>
          <a:p>
            <a:pPr algn="just"/>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plyn</a:t>
            </a:r>
            <a:r>
              <a:rPr lang="en-GB" altLang="en-US" sz="2000" dirty="0">
                <a:latin typeface="Arial" panose="020B0604020202020204" pitchFamily="34" charset="0"/>
                <a:cs typeface="Arial" panose="020B0604020202020204" pitchFamily="34" charset="0"/>
              </a:rPr>
              <a:t> bez </a:t>
            </a:r>
            <a:r>
              <a:rPr lang="en-GB" altLang="en-US" sz="2000" dirty="0" err="1">
                <a:latin typeface="Arial" panose="020B0604020202020204" pitchFamily="34" charset="0"/>
                <a:cs typeface="Arial" panose="020B0604020202020204" pitchFamily="34" charset="0"/>
              </a:rPr>
              <a:t>barvy</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zápachu</a:t>
            </a:r>
            <a:r>
              <a:rPr lang="en-GB" altLang="en-US" sz="2000" dirty="0">
                <a:latin typeface="Arial" panose="020B0604020202020204" pitchFamily="34" charset="0"/>
                <a:cs typeface="Arial" panose="020B0604020202020204" pitchFamily="34" charset="0"/>
              </a:rPr>
              <a:t>, v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írod</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vzniká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rozkladem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rostlin</a:t>
            </a:r>
            <a:r>
              <a:rPr lang="cs-CZ" altLang="en-US" sz="2000" dirty="0" err="1">
                <a:latin typeface="Arial" panose="020B0604020202020204" pitchFamily="34" charset="0"/>
                <a:cs typeface="Arial" panose="020B0604020202020204" pitchFamily="34" charset="0"/>
              </a:rPr>
              <a:t>ých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látek</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za</a:t>
            </a:r>
            <a:r>
              <a:rPr lang="en-GB" altLang="en-US" sz="2000" dirty="0">
                <a:latin typeface="Arial" panose="020B0604020202020204" pitchFamily="34" charset="0"/>
                <a:cs typeface="Arial" panose="020B0604020202020204" pitchFamily="34" charset="0"/>
              </a:rPr>
              <a:t> nep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ístupu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vzduchu</a:t>
            </a:r>
            <a:r>
              <a:rPr lang="cs-CZ" altLang="en-US" sz="2000" dirty="0">
                <a:latin typeface="Arial" panose="020B0604020202020204" pitchFamily="34" charset="0"/>
                <a:cs typeface="Arial" panose="020B0604020202020204" pitchFamily="34" charset="0"/>
              </a:rPr>
              <a:t> (bioplyn)</a:t>
            </a:r>
            <a:r>
              <a:rPr lang="en-GB" altLang="en-US" sz="2000" dirty="0">
                <a:latin typeface="Arial" panose="020B0604020202020204" pitchFamily="34" charset="0"/>
                <a:cs typeface="Arial" panose="020B0604020202020204" pitchFamily="34" charset="0"/>
              </a:rPr>
              <a:t>, d</a:t>
            </a:r>
            <a:r>
              <a:rPr lang="cs-CZ" altLang="en-US" sz="2000" dirty="0">
                <a:latin typeface="Arial" panose="020B0604020202020204" pitchFamily="34" charset="0"/>
                <a:cs typeface="Arial" panose="020B0604020202020204" pitchFamily="34" charset="0"/>
              </a:rPr>
              <a:t>ů</a:t>
            </a:r>
            <a:r>
              <a:rPr lang="en-GB" altLang="en-US" sz="2000" dirty="0" err="1">
                <a:latin typeface="Arial" panose="020B0604020202020204" pitchFamily="34" charset="0"/>
                <a:cs typeface="Arial" panose="020B0604020202020204" pitchFamily="34" charset="0"/>
              </a:rPr>
              <a:t>lní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plyn</a:t>
            </a:r>
            <a:r>
              <a:rPr lang="en-GB" altLang="en-US" sz="2000" dirty="0">
                <a:latin typeface="Arial" panose="020B0604020202020204" pitchFamily="34" charset="0"/>
                <a:cs typeface="Arial" panose="020B0604020202020204" pitchFamily="34" charset="0"/>
              </a:rPr>
              <a:t> v </a:t>
            </a:r>
            <a:r>
              <a:rPr lang="en-GB" altLang="en-US" sz="2000" dirty="0" err="1">
                <a:latin typeface="Arial" panose="020B0604020202020204" pitchFamily="34" charset="0"/>
                <a:cs typeface="Arial" panose="020B0604020202020204" pitchFamily="34" charset="0"/>
              </a:rPr>
              <a:t>uhel</a:t>
            </a:r>
            <a:r>
              <a:rPr lang="cs-CZ" altLang="en-US" sz="2000" dirty="0" err="1">
                <a:latin typeface="Arial" panose="020B0604020202020204" pitchFamily="34" charset="0"/>
                <a:cs typeface="Arial" panose="020B0604020202020204" pitchFamily="34" charset="0"/>
              </a:rPr>
              <a:t>ných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dolech</a:t>
            </a:r>
            <a:r>
              <a:rPr lang="cs-CZ" altLang="en-US" sz="2000" dirty="0">
                <a:latin typeface="Arial" panose="020B0604020202020204" pitchFamily="34" charset="0"/>
                <a:cs typeface="Arial" panose="020B0604020202020204" pitchFamily="34" charset="0"/>
              </a:rPr>
              <a:t> (vzniká </a:t>
            </a:r>
            <a:r>
              <a:rPr lang="cs-CZ" sz="2000" dirty="0">
                <a:latin typeface="Arial" panose="020B0604020202020204" pitchFamily="34" charset="0"/>
                <a:cs typeface="Arial" panose="020B0604020202020204" pitchFamily="34" charset="0"/>
              </a:rPr>
              <a:t>při samovolné přeměně hnědého uhlí v černé, byl příčinou mnoha důlních neštěstí).</a:t>
            </a:r>
            <a:endParaRPr lang="en-GB" altLang="en-US" sz="2000" i="1" dirty="0">
              <a:latin typeface="Arial" panose="020B0604020202020204" pitchFamily="34" charset="0"/>
              <a:cs typeface="Arial" panose="020B0604020202020204" pitchFamily="34" charset="0"/>
            </a:endParaRPr>
          </a:p>
          <a:p>
            <a:endParaRPr lang="cs-CZ" altLang="en-US" sz="1000" i="1" dirty="0">
              <a:latin typeface="Arial" panose="020B0604020202020204" pitchFamily="34" charset="0"/>
              <a:cs typeface="Arial" panose="020B0604020202020204" pitchFamily="34" charset="0"/>
            </a:endParaRPr>
          </a:p>
          <a:p>
            <a:r>
              <a:rPr lang="en-GB" altLang="en-US" sz="2000" dirty="0">
                <a:latin typeface="Arial" panose="020B0604020202020204" pitchFamily="34" charset="0"/>
                <a:cs typeface="Arial" panose="020B0604020202020204" pitchFamily="34" charset="0"/>
              </a:rPr>
              <a:t>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íprava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methanu</a:t>
            </a:r>
            <a:r>
              <a:rPr lang="en-GB" altLang="en-US" sz="2000" dirty="0">
                <a:latin typeface="Arial" panose="020B0604020202020204" pitchFamily="34" charset="0"/>
                <a:cs typeface="Arial" panose="020B0604020202020204" pitchFamily="34" charset="0"/>
              </a:rPr>
              <a:t>:</a:t>
            </a:r>
          </a:p>
          <a:p>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zah</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íváním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sm</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si</a:t>
            </a:r>
            <a:r>
              <a:rPr lang="en-GB" altLang="en-US" sz="2000" dirty="0">
                <a:latin typeface="Arial" panose="020B0604020202020204" pitchFamily="34" charset="0"/>
                <a:cs typeface="Arial" panose="020B0604020202020204" pitchFamily="34" charset="0"/>
              </a:rPr>
              <a:t> </a:t>
            </a:r>
          </a:p>
          <a:p>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CH</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COONa + Ca(OH)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CH</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 CaCO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NaOH</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599" y="3733800"/>
            <a:ext cx="3400425" cy="3077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152400" y="3733800"/>
            <a:ext cx="3276600" cy="2554545"/>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Zemní plyn</a:t>
            </a:r>
            <a:r>
              <a:rPr lang="cs-CZ" sz="2000" dirty="0">
                <a:latin typeface="Arial" panose="020B0604020202020204" pitchFamily="34" charset="0"/>
                <a:cs typeface="Arial" panose="020B0604020202020204" pitchFamily="34" charset="0"/>
              </a:rPr>
              <a:t> je přírodní plynné fosilní palivo.  Těží se z porézních sedimentárních hornin podobně jako ropa. Nachází se buď samostatně, společně s ropou nebo černým uhlím. </a:t>
            </a:r>
          </a:p>
        </p:txBody>
      </p:sp>
      <p:pic>
        <p:nvPicPr>
          <p:cNvPr id="72709" name="Picture 5" descr="https://upload.wikimedia.org/wikipedia/commons/thumb/f/f5/Prospeccion_petroleo.svg/800px-Prospeccion_petroleo.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3745149"/>
            <a:ext cx="2199114" cy="2578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6492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26979" y="457200"/>
            <a:ext cx="8686800" cy="2554545"/>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Karbonizační (koksárenský) plyn</a:t>
            </a:r>
            <a:r>
              <a:rPr lang="cs-CZ" sz="2000" dirty="0">
                <a:latin typeface="Arial" panose="020B0604020202020204" pitchFamily="34" charset="0"/>
                <a:cs typeface="Arial" panose="020B0604020202020204" pitchFamily="34" charset="0"/>
              </a:rPr>
              <a:t> se zpracovává (odstraněním amoniaku NH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benzenu C</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H</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 naftalenu C</a:t>
            </a:r>
            <a:r>
              <a:rPr lang="cs-CZ" sz="2000" baseline="-25000" dirty="0">
                <a:latin typeface="Arial" panose="020B0604020202020204" pitchFamily="34" charset="0"/>
                <a:cs typeface="Arial" panose="020B0604020202020204" pitchFamily="34" charset="0"/>
              </a:rPr>
              <a:t>10</a:t>
            </a:r>
            <a:r>
              <a:rPr lang="cs-CZ" sz="2000" dirty="0">
                <a:latin typeface="Arial" panose="020B0604020202020204" pitchFamily="34" charset="0"/>
                <a:cs typeface="Arial" panose="020B0604020202020204" pitchFamily="34" charset="0"/>
              </a:rPr>
              <a:t>H</a:t>
            </a:r>
            <a:r>
              <a:rPr lang="cs-CZ" sz="2000" baseline="-25000" dirty="0">
                <a:latin typeface="Arial" panose="020B0604020202020204" pitchFamily="34" charset="0"/>
                <a:cs typeface="Arial" panose="020B0604020202020204" pitchFamily="34" charset="0"/>
              </a:rPr>
              <a:t>8</a:t>
            </a:r>
            <a:r>
              <a:rPr lang="cs-CZ" sz="2000" dirty="0">
                <a:latin typeface="Arial" panose="020B0604020202020204" pitchFamily="34" charset="0"/>
                <a:cs typeface="Arial" panose="020B0604020202020204" pitchFamily="34" charset="0"/>
              </a:rPr>
              <a:t> aj.) na </a:t>
            </a:r>
            <a:r>
              <a:rPr lang="cs-CZ" sz="2000" b="1" dirty="0">
                <a:latin typeface="Arial" panose="020B0604020202020204" pitchFamily="34" charset="0"/>
                <a:cs typeface="Arial" panose="020B0604020202020204" pitchFamily="34" charset="0"/>
              </a:rPr>
              <a:t>svítiplyn</a:t>
            </a:r>
            <a:r>
              <a:rPr lang="cs-CZ" sz="2000" dirty="0">
                <a:latin typeface="Arial" panose="020B0604020202020204" pitchFamily="34" charset="0"/>
                <a:cs typeface="Arial" panose="020B0604020202020204" pitchFamily="34" charset="0"/>
              </a:rPr>
              <a:t>. Ten se dříve využíval pro svícení (odtud název, plynové osvětlení využívala mnohá města v 19. a 20. století) či pro vaření (plynové sporáky). Kvůli přítomnosti jedovatého oxidu uhelnatého CO ve svítiplynu (cca 5 %) byl nahrazen zemním plynem. Dnes se stále koksárenský plyn využívá v chemických provozech buď jako palivo, nebo se dále zpracovává na řadu základních chemických látek (</a:t>
            </a:r>
            <a:r>
              <a:rPr lang="cs-CZ" sz="2000" dirty="0" err="1">
                <a:latin typeface="Arial" panose="020B0604020202020204" pitchFamily="34" charset="0"/>
                <a:cs typeface="Arial" panose="020B0604020202020204" pitchFamily="34" charset="0"/>
              </a:rPr>
              <a:t>methanol</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methylamin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ethylen</a:t>
            </a:r>
            <a:r>
              <a:rPr lang="cs-CZ" sz="2000" dirty="0">
                <a:latin typeface="Arial" panose="020B0604020202020204" pitchFamily="34" charset="0"/>
                <a:cs typeface="Arial" panose="020B0604020202020204" pitchFamily="34" charset="0"/>
              </a:rPr>
              <a:t> a další).</a:t>
            </a:r>
          </a:p>
        </p:txBody>
      </p:sp>
      <p:pic>
        <p:nvPicPr>
          <p:cNvPr id="6"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3747415"/>
            <a:ext cx="5473020" cy="1995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35052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4" name="Picture 4"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3600" y="3646857"/>
            <a:ext cx="2810542" cy="2895600"/>
          </a:xfrm>
          <a:prstGeom prst="rect">
            <a:avLst/>
          </a:prstGeom>
          <a:noFill/>
          <a:extLst>
            <a:ext uri="{909E8E84-426E-40DD-AFC4-6F175D3DCCD1}">
              <a14:hiddenFill xmlns:a14="http://schemas.microsoft.com/office/drawing/2010/main">
                <a:solidFill>
                  <a:srgbClr val="FFFFFF"/>
                </a:solidFill>
              </a14:hiddenFill>
            </a:ext>
          </a:extLst>
        </p:spPr>
      </p:pic>
      <p:pic>
        <p:nvPicPr>
          <p:cNvPr id="73730" name="Picture 2"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600854"/>
            <a:ext cx="4622495" cy="3123795"/>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152400" y="304800"/>
            <a:ext cx="8839200" cy="3170099"/>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Bioplyn</a:t>
            </a:r>
            <a:r>
              <a:rPr lang="cs-CZ" sz="2000" dirty="0">
                <a:latin typeface="Arial" panose="020B0604020202020204" pitchFamily="34" charset="0"/>
                <a:cs typeface="Arial" panose="020B0604020202020204" pitchFamily="34" charset="0"/>
              </a:rPr>
              <a:t> je plyn produkovaný během anaerobní digesce organických materiálů a skládající se zejména z </a:t>
            </a:r>
            <a:r>
              <a:rPr lang="cs-CZ" sz="2000" dirty="0" err="1">
                <a:latin typeface="Arial" panose="020B0604020202020204" pitchFamily="34" charset="0"/>
                <a:cs typeface="Arial" panose="020B0604020202020204" pitchFamily="34" charset="0"/>
              </a:rPr>
              <a:t>methanu</a:t>
            </a:r>
            <a:r>
              <a:rPr lang="cs-CZ" sz="2000" dirty="0">
                <a:latin typeface="Arial" panose="020B0604020202020204" pitchFamily="34" charset="0"/>
                <a:cs typeface="Arial" panose="020B0604020202020204" pitchFamily="34" charset="0"/>
              </a:rPr>
              <a:t> (CH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a oxidu uhličitého (CO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Výskyt</a:t>
            </a:r>
          </a:p>
          <a:p>
            <a:pPr algn="just"/>
            <a:r>
              <a:rPr lang="cs-CZ" sz="2000" dirty="0">
                <a:latin typeface="Arial" panose="020B0604020202020204" pitchFamily="34" charset="0"/>
                <a:cs typeface="Arial" panose="020B0604020202020204" pitchFamily="34" charset="0"/>
              </a:rPr>
              <a:t>- v přirozených prostředích (mokřady, sedimenty, trávící ústrojí - zejména u přežvýkavců)</a:t>
            </a:r>
          </a:p>
          <a:p>
            <a:pPr algn="just"/>
            <a:r>
              <a:rPr lang="cs-CZ" sz="2000" dirty="0">
                <a:latin typeface="Arial" panose="020B0604020202020204" pitchFamily="34" charset="0"/>
                <a:cs typeface="Arial" panose="020B0604020202020204" pitchFamily="34" charset="0"/>
              </a:rPr>
              <a:t>- v zemědělských prostředích (rýžová pole, uskladnění hnoje a kejdy)</a:t>
            </a:r>
          </a:p>
          <a:p>
            <a:pPr algn="just"/>
            <a:r>
              <a:rPr lang="cs-CZ" sz="2000" dirty="0">
                <a:latin typeface="Arial" panose="020B0604020202020204" pitchFamily="34" charset="0"/>
                <a:cs typeface="Arial" panose="020B0604020202020204" pitchFamily="34" charset="0"/>
              </a:rPr>
              <a:t>- v odpadovém hospodářství (na skládkách odpadů - skládkový plyn, na anaerobních čistírnách odpadních vod (ČOV), v </a:t>
            </a:r>
            <a:r>
              <a:rPr lang="cs-CZ" sz="2000" b="1" dirty="0">
                <a:latin typeface="Arial" panose="020B0604020202020204" pitchFamily="34" charset="0"/>
                <a:cs typeface="Arial" panose="020B0604020202020204" pitchFamily="34" charset="0"/>
              </a:rPr>
              <a:t>bioplynových stanicích</a:t>
            </a:r>
            <a:r>
              <a:rPr lang="cs-CZ" sz="2000" dirty="0">
                <a:latin typeface="Arial" panose="020B0604020202020204" pitchFamily="34" charset="0"/>
                <a:cs typeface="Arial" panose="020B0604020202020204" pitchFamily="34" charset="0"/>
              </a:rPr>
              <a:t>).</a:t>
            </a:r>
          </a:p>
          <a:p>
            <a:pPr algn="just"/>
            <a:r>
              <a:rPr lang="cs-CZ" sz="2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8292534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2176" y="3542006"/>
            <a:ext cx="3739247" cy="3140537"/>
          </a:xfrm>
          <a:prstGeom prst="rect">
            <a:avLst/>
          </a:prstGeom>
        </p:spPr>
      </p:pic>
      <p:pic>
        <p:nvPicPr>
          <p:cNvPr id="43010" name="Picture 2"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114800"/>
            <a:ext cx="3962400" cy="2647950"/>
          </a:xfrm>
          <a:prstGeom prst="rect">
            <a:avLst/>
          </a:prstGeom>
          <a:noFill/>
          <a:extLst>
            <a:ext uri="{909E8E84-426E-40DD-AFC4-6F175D3DCCD1}">
              <a14:hiddenFill xmlns:a14="http://schemas.microsoft.com/office/drawing/2010/main">
                <a:solidFill>
                  <a:srgbClr val="FFFFFF"/>
                </a:solidFill>
              </a14:hiddenFill>
            </a:ext>
          </a:extLst>
        </p:spPr>
      </p:pic>
      <p:pic>
        <p:nvPicPr>
          <p:cNvPr id="43012" name="Picture 4" descr="Zobrazit zdrojový obráze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545848"/>
            <a:ext cx="3393624" cy="2780420"/>
          </a:xfrm>
          <a:prstGeom prst="rect">
            <a:avLst/>
          </a:prstGeom>
          <a:noFill/>
          <a:extLst>
            <a:ext uri="{909E8E84-426E-40DD-AFC4-6F175D3DCCD1}">
              <a14:hiddenFill xmlns:a14="http://schemas.microsoft.com/office/drawing/2010/main">
                <a:solidFill>
                  <a:srgbClr val="FFFFFF"/>
                </a:solidFill>
              </a14:hiddenFill>
            </a:ext>
          </a:extLst>
        </p:spPr>
      </p:pic>
      <p:pic>
        <p:nvPicPr>
          <p:cNvPr id="43014" name="Picture 6" descr="Zobrazit zdrojový obráze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102" y="880353"/>
            <a:ext cx="4457563" cy="3101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05590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152400"/>
            <a:ext cx="8763000" cy="2492990"/>
          </a:xfrm>
          <a:prstGeom prst="rect">
            <a:avLst/>
          </a:prstGeom>
        </p:spPr>
        <p:txBody>
          <a:bodyPr wrap="square">
            <a:spAutoFit/>
          </a:bodyPr>
          <a:lstStyle/>
          <a:p>
            <a:pPr algn="just"/>
            <a:r>
              <a:rPr lang="en-GB" altLang="en-US" sz="2000" b="1" dirty="0">
                <a:latin typeface="Arial" panose="020B0604020202020204" pitchFamily="34" charset="0"/>
                <a:cs typeface="Arial" panose="020B0604020202020204" pitchFamily="34" charset="0"/>
              </a:rPr>
              <a:t>Ethen (</a:t>
            </a:r>
            <a:r>
              <a:rPr lang="en-GB" altLang="en-US" sz="2000" b="1" dirty="0" err="1">
                <a:latin typeface="Arial" panose="020B0604020202020204" pitchFamily="34" charset="0"/>
                <a:cs typeface="Arial" panose="020B0604020202020204" pitchFamily="34" charset="0"/>
              </a:rPr>
              <a:t>ethylen</a:t>
            </a:r>
            <a:r>
              <a:rPr lang="en-GB" altLang="en-US" sz="2000" b="1" dirty="0">
                <a:latin typeface="Arial" panose="020B0604020202020204" pitchFamily="34" charset="0"/>
                <a:cs typeface="Arial" panose="020B0604020202020204" pitchFamily="34" charset="0"/>
              </a:rPr>
              <a:t>) C</a:t>
            </a:r>
            <a:r>
              <a:rPr lang="en-GB" altLang="en-US" sz="2000" b="1" baseline="-25000" dirty="0">
                <a:latin typeface="Arial" panose="020B0604020202020204" pitchFamily="34" charset="0"/>
                <a:cs typeface="Arial" panose="020B0604020202020204" pitchFamily="34" charset="0"/>
              </a:rPr>
              <a:t>2</a:t>
            </a:r>
            <a:r>
              <a:rPr lang="en-GB" altLang="en-US" sz="2000" b="1" dirty="0">
                <a:latin typeface="Arial" panose="020B0604020202020204" pitchFamily="34" charset="0"/>
                <a:cs typeface="Arial" panose="020B0604020202020204" pitchFamily="34" charset="0"/>
              </a:rPr>
              <a:t>H</a:t>
            </a:r>
            <a:r>
              <a:rPr lang="en-GB" altLang="en-US" sz="2000" b="1" baseline="-25000" dirty="0">
                <a:latin typeface="Arial" panose="020B0604020202020204" pitchFamily="34" charset="0"/>
                <a:cs typeface="Arial" panose="020B0604020202020204" pitchFamily="34" charset="0"/>
              </a:rPr>
              <a:t>4</a:t>
            </a:r>
            <a:r>
              <a:rPr lang="en-GB" altLang="en-US" sz="2000" b="1" dirty="0">
                <a:latin typeface="Arial" panose="020B0604020202020204" pitchFamily="34" charset="0"/>
                <a:cs typeface="Arial" panose="020B0604020202020204" pitchFamily="34" charset="0"/>
              </a:rPr>
              <a:t>  </a:t>
            </a:r>
            <a:endParaRPr lang="cs-CZ" altLang="en-US" sz="2000" b="1" dirty="0">
              <a:latin typeface="Arial" panose="020B0604020202020204" pitchFamily="34" charset="0"/>
              <a:cs typeface="Arial" panose="020B0604020202020204" pitchFamily="34" charset="0"/>
            </a:endParaRPr>
          </a:p>
          <a:p>
            <a:pPr algn="just"/>
            <a:r>
              <a:rPr lang="cs-CZ" altLang="en-US" sz="2000" dirty="0">
                <a:latin typeface="Arial" panose="020B0604020202020204" pitchFamily="34" charset="0"/>
                <a:cs typeface="Arial" panose="020B0604020202020204" pitchFamily="34" charset="0"/>
              </a:rPr>
              <a:t> </a:t>
            </a:r>
          </a:p>
          <a:p>
            <a:pPr algn="just"/>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bezbarvý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plyn</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charak</a:t>
            </a:r>
            <a:r>
              <a:rPr lang="cs-CZ" altLang="en-US" sz="2000" dirty="0" err="1">
                <a:latin typeface="Arial" panose="020B0604020202020204" pitchFamily="34" charset="0"/>
                <a:cs typeface="Arial" panose="020B0604020202020204" pitchFamily="34" charset="0"/>
              </a:rPr>
              <a:t>teristického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zápachu</a:t>
            </a:r>
            <a:r>
              <a:rPr lang="en-GB" altLang="en-US" sz="2000" dirty="0">
                <a:latin typeface="Arial" panose="020B0604020202020204" pitchFamily="34" charset="0"/>
                <a:cs typeface="Arial" panose="020B0604020202020204" pitchFamily="34" charset="0"/>
              </a:rPr>
              <a:t>, d</a:t>
            </a:r>
            <a:r>
              <a:rPr lang="cs-CZ" altLang="en-US" sz="2000" dirty="0">
                <a:latin typeface="Arial" panose="020B0604020202020204" pitchFamily="34" charset="0"/>
                <a:cs typeface="Arial" panose="020B0604020202020204" pitchFamily="34" charset="0"/>
              </a:rPr>
              <a:t>ů</a:t>
            </a:r>
            <a:r>
              <a:rPr lang="en-GB" altLang="en-US" sz="2000" dirty="0" err="1">
                <a:latin typeface="Arial" panose="020B0604020202020204" pitchFamily="34" charset="0"/>
                <a:cs typeface="Arial" panose="020B0604020202020204" pitchFamily="34" charset="0"/>
              </a:rPr>
              <a:t>ležitá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surovina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chem</a:t>
            </a:r>
            <a:r>
              <a:rPr lang="cs-CZ" altLang="en-US" sz="2000" dirty="0" err="1">
                <a:latin typeface="Arial" panose="020B0604020202020204" pitchFamily="34" charset="0"/>
                <a:cs typeface="Arial" panose="020B0604020202020204" pitchFamily="34" charset="0"/>
              </a:rPr>
              <a:t>icého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pr</a:t>
            </a:r>
            <a:r>
              <a:rPr lang="cs-CZ" altLang="en-US" sz="2000" dirty="0">
                <a:latin typeface="Arial" panose="020B0604020202020204" pitchFamily="34" charset="0"/>
                <a:cs typeface="Arial" panose="020B0604020202020204" pitchFamily="34" charset="0"/>
              </a:rPr>
              <a:t>ů</a:t>
            </a:r>
            <a:r>
              <a:rPr lang="en-GB" altLang="en-US" sz="2000" dirty="0" err="1">
                <a:latin typeface="Arial" panose="020B0604020202020204" pitchFamily="34" charset="0"/>
                <a:cs typeface="Arial" panose="020B0604020202020204" pitchFamily="34" charset="0"/>
              </a:rPr>
              <a:t>myslu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výroba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dnes</a:t>
            </a:r>
            <a:r>
              <a:rPr lang="en-GB" altLang="en-US" sz="2000" dirty="0">
                <a:latin typeface="Arial" panose="020B0604020202020204" pitchFamily="34" charset="0"/>
                <a:cs typeface="Arial" panose="020B0604020202020204" pitchFamily="34" charset="0"/>
              </a:rPr>
              <a:t>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evážn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z ropy (</a:t>
            </a:r>
            <a:r>
              <a:rPr lang="en-GB" altLang="en-US" sz="2000" dirty="0" err="1">
                <a:latin typeface="Arial" panose="020B0604020202020204" pitchFamily="34" charset="0"/>
                <a:cs typeface="Arial" panose="020B0604020202020204" pitchFamily="34" charset="0"/>
              </a:rPr>
              <a:t>krakováním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benzinových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frakcí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nebo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zemníh</a:t>
            </a:r>
            <a:r>
              <a:rPr lang="cs-CZ" altLang="en-US" sz="2000" dirty="0">
                <a:latin typeface="Arial" panose="020B0604020202020204" pitchFamily="34" charset="0"/>
                <a:cs typeface="Arial" panose="020B0604020202020204" pitchFamily="34" charset="0"/>
              </a:rPr>
              <a:t>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plyn</a:t>
            </a:r>
            <a:r>
              <a:rPr lang="cs-CZ" altLang="en-US" sz="2000" dirty="0">
                <a:latin typeface="Arial" panose="020B0604020202020204" pitchFamily="34" charset="0"/>
                <a:cs typeface="Arial" panose="020B0604020202020204" pitchFamily="34" charset="0"/>
              </a:rPr>
              <a:t>u</a:t>
            </a:r>
            <a:r>
              <a:rPr lang="en-GB" altLang="en-US" sz="2000" dirty="0">
                <a:latin typeface="Arial" panose="020B0604020202020204" pitchFamily="34" charset="0"/>
                <a:cs typeface="Arial" panose="020B0604020202020204" pitchFamily="34" charset="0"/>
              </a:rPr>
              <a:t> </a:t>
            </a:r>
          </a:p>
          <a:p>
            <a:pPr algn="just"/>
            <a:endParaRPr lang="cs-CZ" altLang="en-US" sz="800" dirty="0">
              <a:latin typeface="Arial" panose="020B0604020202020204" pitchFamily="34" charset="0"/>
              <a:cs typeface="Arial" panose="020B0604020202020204" pitchFamily="34" charset="0"/>
            </a:endParaRPr>
          </a:p>
          <a:p>
            <a:pPr algn="just"/>
            <a:r>
              <a:rPr lang="en-GB" altLang="en-US" sz="2000" dirty="0">
                <a:latin typeface="Arial" panose="020B0604020202020204" pitchFamily="34" charset="0"/>
                <a:cs typeface="Arial" panose="020B0604020202020204" pitchFamily="34" charset="0"/>
              </a:rPr>
              <a:t>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íprava</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z </a:t>
            </a:r>
            <a:r>
              <a:rPr lang="en-GB" altLang="en-US" sz="2000" dirty="0" err="1">
                <a:latin typeface="Arial" panose="020B0604020202020204" pitchFamily="34" charset="0"/>
                <a:cs typeface="Arial" panose="020B0604020202020204" pitchFamily="34" charset="0"/>
              </a:rPr>
              <a:t>etanolu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zah</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íváním</a:t>
            </a:r>
            <a:r>
              <a:rPr lang="en-GB" altLang="en-US" sz="2000" dirty="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konc</a:t>
            </a:r>
            <a:r>
              <a:rPr lang="en-GB" altLang="en-US" sz="2000" dirty="0">
                <a:latin typeface="Arial" panose="020B0604020202020204" pitchFamily="34" charset="0"/>
                <a:cs typeface="Arial" panose="020B0604020202020204" pitchFamily="34" charset="0"/>
              </a:rPr>
              <a:t>.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SO</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a:t>
            </a:r>
            <a:endParaRPr lang="cs-CZ" altLang="en-US" sz="2000" dirty="0">
              <a:latin typeface="Arial" panose="020B0604020202020204" pitchFamily="34" charset="0"/>
              <a:cs typeface="Arial" panose="020B0604020202020204" pitchFamily="34" charset="0"/>
            </a:endParaRPr>
          </a:p>
          <a:p>
            <a:pPr algn="just"/>
            <a:endParaRPr lang="en-GB" altLang="en-US" sz="800" dirty="0">
              <a:latin typeface="Arial" panose="020B0604020202020204" pitchFamily="34" charset="0"/>
              <a:cs typeface="Arial" panose="020B0604020202020204" pitchFamily="34" charset="0"/>
            </a:endParaRPr>
          </a:p>
          <a:p>
            <a:pPr algn="ctr"/>
            <a:r>
              <a:rPr lang="en-GB" altLang="en-US" sz="2000" dirty="0">
                <a:latin typeface="Arial" panose="020B0604020202020204" pitchFamily="34" charset="0"/>
                <a:cs typeface="Arial" panose="020B0604020202020204" pitchFamily="34" charset="0"/>
              </a:rPr>
              <a:t>C</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H</a:t>
            </a:r>
            <a:r>
              <a:rPr lang="en-GB" altLang="en-US" sz="2000" baseline="-25000" dirty="0">
                <a:latin typeface="Arial" panose="020B0604020202020204" pitchFamily="34" charset="0"/>
                <a:cs typeface="Arial" panose="020B0604020202020204" pitchFamily="34" charset="0"/>
              </a:rPr>
              <a:t>5</a:t>
            </a:r>
            <a:r>
              <a:rPr lang="en-GB" altLang="en-US" sz="2000" dirty="0">
                <a:latin typeface="Arial" panose="020B0604020202020204" pitchFamily="34" charset="0"/>
                <a:cs typeface="Arial" panose="020B0604020202020204" pitchFamily="34" charset="0"/>
              </a:rPr>
              <a:t>OH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C</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H</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a:t>
            </a:r>
            <a:endParaRPr lang="cs-CZ" altLang="en-US" sz="2000" dirty="0">
              <a:latin typeface="Arial" panose="020B0604020202020204" pitchFamily="34" charset="0"/>
              <a:cs typeface="Arial" panose="020B0604020202020204" pitchFamily="34" charset="0"/>
            </a:endParaRPr>
          </a:p>
        </p:txBody>
      </p:sp>
      <p:pic>
        <p:nvPicPr>
          <p:cNvPr id="747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010034"/>
            <a:ext cx="3175270" cy="2583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347308" y="2847966"/>
            <a:ext cx="3276600" cy="1015663"/>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 nejjednodušší rostlinný hormon (urychluje zrání ovoce a zeleniny)</a:t>
            </a:r>
          </a:p>
        </p:txBody>
      </p:sp>
      <p:pic>
        <p:nvPicPr>
          <p:cNvPr id="3" name="Picture 2" descr="Zobrazit zdrojový obrá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8600" y="2971800"/>
            <a:ext cx="5029200" cy="3717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83210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body" idx="1"/>
          </p:nvPr>
        </p:nvSpPr>
        <p:spPr>
          <a:xfrm>
            <a:off x="228600" y="381000"/>
            <a:ext cx="8686800" cy="5943600"/>
          </a:xfrm>
        </p:spPr>
        <p:txBody>
          <a:bodyPr>
            <a:normAutofit/>
          </a:bodyPr>
          <a:lstStyle/>
          <a:p>
            <a:pPr eaLnBrk="1" hangingPunct="1">
              <a:buFont typeface="Wingdings" pitchFamily="2" charset="2"/>
              <a:buNone/>
            </a:pPr>
            <a:r>
              <a:rPr lang="en-GB" altLang="en-US" sz="2000" b="1" dirty="0" err="1">
                <a:latin typeface="Arial" panose="020B0604020202020204" pitchFamily="34" charset="0"/>
                <a:cs typeface="Arial" panose="020B0604020202020204" pitchFamily="34" charset="0"/>
              </a:rPr>
              <a:t>Ethin</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acetylen</a:t>
            </a:r>
            <a:r>
              <a:rPr lang="en-GB" altLang="en-US" sz="2000" b="1" dirty="0">
                <a:latin typeface="Arial" panose="020B0604020202020204" pitchFamily="34" charset="0"/>
                <a:cs typeface="Arial" panose="020B0604020202020204" pitchFamily="34" charset="0"/>
              </a:rPr>
              <a:t>) C</a:t>
            </a:r>
            <a:r>
              <a:rPr lang="en-GB" altLang="en-US" sz="2000" b="1" baseline="-25000" dirty="0">
                <a:latin typeface="Arial" panose="020B0604020202020204" pitchFamily="34" charset="0"/>
                <a:cs typeface="Arial" panose="020B0604020202020204" pitchFamily="34" charset="0"/>
              </a:rPr>
              <a:t>2</a:t>
            </a:r>
            <a:r>
              <a:rPr lang="en-GB" altLang="en-US" sz="2000" b="1" dirty="0">
                <a:latin typeface="Arial" panose="020B0604020202020204" pitchFamily="34" charset="0"/>
                <a:cs typeface="Arial" panose="020B0604020202020204" pitchFamily="34" charset="0"/>
              </a:rPr>
              <a:t>H</a:t>
            </a:r>
            <a:r>
              <a:rPr lang="en-GB" altLang="en-US" sz="2000" b="1" baseline="-25000" dirty="0">
                <a:latin typeface="Arial" panose="020B0604020202020204" pitchFamily="34" charset="0"/>
                <a:cs typeface="Arial" panose="020B0604020202020204" pitchFamily="34" charset="0"/>
              </a:rPr>
              <a:t>2</a:t>
            </a:r>
            <a:r>
              <a:rPr lang="en-GB" altLang="en-US" sz="2000" b="1" dirty="0">
                <a:latin typeface="Arial" panose="020B0604020202020204" pitchFamily="34" charset="0"/>
                <a:cs typeface="Arial" panose="020B0604020202020204" pitchFamily="34" charset="0"/>
              </a:rPr>
              <a:t> </a:t>
            </a:r>
            <a:endParaRPr lang="cs-CZ" altLang="en-US" sz="2000" b="1"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bezbarvý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jedovatý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plyn</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vlivem</a:t>
            </a:r>
            <a:r>
              <a:rPr lang="en-GB" altLang="en-US" sz="2000" dirty="0">
                <a:latin typeface="Arial" panose="020B0604020202020204" pitchFamily="34" charset="0"/>
                <a:cs typeface="Arial" panose="020B0604020202020204" pitchFamily="34" charset="0"/>
              </a:rPr>
              <a:t> ne</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istot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má</a:t>
            </a:r>
            <a:r>
              <a:rPr lang="en-GB" altLang="en-US" sz="2000" dirty="0">
                <a:latin typeface="Arial" panose="020B0604020202020204" pitchFamily="34" charset="0"/>
                <a:cs typeface="Arial" panose="020B0604020202020204" pitchFamily="34" charset="0"/>
              </a:rPr>
              <a:t> nep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íjemný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zápach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ho</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í </a:t>
            </a:r>
            <a:r>
              <a:rPr lang="en-GB" altLang="en-US" sz="2000" dirty="0" err="1">
                <a:latin typeface="Arial" panose="020B0604020202020204" pitchFamily="34" charset="0"/>
                <a:cs typeface="Arial" panose="020B0604020202020204" pitchFamily="34" charset="0"/>
              </a:rPr>
              <a:t>svítivým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plamenem</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íprava</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C</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H</a:t>
            </a:r>
            <a:r>
              <a:rPr lang="en-GB"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a:t>
            </a:r>
            <a:endParaRPr lang="en-GB" altLang="en-US" sz="2000" dirty="0">
              <a:latin typeface="Arial" panose="020B0604020202020204" pitchFamily="34" charset="0"/>
              <a:cs typeface="Arial" panose="020B0604020202020204" pitchFamily="34" charset="0"/>
            </a:endParaRPr>
          </a:p>
          <a:p>
            <a:pPr>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reakcí</a:t>
            </a:r>
            <a:r>
              <a:rPr lang="en-GB" altLang="en-US" sz="2000" dirty="0">
                <a:latin typeface="Arial" panose="020B0604020202020204" pitchFamily="34" charset="0"/>
                <a:cs typeface="Arial" panose="020B0604020202020204" pitchFamily="34" charset="0"/>
              </a:rPr>
              <a:t> CaC</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s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CaC</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C</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Ca(OH)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a:p>
            <a:pPr>
              <a:buNone/>
            </a:pPr>
            <a:r>
              <a:rPr lang="cs-CZ" altLang="en-US" sz="2000" dirty="0">
                <a:latin typeface="Arial" panose="020B0604020202020204" pitchFamily="34" charset="0"/>
                <a:cs typeface="Arial" panose="020B0604020202020204" pitchFamily="34" charset="0"/>
              </a:rPr>
              <a:t> - krakováním uhlovodíků</a:t>
            </a:r>
            <a:endParaRPr lang="en-GB" altLang="en-US" sz="2000" dirty="0">
              <a:latin typeface="Arial" panose="020B0604020202020204" pitchFamily="34" charset="0"/>
              <a:cs typeface="Arial" panose="020B0604020202020204" pitchFamily="34" charset="0"/>
            </a:endParaRPr>
          </a:p>
          <a:p>
            <a:pPr>
              <a:buNone/>
            </a:pPr>
            <a:endParaRPr lang="cs-CZ" altLang="en-US" sz="2000" dirty="0">
              <a:latin typeface="Arial" panose="020B0604020202020204" pitchFamily="34" charset="0"/>
              <a:cs typeface="Arial" panose="020B0604020202020204" pitchFamily="34" charset="0"/>
            </a:endParaRPr>
          </a:p>
          <a:p>
            <a:pPr>
              <a:buFontTx/>
              <a:buChar char="-"/>
            </a:pPr>
            <a:r>
              <a:rPr lang="en-GB" altLang="en-US" sz="2000" dirty="0" err="1">
                <a:latin typeface="Arial" panose="020B0604020202020204" pitchFamily="34" charset="0"/>
                <a:cs typeface="Arial" panose="020B0604020202020204" pitchFamily="34" charset="0"/>
              </a:rPr>
              <a:t>komer</a:t>
            </a:r>
            <a:r>
              <a:rPr lang="cs-CZ" altLang="en-US" sz="2000" dirty="0">
                <a:latin typeface="Arial" panose="020B0604020202020204" pitchFamily="34" charset="0"/>
                <a:cs typeface="Arial" panose="020B0604020202020204" pitchFamily="34" charset="0"/>
              </a:rPr>
              <a:t>č</a:t>
            </a:r>
            <a:r>
              <a:rPr lang="en-GB" altLang="en-US" sz="2000" dirty="0">
                <a:latin typeface="Arial" panose="020B0604020202020204" pitchFamily="34" charset="0"/>
                <a:cs typeface="Arial" panose="020B0604020202020204" pitchFamily="34" charset="0"/>
              </a:rPr>
              <a:t>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dodává</a:t>
            </a:r>
            <a:r>
              <a:rPr lang="en-GB" altLang="en-US" sz="2000" dirty="0">
                <a:latin typeface="Arial" panose="020B0604020202020204" pitchFamily="34" charset="0"/>
                <a:cs typeface="Arial" panose="020B0604020202020204" pitchFamily="34" charset="0"/>
              </a:rPr>
              <a:t> v </a:t>
            </a:r>
            <a:r>
              <a:rPr lang="en-GB" altLang="en-US" sz="2000" dirty="0" err="1">
                <a:latin typeface="Arial" panose="020B0604020202020204" pitchFamily="34" charset="0"/>
                <a:cs typeface="Arial" panose="020B0604020202020204" pitchFamily="34" charset="0"/>
              </a:rPr>
              <a:t>tlak</a:t>
            </a:r>
            <a:r>
              <a:rPr lang="cs-CZ" altLang="en-US" sz="2000" dirty="0" err="1">
                <a:latin typeface="Arial" panose="020B0604020202020204" pitchFamily="34" charset="0"/>
                <a:cs typeface="Arial" panose="020B0604020202020204" pitchFamily="34" charset="0"/>
              </a:rPr>
              <a:t>ových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lahvích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ozna</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ené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bílým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pruhem</a:t>
            </a:r>
            <a:r>
              <a:rPr lang="en-GB" altLang="en-US" sz="2000" dirty="0">
                <a:latin typeface="Arial" panose="020B0604020202020204" pitchFamily="34" charset="0"/>
                <a:cs typeface="Arial" panose="020B0604020202020204" pitchFamily="34" charset="0"/>
              </a:rPr>
              <a:t>) v </a:t>
            </a:r>
            <a:r>
              <a:rPr lang="en-GB" altLang="en-US" sz="2000" dirty="0" err="1">
                <a:latin typeface="Arial" panose="020B0604020202020204" pitchFamily="34" charset="0"/>
                <a:cs typeface="Arial" panose="020B0604020202020204" pitchFamily="34" charset="0"/>
              </a:rPr>
              <a:t>nichž</a:t>
            </a:r>
            <a:r>
              <a:rPr lang="en-GB" altLang="en-US" sz="2000" dirty="0">
                <a:latin typeface="Arial" panose="020B0604020202020204" pitchFamily="34" charset="0"/>
                <a:cs typeface="Arial" panose="020B0604020202020204" pitchFamily="34" charset="0"/>
              </a:rPr>
              <a:t> je pod </a:t>
            </a:r>
            <a:r>
              <a:rPr lang="en-GB" altLang="en-US" sz="2000" dirty="0" err="1">
                <a:latin typeface="Arial" panose="020B0604020202020204" pitchFamily="34" charset="0"/>
                <a:cs typeface="Arial" panose="020B0604020202020204" pitchFamily="34" charset="0"/>
              </a:rPr>
              <a:t>tlakem</a:t>
            </a:r>
            <a:r>
              <a:rPr lang="en-GB" altLang="en-US" sz="2000" dirty="0">
                <a:latin typeface="Arial" panose="020B0604020202020204" pitchFamily="34" charset="0"/>
                <a:cs typeface="Arial" panose="020B0604020202020204" pitchFamily="34" charset="0"/>
              </a:rPr>
              <a:t> 1,5 MPa </a:t>
            </a:r>
            <a:r>
              <a:rPr lang="en-GB" altLang="en-US" sz="2000" dirty="0" err="1">
                <a:latin typeface="Arial" panose="020B0604020202020204" pitchFamily="34" charset="0"/>
                <a:cs typeface="Arial" panose="020B0604020202020204" pitchFamily="34" charset="0"/>
              </a:rPr>
              <a:t>rozpušt</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n v </a:t>
            </a:r>
            <a:r>
              <a:rPr lang="en-GB" altLang="en-US" sz="2000" dirty="0" err="1">
                <a:latin typeface="Arial" panose="020B0604020202020204" pitchFamily="34" charset="0"/>
                <a:cs typeface="Arial" panose="020B0604020202020204" pitchFamily="34" charset="0"/>
              </a:rPr>
              <a:t>acetonu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adsorbovaném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na</a:t>
            </a:r>
            <a:r>
              <a:rPr lang="en-GB" altLang="en-US" sz="2000" dirty="0">
                <a:latin typeface="Arial" panose="020B0604020202020204" pitchFamily="34" charset="0"/>
                <a:cs typeface="Arial" panose="020B0604020202020204" pitchFamily="34" charset="0"/>
              </a:rPr>
              <a:t> k</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emelin</a:t>
            </a:r>
            <a:r>
              <a:rPr lang="cs-CZ" altLang="en-US" sz="2000" dirty="0">
                <a:latin typeface="Arial" panose="020B0604020202020204" pitchFamily="34" charset="0"/>
                <a:cs typeface="Arial" panose="020B0604020202020204" pitchFamily="34" charset="0"/>
              </a:rPr>
              <a:t>ě (</a:t>
            </a:r>
            <a:r>
              <a:rPr lang="en-GB" altLang="en-US" sz="2000" dirty="0">
                <a:latin typeface="Arial" panose="020B0604020202020204" pitchFamily="34" charset="0"/>
                <a:cs typeface="Arial" panose="020B0604020202020204" pitchFamily="34" charset="0"/>
              </a:rPr>
              <a:t>C</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stla</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ený</a:t>
            </a:r>
            <a:r>
              <a:rPr lang="en-GB" altLang="en-US" sz="2000" dirty="0">
                <a:latin typeface="Arial" panose="020B0604020202020204" pitchFamily="34" charset="0"/>
                <a:cs typeface="Arial" panose="020B0604020202020204" pitchFamily="34" charset="0"/>
              </a:rPr>
              <a:t>, pop</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zkapaln</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ný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exploduje</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asto</a:t>
            </a:r>
            <a:r>
              <a:rPr lang="en-GB" altLang="en-US" sz="2000" dirty="0">
                <a:latin typeface="Arial" panose="020B0604020202020204" pitchFamily="34" charset="0"/>
                <a:cs typeface="Arial" panose="020B0604020202020204" pitchFamily="34" charset="0"/>
              </a:rPr>
              <a:t> bez </a:t>
            </a:r>
            <a:r>
              <a:rPr lang="en-GB" altLang="en-US" sz="2000" dirty="0" err="1">
                <a:latin typeface="Arial" panose="020B0604020202020204" pitchFamily="34" charset="0"/>
                <a:cs typeface="Arial" panose="020B0604020202020204" pitchFamily="34" charset="0"/>
              </a:rPr>
              <a:t>zjevné</a:t>
            </a:r>
            <a:r>
              <a:rPr lang="en-GB" altLang="en-US" sz="2000" dirty="0">
                <a:latin typeface="Arial" panose="020B0604020202020204" pitchFamily="34" charset="0"/>
                <a:cs typeface="Arial" panose="020B0604020202020204" pitchFamily="34" charset="0"/>
              </a:rPr>
              <a:t> p</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í</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iny</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a:t>
            </a:r>
            <a:endParaRPr lang="cs-CZ" altLang="en-US" sz="2000" dirty="0">
              <a:latin typeface="Arial" panose="020B0604020202020204" pitchFamily="34" charset="0"/>
              <a:cs typeface="Arial" panose="020B0604020202020204" pitchFamily="34" charset="0"/>
            </a:endParaRPr>
          </a:p>
          <a:p>
            <a:pPr>
              <a:buFontTx/>
              <a:buChar char="-"/>
            </a:pPr>
            <a:endParaRPr lang="cs-CZ" altLang="en-US" sz="2000" dirty="0">
              <a:latin typeface="Arial" panose="020B0604020202020204" pitchFamily="34" charset="0"/>
              <a:cs typeface="Arial" panose="020B0604020202020204" pitchFamily="34" charset="0"/>
            </a:endParaRPr>
          </a:p>
          <a:p>
            <a:pPr marL="0" indent="0">
              <a:buNone/>
            </a:pPr>
            <a:r>
              <a:rPr lang="cs-CZ" altLang="en-US" sz="2000" dirty="0">
                <a:latin typeface="Arial" panose="020B0604020202020204" pitchFamily="34" charset="0"/>
                <a:cs typeface="Arial" panose="020B0604020202020204" pitchFamily="34" charset="0"/>
              </a:rPr>
              <a:t>Použití:</a:t>
            </a:r>
          </a:p>
          <a:p>
            <a:pPr marL="0" indent="0">
              <a:buNone/>
            </a:pPr>
            <a:r>
              <a:rPr lang="cs-CZ" altLang="en-US" sz="2000" dirty="0">
                <a:latin typeface="Arial" panose="020B0604020202020204" pitchFamily="34" charset="0"/>
                <a:cs typeface="Arial" panose="020B0604020202020204" pitchFamily="34" charset="0"/>
              </a:rPr>
              <a:t>    organická syntéza („</a:t>
            </a:r>
            <a:r>
              <a:rPr lang="cs-CZ" altLang="en-US" sz="2000" dirty="0" err="1">
                <a:latin typeface="Arial" panose="020B0604020202020204" pitchFamily="34" charset="0"/>
                <a:cs typeface="Arial" panose="020B0604020202020204" pitchFamily="34" charset="0"/>
              </a:rPr>
              <a:t>Reppeho</a:t>
            </a:r>
            <a:r>
              <a:rPr lang="cs-CZ" altLang="en-US" sz="2000" dirty="0">
                <a:latin typeface="Arial" panose="020B0604020202020204" pitchFamily="34" charset="0"/>
                <a:cs typeface="Arial" panose="020B0604020202020204" pitchFamily="34" charset="0"/>
              </a:rPr>
              <a:t> chemie“)</a:t>
            </a:r>
          </a:p>
          <a:p>
            <a:pPr marL="0" indent="0">
              <a:buNone/>
            </a:pPr>
            <a:r>
              <a:rPr lang="cs-CZ" altLang="en-US" sz="2000" dirty="0">
                <a:latin typeface="Arial" panose="020B0604020202020204" pitchFamily="34" charset="0"/>
                <a:cs typeface="Arial" panose="020B0604020202020204" pitchFamily="34" charset="0"/>
              </a:rPr>
              <a:t> </a:t>
            </a:r>
            <a:r>
              <a:rPr lang="cs-CZ" sz="2000" dirty="0"/>
              <a:t>    </a:t>
            </a:r>
            <a:r>
              <a:rPr lang="cs-CZ" sz="2000" dirty="0" err="1">
                <a:latin typeface="Arial" panose="020B0604020202020204" pitchFamily="34" charset="0"/>
                <a:cs typeface="Arial" panose="020B0604020202020204" pitchFamily="34" charset="0"/>
              </a:rPr>
              <a:t>kyslíko</a:t>
            </a:r>
            <a:r>
              <a:rPr lang="cs-CZ" sz="2000" dirty="0">
                <a:latin typeface="Arial" panose="020B0604020202020204" pitchFamily="34" charset="0"/>
                <a:cs typeface="Arial" panose="020B0604020202020204" pitchFamily="34" charset="0"/>
              </a:rPr>
              <a:t>-acetylenové autogenní svařování a řezání</a:t>
            </a:r>
            <a:endParaRPr lang="cs-CZ"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248510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body" idx="1"/>
          </p:nvPr>
        </p:nvSpPr>
        <p:spPr>
          <a:xfrm>
            <a:off x="152400" y="152400"/>
            <a:ext cx="8763000" cy="6629400"/>
          </a:xfrm>
        </p:spPr>
        <p:txBody>
          <a:bodyPr>
            <a:normAutofit lnSpcReduction="10000"/>
          </a:bodyPr>
          <a:lstStyle/>
          <a:p>
            <a:pPr marL="0" indent="0" algn="ctr" eaLnBrk="1" hangingPunct="1">
              <a:buNone/>
            </a:pPr>
            <a:r>
              <a:rPr lang="en-GB" altLang="en-US" sz="2800" b="1" dirty="0">
                <a:latin typeface="Times New Roman" pitchFamily="18" charset="0"/>
              </a:rPr>
              <a:t>K</a:t>
            </a:r>
            <a:r>
              <a:rPr lang="cs-CZ" altLang="en-US" sz="2800" b="1" dirty="0">
                <a:latin typeface="Times New Roman" pitchFamily="18" charset="0"/>
              </a:rPr>
              <a:t>ř</a:t>
            </a:r>
            <a:r>
              <a:rPr lang="en-GB" altLang="en-US" sz="2800" b="1" dirty="0" err="1">
                <a:latin typeface="Times New Roman" pitchFamily="18" charset="0"/>
              </a:rPr>
              <a:t>emík</a:t>
            </a:r>
            <a:endParaRPr lang="en-GB" altLang="en-US" sz="2800" u="sng" dirty="0">
              <a:latin typeface="Times New Roman" pitchFamily="18" charset="0"/>
            </a:endParaRPr>
          </a:p>
          <a:p>
            <a:pPr eaLnBrk="1" hangingPunct="1">
              <a:buFont typeface="Wingdings" pitchFamily="2" charset="2"/>
              <a:buNone/>
            </a:pPr>
            <a:endParaRPr lang="cs-CZ" altLang="en-US" sz="1000" dirty="0">
              <a:latin typeface="Times New Roman" pitchFamily="18" charset="0"/>
            </a:endParaRPr>
          </a:p>
          <a:p>
            <a:pPr eaLnBrk="1" hangingPunct="1">
              <a:buFont typeface="Wingdings" pitchFamily="2" charset="2"/>
              <a:buNone/>
            </a:pPr>
            <a:r>
              <a:rPr lang="en-GB" altLang="en-US" sz="2000" b="1" dirty="0" err="1">
                <a:latin typeface="Arial" panose="020B0604020202020204" pitchFamily="34" charset="0"/>
                <a:cs typeface="Arial" panose="020B0604020202020204" pitchFamily="34" charset="0"/>
              </a:rPr>
              <a:t>Silany</a:t>
            </a:r>
            <a:r>
              <a:rPr lang="en-GB" altLang="en-US" sz="2000" dirty="0">
                <a:latin typeface="Arial" panose="020B0604020202020204" pitchFamily="34" charset="0"/>
                <a:cs typeface="Arial" panose="020B0604020202020204" pitchFamily="34" charset="0"/>
              </a:rPr>
              <a:t> Si</a:t>
            </a:r>
            <a:r>
              <a:rPr lang="en-GB" altLang="en-US" sz="2000" baseline="-25000" dirty="0">
                <a:latin typeface="Arial" panose="020B0604020202020204" pitchFamily="34" charset="0"/>
                <a:cs typeface="Arial" panose="020B0604020202020204" pitchFamily="34" charset="0"/>
              </a:rPr>
              <a:t>n</a:t>
            </a:r>
            <a:r>
              <a:rPr lang="en-GB" altLang="en-US" sz="2000" dirty="0">
                <a:latin typeface="Arial" panose="020B0604020202020204" pitchFamily="34" charset="0"/>
                <a:cs typeface="Arial" panose="020B0604020202020204" pitchFamily="34" charset="0"/>
              </a:rPr>
              <a:t>H</a:t>
            </a:r>
            <a:r>
              <a:rPr lang="en-GB" altLang="en-US" sz="2000" baseline="-25000" dirty="0">
                <a:latin typeface="Arial" panose="020B0604020202020204" pitchFamily="34" charset="0"/>
                <a:cs typeface="Arial" panose="020B0604020202020204" pitchFamily="34" charset="0"/>
              </a:rPr>
              <a:t>2n+2</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analoga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alkan</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avšak</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podstatn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mén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stálé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monosilan</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disilan</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jsou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plyny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trisilan</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tetrasilan</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kapaliny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vyšší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silany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tuhé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látky</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íprava</a:t>
            </a:r>
            <a:r>
              <a:rPr lang="en-GB" altLang="en-US" sz="2000" dirty="0">
                <a:latin typeface="Arial" panose="020B0604020202020204" pitchFamily="34" charset="0"/>
                <a:cs typeface="Arial" panose="020B0604020202020204" pitchFamily="34" charset="0"/>
              </a:rPr>
              <a:t>, nap</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Mg</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Si + 4 </a:t>
            </a:r>
            <a:r>
              <a:rPr lang="en-GB" altLang="en-US" sz="2000" dirty="0" err="1">
                <a:latin typeface="Arial" panose="020B0604020202020204" pitchFamily="34" charset="0"/>
                <a:cs typeface="Arial" panose="020B0604020202020204" pitchFamily="34" charset="0"/>
              </a:rPr>
              <a:t>HCl</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SiH</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+ 2 MgCl</a:t>
            </a:r>
            <a:r>
              <a:rPr lang="en-GB" altLang="en-US" sz="2000" baseline="-25000" dirty="0">
                <a:latin typeface="Arial" panose="020B0604020202020204" pitchFamily="34" charset="0"/>
                <a:cs typeface="Arial" panose="020B0604020202020204" pitchFamily="34" charset="0"/>
              </a:rPr>
              <a:t>2</a:t>
            </a: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silná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reduk</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inidla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vzduchu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silany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samozápalné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výj</a:t>
            </a:r>
            <a:r>
              <a:rPr lang="cs-CZ" altLang="en-US" sz="2000" dirty="0" err="1">
                <a:latin typeface="Arial" panose="020B0604020202020204" pitchFamily="34" charset="0"/>
                <a:cs typeface="Arial" panose="020B0604020202020204" pitchFamily="34" charset="0"/>
              </a:rPr>
              <a:t>imka</a:t>
            </a:r>
            <a:r>
              <a:rPr lang="cs-CZ" altLang="en-US" sz="2000" dirty="0">
                <a:latin typeface="Arial" panose="020B0604020202020204" pitchFamily="34" charset="0"/>
                <a:cs typeface="Arial" panose="020B0604020202020204" pitchFamily="34" charset="0"/>
              </a:rPr>
              <a:t> je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monosilan</a:t>
            </a:r>
            <a:r>
              <a:rPr lang="en-GB" altLang="en-US" sz="2000" dirty="0">
                <a:latin typeface="Arial" panose="020B0604020202020204" pitchFamily="34" charset="0"/>
                <a:cs typeface="Arial" panose="020B0604020202020204" pitchFamily="34" charset="0"/>
              </a:rPr>
              <a:t>)</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halogeny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reagují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explozivn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katal</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ú</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inku</a:t>
            </a:r>
            <a:r>
              <a:rPr lang="en-GB" altLang="en-US" sz="2000" dirty="0">
                <a:latin typeface="Arial" panose="020B0604020202020204" pitchFamily="34" charset="0"/>
                <a:cs typeface="Arial" panose="020B0604020202020204" pitchFamily="34" charset="0"/>
              </a:rPr>
              <a:t> AlCl</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lze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získat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halogensilany</a:t>
            </a:r>
            <a:r>
              <a:rPr lang="en-GB" altLang="en-US" sz="2000" dirty="0">
                <a:latin typeface="Arial" panose="020B0604020202020204" pitchFamily="34" charset="0"/>
                <a:cs typeface="Arial" panose="020B0604020202020204" pitchFamily="34" charset="0"/>
              </a:rPr>
              <a:t>:</a:t>
            </a:r>
          </a:p>
          <a:p>
            <a:pPr algn="ct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SiH</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 Cl</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H</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SiCl + </a:t>
            </a:r>
            <a:r>
              <a:rPr lang="en-GB" altLang="en-US" sz="2000" dirty="0" err="1">
                <a:latin typeface="Arial" panose="020B0604020202020204" pitchFamily="34" charset="0"/>
                <a:cs typeface="Arial" panose="020B0604020202020204" pitchFamily="34" charset="0"/>
              </a:rPr>
              <a:t>HCl</a:t>
            </a:r>
            <a:endParaRPr lang="cs-CZ" altLang="en-US" sz="2000" dirty="0">
              <a:latin typeface="Arial" panose="020B0604020202020204" pitchFamily="34" charset="0"/>
              <a:cs typeface="Arial" panose="020B0604020202020204" pitchFamily="34" charset="0"/>
            </a:endParaRPr>
          </a:p>
          <a:p>
            <a:pPr>
              <a:buNone/>
            </a:pP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halogensilany</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vodou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rozkládají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siloxany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látky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podobné</a:t>
            </a:r>
            <a:r>
              <a:rPr lang="en-GB" altLang="en-US" sz="2000" dirty="0">
                <a:latin typeface="Arial" panose="020B0604020202020204" pitchFamily="34" charset="0"/>
                <a:cs typeface="Arial" panose="020B0604020202020204" pitchFamily="34" charset="0"/>
              </a:rPr>
              <a:t> ether</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m:</a:t>
            </a:r>
          </a:p>
          <a:p>
            <a:pPr algn="ctr">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2H</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SiCl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H</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Si-O-SiH</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+ 2HCl</a:t>
            </a:r>
          </a:p>
          <a:p>
            <a:pPr>
              <a:buNone/>
            </a:pP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silany</a:t>
            </a:r>
            <a:r>
              <a:rPr lang="en-GB" altLang="en-US" sz="2000" dirty="0">
                <a:latin typeface="Arial" panose="020B0604020202020204" pitchFamily="34" charset="0"/>
                <a:cs typeface="Arial" panose="020B0604020202020204" pitchFamily="34" charset="0"/>
              </a:rPr>
              <a:t> v </a:t>
            </a:r>
            <a:r>
              <a:rPr lang="en-GB" altLang="en-US" sz="2000" dirty="0" err="1">
                <a:latin typeface="Arial" panose="020B0604020202020204" pitchFamily="34" charset="0"/>
                <a:cs typeface="Arial" panose="020B0604020202020204" pitchFamily="34" charset="0"/>
              </a:rPr>
              <a:t>alk</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roztoku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hydrolyzují</a:t>
            </a:r>
            <a:r>
              <a:rPr lang="en-GB" altLang="en-US" sz="2000" dirty="0">
                <a:latin typeface="Arial" panose="020B0604020202020204" pitchFamily="34" charset="0"/>
                <a:cs typeface="Arial" panose="020B0604020202020204" pitchFamily="34" charset="0"/>
              </a:rPr>
              <a:t>:</a:t>
            </a:r>
          </a:p>
          <a:p>
            <a:pPr algn="ctr">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SiH</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+ 2OH</a:t>
            </a:r>
            <a:r>
              <a:rPr lang="en-GB" altLang="en-US" sz="2000" baseline="30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SiO</a:t>
            </a:r>
            <a:r>
              <a:rPr lang="en-GB" altLang="en-US" sz="2000" baseline="-25000" dirty="0">
                <a:latin typeface="Arial" panose="020B0604020202020204" pitchFamily="34" charset="0"/>
                <a:cs typeface="Arial" panose="020B0604020202020204" pitchFamily="34" charset="0"/>
              </a:rPr>
              <a:t>3</a:t>
            </a:r>
            <a:r>
              <a:rPr lang="en-GB" altLang="en-US" sz="2000" baseline="30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+ 4H</a:t>
            </a:r>
            <a:r>
              <a:rPr lang="en-GB" altLang="en-US" sz="2000" baseline="-25000" dirty="0">
                <a:latin typeface="Arial" panose="020B0604020202020204" pitchFamily="34" charset="0"/>
                <a:cs typeface="Arial" panose="020B0604020202020204" pitchFamily="34" charset="0"/>
              </a:rPr>
              <a:t>2</a:t>
            </a:r>
          </a:p>
          <a:p>
            <a:pPr>
              <a:buNone/>
            </a:pPr>
            <a:r>
              <a:rPr lang="en-GB" altLang="en-US" sz="2000" dirty="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vodou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reagují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vzniku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gelu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kys</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k</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emi</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ité</a:t>
            </a:r>
            <a:r>
              <a:rPr lang="en-GB" altLang="en-US" sz="2000" dirty="0">
                <a:latin typeface="Arial" panose="020B0604020202020204" pitchFamily="34" charset="0"/>
                <a:cs typeface="Arial" panose="020B0604020202020204" pitchFamily="34" charset="0"/>
              </a:rPr>
              <a:t>:</a:t>
            </a:r>
          </a:p>
          <a:p>
            <a:pPr algn="ctr">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Si</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H</a:t>
            </a:r>
            <a:r>
              <a:rPr lang="en-GB" altLang="en-US" sz="2000" baseline="-25000" dirty="0">
                <a:latin typeface="Arial" panose="020B0604020202020204" pitchFamily="34" charset="0"/>
                <a:cs typeface="Arial" panose="020B0604020202020204" pitchFamily="34" charset="0"/>
              </a:rPr>
              <a:t>8</a:t>
            </a:r>
            <a:r>
              <a:rPr lang="en-GB" altLang="en-US" sz="2000" dirty="0">
                <a:latin typeface="Arial" panose="020B0604020202020204" pitchFamily="34" charset="0"/>
                <a:cs typeface="Arial" panose="020B0604020202020204" pitchFamily="34" charset="0"/>
              </a:rPr>
              <a:t> + (3x+6)H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3SiO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.xH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+ 10H</a:t>
            </a:r>
            <a:r>
              <a:rPr lang="en-GB" altLang="en-US" sz="2000" baseline="-25000" dirty="0">
                <a:latin typeface="Arial" panose="020B0604020202020204" pitchFamily="34" charset="0"/>
                <a:cs typeface="Arial" panose="020B0604020202020204" pitchFamily="34" charset="0"/>
              </a:rPr>
              <a:t>2</a:t>
            </a:r>
            <a:endParaRPr lang="cs-CZ" altLang="en-US" sz="2000" baseline="-25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659508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body" idx="1"/>
          </p:nvPr>
        </p:nvSpPr>
        <p:spPr>
          <a:xfrm>
            <a:off x="304800" y="381000"/>
            <a:ext cx="8229600" cy="4525963"/>
          </a:xfrm>
        </p:spPr>
        <p:txBody>
          <a:bodyPr>
            <a:normAutofit/>
          </a:bodyPr>
          <a:lstStyle/>
          <a:p>
            <a:pPr marL="0" indent="0" eaLnBrk="1" hangingPunct="1">
              <a:buNone/>
            </a:pPr>
            <a:r>
              <a:rPr lang="en-GB" altLang="en-US" sz="2000" b="1" dirty="0">
                <a:latin typeface="Arial" panose="020B0604020202020204" pitchFamily="34" charset="0"/>
                <a:cs typeface="Arial" panose="020B0604020202020204" pitchFamily="34" charset="0"/>
              </a:rPr>
              <a:t>Germanium:</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existují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germany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germanovodíky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látky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složením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vlastnostmi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podobné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silan</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m, ale </a:t>
            </a:r>
            <a:r>
              <a:rPr lang="en-GB" altLang="en-US" sz="2000" dirty="0" err="1">
                <a:latin typeface="Arial" panose="020B0604020202020204" pitchFamily="34" charset="0"/>
                <a:cs typeface="Arial" panose="020B0604020202020204" pitchFamily="34" charset="0"/>
              </a:rPr>
              <a:t>mén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t</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kavé</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mén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stálé</a:t>
            </a:r>
            <a:r>
              <a:rPr lang="en-GB" altLang="en-US" sz="2000" dirty="0">
                <a:latin typeface="Arial" panose="020B0604020202020204" pitchFamily="34" charset="0"/>
                <a:cs typeface="Arial" panose="020B0604020202020204" pitchFamily="34" charset="0"/>
              </a:rPr>
              <a:t> v</a:t>
            </a:r>
            <a:r>
              <a:rPr lang="cs-CZ" altLang="en-US" sz="2000" dirty="0" err="1">
                <a:latin typeface="Arial" panose="020B0604020202020204" pitchFamily="34" charset="0"/>
                <a:cs typeface="Arial" panose="020B0604020202020204" pitchFamily="34" charset="0"/>
              </a:rPr>
              <a:t>ůč</a:t>
            </a:r>
            <a:r>
              <a:rPr lang="en-GB" altLang="en-US" sz="2000" dirty="0" err="1">
                <a:latin typeface="Arial" panose="020B0604020202020204" pitchFamily="34" charset="0"/>
                <a:cs typeface="Arial" panose="020B0604020202020204" pitchFamily="34" charset="0"/>
              </a:rPr>
              <a:t>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zásaditým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roztok</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m</a:t>
            </a: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en-GB" altLang="en-US" sz="2000" b="1" dirty="0">
              <a:latin typeface="Arial" panose="020B0604020202020204" pitchFamily="34" charset="0"/>
              <a:cs typeface="Arial" panose="020B0604020202020204" pitchFamily="34" charset="0"/>
            </a:endParaRPr>
          </a:p>
          <a:p>
            <a:pPr marL="0" indent="0" eaLnBrk="1" hangingPunct="1">
              <a:buNone/>
            </a:pPr>
            <a:r>
              <a:rPr lang="en-GB" altLang="en-US" sz="2000" b="1" dirty="0" err="1">
                <a:latin typeface="Arial" panose="020B0604020202020204" pitchFamily="34" charset="0"/>
                <a:cs typeface="Arial" panose="020B0604020202020204" pitchFamily="34" charset="0"/>
              </a:rPr>
              <a:t>Cín</a:t>
            </a:r>
            <a:r>
              <a:rPr lang="en-GB" altLang="en-US" sz="2000" b="1" dirty="0">
                <a:latin typeface="Arial" panose="020B0604020202020204" pitchFamily="34" charset="0"/>
                <a:cs typeface="Arial" panose="020B0604020202020204" pitchFamily="34" charset="0"/>
              </a:rPr>
              <a:t>:</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Stannan</a:t>
            </a:r>
            <a:r>
              <a:rPr lang="en-GB" altLang="en-US" sz="2000" dirty="0">
                <a:latin typeface="Arial" panose="020B0604020202020204" pitchFamily="34" charset="0"/>
                <a:cs typeface="Arial" panose="020B0604020202020204" pitchFamily="34" charset="0"/>
              </a:rPr>
              <a:t> SnH</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nestálý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jedovatý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plyn</a:t>
            </a: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en-GB" altLang="en-US" sz="2000" b="1" dirty="0">
              <a:latin typeface="Arial" panose="020B0604020202020204" pitchFamily="34" charset="0"/>
              <a:cs typeface="Arial" panose="020B0604020202020204" pitchFamily="34" charset="0"/>
            </a:endParaRPr>
          </a:p>
          <a:p>
            <a:pPr marL="0" indent="0" eaLnBrk="1" hangingPunct="1">
              <a:buNone/>
            </a:pPr>
            <a:r>
              <a:rPr lang="en-GB" altLang="en-US" sz="2000" b="1" dirty="0" err="1">
                <a:latin typeface="Arial" panose="020B0604020202020204" pitchFamily="34" charset="0"/>
                <a:cs typeface="Arial" panose="020B0604020202020204" pitchFamily="34" charset="0"/>
              </a:rPr>
              <a:t>Olovo</a:t>
            </a:r>
            <a:r>
              <a:rPr lang="en-GB" altLang="en-US" sz="2000" b="1" dirty="0">
                <a:latin typeface="Arial" panose="020B0604020202020204" pitchFamily="34" charset="0"/>
                <a:cs typeface="Arial" panose="020B0604020202020204" pitchFamily="34" charset="0"/>
              </a:rPr>
              <a:t>:</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Plumban</a:t>
            </a:r>
            <a:r>
              <a:rPr lang="en-GB" altLang="en-US" sz="2000" dirty="0">
                <a:latin typeface="Arial" panose="020B0604020202020204" pitchFamily="34" charset="0"/>
                <a:cs typeface="Arial" panose="020B0604020202020204" pitchFamily="34" charset="0"/>
              </a:rPr>
              <a:t> PbH</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nestálý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jedovatý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plyn</a:t>
            </a:r>
            <a:endParaRPr lang="cs-CZ"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4271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type="title"/>
          </p:nvPr>
        </p:nvSpPr>
        <p:spPr>
          <a:xfrm>
            <a:off x="457200" y="274638"/>
            <a:ext cx="8229600" cy="639762"/>
          </a:xfrm>
        </p:spPr>
        <p:txBody>
          <a:bodyPr>
            <a:normAutofit/>
          </a:bodyPr>
          <a:lstStyle/>
          <a:p>
            <a:r>
              <a:rPr lang="cs-CZ" sz="2800" b="1" dirty="0"/>
              <a:t>Sloučeniny dusíku a fosforu</a:t>
            </a:r>
          </a:p>
        </p:txBody>
      </p:sp>
      <p:sp>
        <p:nvSpPr>
          <p:cNvPr id="2" name="TextovéPole 1"/>
          <p:cNvSpPr txBox="1"/>
          <p:nvPr/>
        </p:nvSpPr>
        <p:spPr>
          <a:xfrm>
            <a:off x="228600" y="990600"/>
            <a:ext cx="8513869" cy="3170099"/>
          </a:xfrm>
          <a:prstGeom prst="rect">
            <a:avLst/>
          </a:prstGeom>
          <a:noFill/>
        </p:spPr>
        <p:txBody>
          <a:bodyPr wrap="none" rtlCol="0">
            <a:spAutoFit/>
          </a:bodyPr>
          <a:lstStyle/>
          <a:p>
            <a:r>
              <a:rPr lang="cs-CZ" sz="2000" b="1" dirty="0" err="1">
                <a:latin typeface="Arial" panose="020B0604020202020204" pitchFamily="34" charset="0"/>
                <a:cs typeface="Arial" panose="020B0604020202020204" pitchFamily="34" charset="0"/>
              </a:rPr>
              <a:t>Pentanitrid</a:t>
            </a:r>
            <a:r>
              <a:rPr lang="cs-CZ" sz="2000" b="1"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trifosforu</a:t>
            </a: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P</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N</a:t>
            </a:r>
            <a:r>
              <a:rPr lang="cs-CZ" sz="2000" baseline="-25000" dirty="0">
                <a:latin typeface="Arial" panose="020B0604020202020204" pitchFamily="34" charset="0"/>
                <a:cs typeface="Arial" panose="020B0604020202020204" pitchFamily="34" charset="0"/>
              </a:rPr>
              <a:t>5</a:t>
            </a:r>
          </a:p>
          <a:p>
            <a:r>
              <a:rPr lang="cs-CZ" sz="2000" dirty="0">
                <a:latin typeface="Arial" panose="020B0604020202020204" pitchFamily="34" charset="0"/>
                <a:cs typeface="Arial" panose="020B0604020202020204" pitchFamily="34" charset="0"/>
              </a:rPr>
              <a:t>   = bezbarvá amorfní látka.</a:t>
            </a:r>
          </a:p>
          <a:p>
            <a:r>
              <a:rPr lang="cs-CZ" sz="2000" dirty="0">
                <a:latin typeface="Arial" panose="020B0604020202020204" pitchFamily="34" charset="0"/>
                <a:cs typeface="Arial" panose="020B0604020202020204" pitchFamily="34" charset="0"/>
              </a:rPr>
              <a:t>Příprava: </a:t>
            </a:r>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3 P</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S</a:t>
            </a:r>
            <a:r>
              <a:rPr lang="cs-CZ" sz="2000" baseline="-25000" dirty="0">
                <a:latin typeface="Arial" panose="020B0604020202020204" pitchFamily="34" charset="0"/>
                <a:cs typeface="Arial" panose="020B0604020202020204" pitchFamily="34" charset="0"/>
              </a:rPr>
              <a:t>10</a:t>
            </a:r>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+ 20 NH</a:t>
            </a:r>
            <a:r>
              <a:rPr lang="en-US" sz="2000" baseline="-25000" dirty="0">
                <a:latin typeface="Arial" panose="020B0604020202020204" pitchFamily="34" charset="0"/>
                <a:cs typeface="Arial" panose="020B0604020202020204" pitchFamily="34" charset="0"/>
              </a:rPr>
              <a:t>3</a:t>
            </a:r>
            <a:r>
              <a:rPr lang="en-US" sz="2000" dirty="0">
                <a:latin typeface="Arial" panose="020B0604020202020204" pitchFamily="34" charset="0"/>
                <a:cs typeface="Arial" panose="020B0604020202020204" pitchFamily="34" charset="0"/>
              </a:rPr>
              <a:t> → </a:t>
            </a:r>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4 </a:t>
            </a:r>
            <a:r>
              <a:rPr lang="cs-CZ" sz="2000" dirty="0">
                <a:latin typeface="Arial" panose="020B0604020202020204" pitchFamily="34" charset="0"/>
                <a:cs typeface="Arial" panose="020B0604020202020204" pitchFamily="34" charset="0"/>
              </a:rPr>
              <a:t>P</a:t>
            </a:r>
            <a:r>
              <a:rPr lang="en-US" sz="2000" baseline="-25000" dirty="0">
                <a:latin typeface="Arial" panose="020B0604020202020204" pitchFamily="34" charset="0"/>
                <a:cs typeface="Arial" panose="020B0604020202020204" pitchFamily="34" charset="0"/>
              </a:rPr>
              <a:t>3</a:t>
            </a:r>
            <a:r>
              <a:rPr lang="en-US" sz="2000" dirty="0">
                <a:latin typeface="Arial" panose="020B0604020202020204" pitchFamily="34" charset="0"/>
                <a:cs typeface="Arial" panose="020B0604020202020204" pitchFamily="34" charset="0"/>
              </a:rPr>
              <a:t>N</a:t>
            </a:r>
            <a:r>
              <a:rPr lang="en-US" sz="2000" baseline="-25000" dirty="0">
                <a:latin typeface="Arial" panose="020B0604020202020204" pitchFamily="34" charset="0"/>
                <a:cs typeface="Arial" panose="020B0604020202020204" pitchFamily="34" charset="0"/>
              </a:rPr>
              <a:t>5</a:t>
            </a:r>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+ 30 H</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S</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P</a:t>
            </a:r>
            <a:r>
              <a:rPr lang="cs-CZ" sz="2000" dirty="0">
                <a:latin typeface="Arial" panose="020B0604020202020204" pitchFamily="34" charset="0"/>
                <a:cs typeface="Arial" panose="020B0604020202020204" pitchFamily="34" charset="0"/>
              </a:rPr>
              <a:t>ř</a:t>
            </a:r>
            <a:r>
              <a:rPr lang="en-US" sz="2000" dirty="0" err="1">
                <a:latin typeface="Arial" panose="020B0604020202020204" pitchFamily="34" charset="0"/>
                <a:cs typeface="Arial" panose="020B0604020202020204" pitchFamily="34" charset="0"/>
              </a:rPr>
              <a:t>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teplot</a:t>
            </a:r>
            <a:r>
              <a:rPr lang="cs-CZ" sz="2000" dirty="0">
                <a:latin typeface="Arial" panose="020B0604020202020204" pitchFamily="34" charset="0"/>
                <a:cs typeface="Arial" panose="020B0604020202020204" pitchFamily="34" charset="0"/>
              </a:rPr>
              <a:t>ě cca 800 °C se rozkládá na bezbarvý </a:t>
            </a:r>
            <a:r>
              <a:rPr lang="cs-CZ" sz="2000" b="1" dirty="0">
                <a:latin typeface="Arial" panose="020B0604020202020204" pitchFamily="34" charset="0"/>
                <a:cs typeface="Arial" panose="020B0604020202020204" pitchFamily="34" charset="0"/>
              </a:rPr>
              <a:t>nitrid fosforitý</a:t>
            </a:r>
            <a:r>
              <a:rPr lang="cs-CZ" sz="2000" dirty="0">
                <a:latin typeface="Arial" panose="020B0604020202020204" pitchFamily="34" charset="0"/>
                <a:cs typeface="Arial" panose="020B0604020202020204" pitchFamily="34" charset="0"/>
              </a:rPr>
              <a:t> PN , který</a:t>
            </a:r>
          </a:p>
          <a:p>
            <a:r>
              <a:rPr lang="cs-CZ" sz="2000" dirty="0">
                <a:latin typeface="Arial" panose="020B0604020202020204" pitchFamily="34" charset="0"/>
                <a:cs typeface="Arial" panose="020B0604020202020204" pitchFamily="34" charset="0"/>
              </a:rPr>
              <a:t>Při nižších teplotách polymeruje</a:t>
            </a:r>
          </a:p>
          <a:p>
            <a:r>
              <a:rPr lang="cs-CZ" sz="2000" dirty="0">
                <a:latin typeface="Arial" panose="020B0604020202020204" pitchFamily="34" charset="0"/>
                <a:cs typeface="Arial" panose="020B0604020202020204" pitchFamily="34" charset="0"/>
              </a:rPr>
              <a:t>		P</a:t>
            </a:r>
            <a:r>
              <a:rPr lang="en-US" sz="2000" baseline="-25000" dirty="0">
                <a:latin typeface="Arial" panose="020B0604020202020204" pitchFamily="34" charset="0"/>
                <a:cs typeface="Arial" panose="020B0604020202020204" pitchFamily="34" charset="0"/>
              </a:rPr>
              <a:t>3</a:t>
            </a:r>
            <a:r>
              <a:rPr lang="en-US" sz="2000" dirty="0">
                <a:latin typeface="Arial" panose="020B0604020202020204" pitchFamily="34" charset="0"/>
                <a:cs typeface="Arial" panose="020B0604020202020204" pitchFamily="34" charset="0"/>
              </a:rPr>
              <a:t>N</a:t>
            </a:r>
            <a:r>
              <a:rPr lang="en-US" sz="2000" baseline="-25000" dirty="0">
                <a:latin typeface="Arial" panose="020B0604020202020204" pitchFamily="34" charset="0"/>
                <a:cs typeface="Arial" panose="020B0604020202020204" pitchFamily="34" charset="0"/>
              </a:rPr>
              <a:t>5</a:t>
            </a:r>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 3 PN </a:t>
            </a:r>
            <a:r>
              <a:rPr lang="en-US" sz="2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N</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r>
              <a:rPr lang="cs-CZ" sz="2000" b="1" dirty="0" err="1">
                <a:latin typeface="Arial" panose="020B0604020202020204" pitchFamily="34" charset="0"/>
                <a:cs typeface="Arial" panose="020B0604020202020204" pitchFamily="34" charset="0"/>
              </a:rPr>
              <a:t>Fosfazeny</a:t>
            </a:r>
            <a:endParaRPr lang="cs-CZ" sz="2000" b="1" dirty="0">
              <a:latin typeface="Arial" panose="020B0604020202020204" pitchFamily="34" charset="0"/>
              <a:cs typeface="Arial" panose="020B0604020202020204" pitchFamily="34" charset="0"/>
            </a:endParaRPr>
          </a:p>
        </p:txBody>
      </p:sp>
      <p:sp>
        <p:nvSpPr>
          <p:cNvPr id="5" name="Obdélník 4"/>
          <p:cNvSpPr/>
          <p:nvPr/>
        </p:nvSpPr>
        <p:spPr>
          <a:xfrm>
            <a:off x="76200" y="4191000"/>
            <a:ext cx="8991600" cy="1323439"/>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 jsou tvořené řetězci nebo cykly z atomů fosforu a dusíku,  v nichž se pravidelně střídá jednoduchá a dvojná vazba. Nejznámějším představitelem je cyklický trimer </a:t>
            </a:r>
            <a:r>
              <a:rPr lang="cs-CZ" sz="2000" b="1" dirty="0" err="1">
                <a:latin typeface="Arial" panose="020B0604020202020204" pitchFamily="34" charset="0"/>
                <a:cs typeface="Arial" panose="020B0604020202020204" pitchFamily="34" charset="0"/>
              </a:rPr>
              <a:t>hexachlorocyklotrifosfazen</a:t>
            </a:r>
            <a:r>
              <a:rPr lang="cs-CZ" sz="2000" dirty="0">
                <a:latin typeface="Arial" panose="020B0604020202020204" pitchFamily="34" charset="0"/>
                <a:cs typeface="Arial" panose="020B0604020202020204" pitchFamily="34" charset="0"/>
              </a:rPr>
              <a:t>, který se připravuje reakcí chloridu fosforečného a chloridu amonného. </a:t>
            </a:r>
          </a:p>
        </p:txBody>
      </p:sp>
      <p:pic>
        <p:nvPicPr>
          <p:cNvPr id="6" name="Picture 6" descr="Hexachlorophosphazene - Wikipedia">
            <a:extLst>
              <a:ext uri="{FF2B5EF4-FFF2-40B4-BE49-F238E27FC236}">
                <a16:creationId xmlns:a16="http://schemas.microsoft.com/office/drawing/2014/main" id="{5949E470-B8BD-4223-B580-44C161FC52E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5500982"/>
            <a:ext cx="1448364" cy="1219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exachlorophosphazene - Wikipedia">
            <a:extLst>
              <a:ext uri="{FF2B5EF4-FFF2-40B4-BE49-F238E27FC236}">
                <a16:creationId xmlns:a16="http://schemas.microsoft.com/office/drawing/2014/main" id="{B86BD57C-53D2-4687-9F83-F4A2CDA68F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5703" y="5489489"/>
            <a:ext cx="4430758" cy="11614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Solved: An important starting material for the manufacture of poly... |  Chegg.com">
            <a:extLst>
              <a:ext uri="{FF2B5EF4-FFF2-40B4-BE49-F238E27FC236}">
                <a16:creationId xmlns:a16="http://schemas.microsoft.com/office/drawing/2014/main" id="{29D0BCB9-8E47-4671-8551-B3B1D1D544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827" y="5541558"/>
            <a:ext cx="1385347" cy="1238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4394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457200" y="274638"/>
            <a:ext cx="8229600" cy="715962"/>
          </a:xfrm>
        </p:spPr>
        <p:txBody>
          <a:bodyPr>
            <a:normAutofit/>
          </a:bodyPr>
          <a:lstStyle/>
          <a:p>
            <a:pPr eaLnBrk="1" hangingPunct="1"/>
            <a:r>
              <a:rPr lang="en-GB" altLang="en-US" sz="2800" b="1" dirty="0" err="1">
                <a:latin typeface="Times New Roman" pitchFamily="18" charset="0"/>
              </a:rPr>
              <a:t>Karbidy</a:t>
            </a:r>
            <a:endParaRPr lang="cs-CZ" altLang="en-US" sz="2800" b="1" dirty="0">
              <a:latin typeface="Times New Roman" pitchFamily="18" charset="0"/>
            </a:endParaRPr>
          </a:p>
        </p:txBody>
      </p:sp>
      <p:sp>
        <p:nvSpPr>
          <p:cNvPr id="20484" name="Rectangle 3"/>
          <p:cNvSpPr>
            <a:spLocks noGrp="1" noChangeArrowheads="1"/>
          </p:cNvSpPr>
          <p:nvPr>
            <p:ph type="body" idx="1"/>
          </p:nvPr>
        </p:nvSpPr>
        <p:spPr>
          <a:xfrm>
            <a:off x="228600" y="990600"/>
            <a:ext cx="8763000" cy="838200"/>
          </a:xfrm>
        </p:spPr>
        <p:txBody>
          <a:bodyPr>
            <a:normAutofit/>
          </a:bodyPr>
          <a:lstStyle/>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binární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slou</a:t>
            </a:r>
            <a:r>
              <a:rPr lang="cs-CZ" altLang="en-US" sz="2000" dirty="0" err="1">
                <a:latin typeface="Arial" panose="020B0604020202020204" pitchFamily="34" charset="0"/>
                <a:cs typeface="Arial" panose="020B0604020202020204" pitchFamily="34" charset="0"/>
              </a:rPr>
              <a:t>čeniny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uhlíku</a:t>
            </a:r>
            <a:r>
              <a:rPr lang="en-GB" altLang="en-US" sz="2000" dirty="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elektropoz</a:t>
            </a:r>
            <a:r>
              <a:rPr lang="cs-CZ" altLang="en-US" sz="2000" dirty="0" err="1">
                <a:latin typeface="Arial" panose="020B0604020202020204" pitchFamily="34" charset="0"/>
                <a:cs typeface="Arial" panose="020B0604020202020204" pitchFamily="34" charset="0"/>
              </a:rPr>
              <a:t>itivními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prvky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tuhé</a:t>
            </a:r>
            <a:r>
              <a:rPr lang="en-GB" altLang="en-US" sz="2000" dirty="0">
                <a:latin typeface="Arial" panose="020B0604020202020204" pitchFamily="34" charset="0"/>
                <a:cs typeface="Arial" panose="020B0604020202020204" pitchFamily="34" charset="0"/>
              </a:rPr>
              <a:t>, net</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kavé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látky</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podle </a:t>
            </a:r>
            <a:r>
              <a:rPr lang="en-GB" altLang="en-US" sz="2000" dirty="0" err="1">
                <a:latin typeface="Arial" panose="020B0604020202020204" pitchFamily="34" charset="0"/>
                <a:cs typeface="Arial" panose="020B0604020202020204" pitchFamily="34" charset="0"/>
              </a:rPr>
              <a:t>charakteru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vazby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mezi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uhlíkem</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kovem</a:t>
            </a:r>
            <a:r>
              <a:rPr lang="en-GB" altLang="en-US" sz="2000" dirty="0">
                <a:latin typeface="Arial" panose="020B0604020202020204" pitchFamily="34" charset="0"/>
                <a:cs typeface="Arial" panose="020B0604020202020204" pitchFamily="34" charset="0"/>
              </a:rPr>
              <a:t>.</a:t>
            </a:r>
            <a:endParaRPr lang="cs-CZ" altLang="en-US" sz="2000" dirty="0">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CB35B412-B0DD-4130-9746-9E1139DDFAD9}"/>
              </a:ext>
            </a:extLst>
          </p:cNvPr>
          <p:cNvSpPr txBox="1"/>
          <p:nvPr/>
        </p:nvSpPr>
        <p:spPr>
          <a:xfrm>
            <a:off x="254285" y="4836667"/>
            <a:ext cx="8620125" cy="1631216"/>
          </a:xfrm>
          <a:prstGeom prst="rect">
            <a:avLst/>
          </a:prstGeom>
          <a:noFill/>
        </p:spPr>
        <p:txBody>
          <a:bodyPr wrap="square">
            <a:spAutoFit/>
          </a:bodyPr>
          <a:lstStyle/>
          <a:p>
            <a:pPr eaLnBrk="1" hangingPunct="1">
              <a:buFont typeface="Wingdings" pitchFamily="2" charset="2"/>
              <a:buNone/>
            </a:pP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1) </a:t>
            </a:r>
            <a:r>
              <a:rPr lang="en-GB" altLang="en-US" sz="2000" b="1" dirty="0" err="1">
                <a:latin typeface="Arial" panose="020B0604020202020204" pitchFamily="34" charset="0"/>
                <a:cs typeface="Arial" panose="020B0604020202020204" pitchFamily="34" charset="0"/>
              </a:rPr>
              <a:t>Karbidy</a:t>
            </a:r>
            <a:r>
              <a:rPr lang="en-GB" altLang="en-US" sz="2000" b="1" dirty="0">
                <a:latin typeface="Arial" panose="020B0604020202020204" pitchFamily="34" charset="0"/>
                <a:cs typeface="Arial" panose="020B0604020202020204" pitchFamily="34" charset="0"/>
              </a:rPr>
              <a:t> </a:t>
            </a:r>
            <a:r>
              <a:rPr lang="cs-CZ" altLang="en-US" sz="2000" b="1" dirty="0" err="1">
                <a:latin typeface="Arial" panose="020B0604020202020204" pitchFamily="34" charset="0"/>
                <a:cs typeface="Arial" panose="020B0604020202020204" pitchFamily="34" charset="0"/>
              </a:rPr>
              <a:t>iontov</a:t>
            </a:r>
            <a:r>
              <a:rPr lang="en-GB" altLang="en-US" sz="2000" b="1" dirty="0">
                <a:latin typeface="Arial" panose="020B0604020202020204" pitchFamily="34" charset="0"/>
                <a:cs typeface="Arial" panose="020B0604020202020204" pitchFamily="34" charset="0"/>
              </a:rPr>
              <a:t>é</a:t>
            </a:r>
            <a:r>
              <a:rPr lang="en-GB" altLang="en-US" sz="2000" dirty="0">
                <a:latin typeface="Arial" panose="020B0604020202020204" pitchFamily="34" charset="0"/>
                <a:cs typeface="Arial" panose="020B0604020202020204" pitchFamily="34" charset="0"/>
              </a:rPr>
              <a:t>:</a:t>
            </a:r>
          </a:p>
          <a:p>
            <a:pPr algn="just">
              <a:buFontTx/>
              <a:buChar char="-"/>
            </a:pPr>
            <a:r>
              <a:rPr lang="en-US"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p</a:t>
            </a:r>
            <a:r>
              <a:rPr lang="en-GB" altLang="en-US" sz="2000" dirty="0" err="1">
                <a:latin typeface="Arial" panose="020B0604020202020204" pitchFamily="34" charset="0"/>
                <a:cs typeface="Arial" panose="020B0604020202020204" pitchFamily="34" charset="0"/>
              </a:rPr>
              <a:t>ouze</a:t>
            </a:r>
            <a:r>
              <a:rPr lang="en-GB" altLang="en-US" sz="2000" dirty="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nejvíce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elektropoz</a:t>
            </a:r>
            <a:r>
              <a:rPr lang="cs-CZ" altLang="en-US" sz="2000" dirty="0" err="1">
                <a:latin typeface="Arial" panose="020B0604020202020204" pitchFamily="34" charset="0"/>
                <a:cs typeface="Arial" panose="020B0604020202020204" pitchFamily="34" charset="0"/>
              </a:rPr>
              <a:t>itiními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kovy</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v </a:t>
            </a:r>
            <a:r>
              <a:rPr lang="en-GB" altLang="en-US" sz="2000" dirty="0" err="1">
                <a:latin typeface="Arial" panose="020B0604020202020204" pitchFamily="34" charset="0"/>
                <a:cs typeface="Arial" panose="020B0604020202020204" pitchFamily="34" charset="0"/>
              </a:rPr>
              <a:t>kryst</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m</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ížce</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vyskytuje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acetylidová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skupina</a:t>
            </a:r>
            <a:r>
              <a:rPr lang="en-GB" altLang="en-US" sz="2000" dirty="0">
                <a:latin typeface="Arial" panose="020B0604020202020204" pitchFamily="34" charset="0"/>
                <a:cs typeface="Arial" panose="020B0604020202020204" pitchFamily="34" charset="0"/>
              </a:rPr>
              <a:t> C</a:t>
            </a:r>
            <a:r>
              <a:rPr lang="en-GB" altLang="en-US" sz="2000" baseline="-25000" dirty="0">
                <a:latin typeface="Arial" panose="020B0604020202020204" pitchFamily="34" charset="0"/>
                <a:cs typeface="Arial" panose="020B0604020202020204" pitchFamily="34" charset="0"/>
              </a:rPr>
              <a:t>2</a:t>
            </a:r>
            <a:r>
              <a:rPr lang="en-GB" altLang="en-US" sz="2000" baseline="30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Lze</a:t>
            </a:r>
            <a:r>
              <a:rPr lang="en-GB" altLang="en-US" sz="2000" dirty="0">
                <a:latin typeface="Arial" panose="020B0604020202020204" pitchFamily="34" charset="0"/>
                <a:cs typeface="Arial" panose="020B0604020202020204" pitchFamily="34" charset="0"/>
              </a:rPr>
              <a:t> je </a:t>
            </a:r>
            <a:r>
              <a:rPr lang="en-GB" altLang="en-US" sz="2000" dirty="0" err="1">
                <a:latin typeface="Arial" panose="020B0604020202020204" pitchFamily="34" charset="0"/>
                <a:cs typeface="Arial" panose="020B0604020202020204" pitchFamily="34" charset="0"/>
              </a:rPr>
              <a:t>považovat</a:t>
            </a:r>
            <a:r>
              <a:rPr lang="en-GB" altLang="en-US" sz="2000" dirty="0">
                <a:latin typeface="Arial" panose="020B0604020202020204" pitchFamily="34" charset="0"/>
                <a:cs typeface="Arial" panose="020B0604020202020204" pitchFamily="34" charset="0"/>
              </a:rPr>
              <a:t> za soli </a:t>
            </a:r>
            <a:r>
              <a:rPr lang="en-GB" altLang="en-US" sz="2000" dirty="0" err="1">
                <a:latin typeface="Arial" panose="020B0604020202020204" pitchFamily="34" charset="0"/>
                <a:cs typeface="Arial" panose="020B0604020202020204" pitchFamily="34" charset="0"/>
              </a:rPr>
              <a:t>acetylenu</a:t>
            </a:r>
            <a:r>
              <a:rPr lang="en-GB" altLang="en-US" sz="2000" dirty="0">
                <a:latin typeface="Arial" panose="020B0604020202020204" pitchFamily="34" charset="0"/>
                <a:cs typeface="Arial" panose="020B0604020202020204" pitchFamily="34" charset="0"/>
              </a:rPr>
              <a:t> C</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H</a:t>
            </a:r>
            <a:r>
              <a:rPr lang="en-GB" altLang="en-US" sz="2000" baseline="-25000" dirty="0">
                <a:latin typeface="Arial" panose="020B0604020202020204" pitchFamily="34" charset="0"/>
                <a:cs typeface="Arial" panose="020B0604020202020204" pitchFamily="34" charset="0"/>
              </a:rPr>
              <a:t>2</a:t>
            </a:r>
            <a:r>
              <a:rPr lang="cs-CZ" altLang="en-US" sz="2000" baseline="-25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a:t>
            </a:r>
            <a:r>
              <a:rPr lang="en-GB" altLang="en-US" sz="2000" dirty="0" err="1">
                <a:latin typeface="Arial" panose="020B0604020202020204" pitchFamily="34" charset="0"/>
                <a:cs typeface="Arial" panose="020B0604020202020204" pitchFamily="34" charset="0"/>
              </a:rPr>
              <a:t>acetylidy</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h</a:t>
            </a:r>
            <a:r>
              <a:rPr lang="en-GB" altLang="en-US" sz="2000" dirty="0" err="1">
                <a:latin typeface="Arial" panose="020B0604020202020204" pitchFamily="34" charset="0"/>
                <a:cs typeface="Arial" panose="020B0604020202020204" pitchFamily="34" charset="0"/>
              </a:rPr>
              <a:t>ydrolyzují</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se </a:t>
            </a:r>
            <a:r>
              <a:rPr lang="en-GB" altLang="en-US" sz="2000" dirty="0">
                <a:latin typeface="Arial" panose="020B0604020202020204" pitchFamily="34" charset="0"/>
                <a:cs typeface="Arial" panose="020B0604020202020204" pitchFamily="34" charset="0"/>
              </a:rPr>
              <a:t>za </a:t>
            </a:r>
            <a:r>
              <a:rPr lang="en-GB" altLang="en-US" sz="2000" dirty="0" err="1">
                <a:latin typeface="Arial" panose="020B0604020202020204" pitchFamily="34" charset="0"/>
                <a:cs typeface="Arial" panose="020B0604020202020204" pitchFamily="34" charset="0"/>
              </a:rPr>
              <a:t>uvoln</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acetylenu</a:t>
            </a:r>
            <a:r>
              <a:rPr lang="en-GB" altLang="en-US" sz="2000" dirty="0">
                <a:latin typeface="Arial" panose="020B0604020202020204" pitchFamily="34" charset="0"/>
                <a:cs typeface="Arial" panose="020B0604020202020204" pitchFamily="34" charset="0"/>
              </a:rPr>
              <a:t>.</a:t>
            </a:r>
            <a:endParaRPr lang="cs-CZ" altLang="en-US" sz="2000" dirty="0">
              <a:latin typeface="Arial" panose="020B0604020202020204" pitchFamily="34" charset="0"/>
              <a:cs typeface="Arial" panose="020B0604020202020204" pitchFamily="34" charset="0"/>
            </a:endParaRPr>
          </a:p>
        </p:txBody>
      </p:sp>
      <p:pic>
        <p:nvPicPr>
          <p:cNvPr id="3076" name="Picture 4">
            <a:extLst>
              <a:ext uri="{FF2B5EF4-FFF2-40B4-BE49-F238E27FC236}">
                <a16:creationId xmlns:a16="http://schemas.microsoft.com/office/drawing/2014/main" id="{315C99BB-719E-4F8B-A4B4-58CB2C4DFAD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974468"/>
            <a:ext cx="7010400" cy="2716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14178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6656" y="4246246"/>
            <a:ext cx="3734486" cy="2590800"/>
          </a:xfrm>
          <a:prstGeom prst="rect">
            <a:avLst/>
          </a:prstGeom>
          <a:noFill/>
          <a:extLst>
            <a:ext uri="{909E8E84-426E-40DD-AFC4-6F175D3DCCD1}">
              <a14:hiddenFill xmlns:a14="http://schemas.microsoft.com/office/drawing/2010/main">
                <a:solidFill>
                  <a:srgbClr val="FFFFFF"/>
                </a:solidFill>
              </a14:hiddenFill>
            </a:ext>
          </a:extLst>
        </p:spPr>
      </p:pic>
      <p:pic>
        <p:nvPicPr>
          <p:cNvPr id="491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724400"/>
            <a:ext cx="2582114" cy="1990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bdélník 4"/>
          <p:cNvSpPr/>
          <p:nvPr/>
        </p:nvSpPr>
        <p:spPr>
          <a:xfrm>
            <a:off x="228600" y="304800"/>
            <a:ext cx="8687486" cy="5016758"/>
          </a:xfrm>
          <a:prstGeom prst="rect">
            <a:avLst/>
          </a:prstGeom>
        </p:spPr>
        <p:txBody>
          <a:bodyPr wrap="square">
            <a:spAutoFit/>
          </a:bodyPr>
          <a:lstStyle/>
          <a:p>
            <a:pPr lvl="0" fontAlgn="base">
              <a:spcBef>
                <a:spcPct val="0"/>
              </a:spcBef>
              <a:spcAft>
                <a:spcPct val="0"/>
              </a:spcAft>
            </a:pPr>
            <a:r>
              <a:rPr lang="cs-CZ" altLang="cs-CZ" sz="2000" b="1" dirty="0" err="1">
                <a:solidFill>
                  <a:srgbClr val="222222"/>
                </a:solidFill>
                <a:latin typeface="Arial" pitchFamily="34" charset="0"/>
                <a:cs typeface="Arial" pitchFamily="34" charset="0"/>
              </a:rPr>
              <a:t>Acetylid</a:t>
            </a:r>
            <a:r>
              <a:rPr lang="cs-CZ" altLang="cs-CZ" sz="2000" b="1" dirty="0">
                <a:solidFill>
                  <a:srgbClr val="222222"/>
                </a:solidFill>
                <a:latin typeface="Arial" pitchFamily="34" charset="0"/>
                <a:cs typeface="Arial" pitchFamily="34" charset="0"/>
              </a:rPr>
              <a:t> vápenatý (karbid vápenatý)</a:t>
            </a:r>
          </a:p>
          <a:p>
            <a:pPr lvl="0" fontAlgn="base">
              <a:spcBef>
                <a:spcPct val="0"/>
              </a:spcBef>
              <a:spcAft>
                <a:spcPct val="0"/>
              </a:spcAft>
            </a:pPr>
            <a:endParaRPr lang="cs-CZ" altLang="cs-CZ" sz="2000" dirty="0">
              <a:solidFill>
                <a:srgbClr val="222222"/>
              </a:solidFill>
              <a:latin typeface="Arial" pitchFamily="34" charset="0"/>
              <a:cs typeface="Arial" pitchFamily="34" charset="0"/>
            </a:endParaRPr>
          </a:p>
          <a:p>
            <a:pPr lvl="0" fontAlgn="base">
              <a:spcBef>
                <a:spcPct val="0"/>
              </a:spcBef>
              <a:spcAft>
                <a:spcPct val="0"/>
              </a:spcAft>
            </a:pPr>
            <a:r>
              <a:rPr lang="cs-CZ" altLang="cs-CZ" sz="2000" dirty="0">
                <a:solidFill>
                  <a:srgbClr val="222222"/>
                </a:solidFill>
                <a:latin typeface="Arial" pitchFamily="34" charset="0"/>
                <a:cs typeface="Arial" pitchFamily="34" charset="0"/>
              </a:rPr>
              <a:t> </a:t>
            </a:r>
            <a:r>
              <a:rPr lang="cs-CZ" altLang="cs-CZ" sz="2000" dirty="0">
                <a:latin typeface="Arial" pitchFamily="34" charset="0"/>
                <a:cs typeface="Arial" pitchFamily="34" charset="0"/>
              </a:rPr>
              <a:t>se průmyslově vyrábí z koksu, uhlí a oxidu vápenatého při vysoké teplotě (cca 2 000 °C) bez přístupu vzduchu v elektrické obloukové peci. </a:t>
            </a:r>
          </a:p>
          <a:p>
            <a:pPr lvl="0" fontAlgn="base">
              <a:spcBef>
                <a:spcPct val="0"/>
              </a:spcBef>
              <a:spcAft>
                <a:spcPct val="0"/>
              </a:spcAft>
            </a:pPr>
            <a:r>
              <a:rPr lang="cs-CZ" altLang="cs-CZ" sz="2000" dirty="0">
                <a:latin typeface="Arial" pitchFamily="34" charset="0"/>
                <a:cs typeface="Arial" pitchFamily="34" charset="0"/>
              </a:rPr>
              <a:t>		</a:t>
            </a:r>
            <a:r>
              <a:rPr lang="cs-CZ" altLang="cs-CZ" sz="2000" dirty="0" err="1">
                <a:latin typeface="Arial" pitchFamily="34" charset="0"/>
                <a:cs typeface="Arial" pitchFamily="34" charset="0"/>
              </a:rPr>
              <a:t>CaO</a:t>
            </a:r>
            <a:r>
              <a:rPr lang="cs-CZ" altLang="cs-CZ" sz="2000" dirty="0">
                <a:latin typeface="Arial" pitchFamily="34" charset="0"/>
                <a:cs typeface="Arial" pitchFamily="34" charset="0"/>
              </a:rPr>
              <a:t> + 3C → CaC</a:t>
            </a:r>
            <a:r>
              <a:rPr lang="cs-CZ" altLang="cs-CZ" sz="2000" baseline="-30000" dirty="0">
                <a:latin typeface="Arial" pitchFamily="34" charset="0"/>
                <a:cs typeface="Arial" pitchFamily="34" charset="0"/>
              </a:rPr>
              <a:t>2</a:t>
            </a:r>
            <a:r>
              <a:rPr lang="cs-CZ" altLang="cs-CZ" sz="2000" dirty="0">
                <a:latin typeface="Arial" pitchFamily="34" charset="0"/>
                <a:cs typeface="Arial" pitchFamily="34" charset="0"/>
              </a:rPr>
              <a:t> + CO</a:t>
            </a:r>
          </a:p>
          <a:p>
            <a:pPr lvl="0" eaLnBrk="0" fontAlgn="base" hangingPunct="0">
              <a:spcBef>
                <a:spcPct val="0"/>
              </a:spcBef>
              <a:spcAft>
                <a:spcPct val="0"/>
              </a:spcAft>
            </a:pPr>
            <a:endParaRPr lang="cs-CZ" altLang="cs-CZ" sz="2000" dirty="0">
              <a:latin typeface="Arial" pitchFamily="34" charset="0"/>
              <a:cs typeface="Arial" pitchFamily="34" charset="0"/>
            </a:endParaRPr>
          </a:p>
          <a:p>
            <a:pPr lvl="0" eaLnBrk="0" fontAlgn="base" hangingPunct="0">
              <a:spcBef>
                <a:spcPct val="0"/>
              </a:spcBef>
              <a:spcAft>
                <a:spcPct val="0"/>
              </a:spcAft>
            </a:pPr>
            <a:r>
              <a:rPr lang="cs-CZ" altLang="cs-CZ" sz="2000" dirty="0">
                <a:latin typeface="Arial" pitchFamily="34" charset="0"/>
                <a:cs typeface="Arial" pitchFamily="34" charset="0"/>
              </a:rPr>
              <a:t>Výroba </a:t>
            </a:r>
            <a:r>
              <a:rPr lang="cs-CZ" altLang="cs-CZ" sz="2000" dirty="0" err="1">
                <a:latin typeface="Arial" pitchFamily="34" charset="0"/>
                <a:cs typeface="Arial" pitchFamily="34" charset="0"/>
              </a:rPr>
              <a:t>ethynu</a:t>
            </a:r>
            <a:r>
              <a:rPr lang="cs-CZ" altLang="cs-CZ" sz="2000" dirty="0">
                <a:latin typeface="Arial" pitchFamily="34" charset="0"/>
                <a:cs typeface="Arial" pitchFamily="34" charset="0"/>
              </a:rPr>
              <a:t> (acetylenu)</a:t>
            </a:r>
          </a:p>
          <a:p>
            <a:pPr lvl="1" indent="-457200" algn="ctr" eaLnBrk="0" fontAlgn="base" hangingPunct="0">
              <a:spcBef>
                <a:spcPct val="0"/>
              </a:spcBef>
              <a:spcAft>
                <a:spcPct val="0"/>
              </a:spcAft>
            </a:pPr>
            <a:r>
              <a:rPr lang="cs-CZ" altLang="cs-CZ" sz="2000" dirty="0">
                <a:latin typeface="Arial" pitchFamily="34" charset="0"/>
                <a:cs typeface="Arial" pitchFamily="34" charset="0"/>
              </a:rPr>
              <a:t>CaC</a:t>
            </a:r>
            <a:r>
              <a:rPr lang="cs-CZ" altLang="cs-CZ" sz="2000" baseline="-30000" dirty="0">
                <a:latin typeface="Arial" pitchFamily="34" charset="0"/>
                <a:cs typeface="Arial" pitchFamily="34" charset="0"/>
              </a:rPr>
              <a:t>2</a:t>
            </a:r>
            <a:r>
              <a:rPr lang="cs-CZ" altLang="cs-CZ" sz="2000" dirty="0">
                <a:latin typeface="Arial" pitchFamily="34" charset="0"/>
                <a:cs typeface="Arial" pitchFamily="34" charset="0"/>
              </a:rPr>
              <a:t> + 2H</a:t>
            </a:r>
            <a:r>
              <a:rPr lang="cs-CZ" altLang="cs-CZ" sz="2000" baseline="-30000" dirty="0">
                <a:latin typeface="Arial" pitchFamily="34" charset="0"/>
                <a:cs typeface="Arial" pitchFamily="34" charset="0"/>
              </a:rPr>
              <a:t>2</a:t>
            </a:r>
            <a:r>
              <a:rPr lang="cs-CZ" altLang="cs-CZ" sz="2000" dirty="0">
                <a:latin typeface="Arial" pitchFamily="34" charset="0"/>
                <a:cs typeface="Arial" pitchFamily="34" charset="0"/>
              </a:rPr>
              <a:t>O → Ca(OH)</a:t>
            </a:r>
            <a:r>
              <a:rPr lang="cs-CZ" altLang="cs-CZ" sz="2000" baseline="-30000" dirty="0">
                <a:latin typeface="Arial" pitchFamily="34" charset="0"/>
                <a:cs typeface="Arial" pitchFamily="34" charset="0"/>
              </a:rPr>
              <a:t>2</a:t>
            </a:r>
            <a:r>
              <a:rPr lang="cs-CZ" altLang="cs-CZ" sz="2000" dirty="0">
                <a:latin typeface="Arial" pitchFamily="34" charset="0"/>
                <a:cs typeface="Arial" pitchFamily="34" charset="0"/>
              </a:rPr>
              <a:t> + C</a:t>
            </a:r>
            <a:r>
              <a:rPr lang="cs-CZ" altLang="cs-CZ" sz="2000" baseline="-30000" dirty="0">
                <a:latin typeface="Arial" pitchFamily="34" charset="0"/>
                <a:cs typeface="Arial" pitchFamily="34" charset="0"/>
              </a:rPr>
              <a:t>2</a:t>
            </a:r>
            <a:r>
              <a:rPr lang="cs-CZ" altLang="cs-CZ" sz="2000" dirty="0">
                <a:latin typeface="Arial" pitchFamily="34" charset="0"/>
                <a:cs typeface="Arial" pitchFamily="34" charset="0"/>
              </a:rPr>
              <a:t>H</a:t>
            </a:r>
            <a:r>
              <a:rPr lang="cs-CZ" altLang="cs-CZ" sz="2000" baseline="-30000" dirty="0">
                <a:latin typeface="Arial" pitchFamily="34" charset="0"/>
                <a:cs typeface="Arial" pitchFamily="34" charset="0"/>
              </a:rPr>
              <a:t>2</a:t>
            </a:r>
            <a:endParaRPr lang="cs-CZ" altLang="cs-CZ" sz="2000" dirty="0">
              <a:latin typeface="Arial" pitchFamily="34" charset="0"/>
              <a:cs typeface="Arial" pitchFamily="34" charset="0"/>
            </a:endParaRPr>
          </a:p>
          <a:p>
            <a:pPr lvl="0" eaLnBrk="0" fontAlgn="base" hangingPunct="0">
              <a:spcBef>
                <a:spcPct val="0"/>
              </a:spcBef>
              <a:spcAft>
                <a:spcPct val="0"/>
              </a:spcAft>
            </a:pPr>
            <a:r>
              <a:rPr lang="cs-CZ" altLang="cs-CZ" sz="2000" dirty="0">
                <a:latin typeface="Arial" pitchFamily="34" charset="0"/>
                <a:cs typeface="Arial" pitchFamily="34" charset="0"/>
              </a:rPr>
              <a:t>Výroba dusíkatého vápna</a:t>
            </a:r>
          </a:p>
          <a:p>
            <a:pPr lvl="1" indent="-457200" algn="ctr" eaLnBrk="0" fontAlgn="base" hangingPunct="0">
              <a:spcBef>
                <a:spcPct val="0"/>
              </a:spcBef>
              <a:spcAft>
                <a:spcPct val="0"/>
              </a:spcAft>
            </a:pPr>
            <a:r>
              <a:rPr lang="cs-CZ" altLang="cs-CZ" sz="2000" dirty="0">
                <a:latin typeface="Arial" pitchFamily="34" charset="0"/>
                <a:cs typeface="Arial" pitchFamily="34" charset="0"/>
              </a:rPr>
              <a:t>CaC</a:t>
            </a:r>
            <a:r>
              <a:rPr lang="cs-CZ" altLang="cs-CZ" sz="2000" baseline="-30000" dirty="0">
                <a:latin typeface="Arial" pitchFamily="34" charset="0"/>
                <a:cs typeface="Arial" pitchFamily="34" charset="0"/>
              </a:rPr>
              <a:t>2</a:t>
            </a:r>
            <a:r>
              <a:rPr lang="cs-CZ" altLang="cs-CZ" sz="2000" dirty="0">
                <a:latin typeface="Arial" pitchFamily="34" charset="0"/>
                <a:cs typeface="Arial" pitchFamily="34" charset="0"/>
              </a:rPr>
              <a:t> + N</a:t>
            </a:r>
            <a:r>
              <a:rPr lang="cs-CZ" altLang="cs-CZ" sz="2000" baseline="-30000" dirty="0">
                <a:latin typeface="Arial" pitchFamily="34" charset="0"/>
                <a:cs typeface="Arial" pitchFamily="34" charset="0"/>
              </a:rPr>
              <a:t>2</a:t>
            </a:r>
            <a:r>
              <a:rPr lang="cs-CZ" altLang="cs-CZ" sz="2000" dirty="0">
                <a:latin typeface="Arial" pitchFamily="34" charset="0"/>
                <a:cs typeface="Arial" pitchFamily="34" charset="0"/>
              </a:rPr>
              <a:t> → </a:t>
            </a:r>
            <a:r>
              <a:rPr lang="cs-CZ" altLang="cs-CZ" sz="2000" dirty="0" err="1">
                <a:latin typeface="Arial" pitchFamily="34" charset="0"/>
                <a:cs typeface="Arial" pitchFamily="34" charset="0"/>
              </a:rPr>
              <a:t>CaNCN</a:t>
            </a:r>
            <a:r>
              <a:rPr lang="cs-CZ" altLang="cs-CZ" sz="2000" dirty="0">
                <a:latin typeface="Arial" pitchFamily="34" charset="0"/>
                <a:cs typeface="Arial" pitchFamily="34" charset="0"/>
              </a:rPr>
              <a:t> + C</a:t>
            </a:r>
          </a:p>
          <a:p>
            <a:pPr lvl="0" eaLnBrk="0" fontAlgn="base" hangingPunct="0">
              <a:spcBef>
                <a:spcPct val="0"/>
              </a:spcBef>
              <a:spcAft>
                <a:spcPct val="0"/>
              </a:spcAft>
            </a:pPr>
            <a:endParaRPr lang="cs-CZ" altLang="cs-CZ" sz="2000" dirty="0">
              <a:solidFill>
                <a:srgbClr val="222222"/>
              </a:solidFill>
              <a:latin typeface="Arial" pitchFamily="34" charset="0"/>
              <a:cs typeface="Arial" pitchFamily="34" charset="0"/>
            </a:endParaRPr>
          </a:p>
          <a:p>
            <a:pPr lvl="0" eaLnBrk="0" fontAlgn="base" hangingPunct="0">
              <a:spcBef>
                <a:spcPct val="0"/>
              </a:spcBef>
              <a:spcAft>
                <a:spcPct val="0"/>
              </a:spcAft>
            </a:pPr>
            <a:r>
              <a:rPr lang="cs-CZ" altLang="cs-CZ" sz="2000" dirty="0">
                <a:solidFill>
                  <a:srgbClr val="222222"/>
                </a:solidFill>
                <a:latin typeface="Arial" pitchFamily="34" charset="0"/>
                <a:cs typeface="Arial" pitchFamily="34" charset="0"/>
              </a:rPr>
              <a:t>V ocelářství  odsíření železa a jako redukční činidlo</a:t>
            </a:r>
          </a:p>
          <a:p>
            <a:pPr lvl="0" eaLnBrk="0" fontAlgn="base" hangingPunct="0">
              <a:spcBef>
                <a:spcPct val="0"/>
              </a:spcBef>
              <a:spcAft>
                <a:spcPct val="0"/>
              </a:spcAft>
            </a:pPr>
            <a:endParaRPr lang="cs-CZ" altLang="cs-CZ" sz="2000" dirty="0">
              <a:solidFill>
                <a:srgbClr val="222222"/>
              </a:solidFill>
              <a:latin typeface="Arial" pitchFamily="34" charset="0"/>
              <a:cs typeface="Arial" pitchFamily="34" charset="0"/>
            </a:endParaRPr>
          </a:p>
          <a:p>
            <a:pPr lvl="0" eaLnBrk="0" fontAlgn="base" hangingPunct="0">
              <a:spcBef>
                <a:spcPct val="0"/>
              </a:spcBef>
              <a:spcAft>
                <a:spcPct val="0"/>
              </a:spcAft>
            </a:pPr>
            <a:r>
              <a:rPr lang="cs-CZ" altLang="cs-CZ" sz="2000" b="1" dirty="0">
                <a:solidFill>
                  <a:srgbClr val="222222"/>
                </a:solidFill>
                <a:latin typeface="Arial" pitchFamily="34" charset="0"/>
                <a:cs typeface="Arial" pitchFamily="34" charset="0"/>
              </a:rPr>
              <a:t>Acetylenová lampa</a:t>
            </a:r>
          </a:p>
          <a:p>
            <a:pPr lvl="0" eaLnBrk="0" fontAlgn="base" hangingPunct="0">
              <a:spcBef>
                <a:spcPct val="0"/>
              </a:spcBef>
              <a:spcAft>
                <a:spcPct val="0"/>
              </a:spcAft>
            </a:pPr>
            <a:endParaRPr lang="cs-CZ" altLang="cs-CZ" sz="2000" dirty="0">
              <a:latin typeface="Arial" pitchFamily="34" charset="0"/>
              <a:cs typeface="Arial" pitchFamily="34" charset="0"/>
            </a:endParaRPr>
          </a:p>
          <a:p>
            <a:pPr lvl="0" fontAlgn="base">
              <a:spcBef>
                <a:spcPct val="0"/>
              </a:spcBef>
              <a:spcAft>
                <a:spcPct val="0"/>
              </a:spcAft>
            </a:pPr>
            <a:endParaRPr lang="cs-CZ" altLang="cs-CZ" sz="2000" dirty="0">
              <a:latin typeface="Arial" pitchFamily="34" charset="0"/>
              <a:cs typeface="Arial" pitchFamily="34" charset="0"/>
            </a:endParaRPr>
          </a:p>
        </p:txBody>
      </p:sp>
      <p:pic>
        <p:nvPicPr>
          <p:cNvPr id="67587" name="Picture 3" descr="https://upload.wikimedia.org/wikipedia/commons/thumb/c/cd/Carbid.jpg/1024px-Carbi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1800" y="1905000"/>
            <a:ext cx="1917700" cy="1646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31722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381000"/>
            <a:ext cx="8839200" cy="4708981"/>
          </a:xfrm>
          <a:prstGeom prst="rect">
            <a:avLst/>
          </a:prstGeom>
        </p:spPr>
        <p:txBody>
          <a:bodyPr wrap="square">
            <a:spAutoFit/>
          </a:bodyPr>
          <a:lstStyle/>
          <a:p>
            <a:r>
              <a:rPr lang="en-GB" altLang="en-US" sz="2000" dirty="0">
                <a:latin typeface="Arial" panose="020B0604020202020204" pitchFamily="34" charset="0"/>
                <a:cs typeface="Arial" panose="020B0604020202020204" pitchFamily="34" charset="0"/>
              </a:rPr>
              <a:t>2) </a:t>
            </a:r>
            <a:r>
              <a:rPr lang="en-GB" altLang="en-US" sz="2000" b="1" dirty="0" err="1">
                <a:latin typeface="Arial" panose="020B0604020202020204" pitchFamily="34" charset="0"/>
                <a:cs typeface="Arial" panose="020B0604020202020204" pitchFamily="34" charset="0"/>
              </a:rPr>
              <a:t>Karbidy</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kovalentní</a:t>
            </a:r>
            <a:r>
              <a:rPr lang="en-GB" altLang="en-US" sz="2000" b="1"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a:t>
            </a:r>
          </a:p>
          <a:p>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nap</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 Cu</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C</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Ag</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C</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apod</a:t>
            </a:r>
            <a:r>
              <a:rPr lang="en-GB" altLang="en-US" sz="2000" dirty="0">
                <a:latin typeface="Arial" panose="020B0604020202020204" pitchFamily="34" charset="0"/>
                <a:cs typeface="Arial" panose="020B0604020202020204" pitchFamily="34" charset="0"/>
              </a:rPr>
              <a:t>.</a:t>
            </a:r>
          </a:p>
          <a:p>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karbidy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nehydrolyzují</a:t>
            </a:r>
            <a:r>
              <a:rPr lang="en-GB" altLang="en-US" sz="2000" dirty="0">
                <a:latin typeface="Arial" panose="020B0604020202020204" pitchFamily="34" charset="0"/>
                <a:cs typeface="Arial" panose="020B0604020202020204" pitchFamily="34" charset="0"/>
              </a:rPr>
              <a:t>, n</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které</a:t>
            </a:r>
            <a:r>
              <a:rPr lang="en-GB" altLang="en-US" sz="2000" dirty="0">
                <a:latin typeface="Arial" panose="020B0604020202020204" pitchFamily="34" charset="0"/>
                <a:cs typeface="Arial" panose="020B0604020202020204" pitchFamily="34" charset="0"/>
              </a:rPr>
              <a:t> z </a:t>
            </a:r>
            <a:r>
              <a:rPr lang="en-GB" altLang="en-US" sz="2000" dirty="0" err="1">
                <a:latin typeface="Arial" panose="020B0604020202020204" pitchFamily="34" charset="0"/>
                <a:cs typeface="Arial" panose="020B0604020202020204" pitchFamily="34" charset="0"/>
              </a:rPr>
              <a:t>nich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jsou</a:t>
            </a:r>
            <a:r>
              <a:rPr lang="en-GB" altLang="en-US" sz="2000" dirty="0">
                <a:latin typeface="Arial" panose="020B0604020202020204" pitchFamily="34" charset="0"/>
                <a:cs typeface="Arial" panose="020B0604020202020204" pitchFamily="34" charset="0"/>
              </a:rPr>
              <a:t> </a:t>
            </a:r>
            <a:r>
              <a:rPr lang="en-GB" altLang="en-US" sz="2000" u="sng" dirty="0" err="1">
                <a:solidFill>
                  <a:srgbClr val="FF0000"/>
                </a:solidFill>
                <a:latin typeface="Arial" panose="020B0604020202020204" pitchFamily="34" charset="0"/>
                <a:cs typeface="Arial" panose="020B0604020202020204" pitchFamily="34" charset="0"/>
              </a:rPr>
              <a:t>explozivní</a:t>
            </a:r>
            <a:endParaRPr lang="cs-CZ" altLang="en-US" sz="2000" u="sng" dirty="0">
              <a:solidFill>
                <a:srgbClr val="FF0000"/>
              </a:solidFill>
              <a:latin typeface="Arial" panose="020B0604020202020204" pitchFamily="34" charset="0"/>
              <a:cs typeface="Arial" panose="020B0604020202020204" pitchFamily="34" charset="0"/>
            </a:endParaRPr>
          </a:p>
          <a:p>
            <a:endParaRPr lang="cs-CZ" altLang="en-US"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Z tohoto důvodu se nedoporučuje pracovat s plynným acetylenem  přítomnosti kovů jako </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jsou rtuť (</a:t>
            </a:r>
            <a:r>
              <a:rPr lang="cs-CZ" sz="2000" dirty="0" err="1">
                <a:latin typeface="Arial" panose="020B0604020202020204" pitchFamily="34" charset="0"/>
                <a:cs typeface="Arial" panose="020B0604020202020204" pitchFamily="34" charset="0"/>
              </a:rPr>
              <a:t>Hg</a:t>
            </a:r>
            <a:r>
              <a:rPr lang="cs-CZ" sz="2000" dirty="0">
                <a:latin typeface="Arial" panose="020B0604020202020204" pitchFamily="34" charset="0"/>
                <a:cs typeface="Arial" panose="020B0604020202020204" pitchFamily="34" charset="0"/>
              </a:rPr>
              <a:t>), stříbro (</a:t>
            </a:r>
            <a:r>
              <a:rPr lang="cs-CZ" sz="2000" dirty="0" err="1">
                <a:latin typeface="Arial" panose="020B0604020202020204" pitchFamily="34" charset="0"/>
                <a:cs typeface="Arial" panose="020B0604020202020204" pitchFamily="34" charset="0"/>
              </a:rPr>
              <a:t>Ag</a:t>
            </a:r>
            <a:r>
              <a:rPr lang="cs-CZ" sz="2000" dirty="0">
                <a:latin typeface="Arial" panose="020B0604020202020204" pitchFamily="34" charset="0"/>
                <a:cs typeface="Arial" panose="020B0604020202020204" pitchFamily="34" charset="0"/>
              </a:rPr>
              <a:t>) a měď (</a:t>
            </a:r>
            <a:r>
              <a:rPr lang="cs-CZ" sz="2000" dirty="0" err="1">
                <a:latin typeface="Arial" panose="020B0604020202020204" pitchFamily="34" charset="0"/>
                <a:cs typeface="Arial" panose="020B0604020202020204" pitchFamily="34" charset="0"/>
              </a:rPr>
              <a:t>Cu</a:t>
            </a:r>
            <a:r>
              <a:rPr lang="cs-CZ" sz="2000" dirty="0">
                <a:latin typeface="Arial" panose="020B0604020202020204" pitchFamily="34" charset="0"/>
                <a:cs typeface="Arial" panose="020B0604020202020204" pitchFamily="34" charset="0"/>
              </a:rPr>
              <a:t>) nebo jejich slitin (mosaz, bronz, slitiny stříbra</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Z téhož důvodu </a:t>
            </a:r>
            <a:r>
              <a:rPr lang="cs-CZ" sz="2000" u="sng" dirty="0">
                <a:latin typeface="Arial" panose="020B0604020202020204" pitchFamily="34" charset="0"/>
                <a:cs typeface="Arial" panose="020B0604020202020204" pitchFamily="34" charset="0"/>
              </a:rPr>
              <a:t>by neměly být kohouty u tlakových nádob s acetylenem mosazné</a:t>
            </a:r>
            <a:r>
              <a:rPr lang="cs-CZ" sz="2000" dirty="0">
                <a:latin typeface="Arial" panose="020B0604020202020204" pitchFamily="34" charset="0"/>
                <a:cs typeface="Arial" panose="020B0604020202020204" pitchFamily="34" charset="0"/>
              </a:rPr>
              <a:t>.</a:t>
            </a:r>
          </a:p>
          <a:p>
            <a:endParaRPr lang="cs-CZ" altLang="en-US" sz="2000" dirty="0">
              <a:latin typeface="Arial" panose="020B0604020202020204" pitchFamily="34" charset="0"/>
              <a:cs typeface="Arial" panose="020B0604020202020204" pitchFamily="34" charset="0"/>
            </a:endParaRPr>
          </a:p>
          <a:p>
            <a:r>
              <a:rPr lang="cs-CZ" altLang="en-US" sz="2000" dirty="0">
                <a:latin typeface="Arial" panose="020B0604020202020204" pitchFamily="34" charset="0"/>
                <a:cs typeface="Arial" panose="020B0604020202020204" pitchFamily="34" charset="0"/>
              </a:rPr>
              <a:t>Příprava:</a:t>
            </a:r>
          </a:p>
          <a:p>
            <a:r>
              <a:rPr lang="cs-CZ" altLang="en-US" sz="2000" dirty="0">
                <a:latin typeface="Arial" panose="020B0604020202020204" pitchFamily="34" charset="0"/>
                <a:cs typeface="Arial" panose="020B0604020202020204" pitchFamily="34" charset="0"/>
              </a:rPr>
              <a:t>   zaváděním acetylenu do roztoků solí (produkty jsou nerozpustné ve vodě)</a:t>
            </a:r>
          </a:p>
          <a:p>
            <a:pPr algn="ctr"/>
            <a:endParaRPr lang="cs-CZ" altLang="en-US" sz="2000" dirty="0">
              <a:latin typeface="Arial" panose="020B0604020202020204" pitchFamily="34" charset="0"/>
              <a:cs typeface="Arial" panose="020B0604020202020204" pitchFamily="34" charset="0"/>
            </a:endParaRPr>
          </a:p>
          <a:p>
            <a:pPr algn="ctr"/>
            <a:r>
              <a:rPr lang="pt-BR" sz="2000" dirty="0">
                <a:latin typeface="Arial" panose="020B0604020202020204" pitchFamily="34" charset="0"/>
                <a:cs typeface="Arial" panose="020B0604020202020204" pitchFamily="34" charset="0"/>
              </a:rPr>
              <a:t>C</a:t>
            </a:r>
            <a:r>
              <a:rPr lang="pt-BR" sz="2000" baseline="-25000" dirty="0">
                <a:latin typeface="Arial" panose="020B0604020202020204" pitchFamily="34" charset="0"/>
                <a:cs typeface="Arial" panose="020B0604020202020204" pitchFamily="34" charset="0"/>
              </a:rPr>
              <a:t>2</a:t>
            </a:r>
            <a:r>
              <a:rPr lang="pt-BR" sz="2000" dirty="0">
                <a:latin typeface="Arial" panose="020B0604020202020204" pitchFamily="34" charset="0"/>
                <a:cs typeface="Arial" panose="020B0604020202020204" pitchFamily="34" charset="0"/>
              </a:rPr>
              <a:t>H</a:t>
            </a:r>
            <a:r>
              <a:rPr lang="pt-BR" sz="2000" baseline="-25000" dirty="0">
                <a:latin typeface="Arial" panose="020B0604020202020204" pitchFamily="34" charset="0"/>
                <a:cs typeface="Arial" panose="020B0604020202020204" pitchFamily="34" charset="0"/>
              </a:rPr>
              <a:t>2</a:t>
            </a:r>
            <a:r>
              <a:rPr lang="pt-BR" sz="2000" dirty="0">
                <a:latin typeface="Arial" panose="020B0604020202020204" pitchFamily="34" charset="0"/>
                <a:cs typeface="Arial" panose="020B0604020202020204" pitchFamily="34" charset="0"/>
              </a:rPr>
              <a:t> + 2 CuCl → Cu</a:t>
            </a:r>
            <a:r>
              <a:rPr lang="pt-BR" sz="2000" baseline="-25000" dirty="0">
                <a:latin typeface="Arial" panose="020B0604020202020204" pitchFamily="34" charset="0"/>
                <a:cs typeface="Arial" panose="020B0604020202020204" pitchFamily="34" charset="0"/>
              </a:rPr>
              <a:t>2</a:t>
            </a:r>
            <a:r>
              <a:rPr lang="pt-BR" sz="2000" dirty="0">
                <a:latin typeface="Arial" panose="020B0604020202020204" pitchFamily="34" charset="0"/>
                <a:cs typeface="Arial" panose="020B0604020202020204" pitchFamily="34" charset="0"/>
              </a:rPr>
              <a:t>C</a:t>
            </a:r>
            <a:r>
              <a:rPr lang="pt-BR" sz="2000" baseline="-25000" dirty="0">
                <a:latin typeface="Arial" panose="020B0604020202020204" pitchFamily="34" charset="0"/>
                <a:cs typeface="Arial" panose="020B0604020202020204" pitchFamily="34" charset="0"/>
              </a:rPr>
              <a:t>2</a:t>
            </a:r>
            <a:r>
              <a:rPr lang="pt-BR" sz="2000" dirty="0">
                <a:latin typeface="Arial" panose="020B0604020202020204" pitchFamily="34" charset="0"/>
                <a:cs typeface="Arial" panose="020B0604020202020204" pitchFamily="34" charset="0"/>
              </a:rPr>
              <a:t> + 2 HCl</a:t>
            </a:r>
            <a:endParaRPr lang="cs-CZ" sz="2000" dirty="0">
              <a:latin typeface="Arial" panose="020B0604020202020204" pitchFamily="34" charset="0"/>
              <a:cs typeface="Arial" panose="020B0604020202020204" pitchFamily="34" charset="0"/>
            </a:endParaRPr>
          </a:p>
          <a:p>
            <a:pPr algn="ctr"/>
            <a:endParaRPr lang="cs-CZ" altLang="en-US" sz="2000" dirty="0">
              <a:latin typeface="Arial" panose="020B0604020202020204" pitchFamily="34" charset="0"/>
              <a:cs typeface="Arial" panose="020B0604020202020204" pitchFamily="34" charset="0"/>
            </a:endParaRPr>
          </a:p>
          <a:p>
            <a:pPr algn="ctr"/>
            <a:r>
              <a:rPr lang="pt-BR" sz="2000" dirty="0">
                <a:latin typeface="Arial" panose="020B0604020202020204" pitchFamily="34" charset="0"/>
                <a:cs typeface="Arial" panose="020B0604020202020204" pitchFamily="34" charset="0"/>
              </a:rPr>
              <a:t>2 AgNO</a:t>
            </a:r>
            <a:r>
              <a:rPr lang="pt-BR" sz="2000" baseline="-25000" dirty="0">
                <a:latin typeface="Arial" panose="020B0604020202020204" pitchFamily="34" charset="0"/>
                <a:cs typeface="Arial" panose="020B0604020202020204" pitchFamily="34" charset="0"/>
              </a:rPr>
              <a:t>3</a:t>
            </a:r>
            <a:r>
              <a:rPr lang="pt-BR"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 </a:t>
            </a:r>
            <a:r>
              <a:rPr lang="pt-BR" sz="2000" dirty="0">
                <a:latin typeface="Arial" panose="020B0604020202020204" pitchFamily="34" charset="0"/>
                <a:cs typeface="Arial" panose="020B0604020202020204" pitchFamily="34" charset="0"/>
              </a:rPr>
              <a:t>+ C</a:t>
            </a:r>
            <a:r>
              <a:rPr lang="pt-BR" sz="2000" baseline="-25000" dirty="0">
                <a:latin typeface="Arial" panose="020B0604020202020204" pitchFamily="34" charset="0"/>
                <a:cs typeface="Arial" panose="020B0604020202020204" pitchFamily="34" charset="0"/>
              </a:rPr>
              <a:t>2</a:t>
            </a:r>
            <a:r>
              <a:rPr lang="pt-BR" sz="2000" dirty="0">
                <a:latin typeface="Arial" panose="020B0604020202020204" pitchFamily="34" charset="0"/>
                <a:cs typeface="Arial" panose="020B0604020202020204" pitchFamily="34" charset="0"/>
              </a:rPr>
              <a:t>H</a:t>
            </a:r>
            <a:r>
              <a:rPr lang="pt-BR" sz="2000" baseline="-25000" dirty="0">
                <a:latin typeface="Arial" panose="020B0604020202020204" pitchFamily="34" charset="0"/>
                <a:cs typeface="Arial" panose="020B0604020202020204" pitchFamily="34" charset="0"/>
              </a:rPr>
              <a:t>2</a:t>
            </a:r>
            <a:r>
              <a:rPr lang="pt-BR" sz="2000" dirty="0">
                <a:latin typeface="Arial" panose="020B0604020202020204" pitchFamily="34" charset="0"/>
                <a:cs typeface="Arial" panose="020B0604020202020204" pitchFamily="34" charset="0"/>
              </a:rPr>
              <a:t> → Ag</a:t>
            </a:r>
            <a:r>
              <a:rPr lang="pt-BR" sz="2000" baseline="-25000" dirty="0">
                <a:latin typeface="Arial" panose="020B0604020202020204" pitchFamily="34" charset="0"/>
                <a:cs typeface="Arial" panose="020B0604020202020204" pitchFamily="34" charset="0"/>
              </a:rPr>
              <a:t>2</a:t>
            </a:r>
            <a:r>
              <a:rPr lang="pt-BR" sz="2000" dirty="0">
                <a:latin typeface="Arial" panose="020B0604020202020204" pitchFamily="34" charset="0"/>
                <a:cs typeface="Arial" panose="020B0604020202020204" pitchFamily="34" charset="0"/>
              </a:rPr>
              <a:t>C</a:t>
            </a:r>
            <a:r>
              <a:rPr lang="pt-BR" sz="2000" baseline="-25000" dirty="0">
                <a:latin typeface="Arial" panose="020B0604020202020204" pitchFamily="34" charset="0"/>
                <a:cs typeface="Arial" panose="020B0604020202020204" pitchFamily="34" charset="0"/>
              </a:rPr>
              <a:t>2</a:t>
            </a:r>
            <a:r>
              <a:rPr lang="pt-BR" sz="2000" dirty="0">
                <a:latin typeface="Arial" panose="020B0604020202020204" pitchFamily="34" charset="0"/>
                <a:cs typeface="Arial" panose="020B0604020202020204" pitchFamily="34" charset="0"/>
              </a:rPr>
              <a:t> + 2 HNO</a:t>
            </a:r>
            <a:r>
              <a:rPr lang="pt-BR" sz="2000" baseline="-25000" dirty="0">
                <a:latin typeface="Arial" panose="020B0604020202020204" pitchFamily="34" charset="0"/>
                <a:cs typeface="Arial" panose="020B0604020202020204" pitchFamily="34" charset="0"/>
              </a:rPr>
              <a:t>3</a:t>
            </a:r>
            <a:endParaRPr lang="cs-CZ" altLang="en-US" sz="2000" dirty="0">
              <a:latin typeface="Arial" panose="020B0604020202020204" pitchFamily="34" charset="0"/>
              <a:cs typeface="Arial" panose="020B0604020202020204" pitchFamily="34" charset="0"/>
            </a:endParaRPr>
          </a:p>
        </p:txBody>
      </p:sp>
      <p:pic>
        <p:nvPicPr>
          <p:cNvPr id="65538" name="Picture 2" descr="Wireframe model of silver acetyl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5518785"/>
            <a:ext cx="2209800" cy="400266"/>
          </a:xfrm>
          <a:prstGeom prst="rect">
            <a:avLst/>
          </a:prstGeom>
          <a:noFill/>
          <a:extLst>
            <a:ext uri="{909E8E84-426E-40DD-AFC4-6F175D3DCCD1}">
              <a14:hiddenFill xmlns:a14="http://schemas.microsoft.com/office/drawing/2010/main">
                <a:solidFill>
                  <a:srgbClr val="FFFFFF"/>
                </a:solidFill>
              </a14:hiddenFill>
            </a:ext>
          </a:extLst>
        </p:spPr>
      </p:pic>
      <p:pic>
        <p:nvPicPr>
          <p:cNvPr id="65540" name="Picture 4" descr="Copper acetylid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5576579"/>
            <a:ext cx="2286000" cy="342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898205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152400" y="228600"/>
            <a:ext cx="8839200" cy="5391150"/>
          </a:xfrm>
        </p:spPr>
        <p:txBody>
          <a:bodyPr>
            <a:normAutofit/>
          </a:bodyPr>
          <a:lstStyle/>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3) </a:t>
            </a:r>
            <a:r>
              <a:rPr lang="en-GB" altLang="en-US" sz="2000" b="1" dirty="0" err="1">
                <a:latin typeface="Arial" panose="020B0604020202020204" pitchFamily="34" charset="0"/>
                <a:cs typeface="Arial" panose="020B0604020202020204" pitchFamily="34" charset="0"/>
              </a:rPr>
              <a:t>Polymerní</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karbidy</a:t>
            </a:r>
            <a:r>
              <a:rPr lang="en-GB" altLang="en-US" sz="2000" dirty="0">
                <a:latin typeface="Arial" panose="020B0604020202020204" pitchFamily="34" charset="0"/>
                <a:cs typeface="Arial" panose="020B0604020202020204" pitchFamily="34" charset="0"/>
              </a:rPr>
              <a:t> </a:t>
            </a:r>
            <a:r>
              <a:rPr lang="en-GB" altLang="en-US" sz="2000" b="1" dirty="0">
                <a:latin typeface="Arial" panose="020B0604020202020204" pitchFamily="34" charset="0"/>
                <a:cs typeface="Arial" panose="020B0604020202020204" pitchFamily="34" charset="0"/>
              </a:rPr>
              <a:t>s </a:t>
            </a:r>
            <a:r>
              <a:rPr lang="en-GB" altLang="en-US" sz="2000" b="1" dirty="0" err="1">
                <a:latin typeface="Arial" panose="020B0604020202020204" pitchFamily="34" charset="0"/>
                <a:cs typeface="Arial" panose="020B0604020202020204" pitchFamily="34" charset="0"/>
              </a:rPr>
              <a:t>tetraedricky</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koordinovaným</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atomem</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uhlíku</a:t>
            </a:r>
            <a:r>
              <a:rPr lang="en-GB" altLang="en-US" sz="2000" b="1"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C</a:t>
            </a:r>
            <a:r>
              <a:rPr lang="en-GB" altLang="en-US" sz="2000" baseline="30000" dirty="0">
                <a:latin typeface="Arial" panose="020B0604020202020204" pitchFamily="34" charset="0"/>
                <a:cs typeface="Arial" panose="020B0604020202020204" pitchFamily="34" charset="0"/>
              </a:rPr>
              <a:t>IV</a:t>
            </a:r>
            <a:r>
              <a:rPr lang="en-GB" altLang="en-US" sz="2000" dirty="0">
                <a:latin typeface="Arial" panose="020B0604020202020204" pitchFamily="34" charset="0"/>
                <a:cs typeface="Arial" panose="020B0604020202020204" pitchFamily="34" charset="0"/>
              </a:rPr>
              <a:t>:</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prostorová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sí</a:t>
            </a:r>
            <a:r>
              <a:rPr lang="cs-CZ" altLang="en-US" sz="2000" dirty="0">
                <a:latin typeface="Arial" panose="020B0604020202020204" pitchFamily="34" charset="0"/>
                <a:cs typeface="Arial" panose="020B0604020202020204" pitchFamily="34" charset="0"/>
              </a:rPr>
              <a:t>ť</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vazeb</a:t>
            </a:r>
            <a:r>
              <a:rPr lang="en-GB" altLang="en-US" sz="2000" dirty="0">
                <a:latin typeface="Arial" panose="020B0604020202020204" pitchFamily="34" charset="0"/>
                <a:cs typeface="Arial" panose="020B0604020202020204" pitchFamily="34" charset="0"/>
              </a:rPr>
              <a:t> </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formáln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soli </a:t>
            </a:r>
            <a:r>
              <a:rPr lang="en-GB" altLang="en-US" sz="2000" dirty="0" err="1">
                <a:latin typeface="Arial" panose="020B0604020202020204" pitchFamily="34" charset="0"/>
                <a:cs typeface="Arial" panose="020B0604020202020204" pitchFamily="34" charset="0"/>
              </a:rPr>
              <a:t>methanu</a:t>
            </a:r>
            <a:r>
              <a:rPr lang="en-GB" altLang="en-US" sz="2000" dirty="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málo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elektropoz</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kovy</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neoby</a:t>
            </a:r>
            <a:r>
              <a:rPr lang="cs-CZ" altLang="en-US" sz="2000" dirty="0" err="1">
                <a:latin typeface="Arial" panose="020B0604020202020204" pitchFamily="34" charset="0"/>
                <a:cs typeface="Arial" panose="020B0604020202020204" pitchFamily="34" charset="0"/>
              </a:rPr>
              <a:t>čejně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tvrdé</a:t>
            </a:r>
            <a:r>
              <a:rPr lang="en-GB" altLang="en-US" sz="2000" dirty="0">
                <a:latin typeface="Arial" panose="020B0604020202020204" pitchFamily="34" charset="0"/>
                <a:cs typeface="Arial" panose="020B0604020202020204" pitchFamily="34" charset="0"/>
              </a:rPr>
              <a:t>, t</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žkotavitelné</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málo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reaktivní</a:t>
            </a:r>
            <a:r>
              <a:rPr lang="cs-CZ" altLang="en-US" sz="2000" dirty="0">
                <a:latin typeface="Arial" panose="020B0604020202020204" pitchFamily="34" charset="0"/>
                <a:cs typeface="Arial" panose="020B0604020202020204" pitchFamily="34" charset="0"/>
              </a:rPr>
              <a:t>.</a:t>
            </a:r>
          </a:p>
          <a:p>
            <a:pPr>
              <a:buNone/>
            </a:pPr>
            <a:r>
              <a:rPr lang="en-GB" altLang="en-US" sz="2000" dirty="0">
                <a:latin typeface="Arial" panose="020B0604020202020204" pitchFamily="34" charset="0"/>
                <a:cs typeface="Arial" panose="020B0604020202020204" pitchFamily="34" charset="0"/>
              </a:rPr>
              <a:t>N</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které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karbidy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schopné</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za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horka</a:t>
            </a:r>
            <a:r>
              <a:rPr lang="en-GB" altLang="en-US" sz="2000"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hydrolyzovat</a:t>
            </a:r>
            <a:r>
              <a:rPr lang="en-GB" altLang="en-US" sz="2000" dirty="0">
                <a:latin typeface="Arial" panose="020B0604020202020204" pitchFamily="34" charset="0"/>
                <a:cs typeface="Arial" panose="020B0604020202020204" pitchFamily="34" charset="0"/>
              </a:rPr>
              <a:t>:</a:t>
            </a:r>
          </a:p>
          <a:p>
            <a:pPr algn="ctr">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Al</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C</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+ 12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2 Al(OH)</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+ 3 CH</a:t>
            </a:r>
            <a:r>
              <a:rPr lang="en-GB" altLang="en-US" sz="2000" baseline="-25000" dirty="0">
                <a:latin typeface="Arial" panose="020B0604020202020204" pitchFamily="34" charset="0"/>
                <a:cs typeface="Arial" panose="020B0604020202020204" pitchFamily="34" charset="0"/>
              </a:rPr>
              <a:t>4</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b="1" dirty="0" err="1">
                <a:latin typeface="Arial" panose="020B0604020202020204" pitchFamily="34" charset="0"/>
                <a:cs typeface="Arial" panose="020B0604020202020204" pitchFamily="34" charset="0"/>
              </a:rPr>
              <a:t>Karbid</a:t>
            </a:r>
            <a:r>
              <a:rPr lang="en-GB" altLang="en-US" sz="2000" b="1" dirty="0">
                <a:latin typeface="Arial" panose="020B0604020202020204" pitchFamily="34" charset="0"/>
                <a:cs typeface="Arial" panose="020B0604020202020204" pitchFamily="34" charset="0"/>
              </a:rPr>
              <a:t> k</a:t>
            </a:r>
            <a:r>
              <a:rPr lang="cs-CZ" altLang="en-US" sz="2000" b="1" dirty="0">
                <a:latin typeface="Arial" panose="020B0604020202020204" pitchFamily="34" charset="0"/>
                <a:cs typeface="Arial" panose="020B0604020202020204" pitchFamily="34" charset="0"/>
              </a:rPr>
              <a:t>ř</a:t>
            </a:r>
            <a:r>
              <a:rPr lang="en-GB" altLang="en-US" sz="2000" b="1" dirty="0" err="1">
                <a:latin typeface="Arial" panose="020B0604020202020204" pitchFamily="34" charset="0"/>
                <a:cs typeface="Arial" panose="020B0604020202020204" pitchFamily="34" charset="0"/>
              </a:rPr>
              <a:t>emi</a:t>
            </a:r>
            <a:r>
              <a:rPr lang="cs-CZ" altLang="en-US" sz="2000" b="1" dirty="0">
                <a:latin typeface="Arial" panose="020B0604020202020204" pitchFamily="34" charset="0"/>
                <a:cs typeface="Arial" panose="020B0604020202020204" pitchFamily="34" charset="0"/>
              </a:rPr>
              <a:t>č</a:t>
            </a:r>
            <a:r>
              <a:rPr lang="en-GB" altLang="en-US" sz="2000" b="1" dirty="0" err="1">
                <a:latin typeface="Arial" panose="020B0604020202020204" pitchFamily="34" charset="0"/>
                <a:cs typeface="Arial" panose="020B0604020202020204" pitchFamily="34" charset="0"/>
              </a:rPr>
              <a:t>itý</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karborundum</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SiC</a:t>
            </a:r>
            <a:endParaRPr lang="en-GB" altLang="en-US" sz="2000" b="1"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velmi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tvrdý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brusný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materi</a:t>
            </a:r>
            <a:r>
              <a:rPr lang="cs-CZ" altLang="en-US" sz="2000" dirty="0">
                <a:latin typeface="Arial" panose="020B0604020202020204" pitchFamily="34" charset="0"/>
                <a:cs typeface="Arial" panose="020B0604020202020204" pitchFamily="34" charset="0"/>
              </a:rPr>
              <a:t>á</a:t>
            </a:r>
            <a:r>
              <a:rPr lang="en-GB" altLang="en-US" sz="2000" dirty="0">
                <a:latin typeface="Arial" panose="020B0604020202020204" pitchFamily="34" charset="0"/>
                <a:cs typeface="Arial" panose="020B0604020202020204" pitchFamily="34" charset="0"/>
              </a:rPr>
              <a:t>l</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brousky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brusn</a:t>
            </a:r>
            <a:r>
              <a:rPr lang="cs-CZ" altLang="en-US" sz="2000" dirty="0">
                <a:latin typeface="Arial" panose="020B0604020202020204" pitchFamily="34" charset="0"/>
                <a:cs typeface="Arial" panose="020B0604020202020204" pitchFamily="34" charset="0"/>
              </a:rPr>
              <a:t>é </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kotouče, brusný (smirkový) papír.</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dirty="0">
              <a:solidFill>
                <a:srgbClr val="FF0000"/>
              </a:solidFill>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dirty="0">
              <a:solidFill>
                <a:srgbClr val="FF0000"/>
              </a:solidFill>
              <a:latin typeface="Arial" panose="020B0604020202020204" pitchFamily="34" charset="0"/>
              <a:cs typeface="Arial" panose="020B0604020202020204" pitchFamily="34" charset="0"/>
            </a:endParaRPr>
          </a:p>
          <a:p>
            <a:pPr>
              <a:buNone/>
            </a:pPr>
            <a:r>
              <a:rPr lang="en-GB" altLang="en-US" sz="2000" b="1" dirty="0" err="1">
                <a:latin typeface="Arial" panose="020B0604020202020204" pitchFamily="34" charset="0"/>
                <a:cs typeface="Arial" panose="020B0604020202020204" pitchFamily="34" charset="0"/>
              </a:rPr>
              <a:t>Karbid</a:t>
            </a:r>
            <a:r>
              <a:rPr lang="en-GB" altLang="en-US" sz="2000" b="1" dirty="0">
                <a:latin typeface="Arial" panose="020B0604020202020204" pitchFamily="34" charset="0"/>
                <a:cs typeface="Arial" panose="020B0604020202020204" pitchFamily="34" charset="0"/>
              </a:rPr>
              <a:t> </a:t>
            </a:r>
            <a:r>
              <a:rPr lang="cs-CZ" altLang="en-US" sz="2000" b="1" dirty="0">
                <a:latin typeface="Arial" panose="020B0604020202020204" pitchFamily="34" charset="0"/>
                <a:cs typeface="Arial" panose="020B0604020202020204" pitchFamily="34" charset="0"/>
              </a:rPr>
              <a:t>wolframu</a:t>
            </a:r>
            <a:r>
              <a:rPr lang="en-GB" altLang="en-US" sz="2000" b="1" dirty="0">
                <a:latin typeface="Arial" panose="020B0604020202020204" pitchFamily="34" charset="0"/>
                <a:cs typeface="Arial" panose="020B0604020202020204" pitchFamily="34" charset="0"/>
              </a:rPr>
              <a:t> </a:t>
            </a:r>
            <a:r>
              <a:rPr lang="cs-CZ" altLang="en-US" sz="2000" b="1" dirty="0">
                <a:latin typeface="Arial" panose="020B0604020202020204" pitchFamily="34" charset="0"/>
                <a:cs typeface="Arial" panose="020B0604020202020204" pitchFamily="34" charset="0"/>
              </a:rPr>
              <a:t>W</a:t>
            </a:r>
            <a:r>
              <a:rPr lang="en-GB" altLang="en-US" sz="2000" b="1" dirty="0">
                <a:latin typeface="Arial" panose="020B0604020202020204" pitchFamily="34" charset="0"/>
                <a:cs typeface="Arial" panose="020B0604020202020204" pitchFamily="34" charset="0"/>
              </a:rPr>
              <a:t>C</a:t>
            </a:r>
          </a:p>
          <a:p>
            <a:pPr>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velmi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tvrdý</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obráběcí a chirurgické nástroje. </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en-GB" altLang="en-US" sz="2000" baseline="-25000" dirty="0">
              <a:solidFill>
                <a:srgbClr val="FF0000"/>
              </a:solidFill>
              <a:latin typeface="Arial" panose="020B0604020202020204" pitchFamily="34" charset="0"/>
              <a:cs typeface="Arial" panose="020B0604020202020204" pitchFamily="34" charset="0"/>
            </a:endParaRPr>
          </a:p>
        </p:txBody>
      </p:sp>
      <p:pic>
        <p:nvPicPr>
          <p:cNvPr id="3" name="Obrázek 2" descr="Obsah obrázku interiér, vsedě, malé, stůl&#10;&#10;Popis byl vytvořen automaticky">
            <a:extLst>
              <a:ext uri="{FF2B5EF4-FFF2-40B4-BE49-F238E27FC236}">
                <a16:creationId xmlns:a16="http://schemas.microsoft.com/office/drawing/2014/main" id="{A69A528A-9AD8-4B9A-890B-48D30459D2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4800600"/>
            <a:ext cx="2819400" cy="1879600"/>
          </a:xfrm>
          <a:prstGeom prst="rect">
            <a:avLst/>
          </a:prstGeom>
        </p:spPr>
      </p:pic>
      <p:pic>
        <p:nvPicPr>
          <p:cNvPr id="5" name="Obrázek 4" descr="Obsah obrázku malé, vsedě, stůl, dřevěné&#10;&#10;Popis byl vytvořen automaticky">
            <a:extLst>
              <a:ext uri="{FF2B5EF4-FFF2-40B4-BE49-F238E27FC236}">
                <a16:creationId xmlns:a16="http://schemas.microsoft.com/office/drawing/2014/main" id="{BC5E012B-A1A2-4E16-9006-7076D46576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400" y="2438400"/>
            <a:ext cx="2608276" cy="2325630"/>
          </a:xfrm>
          <a:prstGeom prst="rect">
            <a:avLst/>
          </a:prstGeom>
        </p:spPr>
      </p:pic>
    </p:spTree>
    <p:extLst>
      <p:ext uri="{BB962C8B-B14F-4D97-AF65-F5344CB8AC3E}">
        <p14:creationId xmlns:p14="http://schemas.microsoft.com/office/powerpoint/2010/main" val="265093842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152400" y="304800"/>
            <a:ext cx="8839200" cy="6370975"/>
          </a:xfrm>
          <a:prstGeom prst="rect">
            <a:avLst/>
          </a:prstGeom>
        </p:spPr>
        <p:txBody>
          <a:bodyPr wrap="square">
            <a:spAutoFit/>
          </a:bodyPr>
          <a:lstStyle/>
          <a:p>
            <a:r>
              <a:rPr lang="en-GB" altLang="en-US" sz="2000" dirty="0">
                <a:latin typeface="Arial" panose="020B0604020202020204" pitchFamily="34" charset="0"/>
                <a:cs typeface="Arial" panose="020B0604020202020204" pitchFamily="34" charset="0"/>
              </a:rPr>
              <a:t>4) </a:t>
            </a:r>
            <a:r>
              <a:rPr lang="en-GB" altLang="en-US" sz="2000" b="1" dirty="0" err="1">
                <a:latin typeface="Arial" panose="020B0604020202020204" pitchFamily="34" charset="0"/>
                <a:cs typeface="Arial" panose="020B0604020202020204" pitchFamily="34" charset="0"/>
              </a:rPr>
              <a:t>Karbidy</a:t>
            </a:r>
            <a:r>
              <a:rPr lang="en-GB" altLang="en-US" sz="2000" b="1" dirty="0">
                <a:latin typeface="Arial" panose="020B0604020202020204" pitchFamily="34" charset="0"/>
                <a:cs typeface="Arial" panose="020B0604020202020204" pitchFamily="34" charset="0"/>
              </a:rPr>
              <a:t> s </a:t>
            </a:r>
            <a:r>
              <a:rPr lang="en-GB" altLang="en-US" sz="2000" b="1" dirty="0" err="1">
                <a:latin typeface="Arial" panose="020B0604020202020204" pitchFamily="34" charset="0"/>
                <a:cs typeface="Arial" panose="020B0604020202020204" pitchFamily="34" charset="0"/>
              </a:rPr>
              <a:t>intersticiálními</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vmeze</a:t>
            </a:r>
            <a:r>
              <a:rPr lang="cs-CZ" altLang="en-US" sz="2000" b="1" dirty="0">
                <a:latin typeface="Arial" panose="020B0604020202020204" pitchFamily="34" charset="0"/>
                <a:cs typeface="Arial" panose="020B0604020202020204" pitchFamily="34" charset="0"/>
              </a:rPr>
              <a:t>ř</a:t>
            </a:r>
            <a:r>
              <a:rPr lang="en-GB" altLang="en-US" sz="2000" b="1" dirty="0" err="1">
                <a:latin typeface="Arial" panose="020B0604020202020204" pitchFamily="34" charset="0"/>
                <a:cs typeface="Arial" panose="020B0604020202020204" pitchFamily="34" charset="0"/>
              </a:rPr>
              <a:t>enými</a:t>
            </a:r>
            <a:r>
              <a:rPr lang="en-GB" altLang="en-US" sz="2000" b="1" dirty="0">
                <a:latin typeface="Arial" panose="020B0604020202020204" pitchFamily="34" charset="0"/>
                <a:cs typeface="Arial" panose="020B0604020202020204" pitchFamily="34" charset="0"/>
              </a:rPr>
              <a:t>) atomy </a:t>
            </a:r>
            <a:r>
              <a:rPr lang="en-GB" altLang="en-US" sz="2000" b="1" dirty="0" err="1">
                <a:latin typeface="Arial" panose="020B0604020202020204" pitchFamily="34" charset="0"/>
                <a:cs typeface="Arial" panose="020B0604020202020204" pitchFamily="34" charset="0"/>
              </a:rPr>
              <a:t>uhlíku</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a:p>
            <a:r>
              <a:rPr lang="en-GB" altLang="en-US" sz="2000" dirty="0">
                <a:latin typeface="Arial" panose="020B0604020202020204" pitchFamily="34" charset="0"/>
                <a:cs typeface="Arial" panose="020B0604020202020204" pitchFamily="34" charset="0"/>
              </a:rPr>
              <a:t>nap</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TiC</a:t>
            </a:r>
            <a:r>
              <a:rPr lang="en-GB" altLang="en-US" sz="2000" dirty="0">
                <a:latin typeface="Arial" panose="020B0604020202020204" pitchFamily="34" charset="0"/>
                <a:cs typeface="Arial" panose="020B0604020202020204" pitchFamily="34" charset="0"/>
              </a:rPr>
              <a:t>, VC, </a:t>
            </a:r>
            <a:r>
              <a:rPr lang="en-GB" altLang="en-US" sz="2000" dirty="0" err="1">
                <a:latin typeface="Arial" panose="020B0604020202020204" pitchFamily="34" charset="0"/>
                <a:cs typeface="Arial" panose="020B0604020202020204" pitchFamily="34" charset="0"/>
              </a:rPr>
              <a:t>MoC</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apod</a:t>
            </a:r>
            <a:r>
              <a:rPr lang="en-GB" altLang="en-US" sz="2000" dirty="0">
                <a:latin typeface="Arial" panose="020B0604020202020204" pitchFamily="34" charset="0"/>
                <a:cs typeface="Arial" panose="020B0604020202020204" pitchFamily="34" charset="0"/>
              </a:rPr>
              <a:t>.</a:t>
            </a:r>
          </a:p>
          <a:p>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krystalové</a:t>
            </a:r>
            <a:r>
              <a:rPr lang="en-GB" altLang="en-US" sz="2000" dirty="0">
                <a:latin typeface="Arial" panose="020B0604020202020204" pitchFamily="34" charset="0"/>
                <a:cs typeface="Arial" panose="020B0604020202020204" pitchFamily="34" charset="0"/>
              </a:rPr>
              <a:t> m</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ížky</a:t>
            </a:r>
            <a:r>
              <a:rPr lang="en-GB" altLang="en-US" sz="2000" dirty="0">
                <a:latin typeface="Arial" panose="020B0604020202020204" pitchFamily="34" charset="0"/>
                <a:cs typeface="Arial" panose="020B0604020202020204" pitchFamily="34" charset="0"/>
              </a:rPr>
              <a:t> t</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žších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schopné</a:t>
            </a:r>
            <a:r>
              <a:rPr lang="en-GB" altLang="en-US" sz="2000" dirty="0">
                <a:latin typeface="Arial" panose="020B0604020202020204" pitchFamily="34" charset="0"/>
                <a:cs typeface="Arial" panose="020B0604020202020204" pitchFamily="34" charset="0"/>
              </a:rPr>
              <a:t>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ijímat</a:t>
            </a:r>
            <a:r>
              <a:rPr lang="en-GB" altLang="en-US" sz="2000" dirty="0">
                <a:latin typeface="Arial" panose="020B0604020202020204" pitchFamily="34" charset="0"/>
                <a:cs typeface="Arial" panose="020B0604020202020204" pitchFamily="34" charset="0"/>
              </a:rPr>
              <a:t> do </a:t>
            </a:r>
            <a:r>
              <a:rPr lang="en-GB" altLang="en-US" sz="2000" dirty="0" err="1">
                <a:latin typeface="Arial" panose="020B0604020202020204" pitchFamily="34" charset="0"/>
                <a:cs typeface="Arial" panose="020B0604020202020204" pitchFamily="34" charset="0"/>
              </a:rPr>
              <a:t>mezia</a:t>
            </a:r>
            <a:r>
              <a:rPr lang="cs-CZ" altLang="en-US" sz="2000" dirty="0">
                <a:latin typeface="Arial" panose="020B0604020202020204" pitchFamily="34" charset="0"/>
                <a:cs typeface="Arial" panose="020B0604020202020204" pitchFamily="34" charset="0"/>
              </a:rPr>
              <a:t>t</a:t>
            </a:r>
            <a:r>
              <a:rPr lang="en-US" altLang="en-US" sz="2000" dirty="0" err="1">
                <a:latin typeface="Arial" panose="020B0604020202020204" pitchFamily="34" charset="0"/>
                <a:cs typeface="Arial" panose="020B0604020202020204" pitchFamily="34" charset="0"/>
              </a:rPr>
              <a:t>omov</a:t>
            </a:r>
            <a:r>
              <a:rPr lang="cs-CZ" altLang="en-US" sz="2000" dirty="0">
                <a:latin typeface="Arial" panose="020B0604020202020204" pitchFamily="34" charset="0"/>
                <a:cs typeface="Arial" panose="020B0604020202020204" pitchFamily="34" charset="0"/>
              </a:rPr>
              <a:t>ý</a:t>
            </a:r>
            <a:r>
              <a:rPr lang="en-US" altLang="en-US" sz="2000" dirty="0" err="1">
                <a:latin typeface="Arial" panose="020B0604020202020204" pitchFamily="34" charset="0"/>
                <a:cs typeface="Arial" panose="020B0604020202020204" pitchFamily="34" charset="0"/>
              </a:rPr>
              <a:t>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dutin</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malé</a:t>
            </a:r>
            <a:r>
              <a:rPr lang="en-GB" altLang="en-US" sz="2000" dirty="0">
                <a:latin typeface="Arial" panose="020B0604020202020204" pitchFamily="34" charset="0"/>
                <a:cs typeface="Arial" panose="020B0604020202020204" pitchFamily="34" charset="0"/>
              </a:rPr>
              <a:t> atomy </a:t>
            </a:r>
            <a:r>
              <a:rPr lang="en-GB" altLang="en-US" sz="2000" dirty="0" err="1">
                <a:latin typeface="Arial" panose="020B0604020202020204" pitchFamily="34" charset="0"/>
                <a:cs typeface="Arial" panose="020B0604020202020204" pitchFamily="34" charset="0"/>
              </a:rPr>
              <a:t>uhlíku</a:t>
            </a:r>
            <a:endParaRPr lang="cs-CZ" altLang="en-US" sz="2000" dirty="0">
              <a:latin typeface="Arial" panose="020B0604020202020204" pitchFamily="34" charset="0"/>
              <a:cs typeface="Arial" panose="020B0604020202020204" pitchFamily="34" charset="0"/>
            </a:endParaRPr>
          </a:p>
          <a:p>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v</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tšinou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nestechiom</a:t>
            </a:r>
            <a:r>
              <a:rPr lang="cs-CZ" altLang="en-US" sz="2000" dirty="0">
                <a:latin typeface="Arial" panose="020B0604020202020204" pitchFamily="34" charset="0"/>
                <a:cs typeface="Arial" panose="020B0604020202020204" pitchFamily="34" charset="0"/>
              </a:rPr>
              <a:t>etické</a:t>
            </a:r>
            <a:r>
              <a:rPr lang="en-GB" altLang="en-US" sz="2000" dirty="0">
                <a:latin typeface="Arial" panose="020B0604020202020204" pitchFamily="34" charset="0"/>
                <a:cs typeface="Arial" panose="020B0604020202020204" pitchFamily="34" charset="0"/>
              </a:rPr>
              <a:t>, t</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žkotavitelné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tvrdé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látky</a:t>
            </a:r>
            <a:r>
              <a:rPr lang="cs-CZ" altLang="en-US" sz="2000" dirty="0">
                <a:latin typeface="Arial" panose="020B0604020202020204" pitchFamily="34" charset="0"/>
                <a:cs typeface="Arial" panose="020B0604020202020204" pitchFamily="34" charset="0"/>
              </a:rPr>
              <a:t>.</a:t>
            </a:r>
          </a:p>
          <a:p>
            <a:endParaRPr lang="cs-CZ" altLang="en-US" sz="2000" dirty="0">
              <a:latin typeface="Arial" panose="020B0604020202020204" pitchFamily="34" charset="0"/>
              <a:cs typeface="Arial" panose="020B0604020202020204" pitchFamily="34" charset="0"/>
            </a:endParaRPr>
          </a:p>
          <a:p>
            <a:endParaRPr lang="cs-CZ" altLang="en-US" sz="2000" dirty="0">
              <a:latin typeface="Arial" panose="020B0604020202020204" pitchFamily="34" charset="0"/>
              <a:cs typeface="Arial" panose="020B0604020202020204" pitchFamily="34" charset="0"/>
            </a:endParaRPr>
          </a:p>
          <a:p>
            <a:endParaRPr lang="cs-CZ" altLang="en-US" sz="2000" dirty="0">
              <a:latin typeface="Arial" panose="020B0604020202020204" pitchFamily="34" charset="0"/>
              <a:cs typeface="Arial" panose="020B0604020202020204" pitchFamily="34" charset="0"/>
            </a:endParaRPr>
          </a:p>
          <a:p>
            <a:r>
              <a:rPr lang="cs-CZ" sz="2800" b="1" dirty="0">
                <a:latin typeface="Arial" panose="020B0604020202020204" pitchFamily="34" charset="0"/>
                <a:cs typeface="Arial" panose="020B0604020202020204" pitchFamily="34" charset="0"/>
              </a:rPr>
              <a:t>Silicidy</a:t>
            </a:r>
            <a:r>
              <a:rPr lang="cs-CZ" sz="2000" dirty="0">
                <a:latin typeface="Arial" panose="020B0604020202020204" pitchFamily="34" charset="0"/>
                <a:cs typeface="Arial" panose="020B0604020202020204" pitchFamily="34" charset="0"/>
              </a:rPr>
              <a:t>  </a:t>
            </a:r>
          </a:p>
          <a:p>
            <a:r>
              <a:rPr lang="cs-CZ" sz="2000" dirty="0">
                <a:latin typeface="Arial" panose="020B0604020202020204" pitchFamily="34" charset="0"/>
                <a:cs typeface="Arial" panose="020B0604020202020204" pitchFamily="34" charset="0"/>
              </a:rPr>
              <a:t>   </a:t>
            </a:r>
          </a:p>
          <a:p>
            <a:r>
              <a:rPr lang="cs-CZ" sz="2000" dirty="0">
                <a:latin typeface="Arial" panose="020B0604020202020204" pitchFamily="34" charset="0"/>
                <a:cs typeface="Arial" panose="020B0604020202020204" pitchFamily="34" charset="0"/>
              </a:rPr>
              <a:t>V silicidech se vyskytují různé vazby od vodivých kovových struktur po kovalentní či iontové. Atomy křemíků mají ve struktuře silicidů rozmanité postavení, a to jako: </a:t>
            </a:r>
          </a:p>
          <a:p>
            <a:r>
              <a:rPr lang="cs-CZ" sz="2000" dirty="0">
                <a:latin typeface="Arial" panose="020B0604020202020204" pitchFamily="34" charset="0"/>
                <a:cs typeface="Arial" panose="020B0604020202020204" pitchFamily="34" charset="0"/>
              </a:rPr>
              <a:t>1. </a:t>
            </a:r>
            <a:r>
              <a:rPr lang="cs-CZ" sz="2000" i="1" dirty="0">
                <a:latin typeface="Arial" panose="020B0604020202020204" pitchFamily="34" charset="0"/>
                <a:cs typeface="Arial" panose="020B0604020202020204" pitchFamily="34" charset="0"/>
              </a:rPr>
              <a:t>samostatné atomy křemíku, </a:t>
            </a:r>
            <a:r>
              <a:rPr lang="cs-CZ" sz="2000" dirty="0">
                <a:latin typeface="Arial" panose="020B0604020202020204" pitchFamily="34" charset="0"/>
                <a:cs typeface="Arial" panose="020B0604020202020204" pitchFamily="34" charset="0"/>
              </a:rPr>
              <a:t>které existují v elektricky vodivých silicidech mědi (Cu</a:t>
            </a:r>
            <a:r>
              <a:rPr lang="cs-CZ" sz="2000" baseline="-25000" dirty="0">
                <a:latin typeface="Arial" panose="020B0604020202020204" pitchFamily="34" charset="0"/>
                <a:cs typeface="Arial" panose="020B0604020202020204" pitchFamily="34" charset="0"/>
              </a:rPr>
              <a:t>5</a:t>
            </a:r>
            <a:r>
              <a:rPr lang="cs-CZ" sz="2000" dirty="0">
                <a:latin typeface="Arial" panose="020B0604020202020204" pitchFamily="34" charset="0"/>
                <a:cs typeface="Arial" panose="020B0604020202020204" pitchFamily="34" charset="0"/>
              </a:rPr>
              <a:t>Si), vanadu, chromu a manganu ((</a:t>
            </a:r>
            <a:r>
              <a:rPr lang="cs-CZ" sz="2000" dirty="0" err="1">
                <a:latin typeface="Arial" panose="020B0604020202020204" pitchFamily="34" charset="0"/>
                <a:cs typeface="Arial" panose="020B0604020202020204" pitchFamily="34" charset="0"/>
              </a:rPr>
              <a:t>V,Cr,Mn</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Si), železa (Fe</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Si), manganu (Mn</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Si), a v nevodivých silicidech (</a:t>
            </a:r>
            <a:r>
              <a:rPr lang="cs-CZ" sz="2000" dirty="0" err="1">
                <a:latin typeface="Arial" panose="020B0604020202020204" pitchFamily="34" charset="0"/>
                <a:cs typeface="Arial" panose="020B0604020202020204" pitchFamily="34" charset="0"/>
              </a:rPr>
              <a:t>Mg,Ge,Sn,Pb</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Si, (</a:t>
            </a:r>
            <a:r>
              <a:rPr lang="cs-CZ" sz="2000" dirty="0" err="1">
                <a:latin typeface="Arial" panose="020B0604020202020204" pitchFamily="34" charset="0"/>
                <a:cs typeface="Arial" panose="020B0604020202020204" pitchFamily="34" charset="0"/>
              </a:rPr>
              <a:t>Ca,Ru,Ce,Rh,Ir,Ni</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Si</a:t>
            </a:r>
          </a:p>
          <a:p>
            <a:r>
              <a:rPr lang="cs-CZ" sz="2000" dirty="0">
                <a:latin typeface="Arial" panose="020B0604020202020204" pitchFamily="34" charset="0"/>
                <a:cs typeface="Arial" panose="020B0604020202020204" pitchFamily="34" charset="0"/>
              </a:rPr>
              <a:t>2. </a:t>
            </a:r>
            <a:r>
              <a:rPr lang="cs-CZ" sz="2000" i="1" dirty="0">
                <a:latin typeface="Arial" panose="020B0604020202020204" pitchFamily="34" charset="0"/>
                <a:cs typeface="Arial" panose="020B0604020202020204" pitchFamily="34" charset="0"/>
              </a:rPr>
              <a:t>křemíkové dvojice Si</a:t>
            </a:r>
            <a:r>
              <a:rPr lang="cs-CZ" sz="2000" i="1"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které existují v silicidech uranu (U</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Si</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hafnia a thoria</a:t>
            </a:r>
          </a:p>
          <a:p>
            <a:endParaRPr lang="cs-CZ"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993841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147536" y="152400"/>
            <a:ext cx="8813260" cy="5324535"/>
          </a:xfrm>
          <a:prstGeom prst="rect">
            <a:avLst/>
          </a:prstGeom>
          <a:noFill/>
        </p:spPr>
        <p:txBody>
          <a:bodyPr wrap="square" rtlCol="0">
            <a:spAutoFit/>
          </a:bodyPr>
          <a:lstStyle/>
          <a:p>
            <a:pPr algn="just"/>
            <a:r>
              <a:rPr lang="cs-CZ" sz="2000" dirty="0">
                <a:latin typeface="Arial" panose="020B0604020202020204" pitchFamily="34" charset="0"/>
                <a:cs typeface="Arial" panose="020B0604020202020204" pitchFamily="34" charset="0"/>
              </a:rPr>
              <a:t>3. </a:t>
            </a:r>
            <a:r>
              <a:rPr lang="cs-CZ" sz="2000" i="1" dirty="0">
                <a:latin typeface="Arial" panose="020B0604020202020204" pitchFamily="34" charset="0"/>
                <a:cs typeface="Arial" panose="020B0604020202020204" pitchFamily="34" charset="0"/>
              </a:rPr>
              <a:t>křemíkové tetraedry Si</a:t>
            </a:r>
            <a:r>
              <a:rPr lang="cs-CZ" sz="2000" i="1"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které existují v silicidech draslíku (</a:t>
            </a:r>
            <a:r>
              <a:rPr lang="cs-CZ" sz="2000" dirty="0" err="1">
                <a:latin typeface="Arial" panose="020B0604020202020204" pitchFamily="34" charset="0"/>
                <a:cs typeface="Arial" panose="020B0604020202020204" pitchFamily="34" charset="0"/>
              </a:rPr>
              <a:t>KSi</a:t>
            </a:r>
            <a:r>
              <a:rPr lang="cs-CZ" sz="2000" dirty="0">
                <a:latin typeface="Arial" panose="020B0604020202020204" pitchFamily="34" charset="0"/>
                <a:cs typeface="Arial" panose="020B0604020202020204" pitchFamily="34" charset="0"/>
              </a:rPr>
              <a:t>), rubidia (</a:t>
            </a:r>
            <a:r>
              <a:rPr lang="cs-CZ" sz="2000" dirty="0" err="1">
                <a:latin typeface="Arial" panose="020B0604020202020204" pitchFamily="34" charset="0"/>
                <a:cs typeface="Arial" panose="020B0604020202020204" pitchFamily="34" charset="0"/>
              </a:rPr>
              <a:t>RbSi</a:t>
            </a:r>
            <a:r>
              <a:rPr lang="cs-CZ" sz="2000" dirty="0">
                <a:latin typeface="Arial" panose="020B0604020202020204" pitchFamily="34" charset="0"/>
                <a:cs typeface="Arial" panose="020B0604020202020204" pitchFamily="34" charset="0"/>
              </a:rPr>
              <a:t>) a cesia (</a:t>
            </a:r>
            <a:r>
              <a:rPr lang="cs-CZ" sz="2000" dirty="0" err="1">
                <a:latin typeface="Arial" panose="020B0604020202020204" pitchFamily="34" charset="0"/>
                <a:cs typeface="Arial" panose="020B0604020202020204" pitchFamily="34" charset="0"/>
              </a:rPr>
              <a:t>CsSi</a:t>
            </a:r>
            <a:r>
              <a:rPr lang="cs-CZ" sz="2000" dirty="0">
                <a:latin typeface="Arial" panose="020B0604020202020204" pitchFamily="34" charset="0"/>
                <a:cs typeface="Arial" panose="020B0604020202020204" pitchFamily="34" charset="0"/>
              </a:rPr>
              <a:t>)</a:t>
            </a:r>
          </a:p>
          <a:p>
            <a:pPr algn="just"/>
            <a:r>
              <a:rPr lang="cs-CZ" sz="2000" dirty="0">
                <a:latin typeface="Arial" panose="020B0604020202020204" pitchFamily="34" charset="0"/>
                <a:cs typeface="Arial" panose="020B0604020202020204" pitchFamily="34" charset="0"/>
              </a:rPr>
              <a:t>4. </a:t>
            </a:r>
            <a:r>
              <a:rPr lang="cs-CZ" sz="2000" i="1" dirty="0">
                <a:latin typeface="Arial" panose="020B0604020202020204" pitchFamily="34" charset="0"/>
                <a:cs typeface="Arial" panose="020B0604020202020204" pitchFamily="34" charset="0"/>
              </a:rPr>
              <a:t>křemíkové řetězce Si</a:t>
            </a:r>
            <a:r>
              <a:rPr lang="cs-CZ" sz="2000" i="1" baseline="-25000" dirty="0">
                <a:latin typeface="Arial" panose="020B0604020202020204" pitchFamily="34" charset="0"/>
                <a:cs typeface="Arial" panose="020B0604020202020204" pitchFamily="34" charset="0"/>
              </a:rPr>
              <a:t>n</a:t>
            </a:r>
            <a:r>
              <a:rPr lang="cs-CZ" sz="2000" dirty="0">
                <a:latin typeface="Arial" panose="020B0604020202020204" pitchFamily="34" charset="0"/>
                <a:cs typeface="Arial" panose="020B0604020202020204" pitchFamily="34" charset="0"/>
              </a:rPr>
              <a:t>, které existují v silicidech uranu (</a:t>
            </a:r>
            <a:r>
              <a:rPr lang="cs-CZ" sz="2000" dirty="0" err="1">
                <a:latin typeface="Arial" panose="020B0604020202020204" pitchFamily="34" charset="0"/>
                <a:cs typeface="Arial" panose="020B0604020202020204" pitchFamily="34" charset="0"/>
              </a:rPr>
              <a:t>USi</a:t>
            </a:r>
            <a:r>
              <a:rPr lang="cs-CZ" sz="2000" dirty="0">
                <a:latin typeface="Arial" panose="020B0604020202020204" pitchFamily="34" charset="0"/>
                <a:cs typeface="Arial" panose="020B0604020202020204" pitchFamily="34" charset="0"/>
              </a:rPr>
              <a:t>), titanu, zirkonia, hafnia, thoria, ceru a plutonia (Ti, </a:t>
            </a:r>
            <a:r>
              <a:rPr lang="cs-CZ" sz="2000" dirty="0" err="1">
                <a:latin typeface="Arial" panose="020B0604020202020204" pitchFamily="34" charset="0"/>
                <a:cs typeface="Arial" panose="020B0604020202020204" pitchFamily="34" charset="0"/>
              </a:rPr>
              <a:t>Zr</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Hf</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Ce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Pu</a:t>
            </a:r>
            <a:r>
              <a:rPr lang="cs-CZ" sz="2000" dirty="0">
                <a:latin typeface="Arial" panose="020B0604020202020204" pitchFamily="34" charset="0"/>
                <a:cs typeface="Arial" panose="020B0604020202020204" pitchFamily="34" charset="0"/>
              </a:rPr>
              <a:t>)Si, vápníku (</a:t>
            </a:r>
            <a:r>
              <a:rPr lang="cs-CZ" sz="2000" dirty="0" err="1">
                <a:latin typeface="Arial" panose="020B0604020202020204" pitchFamily="34" charset="0"/>
                <a:cs typeface="Arial" panose="020B0604020202020204" pitchFamily="34" charset="0"/>
              </a:rPr>
              <a:t>CaSi</a:t>
            </a:r>
            <a:r>
              <a:rPr lang="cs-CZ" sz="2000" dirty="0">
                <a:latin typeface="Arial" panose="020B0604020202020204" pitchFamily="34" charset="0"/>
                <a:cs typeface="Arial" panose="020B0604020202020204" pitchFamily="34" charset="0"/>
              </a:rPr>
              <a:t>), stroncia (</a:t>
            </a:r>
            <a:r>
              <a:rPr lang="cs-CZ" sz="2000" dirty="0" err="1">
                <a:latin typeface="Arial" panose="020B0604020202020204" pitchFamily="34" charset="0"/>
                <a:cs typeface="Arial" panose="020B0604020202020204" pitchFamily="34" charset="0"/>
              </a:rPr>
              <a:t>SrSi</a:t>
            </a:r>
            <a:r>
              <a:rPr lang="cs-CZ" sz="2000" dirty="0">
                <a:latin typeface="Arial" panose="020B0604020202020204" pitchFamily="34" charset="0"/>
                <a:cs typeface="Arial" panose="020B0604020202020204" pitchFamily="34" charset="0"/>
              </a:rPr>
              <a:t>) a yttria (</a:t>
            </a:r>
            <a:r>
              <a:rPr lang="cs-CZ" sz="2000" dirty="0" err="1">
                <a:latin typeface="Arial" panose="020B0604020202020204" pitchFamily="34" charset="0"/>
                <a:cs typeface="Arial" panose="020B0604020202020204" pitchFamily="34" charset="0"/>
              </a:rPr>
              <a:t>YSi</a:t>
            </a:r>
            <a:r>
              <a:rPr lang="cs-CZ" sz="2000" dirty="0">
                <a:latin typeface="Arial" panose="020B0604020202020204" pitchFamily="34" charset="0"/>
                <a:cs typeface="Arial" panose="020B0604020202020204" pitchFamily="34" charset="0"/>
              </a:rPr>
              <a:t>)</a:t>
            </a:r>
          </a:p>
          <a:p>
            <a:pPr algn="just"/>
            <a:r>
              <a:rPr lang="cs-CZ" sz="2000" dirty="0">
                <a:latin typeface="Arial" panose="020B0604020202020204" pitchFamily="34" charset="0"/>
                <a:cs typeface="Arial" panose="020B0604020202020204" pitchFamily="34" charset="0"/>
              </a:rPr>
              <a:t>5. </a:t>
            </a:r>
            <a:r>
              <a:rPr lang="cs-CZ" sz="2000" i="1" dirty="0">
                <a:latin typeface="Arial" panose="020B0604020202020204" pitchFamily="34" charset="0"/>
                <a:cs typeface="Arial" panose="020B0604020202020204" pitchFamily="34" charset="0"/>
              </a:rPr>
              <a:t>rovinné hexagonální grafitu podobné vrstvy atomů Si</a:t>
            </a:r>
            <a:r>
              <a:rPr lang="cs-CZ" sz="2000" dirty="0">
                <a:latin typeface="Arial" panose="020B0604020202020204" pitchFamily="34" charset="0"/>
                <a:cs typeface="Arial" panose="020B0604020202020204" pitchFamily="34" charset="0"/>
              </a:rPr>
              <a:t>, které existují u silicidu uranu </a:t>
            </a:r>
            <a:r>
              <a:rPr lang="el-GR" sz="2000" dirty="0">
                <a:latin typeface="Arial" panose="020B0604020202020204" pitchFamily="34" charset="0"/>
                <a:cs typeface="Arial" panose="020B0604020202020204" pitchFamily="34" charset="0"/>
              </a:rPr>
              <a:t>β-</a:t>
            </a:r>
            <a:r>
              <a:rPr lang="cs-CZ" sz="2000" dirty="0">
                <a:latin typeface="Arial" panose="020B0604020202020204" pitchFamily="34" charset="0"/>
                <a:cs typeface="Arial" panose="020B0604020202020204" pitchFamily="34" charset="0"/>
              </a:rPr>
              <a:t>USi</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 u silicidů lanthanoidů a dalších aktinoidů a ve zvrásněné podobě u silicidu vápníku CaSi</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6. </a:t>
            </a:r>
            <a:r>
              <a:rPr lang="cs-CZ" sz="2000" i="1" dirty="0">
                <a:latin typeface="Arial" panose="020B0604020202020204" pitchFamily="34" charset="0"/>
                <a:cs typeface="Arial" panose="020B0604020202020204" pitchFamily="34" charset="0"/>
              </a:rPr>
              <a:t>otevřené trojrozměrné skelety atomů Si</a:t>
            </a:r>
            <a:r>
              <a:rPr lang="cs-CZ" sz="2000" dirty="0">
                <a:latin typeface="Arial" panose="020B0604020202020204" pitchFamily="34" charset="0"/>
                <a:cs typeface="Arial" panose="020B0604020202020204" pitchFamily="34" charset="0"/>
              </a:rPr>
              <a:t>, které existují v silicidech stroncia SrSi</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thoria ThSi</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 uranu </a:t>
            </a:r>
            <a:r>
              <a:rPr lang="el-GR" sz="2000" dirty="0">
                <a:latin typeface="Arial" panose="020B0604020202020204" pitchFamily="34" charset="0"/>
                <a:cs typeface="Arial" panose="020B0604020202020204" pitchFamily="34" charset="0"/>
              </a:rPr>
              <a:t>α-</a:t>
            </a:r>
            <a:r>
              <a:rPr lang="cs-CZ" sz="2000" dirty="0">
                <a:latin typeface="Arial" panose="020B0604020202020204" pitchFamily="34" charset="0"/>
                <a:cs typeface="Arial" panose="020B0604020202020204" pitchFamily="34" charset="0"/>
              </a:rPr>
              <a:t>USi</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Silicid hořečnatý</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Mg</a:t>
            </a:r>
            <a:r>
              <a:rPr lang="cs-CZ" sz="2000" b="1" baseline="-25000" dirty="0">
                <a:latin typeface="Arial" panose="020B0604020202020204" pitchFamily="34" charset="0"/>
                <a:cs typeface="Arial" panose="020B0604020202020204" pitchFamily="34" charset="0"/>
              </a:rPr>
              <a:t>2</a:t>
            </a:r>
            <a:r>
              <a:rPr lang="cs-CZ" sz="2000" b="1" dirty="0">
                <a:latin typeface="Arial" panose="020B0604020202020204" pitchFamily="34" charset="0"/>
                <a:cs typeface="Arial" panose="020B0604020202020204" pitchFamily="34" charset="0"/>
              </a:rPr>
              <a:t>Si </a:t>
            </a:r>
          </a:p>
          <a:p>
            <a:pPr algn="just"/>
            <a:r>
              <a:rPr lang="cs-CZ" sz="2000" dirty="0">
                <a:latin typeface="Arial" panose="020B0604020202020204" pitchFamily="34" charset="0"/>
                <a:cs typeface="Arial" panose="020B0604020202020204" pitchFamily="34" charset="0"/>
              </a:rPr>
              <a:t>  - černá krystalická látka, s kyselinou chlorovodíkovou reaguje za vzniku silanu:</a:t>
            </a:r>
          </a:p>
          <a:p>
            <a:pPr algn="just"/>
            <a:r>
              <a:rPr lang="cs-CZ" sz="2000" dirty="0">
                <a:latin typeface="Arial" panose="020B0604020202020204" pitchFamily="34" charset="0"/>
                <a:cs typeface="Arial" panose="020B0604020202020204" pitchFamily="34" charset="0"/>
              </a:rPr>
              <a:t>		Mg</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Si + 4HCl → 2MgCl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SiH</a:t>
            </a:r>
            <a:r>
              <a:rPr lang="cs-CZ" sz="2000" baseline="-25000" dirty="0">
                <a:latin typeface="Arial" panose="020B0604020202020204" pitchFamily="34" charset="0"/>
                <a:cs typeface="Arial" panose="020B0604020202020204" pitchFamily="34" charset="0"/>
              </a:rPr>
              <a:t>4</a:t>
            </a:r>
          </a:p>
          <a:p>
            <a:pPr algn="just"/>
            <a:r>
              <a:rPr lang="cs-CZ" sz="2000" dirty="0">
                <a:latin typeface="Arial" panose="020B0604020202020204" pitchFamily="34" charset="0"/>
                <a:cs typeface="Arial" panose="020B0604020202020204" pitchFamily="34" charset="0"/>
              </a:rPr>
              <a:t>Používá se na laboratorní výrobu silanu a dá se používat i na výrobu jiných silicidů. </a:t>
            </a:r>
          </a:p>
        </p:txBody>
      </p:sp>
    </p:spTree>
    <p:extLst>
      <p:ext uri="{BB962C8B-B14F-4D97-AF65-F5344CB8AC3E}">
        <p14:creationId xmlns:p14="http://schemas.microsoft.com/office/powerpoint/2010/main" val="3444625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a:xfrm>
            <a:off x="457200" y="274638"/>
            <a:ext cx="8229600" cy="563562"/>
          </a:xfrm>
        </p:spPr>
        <p:txBody>
          <a:bodyPr>
            <a:normAutofit/>
          </a:bodyPr>
          <a:lstStyle/>
          <a:p>
            <a:pPr eaLnBrk="1" hangingPunct="1"/>
            <a:r>
              <a:rPr lang="en-GB" altLang="en-US" sz="2800" b="1" dirty="0" err="1">
                <a:latin typeface="Arial" panose="020B0604020202020204" pitchFamily="34" charset="0"/>
                <a:cs typeface="Arial" panose="020B0604020202020204" pitchFamily="34" charset="0"/>
              </a:rPr>
              <a:t>Halogenidy</a:t>
            </a:r>
            <a:endParaRPr lang="cs-CZ" altLang="en-US" sz="2800" dirty="0">
              <a:latin typeface="Arial" panose="020B0604020202020204" pitchFamily="34" charset="0"/>
              <a:cs typeface="Arial" panose="020B0604020202020204" pitchFamily="34" charset="0"/>
            </a:endParaRPr>
          </a:p>
        </p:txBody>
      </p:sp>
      <p:sp>
        <p:nvSpPr>
          <p:cNvPr id="22532" name="Rectangle 3"/>
          <p:cNvSpPr>
            <a:spLocks noGrp="1" noChangeArrowheads="1"/>
          </p:cNvSpPr>
          <p:nvPr>
            <p:ph type="body" idx="1"/>
          </p:nvPr>
        </p:nvSpPr>
        <p:spPr>
          <a:xfrm>
            <a:off x="76200" y="914400"/>
            <a:ext cx="8991600" cy="5867400"/>
          </a:xfrm>
        </p:spPr>
        <p:txBody>
          <a:bodyPr>
            <a:normAutofit/>
          </a:bodyPr>
          <a:lstStyle/>
          <a:p>
            <a:pPr marL="0" indent="0" algn="ctr" eaLnBrk="1" hangingPunct="1">
              <a:lnSpc>
                <a:spcPct val="90000"/>
              </a:lnSpc>
              <a:buNone/>
            </a:pPr>
            <a:r>
              <a:rPr lang="en-GB" altLang="en-US" sz="2000" b="1" dirty="0" err="1">
                <a:latin typeface="Arial" panose="020B0604020202020204" pitchFamily="34" charset="0"/>
                <a:cs typeface="Arial" panose="020B0604020202020204" pitchFamily="34" charset="0"/>
              </a:rPr>
              <a:t>Uhlík</a:t>
            </a:r>
            <a:endParaRPr lang="en-GB" altLang="en-US" sz="2000"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stálost</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t</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kavost</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energie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vazby</a:t>
            </a:r>
            <a:r>
              <a:rPr lang="en-GB" altLang="en-US" sz="2000" dirty="0">
                <a:latin typeface="Arial" panose="020B0604020202020204" pitchFamily="34" charset="0"/>
                <a:cs typeface="Arial" panose="020B0604020202020204" pitchFamily="34" charset="0"/>
              </a:rPr>
              <a:t> C-X </a:t>
            </a:r>
            <a:r>
              <a:rPr lang="en-GB" altLang="en-US" sz="2000" dirty="0" err="1">
                <a:latin typeface="Arial" panose="020B0604020202020204" pitchFamily="34" charset="0"/>
                <a:cs typeface="Arial" panose="020B0604020202020204" pitchFamily="34" charset="0"/>
              </a:rPr>
              <a:t>halogenid</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uhli</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itých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klesá</a:t>
            </a:r>
            <a:r>
              <a:rPr lang="en-GB" altLang="en-US" sz="2000" dirty="0">
                <a:latin typeface="Arial" panose="020B0604020202020204" pitchFamily="34" charset="0"/>
                <a:cs typeface="Arial" panose="020B0604020202020204" pitchFamily="34" charset="0"/>
              </a:rPr>
              <a:t> od </a:t>
            </a:r>
            <a:r>
              <a:rPr lang="en-GB" altLang="en-US" sz="2000" dirty="0" err="1">
                <a:latin typeface="Arial" panose="020B0604020202020204" pitchFamily="34" charset="0"/>
                <a:cs typeface="Arial" panose="020B0604020202020204" pitchFamily="34" charset="0"/>
              </a:rPr>
              <a:t>fluoridu</a:t>
            </a:r>
            <a:r>
              <a:rPr lang="en-GB" altLang="en-US" sz="2000" dirty="0">
                <a:latin typeface="Arial" panose="020B0604020202020204" pitchFamily="34" charset="0"/>
                <a:cs typeface="Arial" panose="020B0604020202020204" pitchFamily="34" charset="0"/>
              </a:rPr>
              <a:t> k </a:t>
            </a:r>
            <a:r>
              <a:rPr lang="en-GB" altLang="en-US" sz="2000" dirty="0" err="1">
                <a:latin typeface="Arial" panose="020B0604020202020204" pitchFamily="34" charset="0"/>
                <a:cs typeface="Arial" panose="020B0604020202020204" pitchFamily="34" charset="0"/>
              </a:rPr>
              <a:t>jodidu</a:t>
            </a:r>
            <a:r>
              <a:rPr lang="en-GB" altLang="en-US" sz="2000" dirty="0">
                <a:latin typeface="Arial" panose="020B0604020202020204" pitchFamily="34" charset="0"/>
                <a:cs typeface="Arial" panose="020B0604020202020204" pitchFamily="34" charset="0"/>
              </a:rPr>
              <a:t>.</a:t>
            </a:r>
          </a:p>
          <a:p>
            <a:pPr eaLnBrk="1" hangingPunct="1">
              <a:lnSpc>
                <a:spcPct val="90000"/>
              </a:lnSpc>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halogenidy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uhli</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ité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nepodléhají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hydrolyt</a:t>
            </a:r>
            <a:r>
              <a:rPr lang="cs-CZ" altLang="en-US" sz="2000" dirty="0" err="1">
                <a:latin typeface="Arial" panose="020B0604020202020204" pitchFamily="34" charset="0"/>
                <a:cs typeface="Arial" panose="020B0604020202020204" pitchFamily="34" charset="0"/>
              </a:rPr>
              <a:t>ickému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rozkladu</a:t>
            </a:r>
            <a:endParaRPr lang="cs-CZ" altLang="en-US" sz="2000"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endParaRPr lang="en-GB" altLang="en-US" sz="2000"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r>
              <a:rPr lang="en-GB" altLang="en-US" sz="2000" b="1" dirty="0" err="1">
                <a:latin typeface="Arial" panose="020B0604020202020204" pitchFamily="34" charset="0"/>
                <a:cs typeface="Arial" panose="020B0604020202020204" pitchFamily="34" charset="0"/>
              </a:rPr>
              <a:t>Tetrafluormethan</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fluorid</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uhli</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itý</a:t>
            </a:r>
            <a:r>
              <a:rPr lang="en-GB" altLang="en-US" sz="2000" dirty="0">
                <a:latin typeface="Arial" panose="020B0604020202020204" pitchFamily="34" charset="0"/>
                <a:cs typeface="Arial" panose="020B0604020202020204" pitchFamily="34" charset="0"/>
              </a:rPr>
              <a:t>) CF</a:t>
            </a:r>
            <a:r>
              <a:rPr lang="en-GB" altLang="en-US" sz="2000" baseline="-25000" dirty="0">
                <a:latin typeface="Arial" panose="020B0604020202020204" pitchFamily="34" charset="0"/>
                <a:cs typeface="Arial" panose="020B0604020202020204" pitchFamily="34" charset="0"/>
              </a:rPr>
              <a:t>4</a:t>
            </a:r>
          </a:p>
          <a:p>
            <a:pPr eaLnBrk="1" hangingPunct="1">
              <a:lnSpc>
                <a:spcPct val="90000"/>
              </a:lnSpc>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bezbarvý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velmi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stálý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plyn</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endParaRPr lang="en-GB" altLang="en-US" sz="2000"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r>
              <a:rPr lang="en-GB" altLang="en-US" sz="2000" b="1" dirty="0" err="1">
                <a:latin typeface="Arial" panose="020B0604020202020204" pitchFamily="34" charset="0"/>
                <a:cs typeface="Arial" panose="020B0604020202020204" pitchFamily="34" charset="0"/>
              </a:rPr>
              <a:t>Tetrachlormethan</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chlorid</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uhli</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itý</a:t>
            </a:r>
            <a:r>
              <a:rPr lang="en-GB" altLang="en-US" sz="2000" dirty="0">
                <a:latin typeface="Arial" panose="020B0604020202020204" pitchFamily="34" charset="0"/>
                <a:cs typeface="Arial" panose="020B0604020202020204" pitchFamily="34" charset="0"/>
              </a:rPr>
              <a:t>) CCl</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a:t>
            </a:r>
          </a:p>
          <a:p>
            <a:pPr eaLnBrk="1" hangingPunct="1">
              <a:lnSpc>
                <a:spcPct val="90000"/>
              </a:lnSpc>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neho</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lavá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kapalina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nepolární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rozpoušt</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dlo</a:t>
            </a:r>
            <a:r>
              <a:rPr lang="en-GB" altLang="en-US" sz="2000" dirty="0">
                <a:latin typeface="Arial" panose="020B0604020202020204" pitchFamily="34" charset="0"/>
                <a:cs typeface="Arial" panose="020B0604020202020204" pitchFamily="34" charset="0"/>
              </a:rPr>
              <a:t> </a:t>
            </a:r>
          </a:p>
          <a:p>
            <a:pPr eaLnBrk="1" hangingPunct="1">
              <a:lnSpc>
                <a:spcPct val="90000"/>
              </a:lnSpc>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fotochemicky</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snadno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št</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pí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radikály</a:t>
            </a:r>
            <a:r>
              <a:rPr lang="en-GB" altLang="en-US" sz="2000" dirty="0">
                <a:latin typeface="Arial" panose="020B0604020202020204" pitchFamily="34" charset="0"/>
                <a:cs typeface="Arial" panose="020B0604020202020204" pitchFamily="34" charset="0"/>
              </a:rPr>
              <a:t>: </a:t>
            </a:r>
          </a:p>
          <a:p>
            <a:pPr algn="ctr" eaLnBrk="1" hangingPunct="1">
              <a:lnSpc>
                <a:spcPct val="90000"/>
              </a:lnSpc>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CCl</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CCl</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 Cl</a:t>
            </a:r>
            <a:r>
              <a:rPr lang="en-GB" altLang="en-US" sz="2000" dirty="0">
                <a:latin typeface="Arial" panose="020B0604020202020204" pitchFamily="34" charset="0"/>
                <a:cs typeface="Arial" panose="020B0604020202020204" pitchFamily="34" charset="0"/>
                <a:sym typeface="Symbol" pitchFamily="18" charset="2"/>
              </a:rPr>
              <a:t></a:t>
            </a:r>
            <a:endParaRPr lang="cs-CZ" altLang="en-US" sz="2000" dirty="0">
              <a:latin typeface="Arial" panose="020B0604020202020204" pitchFamily="34" charset="0"/>
              <a:cs typeface="Arial" panose="020B0604020202020204" pitchFamily="34" charset="0"/>
              <a:sym typeface="Symbol" pitchFamily="18" charset="2"/>
            </a:endParaRPr>
          </a:p>
          <a:p>
            <a:pPr algn="just" eaLnBrk="1" hangingPunct="1">
              <a:lnSpc>
                <a:spcPct val="90000"/>
              </a:lnSpc>
              <a:buFont typeface="Wingdings" pitchFamily="2" charset="2"/>
              <a:buNone/>
            </a:pPr>
            <a:r>
              <a:rPr lang="cs-CZ" altLang="en-US" sz="2000" b="1" dirty="0">
                <a:latin typeface="Arial" panose="020B0604020202020204" pitchFamily="34" charset="0"/>
                <a:cs typeface="Arial" panose="020B0604020202020204" pitchFamily="34" charset="0"/>
                <a:sym typeface="Symbol" pitchFamily="18" charset="2"/>
              </a:rPr>
              <a:t>Freony </a:t>
            </a:r>
            <a:r>
              <a:rPr lang="cs-CZ" altLang="en-US" sz="2000" dirty="0">
                <a:latin typeface="Arial" panose="020B0604020202020204" pitchFamily="34" charset="0"/>
                <a:cs typeface="Arial" panose="020B0604020202020204" pitchFamily="34" charset="0"/>
                <a:sym typeface="Symbol" pitchFamily="18" charset="2"/>
              </a:rPr>
              <a:t>(halony)</a:t>
            </a:r>
          </a:p>
          <a:p>
            <a:pPr algn="just" eaLnBrk="1" hangingPunct="1">
              <a:lnSpc>
                <a:spcPct val="90000"/>
              </a:lnSpc>
              <a:buFont typeface="Wingdings" pitchFamily="2" charset="2"/>
              <a:buNone/>
            </a:pPr>
            <a:endParaRPr lang="cs-CZ" altLang="en-US" sz="2000" dirty="0">
              <a:latin typeface="Arial" panose="020B0604020202020204" pitchFamily="34" charset="0"/>
              <a:cs typeface="Arial" panose="020B0604020202020204" pitchFamily="34" charset="0"/>
              <a:sym typeface="Symbol" pitchFamily="18" charset="2"/>
            </a:endParaRPr>
          </a:p>
          <a:p>
            <a:pPr algn="just" eaLnBrk="1" hangingPunct="1">
              <a:lnSpc>
                <a:spcPct val="90000"/>
              </a:lnSpc>
              <a:buFont typeface="Wingdings" pitchFamily="2" charset="2"/>
              <a:buNone/>
            </a:pPr>
            <a:r>
              <a:rPr lang="cs-CZ" altLang="en-US" sz="2000" b="1" dirty="0" err="1">
                <a:latin typeface="Arial" panose="020B0604020202020204" pitchFamily="34" charset="0"/>
                <a:cs typeface="Arial" panose="020B0604020202020204" pitchFamily="34" charset="0"/>
                <a:sym typeface="Symbol" pitchFamily="18" charset="2"/>
              </a:rPr>
              <a:t>Hexafluorbenzen</a:t>
            </a:r>
            <a:r>
              <a:rPr lang="cs-CZ" altLang="en-US" sz="2000" dirty="0">
                <a:latin typeface="Arial" panose="020B0604020202020204" pitchFamily="34" charset="0"/>
                <a:cs typeface="Arial" panose="020B0604020202020204" pitchFamily="34" charset="0"/>
                <a:sym typeface="Symbol" pitchFamily="18" charset="2"/>
              </a:rPr>
              <a:t> (C</a:t>
            </a:r>
            <a:r>
              <a:rPr lang="cs-CZ" altLang="en-US" sz="2000" baseline="-25000" dirty="0">
                <a:latin typeface="Arial" panose="020B0604020202020204" pitchFamily="34" charset="0"/>
                <a:cs typeface="Arial" panose="020B0604020202020204" pitchFamily="34" charset="0"/>
                <a:sym typeface="Symbol" pitchFamily="18" charset="2"/>
              </a:rPr>
              <a:t>6</a:t>
            </a:r>
            <a:r>
              <a:rPr lang="cs-CZ" altLang="en-US" sz="2000" dirty="0">
                <a:latin typeface="Arial" panose="020B0604020202020204" pitchFamily="34" charset="0"/>
                <a:cs typeface="Arial" panose="020B0604020202020204" pitchFamily="34" charset="0"/>
                <a:sym typeface="Symbol" pitchFamily="18" charset="2"/>
              </a:rPr>
              <a:t>F</a:t>
            </a:r>
            <a:r>
              <a:rPr lang="cs-CZ" altLang="en-US" sz="2000" baseline="-25000" dirty="0">
                <a:latin typeface="Arial" panose="020B0604020202020204" pitchFamily="34" charset="0"/>
                <a:cs typeface="Arial" panose="020B0604020202020204" pitchFamily="34" charset="0"/>
                <a:sym typeface="Symbol" pitchFamily="18" charset="2"/>
              </a:rPr>
              <a:t>6</a:t>
            </a:r>
            <a:r>
              <a:rPr lang="cs-CZ" altLang="en-US" sz="2000" dirty="0">
                <a:latin typeface="Arial" panose="020B0604020202020204" pitchFamily="34" charset="0"/>
                <a:cs typeface="Arial" panose="020B0604020202020204" pitchFamily="34" charset="0"/>
                <a:sym typeface="Symbol" pitchFamily="18" charset="2"/>
              </a:rPr>
              <a:t>) – standard pro NMR spektrometrii</a:t>
            </a:r>
          </a:p>
          <a:p>
            <a:pPr algn="just">
              <a:lnSpc>
                <a:spcPct val="90000"/>
              </a:lnSpc>
              <a:buNone/>
            </a:pPr>
            <a:r>
              <a:rPr lang="cs-CZ" altLang="en-US" sz="2000" b="1" dirty="0" err="1">
                <a:latin typeface="Arial" panose="020B0604020202020204" pitchFamily="34" charset="0"/>
                <a:cs typeface="Arial" panose="020B0604020202020204" pitchFamily="34" charset="0"/>
                <a:sym typeface="Symbol" pitchFamily="18" charset="2"/>
              </a:rPr>
              <a:t>Hexabrombenzen</a:t>
            </a:r>
            <a:r>
              <a:rPr lang="cs-CZ" altLang="en-US" sz="2000" b="1" dirty="0">
                <a:latin typeface="Arial" panose="020B0604020202020204" pitchFamily="34" charset="0"/>
                <a:cs typeface="Arial" panose="020B0604020202020204" pitchFamily="34" charset="0"/>
                <a:sym typeface="Symbol" pitchFamily="18" charset="2"/>
              </a:rPr>
              <a:t> </a:t>
            </a:r>
            <a:r>
              <a:rPr lang="cs-CZ" altLang="en-US" sz="2000" dirty="0">
                <a:latin typeface="Arial" panose="020B0604020202020204" pitchFamily="34" charset="0"/>
                <a:cs typeface="Arial" panose="020B0604020202020204" pitchFamily="34" charset="0"/>
                <a:sym typeface="Symbol" pitchFamily="18" charset="2"/>
              </a:rPr>
              <a:t>(C</a:t>
            </a:r>
            <a:r>
              <a:rPr lang="cs-CZ" altLang="en-US" sz="2000" baseline="-25000" dirty="0">
                <a:latin typeface="Arial" panose="020B0604020202020204" pitchFamily="34" charset="0"/>
                <a:cs typeface="Arial" panose="020B0604020202020204" pitchFamily="34" charset="0"/>
                <a:sym typeface="Symbol" pitchFamily="18" charset="2"/>
              </a:rPr>
              <a:t>6</a:t>
            </a:r>
            <a:r>
              <a:rPr lang="cs-CZ" altLang="en-US" sz="2000" dirty="0">
                <a:latin typeface="Arial" panose="020B0604020202020204" pitchFamily="34" charset="0"/>
                <a:cs typeface="Arial" panose="020B0604020202020204" pitchFamily="34" charset="0"/>
                <a:sym typeface="Symbol" pitchFamily="18" charset="2"/>
              </a:rPr>
              <a:t>Br</a:t>
            </a:r>
            <a:r>
              <a:rPr lang="cs-CZ" altLang="en-US" sz="2000" baseline="-25000" dirty="0">
                <a:latin typeface="Arial" panose="020B0604020202020204" pitchFamily="34" charset="0"/>
                <a:cs typeface="Arial" panose="020B0604020202020204" pitchFamily="34" charset="0"/>
                <a:sym typeface="Symbol" pitchFamily="18" charset="2"/>
              </a:rPr>
              <a:t>6</a:t>
            </a:r>
            <a:r>
              <a:rPr lang="cs-CZ" altLang="en-US" sz="2000" dirty="0">
                <a:latin typeface="Arial" panose="020B0604020202020204" pitchFamily="34" charset="0"/>
                <a:cs typeface="Arial" panose="020B0604020202020204" pitchFamily="34" charset="0"/>
                <a:sym typeface="Symbol" pitchFamily="18" charset="2"/>
              </a:rPr>
              <a:t>) – retardant hoření</a:t>
            </a:r>
          </a:p>
          <a:p>
            <a:pPr algn="just">
              <a:lnSpc>
                <a:spcPct val="90000"/>
              </a:lnSpc>
              <a:buNone/>
            </a:pPr>
            <a:r>
              <a:rPr lang="cs-CZ" altLang="en-US" sz="2000" b="1" dirty="0" err="1">
                <a:latin typeface="Arial" panose="020B0604020202020204" pitchFamily="34" charset="0"/>
                <a:cs typeface="Arial" panose="020B0604020202020204" pitchFamily="34" charset="0"/>
                <a:sym typeface="Symbol" pitchFamily="18" charset="2"/>
              </a:rPr>
              <a:t>Hexachlorbenzen</a:t>
            </a:r>
            <a:r>
              <a:rPr lang="cs-CZ" altLang="en-US" sz="2000" dirty="0">
                <a:latin typeface="Arial" panose="020B0604020202020204" pitchFamily="34" charset="0"/>
                <a:cs typeface="Arial" panose="020B0604020202020204" pitchFamily="34" charset="0"/>
                <a:sym typeface="Symbol" pitchFamily="18" charset="2"/>
              </a:rPr>
              <a:t> (C</a:t>
            </a:r>
            <a:r>
              <a:rPr lang="cs-CZ" altLang="en-US" sz="2000" baseline="-25000" dirty="0">
                <a:latin typeface="Arial" panose="020B0604020202020204" pitchFamily="34" charset="0"/>
                <a:cs typeface="Arial" panose="020B0604020202020204" pitchFamily="34" charset="0"/>
                <a:sym typeface="Symbol" pitchFamily="18" charset="2"/>
              </a:rPr>
              <a:t>6</a:t>
            </a:r>
            <a:r>
              <a:rPr lang="cs-CZ" altLang="en-US" sz="2000" dirty="0">
                <a:latin typeface="Arial" panose="020B0604020202020204" pitchFamily="34" charset="0"/>
                <a:cs typeface="Arial" panose="020B0604020202020204" pitchFamily="34" charset="0"/>
                <a:sym typeface="Symbol" pitchFamily="18" charset="2"/>
              </a:rPr>
              <a:t>Cl</a:t>
            </a:r>
            <a:r>
              <a:rPr lang="cs-CZ" altLang="en-US" sz="2000" baseline="-25000" dirty="0">
                <a:latin typeface="Arial" panose="020B0604020202020204" pitchFamily="34" charset="0"/>
                <a:cs typeface="Arial" panose="020B0604020202020204" pitchFamily="34" charset="0"/>
                <a:sym typeface="Symbol" pitchFamily="18" charset="2"/>
              </a:rPr>
              <a:t>6</a:t>
            </a:r>
            <a:r>
              <a:rPr lang="cs-CZ" altLang="en-US" sz="2000" dirty="0">
                <a:latin typeface="Arial" panose="020B0604020202020204" pitchFamily="34" charset="0"/>
                <a:cs typeface="Arial" panose="020B0604020202020204" pitchFamily="34" charset="0"/>
                <a:sym typeface="Symbol" pitchFamily="18" charset="2"/>
              </a:rPr>
              <a:t>) – jed, karcinogen</a:t>
            </a:r>
          </a:p>
        </p:txBody>
      </p:sp>
    </p:spTree>
    <p:extLst>
      <p:ext uri="{BB962C8B-B14F-4D97-AF65-F5344CB8AC3E}">
        <p14:creationId xmlns:p14="http://schemas.microsoft.com/office/powerpoint/2010/main" val="35260928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body" idx="1"/>
          </p:nvPr>
        </p:nvSpPr>
        <p:spPr>
          <a:xfrm>
            <a:off x="228600" y="304800"/>
            <a:ext cx="8686800" cy="6248400"/>
          </a:xfrm>
        </p:spPr>
        <p:txBody>
          <a:bodyPr>
            <a:normAutofit/>
          </a:bodyPr>
          <a:lstStyle/>
          <a:p>
            <a:pPr marL="0" indent="0" algn="ctr" eaLnBrk="1" hangingPunct="1">
              <a:lnSpc>
                <a:spcPct val="90000"/>
              </a:lnSpc>
              <a:buNone/>
            </a:pPr>
            <a:r>
              <a:rPr lang="en-GB" altLang="en-US" sz="2000" b="1" dirty="0">
                <a:latin typeface="Arial" panose="020B0604020202020204" pitchFamily="34" charset="0"/>
                <a:cs typeface="Arial" panose="020B0604020202020204" pitchFamily="34" charset="0"/>
              </a:rPr>
              <a:t>K</a:t>
            </a:r>
            <a:r>
              <a:rPr lang="cs-CZ" altLang="en-US" sz="2000" b="1" dirty="0">
                <a:latin typeface="Arial" panose="020B0604020202020204" pitchFamily="34" charset="0"/>
                <a:cs typeface="Arial" panose="020B0604020202020204" pitchFamily="34" charset="0"/>
              </a:rPr>
              <a:t>ř</a:t>
            </a:r>
            <a:r>
              <a:rPr lang="en-GB" altLang="en-US" sz="2000" b="1" dirty="0" err="1">
                <a:latin typeface="Arial" panose="020B0604020202020204" pitchFamily="34" charset="0"/>
                <a:cs typeface="Arial" panose="020B0604020202020204" pitchFamily="34" charset="0"/>
              </a:rPr>
              <a:t>emík</a:t>
            </a:r>
            <a:endParaRPr lang="en-GB" altLang="en-US" sz="2000"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halogenidy</a:t>
            </a:r>
            <a:r>
              <a:rPr lang="en-GB" altLang="en-US" sz="2000" dirty="0">
                <a:latin typeface="Arial" panose="020B0604020202020204" pitchFamily="34" charset="0"/>
                <a:cs typeface="Arial" panose="020B0604020202020204" pitchFamily="34" charset="0"/>
              </a:rPr>
              <a:t> k</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emi</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ité</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tetrahalogenidy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dalších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prvk</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skupiny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podléhají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hydrolýze</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SiX</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(X</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halogen)</a:t>
            </a:r>
          </a:p>
          <a:p>
            <a:pPr eaLnBrk="1" hangingPunct="1">
              <a:lnSpc>
                <a:spcPct val="90000"/>
              </a:lnSpc>
              <a:buFont typeface="Wingdings" pitchFamily="2" charset="2"/>
              <a:buNone/>
            </a:pP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fluorid</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plyn</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chlorid</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bromid</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kapaliny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jodid</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tuhá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kryst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látka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všechny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halogenidy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bezbarvé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vod</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hydrolyzují</a:t>
            </a:r>
            <a:r>
              <a:rPr lang="en-GB" altLang="en-US" sz="2000" dirty="0">
                <a:latin typeface="Arial" panose="020B0604020202020204" pitchFamily="34" charset="0"/>
                <a:cs typeface="Arial" panose="020B0604020202020204" pitchFamily="34" charset="0"/>
              </a:rPr>
              <a:t>: </a:t>
            </a:r>
          </a:p>
          <a:p>
            <a:pPr eaLnBrk="1" hangingPunct="1">
              <a:lnSpc>
                <a:spcPct val="90000"/>
              </a:lnSpc>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SiX</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+ 2H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SiO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+ 4HX</a:t>
            </a:r>
          </a:p>
          <a:p>
            <a:pPr eaLnBrk="1" hangingPunct="1">
              <a:lnSpc>
                <a:spcPct val="90000"/>
              </a:lnSpc>
              <a:buFont typeface="Wingdings" pitchFamily="2" charset="2"/>
              <a:buNone/>
            </a:pPr>
            <a:r>
              <a:rPr lang="en-GB" altLang="en-US" sz="2000" dirty="0">
                <a:latin typeface="Arial" panose="020B0604020202020204" pitchFamily="34" charset="0"/>
                <a:cs typeface="Arial" panose="020B0604020202020204" pitchFamily="34" charset="0"/>
              </a:rPr>
              <a:t>- v </a:t>
            </a:r>
            <a:r>
              <a:rPr lang="en-GB" altLang="en-US" sz="2000" dirty="0" err="1">
                <a:latin typeface="Arial" panose="020B0604020202020204" pitchFamily="34" charset="0"/>
                <a:cs typeface="Arial" panose="020B0604020202020204" pitchFamily="34" charset="0"/>
              </a:rPr>
              <a:t>nadbytku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halogenidových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aniont</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výraz</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tendence</a:t>
            </a:r>
            <a:r>
              <a:rPr lang="en-GB" altLang="en-US" sz="2000" dirty="0">
                <a:latin typeface="Arial" panose="020B0604020202020204" pitchFamily="34" charset="0"/>
                <a:cs typeface="Arial" panose="020B0604020202020204" pitchFamily="34" charset="0"/>
              </a:rPr>
              <a:t> k </a:t>
            </a:r>
            <a:r>
              <a:rPr lang="en-GB" altLang="en-US" sz="2000" dirty="0" err="1">
                <a:latin typeface="Arial" panose="020B0604020202020204" pitchFamily="34" charset="0"/>
                <a:cs typeface="Arial" panose="020B0604020202020204" pitchFamily="34" charset="0"/>
              </a:rPr>
              <a:t>tvorb</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komplex</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typu</a:t>
            </a:r>
            <a:r>
              <a:rPr lang="en-GB" altLang="en-US" sz="2000" dirty="0">
                <a:latin typeface="Arial" panose="020B0604020202020204" pitchFamily="34" charset="0"/>
                <a:cs typeface="Arial" panose="020B0604020202020204" pitchFamily="34" charset="0"/>
              </a:rPr>
              <a:t> MX</a:t>
            </a:r>
            <a:r>
              <a:rPr lang="en-GB" altLang="en-US" sz="2000" baseline="-25000" dirty="0">
                <a:latin typeface="Arial" panose="020B0604020202020204" pitchFamily="34" charset="0"/>
                <a:cs typeface="Arial" panose="020B0604020202020204" pitchFamily="34" charset="0"/>
              </a:rPr>
              <a:t>6</a:t>
            </a:r>
            <a:r>
              <a:rPr lang="en-GB" altLang="en-US" sz="2000" baseline="30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edevším</a:t>
            </a:r>
            <a:r>
              <a:rPr lang="en-GB" altLang="en-US" sz="2000" dirty="0">
                <a:latin typeface="Arial" panose="020B0604020202020204" pitchFamily="34" charset="0"/>
                <a:cs typeface="Arial" panose="020B0604020202020204" pitchFamily="34" charset="0"/>
              </a:rPr>
              <a:t> u </a:t>
            </a:r>
            <a:r>
              <a:rPr lang="en-GB" altLang="en-US" sz="2000" dirty="0" err="1">
                <a:latin typeface="Arial" panose="020B0604020202020204" pitchFamily="34" charset="0"/>
                <a:cs typeface="Arial" panose="020B0604020202020204" pitchFamily="34" charset="0"/>
              </a:rPr>
              <a:t>fluorid</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a:t>
            </a:r>
          </a:p>
          <a:p>
            <a:pPr eaLnBrk="1" hangingPunct="1">
              <a:lnSpc>
                <a:spcPct val="90000"/>
              </a:lnSpc>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r>
              <a:rPr lang="cs-CZ" altLang="en-US" sz="2000" b="1" dirty="0">
                <a:latin typeface="Arial" panose="020B0604020202020204" pitchFamily="34" charset="0"/>
                <a:cs typeface="Arial" panose="020B0604020202020204" pitchFamily="34" charset="0"/>
              </a:rPr>
              <a:t>Fluorid křemičitý </a:t>
            </a:r>
            <a:r>
              <a:rPr lang="en-GB" altLang="en-US" sz="2000" b="1" dirty="0">
                <a:latin typeface="Arial" panose="020B0604020202020204" pitchFamily="34" charset="0"/>
                <a:cs typeface="Arial" panose="020B0604020202020204" pitchFamily="34" charset="0"/>
              </a:rPr>
              <a:t>SiF</a:t>
            </a:r>
            <a:r>
              <a:rPr lang="en-GB" altLang="en-US" sz="2000" b="1"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kys</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hexafluorok</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emi</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itá</a:t>
            </a:r>
            <a:r>
              <a:rPr lang="en-GB" altLang="en-US" sz="2000" dirty="0">
                <a:latin typeface="Arial" panose="020B0604020202020204" pitchFamily="34" charset="0"/>
                <a:cs typeface="Arial" panose="020B0604020202020204" pitchFamily="34" charset="0"/>
              </a:rPr>
              <a:t>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[SiF</a:t>
            </a:r>
            <a:r>
              <a:rPr lang="en-GB" altLang="en-US" sz="2000" baseline="-25000" dirty="0">
                <a:latin typeface="Arial" panose="020B0604020202020204" pitchFamily="34" charset="0"/>
                <a:cs typeface="Arial" panose="020B0604020202020204" pitchFamily="34" charset="0"/>
              </a:rPr>
              <a:t>6</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vznikají</a:t>
            </a:r>
            <a:r>
              <a:rPr lang="en-GB" altLang="en-US" sz="2000" dirty="0">
                <a:latin typeface="Arial" panose="020B0604020202020204" pitchFamily="34" charset="0"/>
                <a:cs typeface="Arial" panose="020B0604020202020204" pitchFamily="34" charset="0"/>
              </a:rPr>
              <a:t> nap</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leptání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skla</a:t>
            </a:r>
            <a:r>
              <a:rPr lang="en-GB" altLang="en-US" sz="2000" dirty="0">
                <a:latin typeface="Arial" panose="020B0604020202020204" pitchFamily="34" charset="0"/>
                <a:cs typeface="Arial" panose="020B0604020202020204" pitchFamily="34" charset="0"/>
              </a:rPr>
              <a:t> :</a:t>
            </a:r>
          </a:p>
          <a:p>
            <a:pPr algn="ctr" eaLnBrk="1" hangingPunct="1">
              <a:lnSpc>
                <a:spcPct val="90000"/>
              </a:lnSpc>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SiO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+ 4HF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SiF</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+ 2H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p>
          <a:p>
            <a:pPr algn="ctr" eaLnBrk="1" hangingPunct="1">
              <a:lnSpc>
                <a:spcPct val="90000"/>
              </a:lnSpc>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SiF</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+ 2HF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[SiF</a:t>
            </a:r>
            <a:r>
              <a:rPr lang="en-GB" altLang="en-US" sz="2000" baseline="-25000" dirty="0">
                <a:latin typeface="Arial" panose="020B0604020202020204" pitchFamily="34" charset="0"/>
                <a:cs typeface="Arial" panose="020B0604020202020204" pitchFamily="34" charset="0"/>
              </a:rPr>
              <a:t>6</a:t>
            </a:r>
            <a:r>
              <a:rPr lang="en-GB" altLang="en-US" sz="2000" dirty="0">
                <a:latin typeface="Arial" panose="020B0604020202020204" pitchFamily="34" charset="0"/>
                <a:cs typeface="Arial" panose="020B0604020202020204" pitchFamily="34" charset="0"/>
              </a:rPr>
              <a:t>]</a:t>
            </a:r>
          </a:p>
          <a:p>
            <a:pPr eaLnBrk="1" hangingPunct="1">
              <a:lnSpc>
                <a:spcPct val="90000"/>
              </a:lnSpc>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r>
              <a:rPr lang="cs-CZ" altLang="en-US" sz="2000" dirty="0">
                <a:latin typeface="Arial" panose="020B0604020202020204" pitchFamily="34" charset="0"/>
                <a:cs typeface="Arial" panose="020B0604020202020204" pitchFamily="34" charset="0"/>
              </a:rPr>
              <a:t>Z tohoto důvodu se kyselina fluorovodíková </a:t>
            </a:r>
          </a:p>
          <a:p>
            <a:pPr eaLnBrk="1" hangingPunct="1">
              <a:lnSpc>
                <a:spcPct val="90000"/>
              </a:lnSpc>
              <a:buFont typeface="Wingdings" pitchFamily="2" charset="2"/>
              <a:buNone/>
            </a:pPr>
            <a:r>
              <a:rPr lang="cs-CZ" altLang="en-US" sz="2000" dirty="0">
                <a:latin typeface="Arial" panose="020B0604020202020204" pitchFamily="34" charset="0"/>
                <a:cs typeface="Arial" panose="020B0604020202020204" pitchFamily="34" charset="0"/>
              </a:rPr>
              <a:t>nesmí přechovávat ve skleněných či křemenných</a:t>
            </a:r>
          </a:p>
          <a:p>
            <a:pPr eaLnBrk="1" hangingPunct="1">
              <a:lnSpc>
                <a:spcPct val="90000"/>
              </a:lnSpc>
              <a:buFont typeface="Wingdings" pitchFamily="2" charset="2"/>
              <a:buNone/>
            </a:pPr>
            <a:r>
              <a:rPr lang="cs-CZ" altLang="en-US" sz="2000" dirty="0">
                <a:latin typeface="Arial" panose="020B0604020202020204" pitchFamily="34" charset="0"/>
                <a:cs typeface="Arial" panose="020B0604020202020204" pitchFamily="34" charset="0"/>
              </a:rPr>
              <a:t> nádobách.</a:t>
            </a:r>
          </a:p>
        </p:txBody>
      </p:sp>
      <p:pic>
        <p:nvPicPr>
          <p:cNvPr id="2" name="Obrázek 1">
            <a:extLst>
              <a:ext uri="{FF2B5EF4-FFF2-40B4-BE49-F238E27FC236}">
                <a16:creationId xmlns:a16="http://schemas.microsoft.com/office/drawing/2014/main" id="{7C0E1633-8A6F-4B7E-BDD1-29CDE47940EB}"/>
              </a:ext>
            </a:extLst>
          </p:cNvPr>
          <p:cNvPicPr>
            <a:picLocks noChangeAspect="1"/>
          </p:cNvPicPr>
          <p:nvPr/>
        </p:nvPicPr>
        <p:blipFill>
          <a:blip r:embed="rId2"/>
          <a:stretch>
            <a:fillRect/>
          </a:stretch>
        </p:blipFill>
        <p:spPr>
          <a:xfrm>
            <a:off x="6858000" y="4255224"/>
            <a:ext cx="1995488" cy="2457311"/>
          </a:xfrm>
          <a:prstGeom prst="rect">
            <a:avLst/>
          </a:prstGeom>
        </p:spPr>
      </p:pic>
    </p:spTree>
    <p:extLst>
      <p:ext uri="{BB962C8B-B14F-4D97-AF65-F5344CB8AC3E}">
        <p14:creationId xmlns:p14="http://schemas.microsoft.com/office/powerpoint/2010/main" val="303188823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DE0A5E86-DFB0-4F89-8DCD-B05B70E6C81B}"/>
              </a:ext>
            </a:extLst>
          </p:cNvPr>
          <p:cNvSpPr/>
          <p:nvPr/>
        </p:nvSpPr>
        <p:spPr>
          <a:xfrm>
            <a:off x="304800" y="381000"/>
            <a:ext cx="8382000" cy="840230"/>
          </a:xfrm>
          <a:prstGeom prst="rect">
            <a:avLst/>
          </a:prstGeom>
        </p:spPr>
        <p:txBody>
          <a:bodyPr wrap="square">
            <a:spAutoFit/>
          </a:bodyPr>
          <a:lstStyle/>
          <a:p>
            <a:pPr>
              <a:lnSpc>
                <a:spcPct val="90000"/>
              </a:lnSpc>
            </a:pPr>
            <a:r>
              <a:rPr lang="en-GB" altLang="en-US" b="1" dirty="0" err="1">
                <a:latin typeface="Arial" panose="020B0604020202020204" pitchFamily="34" charset="0"/>
                <a:cs typeface="Arial" panose="020B0604020202020204" pitchFamily="34" charset="0"/>
              </a:rPr>
              <a:t>Kyselina</a:t>
            </a:r>
            <a:r>
              <a:rPr lang="en-GB" altLang="en-US" b="1" dirty="0">
                <a:latin typeface="Arial" panose="020B0604020202020204" pitchFamily="34" charset="0"/>
                <a:cs typeface="Arial" panose="020B0604020202020204" pitchFamily="34" charset="0"/>
              </a:rPr>
              <a:t> </a:t>
            </a:r>
            <a:r>
              <a:rPr lang="en-GB" altLang="en-US" b="1" dirty="0" err="1">
                <a:latin typeface="Arial" panose="020B0604020202020204" pitchFamily="34" charset="0"/>
                <a:cs typeface="Arial" panose="020B0604020202020204" pitchFamily="34" charset="0"/>
              </a:rPr>
              <a:t>hexafluorok</a:t>
            </a:r>
            <a:r>
              <a:rPr lang="cs-CZ" altLang="en-US" b="1" dirty="0">
                <a:latin typeface="Arial" panose="020B0604020202020204" pitchFamily="34" charset="0"/>
                <a:cs typeface="Arial" panose="020B0604020202020204" pitchFamily="34" charset="0"/>
              </a:rPr>
              <a:t>ř</a:t>
            </a:r>
            <a:r>
              <a:rPr lang="en-GB" altLang="en-US" b="1" dirty="0" err="1">
                <a:latin typeface="Arial" panose="020B0604020202020204" pitchFamily="34" charset="0"/>
                <a:cs typeface="Arial" panose="020B0604020202020204" pitchFamily="34" charset="0"/>
              </a:rPr>
              <a:t>emi</a:t>
            </a:r>
            <a:r>
              <a:rPr lang="cs-CZ" altLang="en-US" b="1" dirty="0">
                <a:latin typeface="Arial" panose="020B0604020202020204" pitchFamily="34" charset="0"/>
                <a:cs typeface="Arial" panose="020B0604020202020204" pitchFamily="34" charset="0"/>
              </a:rPr>
              <a:t>č</a:t>
            </a:r>
            <a:r>
              <a:rPr lang="en-GB" altLang="en-US" b="1" dirty="0" err="1">
                <a:latin typeface="Arial" panose="020B0604020202020204" pitchFamily="34" charset="0"/>
                <a:cs typeface="Arial" panose="020B0604020202020204" pitchFamily="34" charset="0"/>
              </a:rPr>
              <a:t>itá</a:t>
            </a:r>
            <a:r>
              <a:rPr lang="en-GB" altLang="en-US" b="1" dirty="0">
                <a:latin typeface="Arial" panose="020B0604020202020204" pitchFamily="34" charset="0"/>
                <a:cs typeface="Arial" panose="020B0604020202020204" pitchFamily="34" charset="0"/>
              </a:rPr>
              <a:t> </a:t>
            </a:r>
          </a:p>
          <a:p>
            <a:pPr>
              <a:lnSpc>
                <a:spcPct val="90000"/>
              </a:lnSpc>
            </a:pPr>
            <a:r>
              <a:rPr lang="cs-CZ" altLang="en-US" dirty="0">
                <a:latin typeface="Arial" panose="020B0604020202020204" pitchFamily="34" charset="0"/>
                <a:cs typeface="Arial" panose="020B0604020202020204" pitchFamily="34" charset="0"/>
              </a:rPr>
              <a:t>	</a:t>
            </a:r>
            <a:r>
              <a:rPr lang="en-GB" altLang="en-US" dirty="0">
                <a:latin typeface="Arial" panose="020B0604020202020204" pitchFamily="34" charset="0"/>
                <a:cs typeface="Arial" panose="020B0604020202020204" pitchFamily="34" charset="0"/>
              </a:rPr>
              <a:t>- </a:t>
            </a:r>
            <a:r>
              <a:rPr lang="en-GB" altLang="en-US" dirty="0" err="1">
                <a:latin typeface="Arial" panose="020B0604020202020204" pitchFamily="34" charset="0"/>
                <a:cs typeface="Arial" panose="020B0604020202020204" pitchFamily="34" charset="0"/>
              </a:rPr>
              <a:t>silná</a:t>
            </a:r>
            <a:r>
              <a:rPr lang="en-GB" altLang="en-US" dirty="0">
                <a:latin typeface="Arial" panose="020B0604020202020204" pitchFamily="34" charset="0"/>
                <a:cs typeface="Arial" panose="020B0604020202020204" pitchFamily="34" charset="0"/>
              </a:rPr>
              <a:t> </a:t>
            </a:r>
            <a:r>
              <a:rPr lang="en-GB" altLang="en-US" dirty="0" err="1">
                <a:latin typeface="Arial" panose="020B0604020202020204" pitchFamily="34" charset="0"/>
                <a:cs typeface="Arial" panose="020B0604020202020204" pitchFamily="34" charset="0"/>
              </a:rPr>
              <a:t>kyselina</a:t>
            </a:r>
            <a:r>
              <a:rPr lang="en-GB" altLang="en-US" dirty="0">
                <a:latin typeface="Arial" panose="020B0604020202020204" pitchFamily="34" charset="0"/>
                <a:cs typeface="Arial" panose="020B0604020202020204" pitchFamily="34" charset="0"/>
              </a:rPr>
              <a:t>, </a:t>
            </a:r>
            <a:r>
              <a:rPr lang="en-GB" altLang="en-US" dirty="0" err="1">
                <a:latin typeface="Arial" panose="020B0604020202020204" pitchFamily="34" charset="0"/>
                <a:cs typeface="Arial" panose="020B0604020202020204" pitchFamily="34" charset="0"/>
              </a:rPr>
              <a:t>vylu</a:t>
            </a:r>
            <a:r>
              <a:rPr lang="cs-CZ" altLang="en-US" dirty="0">
                <a:latin typeface="Arial" panose="020B0604020202020204" pitchFamily="34" charset="0"/>
                <a:cs typeface="Arial" panose="020B0604020202020204" pitchFamily="34" charset="0"/>
              </a:rPr>
              <a:t>č</a:t>
            </a:r>
            <a:r>
              <a:rPr lang="en-GB" altLang="en-US" dirty="0" err="1">
                <a:latin typeface="Arial" panose="020B0604020202020204" pitchFamily="34" charset="0"/>
                <a:cs typeface="Arial" panose="020B0604020202020204" pitchFamily="34" charset="0"/>
              </a:rPr>
              <a:t>uje</a:t>
            </a:r>
            <a:r>
              <a:rPr lang="en-GB" altLang="en-US" dirty="0">
                <a:latin typeface="Arial" panose="020B0604020202020204" pitchFamily="34" charset="0"/>
                <a:cs typeface="Arial" panose="020B0604020202020204" pitchFamily="34" charset="0"/>
              </a:rPr>
              <a:t> se z </a:t>
            </a:r>
            <a:r>
              <a:rPr lang="en-GB" altLang="en-US" dirty="0" err="1">
                <a:latin typeface="Arial" panose="020B0604020202020204" pitchFamily="34" charset="0"/>
                <a:cs typeface="Arial" panose="020B0604020202020204" pitchFamily="34" charset="0"/>
              </a:rPr>
              <a:t>vod</a:t>
            </a:r>
            <a:r>
              <a:rPr lang="cs-CZ" altLang="en-US" dirty="0" err="1">
                <a:latin typeface="Arial" panose="020B0604020202020204" pitchFamily="34" charset="0"/>
                <a:cs typeface="Arial" panose="020B0604020202020204" pitchFamily="34" charset="0"/>
              </a:rPr>
              <a:t>ných</a:t>
            </a:r>
            <a:r>
              <a:rPr lang="en-GB" altLang="en-US" dirty="0">
                <a:latin typeface="Arial" panose="020B0604020202020204" pitchFamily="34" charset="0"/>
                <a:cs typeface="Arial" panose="020B0604020202020204" pitchFamily="34" charset="0"/>
              </a:rPr>
              <a:t> </a:t>
            </a:r>
            <a:r>
              <a:rPr lang="en-GB" altLang="en-US" dirty="0" err="1">
                <a:latin typeface="Arial" panose="020B0604020202020204" pitchFamily="34" charset="0"/>
                <a:cs typeface="Arial" panose="020B0604020202020204" pitchFamily="34" charset="0"/>
              </a:rPr>
              <a:t>roztok</a:t>
            </a:r>
            <a:r>
              <a:rPr lang="cs-CZ" altLang="en-US" dirty="0">
                <a:latin typeface="Arial" panose="020B0604020202020204" pitchFamily="34" charset="0"/>
                <a:cs typeface="Arial" panose="020B0604020202020204" pitchFamily="34" charset="0"/>
              </a:rPr>
              <a:t>ů</a:t>
            </a:r>
            <a:r>
              <a:rPr lang="en-GB" altLang="en-US" dirty="0">
                <a:latin typeface="Arial" panose="020B0604020202020204" pitchFamily="34" charset="0"/>
                <a:cs typeface="Arial" panose="020B0604020202020204" pitchFamily="34" charset="0"/>
              </a:rPr>
              <a:t> </a:t>
            </a:r>
            <a:r>
              <a:rPr lang="en-GB" altLang="en-US" dirty="0" err="1">
                <a:latin typeface="Arial" panose="020B0604020202020204" pitchFamily="34" charset="0"/>
                <a:cs typeface="Arial" panose="020B0604020202020204" pitchFamily="34" charset="0"/>
              </a:rPr>
              <a:t>jako</a:t>
            </a:r>
            <a:r>
              <a:rPr lang="en-GB" altLang="en-US" dirty="0">
                <a:latin typeface="Arial" panose="020B0604020202020204" pitchFamily="34" charset="0"/>
                <a:cs typeface="Arial" panose="020B0604020202020204" pitchFamily="34" charset="0"/>
              </a:rPr>
              <a:t> </a:t>
            </a:r>
            <a:r>
              <a:rPr lang="en-GB" altLang="en-US" dirty="0" err="1">
                <a:latin typeface="Arial" panose="020B0604020202020204" pitchFamily="34" charset="0"/>
                <a:cs typeface="Arial" panose="020B0604020202020204" pitchFamily="34" charset="0"/>
              </a:rPr>
              <a:t>dihydrát</a:t>
            </a:r>
            <a:endParaRPr lang="en-GB" altLang="en-US" dirty="0">
              <a:latin typeface="Arial" panose="020B0604020202020204" pitchFamily="34" charset="0"/>
              <a:cs typeface="Arial" panose="020B0604020202020204" pitchFamily="34" charset="0"/>
            </a:endParaRPr>
          </a:p>
          <a:p>
            <a:pPr>
              <a:lnSpc>
                <a:spcPct val="90000"/>
              </a:lnSpc>
            </a:pPr>
            <a:r>
              <a:rPr lang="cs-CZ" altLang="en-US" dirty="0">
                <a:latin typeface="Arial" panose="020B0604020202020204" pitchFamily="34" charset="0"/>
                <a:cs typeface="Arial" panose="020B0604020202020204" pitchFamily="34" charset="0"/>
              </a:rPr>
              <a:t>	</a:t>
            </a:r>
            <a:r>
              <a:rPr lang="en-GB" altLang="en-US" dirty="0">
                <a:latin typeface="Arial" panose="020B0604020202020204" pitchFamily="34" charset="0"/>
                <a:cs typeface="Arial" panose="020B0604020202020204" pitchFamily="34" charset="0"/>
              </a:rPr>
              <a:t>- soli, </a:t>
            </a:r>
            <a:r>
              <a:rPr lang="en-GB" altLang="en-US" dirty="0" err="1">
                <a:latin typeface="Arial" panose="020B0604020202020204" pitchFamily="34" charset="0"/>
                <a:cs typeface="Arial" panose="020B0604020202020204" pitchFamily="34" charset="0"/>
              </a:rPr>
              <a:t>hexafluorok</a:t>
            </a:r>
            <a:r>
              <a:rPr lang="cs-CZ" altLang="en-US" dirty="0">
                <a:latin typeface="Arial" panose="020B0604020202020204" pitchFamily="34" charset="0"/>
                <a:cs typeface="Arial" panose="020B0604020202020204" pitchFamily="34" charset="0"/>
              </a:rPr>
              <a:t>ř</a:t>
            </a:r>
            <a:r>
              <a:rPr lang="en-GB" altLang="en-US" dirty="0" err="1">
                <a:latin typeface="Arial" panose="020B0604020202020204" pitchFamily="34" charset="0"/>
                <a:cs typeface="Arial" panose="020B0604020202020204" pitchFamily="34" charset="0"/>
              </a:rPr>
              <a:t>emi</a:t>
            </a:r>
            <a:r>
              <a:rPr lang="cs-CZ" altLang="en-US" dirty="0">
                <a:latin typeface="Arial" panose="020B0604020202020204" pitchFamily="34" charset="0"/>
                <a:cs typeface="Arial" panose="020B0604020202020204" pitchFamily="34" charset="0"/>
              </a:rPr>
              <a:t>č</a:t>
            </a:r>
            <a:r>
              <a:rPr lang="en-GB" altLang="en-US" dirty="0" err="1">
                <a:latin typeface="Arial" panose="020B0604020202020204" pitchFamily="34" charset="0"/>
                <a:cs typeface="Arial" panose="020B0604020202020204" pitchFamily="34" charset="0"/>
              </a:rPr>
              <a:t>itany</a:t>
            </a:r>
            <a:r>
              <a:rPr lang="en-GB" altLang="en-US" dirty="0">
                <a:latin typeface="Arial" panose="020B0604020202020204" pitchFamily="34" charset="0"/>
                <a:cs typeface="Arial" panose="020B0604020202020204" pitchFamily="34" charset="0"/>
              </a:rPr>
              <a:t> </a:t>
            </a:r>
            <a:r>
              <a:rPr lang="en-GB" altLang="en-US" dirty="0" err="1">
                <a:latin typeface="Arial" panose="020B0604020202020204" pitchFamily="34" charset="0"/>
                <a:cs typeface="Arial" panose="020B0604020202020204" pitchFamily="34" charset="0"/>
              </a:rPr>
              <a:t>mají</a:t>
            </a:r>
            <a:r>
              <a:rPr lang="en-GB" altLang="en-US" dirty="0">
                <a:latin typeface="Arial" panose="020B0604020202020204" pitchFamily="34" charset="0"/>
                <a:cs typeface="Arial" panose="020B0604020202020204" pitchFamily="34" charset="0"/>
              </a:rPr>
              <a:t> </a:t>
            </a:r>
            <a:r>
              <a:rPr lang="en-GB" altLang="en-US" dirty="0" err="1">
                <a:latin typeface="Arial" panose="020B0604020202020204" pitchFamily="34" charset="0"/>
                <a:cs typeface="Arial" panose="020B0604020202020204" pitchFamily="34" charset="0"/>
              </a:rPr>
              <a:t>antiseptické</a:t>
            </a:r>
            <a:r>
              <a:rPr lang="en-GB" altLang="en-US" dirty="0">
                <a:latin typeface="Arial" panose="020B0604020202020204" pitchFamily="34" charset="0"/>
                <a:cs typeface="Arial" panose="020B0604020202020204" pitchFamily="34" charset="0"/>
              </a:rPr>
              <a:t> </a:t>
            </a:r>
            <a:r>
              <a:rPr lang="en-GB" altLang="en-US" dirty="0" err="1">
                <a:latin typeface="Arial" panose="020B0604020202020204" pitchFamily="34" charset="0"/>
                <a:cs typeface="Arial" panose="020B0604020202020204" pitchFamily="34" charset="0"/>
              </a:rPr>
              <a:t>vlastnosti</a:t>
            </a:r>
            <a:r>
              <a:rPr lang="en-GB" altLang="en-US" dirty="0">
                <a:latin typeface="Arial" panose="020B0604020202020204" pitchFamily="34" charset="0"/>
                <a:cs typeface="Arial" panose="020B0604020202020204" pitchFamily="34" charset="0"/>
              </a:rPr>
              <a:t> </a:t>
            </a:r>
            <a:endParaRPr lang="cs-CZ" altLang="en-US" dirty="0">
              <a:latin typeface="Arial" panose="020B0604020202020204" pitchFamily="34" charset="0"/>
              <a:cs typeface="Arial" panose="020B0604020202020204" pitchFamily="34" charset="0"/>
            </a:endParaRPr>
          </a:p>
        </p:txBody>
      </p:sp>
      <p:pic>
        <p:nvPicPr>
          <p:cNvPr id="6" name="Obrázek 5">
            <a:extLst>
              <a:ext uri="{FF2B5EF4-FFF2-40B4-BE49-F238E27FC236}">
                <a16:creationId xmlns:a16="http://schemas.microsoft.com/office/drawing/2014/main" id="{C371C7D9-9394-4B44-99B9-CCFC73EB9C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1400" y="1371600"/>
            <a:ext cx="2068274" cy="1295400"/>
          </a:xfrm>
          <a:prstGeom prst="rect">
            <a:avLst/>
          </a:prstGeom>
        </p:spPr>
      </p:pic>
      <p:sp>
        <p:nvSpPr>
          <p:cNvPr id="7" name="TextovéPole 6">
            <a:extLst>
              <a:ext uri="{FF2B5EF4-FFF2-40B4-BE49-F238E27FC236}">
                <a16:creationId xmlns:a16="http://schemas.microsoft.com/office/drawing/2014/main" id="{C6AFB885-65FA-40F3-8FE4-AD7695B33AFF}"/>
              </a:ext>
            </a:extLst>
          </p:cNvPr>
          <p:cNvSpPr txBox="1"/>
          <p:nvPr/>
        </p:nvSpPr>
        <p:spPr>
          <a:xfrm>
            <a:off x="228600" y="3048000"/>
            <a:ext cx="8686800" cy="2154436"/>
          </a:xfrm>
          <a:prstGeom prst="rect">
            <a:avLst/>
          </a:prstGeom>
          <a:noFill/>
        </p:spPr>
        <p:txBody>
          <a:bodyPr wrap="square" rtlCol="0">
            <a:spAutoFit/>
          </a:bodyPr>
          <a:lstStyle/>
          <a:p>
            <a:r>
              <a:rPr lang="cs-CZ" b="1" dirty="0">
                <a:latin typeface="Arial" panose="020B0604020202020204" pitchFamily="34" charset="0"/>
                <a:cs typeface="Arial" panose="020B0604020202020204" pitchFamily="34" charset="0"/>
              </a:rPr>
              <a:t>Chlorid křemičitý </a:t>
            </a:r>
            <a:r>
              <a:rPr lang="cs-CZ" dirty="0">
                <a:latin typeface="Arial" panose="020B0604020202020204" pitchFamily="34" charset="0"/>
                <a:cs typeface="Arial" panose="020B0604020202020204" pitchFamily="34" charset="0"/>
              </a:rPr>
              <a:t>(</a:t>
            </a:r>
            <a:r>
              <a:rPr lang="cs-CZ" dirty="0" err="1">
                <a:latin typeface="Arial" panose="020B0604020202020204" pitchFamily="34" charset="0"/>
                <a:cs typeface="Arial" panose="020B0604020202020204" pitchFamily="34" charset="0"/>
              </a:rPr>
              <a:t>tetrachlorsilan</a:t>
            </a:r>
            <a:r>
              <a:rPr lang="cs-CZ" dirty="0">
                <a:latin typeface="Arial" panose="020B0604020202020204" pitchFamily="34" charset="0"/>
                <a:cs typeface="Arial" panose="020B0604020202020204" pitchFamily="34" charset="0"/>
              </a:rPr>
              <a:t>) je </a:t>
            </a:r>
            <a:r>
              <a:rPr lang="pl-PL" dirty="0">
                <a:latin typeface="Arial" panose="020B0604020202020204" pitchFamily="34" charset="0"/>
                <a:cs typeface="Arial" panose="020B0604020202020204" pitchFamily="34" charset="0"/>
              </a:rPr>
              <a:t>bezbarvá těkavá kapalina. Připravuje se chlorací řady sloučenin křemíku, jako je například ferosilicium, karbid křemíku nebo směs oxidu křemičitého a uhlíku: </a:t>
            </a:r>
          </a:p>
          <a:p>
            <a:pPr algn="ctr"/>
            <a:r>
              <a:rPr lang="pl-PL" dirty="0">
                <a:latin typeface="Arial" panose="020B0604020202020204" pitchFamily="34" charset="0"/>
                <a:cs typeface="Arial" panose="020B0604020202020204" pitchFamily="34" charset="0"/>
              </a:rPr>
              <a:t>SiC + 4 HCl → SiCl</a:t>
            </a:r>
            <a:r>
              <a:rPr lang="pl-PL" baseline="-25000" dirty="0">
                <a:latin typeface="Arial" panose="020B0604020202020204" pitchFamily="34" charset="0"/>
                <a:cs typeface="Arial" panose="020B0604020202020204" pitchFamily="34" charset="0"/>
              </a:rPr>
              <a:t>4</a:t>
            </a:r>
            <a:r>
              <a:rPr lang="pl-PL" dirty="0">
                <a:latin typeface="Arial" panose="020B0604020202020204" pitchFamily="34" charset="0"/>
                <a:cs typeface="Arial" panose="020B0604020202020204" pitchFamily="34" charset="0"/>
              </a:rPr>
              <a:t> + CH</a:t>
            </a:r>
            <a:r>
              <a:rPr lang="pl-PL" baseline="-25000" dirty="0">
                <a:latin typeface="Arial" panose="020B0604020202020204" pitchFamily="34" charset="0"/>
                <a:cs typeface="Arial" panose="020B0604020202020204" pitchFamily="34" charset="0"/>
              </a:rPr>
              <a:t>4</a:t>
            </a:r>
            <a:endParaRPr lang="pl-PL" dirty="0">
              <a:latin typeface="Arial" panose="020B0604020202020204" pitchFamily="34" charset="0"/>
              <a:cs typeface="Arial" panose="020B0604020202020204" pitchFamily="34" charset="0"/>
            </a:endParaRPr>
          </a:p>
          <a:p>
            <a:r>
              <a:rPr lang="cs-CZ" dirty="0">
                <a:latin typeface="Arial" panose="020B0604020202020204" pitchFamily="34" charset="0"/>
                <a:cs typeface="Arial" panose="020B0604020202020204" pitchFamily="34" charset="0"/>
              </a:rPr>
              <a:t>C</a:t>
            </a:r>
            <a:r>
              <a:rPr lang="en-US" dirty="0" err="1">
                <a:latin typeface="Arial" panose="020B0604020202020204" pitchFamily="34" charset="0"/>
                <a:cs typeface="Arial" panose="020B0604020202020204" pitchFamily="34" charset="0"/>
              </a:rPr>
              <a:t>hlorid</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křemičitý</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reaguje</a:t>
            </a:r>
            <a:r>
              <a:rPr lang="en-US" dirty="0">
                <a:latin typeface="Arial" panose="020B0604020202020204" pitchFamily="34" charset="0"/>
                <a:cs typeface="Arial" panose="020B0604020202020204" pitchFamily="34" charset="0"/>
              </a:rPr>
              <a:t> s vodou: </a:t>
            </a:r>
          </a:p>
          <a:p>
            <a:pPr algn="ctr"/>
            <a:r>
              <a:rPr lang="en-US" dirty="0">
                <a:latin typeface="Arial" panose="020B0604020202020204" pitchFamily="34" charset="0"/>
                <a:cs typeface="Arial" panose="020B0604020202020204" pitchFamily="34" charset="0"/>
              </a:rPr>
              <a:t>SiCl</a:t>
            </a:r>
            <a:r>
              <a:rPr lang="en-US" baseline="-25000" dirty="0">
                <a:latin typeface="Arial" panose="020B0604020202020204" pitchFamily="34" charset="0"/>
                <a:cs typeface="Arial" panose="020B0604020202020204" pitchFamily="34" charset="0"/>
              </a:rPr>
              <a:t>4</a:t>
            </a:r>
            <a:r>
              <a:rPr lang="en-US" dirty="0">
                <a:latin typeface="Arial" panose="020B0604020202020204" pitchFamily="34" charset="0"/>
                <a:cs typeface="Arial" panose="020B0604020202020204" pitchFamily="34" charset="0"/>
              </a:rPr>
              <a:t> + 2 H</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O → 4 HCl + SiO</a:t>
            </a:r>
            <a:r>
              <a:rPr lang="en-US" baseline="-25000" dirty="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a:p>
            <a:pPr algn="just"/>
            <a:endParaRPr lang="cs-CZ" sz="800" dirty="0">
              <a:latin typeface="Arial" panose="020B0604020202020204" pitchFamily="34" charset="0"/>
              <a:cs typeface="Arial" panose="020B0604020202020204" pitchFamily="34" charset="0"/>
            </a:endParaRPr>
          </a:p>
          <a:p>
            <a:pPr algn="just"/>
            <a:r>
              <a:rPr lang="en-US" dirty="0" err="1">
                <a:latin typeface="Arial" panose="020B0604020202020204" pitchFamily="34" charset="0"/>
                <a:cs typeface="Arial" panose="020B0604020202020204" pitchFamily="34" charset="0"/>
              </a:rPr>
              <a:t>Velmi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čistý</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chlorid</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křemičitý</a:t>
            </a:r>
            <a:r>
              <a:rPr lang="en-US" dirty="0">
                <a:latin typeface="Arial" panose="020B0604020202020204" pitchFamily="34" charset="0"/>
                <a:cs typeface="Arial" panose="020B0604020202020204" pitchFamily="34" charset="0"/>
              </a:rPr>
              <a:t> se </a:t>
            </a:r>
            <a:r>
              <a:rPr lang="en-US" dirty="0" err="1">
                <a:latin typeface="Arial" panose="020B0604020202020204" pitchFamily="34" charset="0"/>
                <a:cs typeface="Arial" panose="020B0604020202020204" pitchFamily="34" charset="0"/>
              </a:rPr>
              <a:t>používá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výrobu</a:t>
            </a:r>
            <a:r>
              <a:rPr lang="en-US" dirty="0">
                <a:latin typeface="Arial" panose="020B0604020202020204" pitchFamily="34" charset="0"/>
                <a:cs typeface="Arial" panose="020B0604020202020204" pitchFamily="34" charset="0"/>
              </a:rPr>
              <a:t> </a:t>
            </a:r>
            <a:r>
              <a:rPr lang="en-US" u="sng" dirty="0" err="1">
                <a:latin typeface="Arial" panose="020B0604020202020204" pitchFamily="34" charset="0"/>
                <a:cs typeface="Arial" panose="020B0604020202020204" pitchFamily="34" charset="0"/>
              </a:rPr>
              <a:t>fotovoltaických</a:t>
            </a:r>
            <a:r>
              <a:rPr lang="en-US" u="sng" dirty="0">
                <a:latin typeface="Arial" panose="020B0604020202020204" pitchFamily="34" charset="0"/>
                <a:cs typeface="Arial" panose="020B0604020202020204" pitchFamily="34" charset="0"/>
              </a:rPr>
              <a:t> </a:t>
            </a:r>
            <a:r>
              <a:rPr lang="en-US" u="sng" dirty="0" err="1">
                <a:latin typeface="Arial" panose="020B0604020202020204" pitchFamily="34" charset="0"/>
                <a:cs typeface="Arial" panose="020B0604020202020204" pitchFamily="34" charset="0"/>
              </a:rPr>
              <a:t>článků</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7412475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type="body" idx="1"/>
          </p:nvPr>
        </p:nvSpPr>
        <p:spPr>
          <a:xfrm>
            <a:off x="228600" y="152400"/>
            <a:ext cx="8686800" cy="6553200"/>
          </a:xfrm>
        </p:spPr>
        <p:txBody>
          <a:bodyPr>
            <a:normAutofit/>
          </a:bodyPr>
          <a:lstStyle/>
          <a:p>
            <a:pPr marL="0" indent="0" algn="ctr" eaLnBrk="1" hangingPunct="1">
              <a:buNone/>
            </a:pPr>
            <a:r>
              <a:rPr lang="en-GB" altLang="en-US" sz="2000" b="1" dirty="0" err="1">
                <a:latin typeface="Arial" panose="020B0604020202020204" pitchFamily="34" charset="0"/>
                <a:cs typeface="Arial" panose="020B0604020202020204" pitchFamily="34" charset="0"/>
              </a:rPr>
              <a:t>Halogenidy</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germania</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cínu</a:t>
            </a:r>
            <a:r>
              <a:rPr lang="en-GB" altLang="en-US" sz="2000" b="1" dirty="0">
                <a:latin typeface="Arial" panose="020B0604020202020204" pitchFamily="34" charset="0"/>
                <a:cs typeface="Arial" panose="020B0604020202020204" pitchFamily="34" charset="0"/>
              </a:rPr>
              <a:t> a </a:t>
            </a:r>
            <a:r>
              <a:rPr lang="en-GB" altLang="en-US" sz="2000" b="1" dirty="0" err="1">
                <a:latin typeface="Arial" panose="020B0604020202020204" pitchFamily="34" charset="0"/>
                <a:cs typeface="Arial" panose="020B0604020202020204" pitchFamily="34" charset="0"/>
              </a:rPr>
              <a:t>olova</a:t>
            </a:r>
            <a:endParaRPr lang="en-GB" altLang="en-US" sz="2000" dirty="0">
              <a:latin typeface="Arial" panose="020B0604020202020204" pitchFamily="34" charset="0"/>
              <a:cs typeface="Arial" panose="020B0604020202020204" pitchFamily="34" charset="0"/>
            </a:endParaRPr>
          </a:p>
          <a:p>
            <a:pPr marL="0" indent="0"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marL="0" indent="0" eaLnBrk="1" hangingPunct="1">
              <a:buFont typeface="Wingdings" pitchFamily="2" charset="2"/>
              <a:buNone/>
            </a:pP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halogenidy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typu</a:t>
            </a:r>
            <a:r>
              <a:rPr lang="en-GB" altLang="en-US" sz="2000" dirty="0">
                <a:latin typeface="Arial" panose="020B0604020202020204" pitchFamily="34" charset="0"/>
                <a:cs typeface="Arial" panose="020B0604020202020204" pitchFamily="34" charset="0"/>
              </a:rPr>
              <a:t> MX</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ale </a:t>
            </a:r>
            <a:r>
              <a:rPr lang="en-GB" altLang="en-US" sz="2000" dirty="0" err="1">
                <a:latin typeface="Arial" panose="020B0604020202020204" pitchFamily="34" charset="0"/>
                <a:cs typeface="Arial" panose="020B0604020202020204" pitchFamily="34" charset="0"/>
              </a:rPr>
              <a:t>i</a:t>
            </a:r>
            <a:r>
              <a:rPr lang="en-GB" altLang="en-US" sz="2000" dirty="0">
                <a:latin typeface="Arial" panose="020B0604020202020204" pitchFamily="34" charset="0"/>
                <a:cs typeface="Arial" panose="020B0604020202020204" pitchFamily="34" charset="0"/>
              </a:rPr>
              <a:t> MX</a:t>
            </a:r>
            <a:r>
              <a:rPr lang="en-GB"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dihalogenidy</a:t>
            </a:r>
            <a:r>
              <a:rPr lang="cs-CZ" altLang="en-US" sz="2000" dirty="0">
                <a:latin typeface="Arial" panose="020B0604020202020204" pitchFamily="34" charset="0"/>
                <a:cs typeface="Arial" panose="020B0604020202020204" pitchFamily="34" charset="0"/>
              </a:rPr>
              <a:t> mají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výra</a:t>
            </a:r>
            <a:r>
              <a:rPr lang="cs-CZ" altLang="en-US" sz="2000" dirty="0" err="1">
                <a:latin typeface="Arial" panose="020B0604020202020204" pitchFamily="34" charset="0"/>
                <a:cs typeface="Arial" panose="020B0604020202020204" pitchFamily="34" charset="0"/>
              </a:rPr>
              <a:t>zný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podíl</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iont</a:t>
            </a:r>
            <a:r>
              <a:rPr lang="cs-CZ" altLang="en-US" sz="2000" dirty="0" err="1">
                <a:latin typeface="Arial" panose="020B0604020202020204" pitchFamily="34" charset="0"/>
                <a:cs typeface="Arial" panose="020B0604020202020204" pitchFamily="34" charset="0"/>
              </a:rPr>
              <a:t>ové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vazby</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obecn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jsou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mén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t</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kavé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než</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tetrahalogenidy</a:t>
            </a:r>
            <a:endParaRPr lang="en-GB" altLang="en-US" sz="2000" dirty="0">
              <a:latin typeface="Arial" panose="020B0604020202020204" pitchFamily="34" charset="0"/>
              <a:cs typeface="Arial" panose="020B0604020202020204" pitchFamily="34" charset="0"/>
            </a:endParaRPr>
          </a:p>
          <a:p>
            <a:pPr marL="0" indent="0" algn="just"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marL="0" indent="0" algn="just">
              <a:buNone/>
            </a:pPr>
            <a:r>
              <a:rPr lang="cs-CZ" altLang="en-US" sz="2000" dirty="0">
                <a:latin typeface="Arial" panose="020B0604020202020204" pitchFamily="34" charset="0"/>
                <a:cs typeface="Arial" panose="020B0604020202020204" pitchFamily="34" charset="0"/>
              </a:rPr>
              <a:t>   H</a:t>
            </a:r>
            <a:r>
              <a:rPr lang="en-GB" altLang="en-US" sz="2000" dirty="0" err="1">
                <a:latin typeface="Arial" panose="020B0604020202020204" pitchFamily="34" charset="0"/>
                <a:cs typeface="Arial" panose="020B0604020202020204" pitchFamily="34" charset="0"/>
              </a:rPr>
              <a:t>alogenidy</a:t>
            </a:r>
            <a:r>
              <a:rPr lang="en-GB" altLang="en-US" sz="2000"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germanaté</a:t>
            </a:r>
            <a:r>
              <a:rPr lang="en-GB" altLang="en-US" sz="2000" dirty="0">
                <a:latin typeface="Arial" panose="020B0604020202020204" pitchFamily="34" charset="0"/>
                <a:cs typeface="Arial" panose="020B0604020202020204" pitchFamily="34" charset="0"/>
              </a:rPr>
              <a:t> a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edevším</a:t>
            </a:r>
            <a:r>
              <a:rPr lang="en-GB" altLang="en-US" sz="2000"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cínaté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jsou</a:t>
            </a:r>
            <a:r>
              <a:rPr lang="en-GB" altLang="en-US" sz="2000" dirty="0">
                <a:latin typeface="Arial" panose="020B0604020202020204" pitchFamily="34" charset="0"/>
                <a:cs typeface="Arial" panose="020B0604020202020204" pitchFamily="34" charset="0"/>
              </a:rPr>
              <a:t> d</a:t>
            </a:r>
            <a:r>
              <a:rPr lang="cs-CZ" altLang="en-US" sz="2000" dirty="0">
                <a:latin typeface="Arial" panose="020B0604020202020204" pitchFamily="34" charset="0"/>
                <a:cs typeface="Arial" panose="020B0604020202020204" pitchFamily="34" charset="0"/>
              </a:rPr>
              <a:t>ů</a:t>
            </a:r>
            <a:r>
              <a:rPr lang="en-GB" altLang="en-US" sz="2000" dirty="0" err="1">
                <a:latin typeface="Arial" panose="020B0604020202020204" pitchFamily="34" charset="0"/>
                <a:cs typeface="Arial" panose="020B0604020202020204" pitchFamily="34" charset="0"/>
              </a:rPr>
              <a:t>ležitá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reduk</a:t>
            </a:r>
            <a:r>
              <a:rPr lang="cs-CZ" altLang="en-US" sz="2000" dirty="0">
                <a:latin typeface="Arial" panose="020B0604020202020204" pitchFamily="34" charset="0"/>
                <a:cs typeface="Arial" panose="020B0604020202020204" pitchFamily="34" charset="0"/>
              </a:rPr>
              <a:t>ční</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inidla</a:t>
            </a:r>
            <a:r>
              <a:rPr lang="cs-CZ" altLang="en-US" sz="2000" dirty="0">
                <a:latin typeface="Arial" panose="020B0604020202020204" pitchFamily="34" charset="0"/>
                <a:cs typeface="Arial" panose="020B0604020202020204" pitchFamily="34" charset="0"/>
              </a:rPr>
              <a:t>,</a:t>
            </a:r>
          </a:p>
          <a:p>
            <a:pPr marL="0" indent="0" algn="just" eaLnBrk="1" hangingPunct="1">
              <a:buFont typeface="Wingdings" pitchFamily="2" charset="2"/>
              <a:buNone/>
            </a:pPr>
            <a:r>
              <a:rPr lang="en-GB" altLang="en-US" sz="2000" dirty="0" err="1">
                <a:latin typeface="Arial" panose="020B0604020202020204" pitchFamily="34" charset="0"/>
                <a:cs typeface="Arial" panose="020B0604020202020204" pitchFamily="34" charset="0"/>
              </a:rPr>
              <a:t>podléhají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hydrolýze</a:t>
            </a:r>
            <a:r>
              <a:rPr lang="en-GB" altLang="en-US" sz="2000" dirty="0">
                <a:latin typeface="Arial" panose="020B0604020202020204" pitchFamily="34" charset="0"/>
                <a:cs typeface="Arial" panose="020B0604020202020204" pitchFamily="34" charset="0"/>
              </a:rPr>
              <a:t>, nap</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cínatá</a:t>
            </a:r>
            <a:r>
              <a:rPr lang="en-GB" altLang="en-US" sz="2000" dirty="0">
                <a:latin typeface="Arial" panose="020B0604020202020204" pitchFamily="34" charset="0"/>
                <a:cs typeface="Arial" panose="020B0604020202020204" pitchFamily="34" charset="0"/>
              </a:rPr>
              <a:t> s</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l </a:t>
            </a:r>
            <a:r>
              <a:rPr lang="en-GB" altLang="en-US" sz="2000" dirty="0" err="1">
                <a:latin typeface="Arial" panose="020B0604020202020204" pitchFamily="34" charset="0"/>
                <a:cs typeface="Arial" panose="020B0604020202020204" pitchFamily="34" charset="0"/>
              </a:rPr>
              <a:t>hydrolyzuje</a:t>
            </a:r>
            <a:r>
              <a:rPr lang="en-GB" altLang="en-US" sz="2000" dirty="0">
                <a:latin typeface="Arial" panose="020B0604020202020204" pitchFamily="34" charset="0"/>
                <a:cs typeface="Arial" panose="020B0604020202020204" pitchFamily="34" charset="0"/>
              </a:rPr>
              <a:t>: </a:t>
            </a:r>
          </a:p>
          <a:p>
            <a:pPr algn="ct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SnCl</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SnCl</a:t>
            </a:r>
            <a:r>
              <a:rPr lang="en-GB" altLang="en-US" sz="2000" dirty="0">
                <a:latin typeface="Arial" panose="020B0604020202020204" pitchFamily="34" charset="0"/>
                <a:cs typeface="Arial" panose="020B0604020202020204" pitchFamily="34" charset="0"/>
              </a:rPr>
              <a:t>(OH) + </a:t>
            </a:r>
            <a:r>
              <a:rPr lang="en-GB" altLang="en-US" sz="2000" dirty="0" err="1">
                <a:latin typeface="Arial" panose="020B0604020202020204" pitchFamily="34" charset="0"/>
                <a:cs typeface="Arial" panose="020B0604020202020204" pitchFamily="34" charset="0"/>
              </a:rPr>
              <a:t>HCl</a:t>
            </a:r>
            <a:r>
              <a:rPr lang="en-GB" altLang="en-US" sz="2000" dirty="0">
                <a:latin typeface="Arial" panose="020B0604020202020204" pitchFamily="34" charset="0"/>
                <a:cs typeface="Arial" panose="020B0604020202020204" pitchFamily="34" charset="0"/>
              </a:rPr>
              <a:t> </a:t>
            </a:r>
          </a:p>
          <a:p>
            <a:pPr marL="0" indent="0" algn="just">
              <a:buNone/>
            </a:pPr>
            <a:endParaRPr lang="cs-CZ" altLang="en-US" sz="2000" dirty="0">
              <a:latin typeface="Arial" panose="020B0604020202020204" pitchFamily="34" charset="0"/>
              <a:cs typeface="Arial" panose="020B0604020202020204" pitchFamily="34" charset="0"/>
            </a:endParaRPr>
          </a:p>
          <a:p>
            <a:pPr marL="0" indent="0" algn="just">
              <a:buNone/>
            </a:pPr>
            <a:r>
              <a:rPr lang="cs-CZ" altLang="en-US" sz="2000" dirty="0">
                <a:latin typeface="Arial" panose="020B0604020202020204" pitchFamily="34" charset="0"/>
                <a:cs typeface="Arial" panose="020B0604020202020204" pitchFamily="34" charset="0"/>
              </a:rPr>
              <a:t>   H</a:t>
            </a:r>
            <a:r>
              <a:rPr lang="en-GB" altLang="en-US" sz="2000" dirty="0" err="1">
                <a:latin typeface="Arial" panose="020B0604020202020204" pitchFamily="34" charset="0"/>
                <a:cs typeface="Arial" panose="020B0604020202020204" pitchFamily="34" charset="0"/>
              </a:rPr>
              <a:t>alogenidy</a:t>
            </a:r>
            <a:r>
              <a:rPr lang="en-GB" altLang="en-US" sz="2000"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olovi</a:t>
            </a:r>
            <a:r>
              <a:rPr lang="cs-CZ" altLang="en-US" sz="2000" b="1" dirty="0">
                <a:latin typeface="Arial" panose="020B0604020202020204" pitchFamily="34" charset="0"/>
                <a:cs typeface="Arial" panose="020B0604020202020204" pitchFamily="34" charset="0"/>
              </a:rPr>
              <a:t>č</a:t>
            </a:r>
            <a:r>
              <a:rPr lang="en-GB" altLang="en-US" sz="2000" b="1" dirty="0" err="1">
                <a:latin typeface="Arial" panose="020B0604020202020204" pitchFamily="34" charset="0"/>
                <a:cs typeface="Arial" panose="020B0604020202020204" pitchFamily="34" charset="0"/>
              </a:rPr>
              <a:t>ité</a:t>
            </a:r>
            <a:r>
              <a:rPr lang="en-GB" altLang="en-US" sz="2000" b="1"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jsou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oxidoreduk</a:t>
            </a:r>
            <a:r>
              <a:rPr lang="cs-CZ" altLang="en-US" sz="2000" dirty="0">
                <a:latin typeface="Arial" panose="020B0604020202020204" pitchFamily="34" charset="0"/>
                <a:cs typeface="Arial" panose="020B0604020202020204" pitchFamily="34" charset="0"/>
              </a:rPr>
              <a:t>čně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nestálé</a:t>
            </a:r>
            <a:r>
              <a:rPr lang="en-GB" altLang="en-US" sz="2000" dirty="0">
                <a:latin typeface="Arial" panose="020B0604020202020204" pitchFamily="34" charset="0"/>
                <a:cs typeface="Arial" panose="020B0604020202020204" pitchFamily="34" charset="0"/>
              </a:rPr>
              <a:t>, PbBr</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a PbI</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neexistují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oxida</a:t>
            </a:r>
            <a:r>
              <a:rPr lang="cs-CZ" altLang="en-US" sz="2000" dirty="0">
                <a:latin typeface="Arial" panose="020B0604020202020204" pitchFamily="34" charset="0"/>
                <a:cs typeface="Arial" panose="020B0604020202020204" pitchFamily="34" charset="0"/>
              </a:rPr>
              <a:t>ční</a:t>
            </a:r>
            <a:r>
              <a:rPr lang="en-GB" altLang="en-US" sz="2000" dirty="0">
                <a:latin typeface="Arial" panose="020B0604020202020204" pitchFamily="34" charset="0"/>
                <a:cs typeface="Arial" panose="020B0604020202020204" pitchFamily="34" charset="0"/>
              </a:rPr>
              <a:t> p</a:t>
            </a:r>
            <a:r>
              <a:rPr lang="cs-CZ" altLang="en-US" sz="2000" dirty="0">
                <a:latin typeface="Arial" panose="020B0604020202020204" pitchFamily="34" charset="0"/>
                <a:cs typeface="Arial" panose="020B0604020202020204" pitchFamily="34" charset="0"/>
              </a:rPr>
              <a:t>ů</a:t>
            </a:r>
            <a:r>
              <a:rPr lang="en-GB" altLang="en-US" sz="2000" dirty="0" err="1">
                <a:latin typeface="Arial" panose="020B0604020202020204" pitchFamily="34" charset="0"/>
                <a:cs typeface="Arial" panose="020B0604020202020204" pitchFamily="34" charset="0"/>
              </a:rPr>
              <a:t>sobení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Pb</a:t>
            </a:r>
            <a:r>
              <a:rPr lang="en-GB" altLang="en-US" sz="2000" baseline="30000" dirty="0" err="1">
                <a:latin typeface="Arial" panose="020B0604020202020204" pitchFamily="34" charset="0"/>
                <a:cs typeface="Arial" panose="020B0604020202020204" pitchFamily="34" charset="0"/>
              </a:rPr>
              <a:t>IV</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halogenidy</a:t>
            </a:r>
            <a:r>
              <a:rPr lang="en-GB" altLang="en-US" sz="2000"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olovnaté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jsou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stálé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krystalické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bezbarvé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krom</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žlutého</a:t>
            </a:r>
            <a:r>
              <a:rPr lang="en-GB" altLang="en-US" sz="2000" dirty="0">
                <a:latin typeface="Arial" panose="020B0604020202020204" pitchFamily="34" charset="0"/>
                <a:cs typeface="Arial" panose="020B0604020202020204" pitchFamily="34" charset="0"/>
              </a:rPr>
              <a:t> PbI</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málo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rozpustné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látky</a:t>
            </a:r>
            <a:endParaRPr lang="en-GB" altLang="en-US" sz="2000" dirty="0">
              <a:latin typeface="Arial" panose="020B0604020202020204" pitchFamily="34" charset="0"/>
              <a:cs typeface="Arial" panose="020B0604020202020204" pitchFamily="34" charset="0"/>
            </a:endParaRPr>
          </a:p>
          <a:p>
            <a:pPr marL="0" indent="0" algn="just"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931208573"/>
      </p:ext>
    </p:extLst>
  </p:cSld>
  <p:clrMapOvr>
    <a:masterClrMapping/>
  </p:clrMapOvr>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11743</TotalTime>
  <Words>16496</Words>
  <Application>Microsoft Office PowerPoint</Application>
  <PresentationFormat>Předvádění na obrazovce (4:3)</PresentationFormat>
  <Paragraphs>1298</Paragraphs>
  <Slides>157</Slides>
  <Notes>12</Notes>
  <HiddenSlides>0</HiddenSlides>
  <MMClips>0</MMClips>
  <ScaleCrop>false</ScaleCrop>
  <HeadingPairs>
    <vt:vector size="8" baseType="variant">
      <vt:variant>
        <vt:lpstr>Použitá písma</vt:lpstr>
      </vt:variant>
      <vt:variant>
        <vt:i4>4</vt:i4>
      </vt:variant>
      <vt:variant>
        <vt:lpstr>Motiv</vt:lpstr>
      </vt:variant>
      <vt:variant>
        <vt:i4>1</vt:i4>
      </vt:variant>
      <vt:variant>
        <vt:lpstr>Vložené servery OLE</vt:lpstr>
      </vt:variant>
      <vt:variant>
        <vt:i4>2</vt:i4>
      </vt:variant>
      <vt:variant>
        <vt:lpstr>Nadpisy snímků</vt:lpstr>
      </vt:variant>
      <vt:variant>
        <vt:i4>157</vt:i4>
      </vt:variant>
    </vt:vector>
  </HeadingPairs>
  <TitlesOfParts>
    <vt:vector size="164" baseType="lpstr">
      <vt:lpstr>Arial</vt:lpstr>
      <vt:lpstr>Calibri</vt:lpstr>
      <vt:lpstr>Times New Roman</vt:lpstr>
      <vt:lpstr>Wingdings</vt:lpstr>
      <vt:lpstr>Motiv systému Office</vt:lpstr>
      <vt:lpstr>CorelPhotoPaint.Image.8</vt:lpstr>
      <vt:lpstr>Photo Editor Photo</vt:lpstr>
      <vt:lpstr>Sirné sloučeniny dusíku</vt:lpstr>
      <vt:lpstr>Prezentace aplikace PowerPoint</vt:lpstr>
      <vt:lpstr>Prezentace aplikace PowerPoint</vt:lpstr>
      <vt:lpstr>Prezentace aplikace PowerPoint</vt:lpstr>
      <vt:lpstr>Sirné sloučeniny fosforu</vt:lpstr>
      <vt:lpstr>Prezentace aplikace PowerPoint</vt:lpstr>
      <vt:lpstr>Prezentace aplikace PowerPoint</vt:lpstr>
      <vt:lpstr>Prezentace aplikace PowerPoint</vt:lpstr>
      <vt:lpstr>Sloučeniny dusíku a fosforu</vt:lpstr>
      <vt:lpstr>Fosfazeny</vt:lpstr>
      <vt:lpstr>Hromadná otrava cukrovinkami  v Bradfordu</vt:lpstr>
      <vt:lpstr>Prezentace aplikace PowerPoint</vt:lpstr>
      <vt:lpstr>Prezentace aplikace PowerPoint</vt:lpstr>
      <vt:lpstr>Prezentace aplikace PowerPoint</vt:lpstr>
      <vt:lpstr>Prezentace aplikace PowerPoint</vt:lpstr>
      <vt:lpstr>Tetrely</vt:lpstr>
      <vt:lpstr>Prvky IV. hlavní podskupiny (tetrely)</vt:lpstr>
      <vt:lpstr>Prezentace aplikace PowerPoint</vt:lpstr>
      <vt:lpstr>Prezentace aplikace PowerPoint</vt:lpstr>
      <vt:lpstr>Prezentace aplikace PowerPoint</vt:lpstr>
      <vt:lpstr>Prezentace aplikace PowerPoint</vt:lpstr>
      <vt:lpstr>Prezentace aplikace PowerPoint</vt:lpstr>
      <vt:lpstr>Stabilita alotropických modifikací uhlíku</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Organické sloučeniny cínu</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Hydridy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Karbidy</vt:lpstr>
      <vt:lpstr>Prezentace aplikace PowerPoint</vt:lpstr>
      <vt:lpstr>Prezentace aplikace PowerPoint</vt:lpstr>
      <vt:lpstr>Prezentace aplikace PowerPoint</vt:lpstr>
      <vt:lpstr>Prezentace aplikace PowerPoint</vt:lpstr>
      <vt:lpstr>Prezentace aplikace PowerPoint</vt:lpstr>
      <vt:lpstr>Halogenidy</vt:lpstr>
      <vt:lpstr>Prezentace aplikace PowerPoint</vt:lpstr>
      <vt:lpstr>Prezentace aplikace PowerPoint</vt:lpstr>
      <vt:lpstr>Prezentace aplikace PowerPoint</vt:lpstr>
      <vt:lpstr>Oxosloučeniny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Azbest (osinek)</vt:lpstr>
      <vt:lpstr>Polysiloxany (silikony)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Sloučeniny s dusíkem</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Kyanamid vápenatý (dusíkaté vápno)</vt:lpstr>
      <vt:lpstr>Prezentace aplikace PowerPoint</vt:lpstr>
      <vt:lpstr>Prezentace aplikace PowerPoint</vt:lpstr>
      <vt:lpstr>Prezentace aplikace PowerPoint</vt:lpstr>
      <vt:lpstr>Prezentace aplikace PowerPoint</vt:lpstr>
      <vt:lpstr>Prezentace aplikace PowerPoint</vt:lpstr>
      <vt:lpstr>Sloučeniny se sírou</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Lubomir Prokes</dc:creator>
  <cp:lastModifiedBy>Lubomir Prokes</cp:lastModifiedBy>
  <cp:revision>362</cp:revision>
  <dcterms:created xsi:type="dcterms:W3CDTF">2019-02-28T14:01:10Z</dcterms:created>
  <dcterms:modified xsi:type="dcterms:W3CDTF">2023-04-18T14:48:25Z</dcterms:modified>
</cp:coreProperties>
</file>